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7" r:id="rId3"/>
    <p:sldId id="275" r:id="rId4"/>
    <p:sldId id="283" r:id="rId5"/>
    <p:sldId id="280" r:id="rId6"/>
    <p:sldId id="279" r:id="rId7"/>
    <p:sldId id="257" r:id="rId8"/>
    <p:sldId id="258" r:id="rId9"/>
    <p:sldId id="270" r:id="rId10"/>
    <p:sldId id="278" r:id="rId11"/>
    <p:sldId id="261" r:id="rId12"/>
    <p:sldId id="282" r:id="rId13"/>
    <p:sldId id="281" r:id="rId14"/>
    <p:sldId id="271" r:id="rId15"/>
    <p:sldId id="269" r:id="rId16"/>
    <p:sldId id="272" r:id="rId17"/>
    <p:sldId id="273" r:id="rId18"/>
    <p:sldId id="274" r:id="rId19"/>
    <p:sldId id="268" r:id="rId20"/>
    <p:sldId id="276" r:id="rId21"/>
  </p:sldIdLst>
  <p:sldSz cx="9144000" cy="6858000" type="screen4x3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3AF270-B782-453E-8AA3-2F27C60E74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239D70-1BB9-4E1D-8439-E3B6429B3B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3B1F20A-EDE5-42F5-9F4E-FE1CD4233418}" type="datetimeFigureOut">
              <a:rPr lang="en-GB"/>
              <a:pPr>
                <a:defRPr/>
              </a:pPr>
              <a:t>25/10/2024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C3D59-602B-41AE-A7AC-458347ED98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7AF84A-93A9-40B2-9FB8-F482143558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03A5697-A686-4522-B58B-8E5DF0357513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303F8E-AA1D-4244-8AF9-CB16B36ADE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FB5D7C-C29E-4591-B99F-6AA6CEFA6D6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080CA3D-5286-4087-BFEB-42F07244F711}" type="datetimeFigureOut">
              <a:rPr lang="en-GB"/>
              <a:pPr>
                <a:defRPr/>
              </a:pPr>
              <a:t>25/10/2024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AEEB9BA-48E1-490C-80ED-2163611745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F4DEC92-C5E7-4FD2-8AC2-FAAC8F066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5880F-FB1D-4BC2-B141-375DD72FDD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B378A-D591-4F3D-B02E-84D8672D7B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96A2A61-767E-4C3E-A0AD-9E4223E05EE4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D93B5DB5-694F-C391-80F3-B34146D46A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55C603F-1118-5CEE-7756-9EAE66A13C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6037960-AB1F-D48B-EF5F-B20305784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F11F7F-0E28-4AB9-AA4B-80D0C90187CA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2D7CDA9E-F8DC-A10A-9CC9-61ED9005A4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D77DA885-C7D7-D8F1-02F4-54AF1352A2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63B9DAD9-4571-7204-4B86-096FD7B44C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FADC34-D0CB-4B33-8865-C9F154D5B5FD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D5964166-FD0E-09CE-6BD2-97A3036FCE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4D95E5F-EBE8-C56F-32DE-1111169D54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AA177F6-43AB-E42B-1312-A65ED17C4E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F30020-EAA0-4E99-9E53-22F91B3B2D4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3437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5784F8-EDFF-6E37-3F39-0AB59F5853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85A1BC-3DE0-4587-DC31-3A3191C6E0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FC287B-6EF6-9786-23D0-B5582A8856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221FC6-5695-46D8-A60B-166749ECB44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8862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72851E-F6C1-F9A5-34BD-C7D3864B8F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E49DFA-49A5-7EC6-1EF3-57629989BF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18C029-B6AF-E236-A6EC-6B8BE81AAF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B646A-9E12-42D3-BD67-1DCF5FA34F0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663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729419-8C9A-B44C-3F53-90AC9BD6DA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18E0FC-088C-DF03-F646-201916B2FB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35EAF1-EEE9-D289-32EF-0632880AAD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9BBE0-D301-4411-BE95-CE8A3533061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969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83E8EF-CF29-4037-2905-CF8886FBFA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41A46F-C6E0-4A68-9AE7-ED12CF17A3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2D7315-5245-BBBE-CAA5-922993D74A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7CA81F-F36B-483E-936E-2FA3FB29F4F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7854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9DD98C-55ED-9714-D380-A894ABC8C4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8AB28A-429C-D68C-88E7-6D91DFC063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4FD297-A975-B206-9324-ACF8BE7E38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C2C2E7-66DF-4F33-AA20-02237D4D5E8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148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10EF76-288C-DF23-216B-40776209B9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B934766-7B06-AB11-B9BF-1239B8F5A2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EC79F8E-A5CB-ED62-9472-E5643794A3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ACAD3C-57DD-40AC-ACCC-66A6BF554D1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470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4C25AE7-6509-EDE8-2566-EE08B790D7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92EE2C7-BCE0-80C7-2E5C-910D7ADC8D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0E98FCE-2B83-5910-CE44-95E0386141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82B0DA-F249-4438-B65C-2634E6DD7BB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4929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64C3665-F1BA-974D-DF0D-AEA9E4D17E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C4D3F8F-236C-9CC0-37EF-8021D5155E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B9AACEF-F1FA-3CF1-0CC9-4861B65289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7F2159-DBE4-4E5D-A423-29437185ED7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9531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671067-A38B-6A5E-4B1D-7903D8F141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0FBCC-A41E-058C-458E-8492DC6B12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B9B2CC-58F4-C085-4169-1AE91C62F2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7DBF5C-3715-49B6-9C23-821A5160ECE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04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9A873-2A9F-F922-EB12-80724678B3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92B0F1-1288-769E-8A7C-610321BA55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40A66E-EEFA-5E3D-C5E2-79B0ECE6CF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6CB971-4605-4ED7-8CE2-1BF545BC061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0518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678158E-414F-49F0-A152-1F35C6FBADA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920D3C8-13DB-490D-A5E2-628AA8A85DEE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90779423-A6B2-4554-8567-643919E92A0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3A28FD9E-0D2F-4EDE-9497-698D4B5B405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1006C195-492D-4CED-82E5-DA1D7C303FA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2852011-0D6E-4563-A71E-F3EDB68F3088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AB87CB8-11F3-4E97-BFFA-3F626E5DF03A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755650" y="333375"/>
            <a:ext cx="7920038" cy="5903913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dirty="0">
                <a:solidFill>
                  <a:schemeClr val="tx1"/>
                </a:solidFill>
              </a:rPr>
              <a:t>Welcome to St. Mary’s </a:t>
            </a:r>
            <a:br>
              <a:rPr lang="en-GB" sz="4800" dirty="0">
                <a:solidFill>
                  <a:schemeClr val="tx1"/>
                </a:solidFill>
              </a:rPr>
            </a:br>
            <a:r>
              <a:rPr lang="en-GB" sz="4800" dirty="0">
                <a:solidFill>
                  <a:schemeClr val="tx1"/>
                </a:solidFill>
              </a:rPr>
              <a:t>Early Years Curriculum Meeting 2024</a:t>
            </a:r>
            <a:br>
              <a:rPr lang="en-GB" sz="4800" dirty="0">
                <a:solidFill>
                  <a:schemeClr val="tx1"/>
                </a:solidFill>
              </a:rPr>
            </a:br>
            <a:endParaRPr lang="en-GB" sz="4800" dirty="0">
              <a:solidFill>
                <a:schemeClr val="tx1"/>
              </a:solidFill>
            </a:endParaRPr>
          </a:p>
        </p:txBody>
      </p:sp>
      <p:pic>
        <p:nvPicPr>
          <p:cNvPr id="4099" name="Picture 1">
            <a:extLst>
              <a:ext uri="{FF2B5EF4-FFF2-40B4-BE49-F238E27FC236}">
                <a16:creationId xmlns:a16="http://schemas.microsoft.com/office/drawing/2014/main" id="{6A3F8244-BE62-9D3E-A24D-EB641111C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4221163"/>
            <a:ext cx="1530350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E626-66AF-4237-BBF1-4795A7A12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188913"/>
            <a:ext cx="8510588" cy="1325562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A typical day  </a:t>
            </a:r>
            <a:br>
              <a:rPr lang="en-GB" dirty="0"/>
            </a:b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1ECEF8-DE55-4F78-9BD8-E8544CC44204}"/>
              </a:ext>
            </a:extLst>
          </p:cNvPr>
          <p:cNvSpPr/>
          <p:nvPr/>
        </p:nvSpPr>
        <p:spPr>
          <a:xfrm>
            <a:off x="611188" y="765175"/>
            <a:ext cx="8201025" cy="6156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dirty="0"/>
              <a:t>Nursery 	  AM session 8.30 – 11.30</a:t>
            </a:r>
          </a:p>
          <a:p>
            <a:pPr>
              <a:defRPr/>
            </a:pPr>
            <a:r>
              <a:rPr lang="en-GB" dirty="0"/>
              <a:t>	  PM session 12.30 – 3.30</a:t>
            </a:r>
          </a:p>
          <a:p>
            <a:pPr>
              <a:defRPr/>
            </a:pPr>
            <a:r>
              <a:rPr lang="en-GB" dirty="0"/>
              <a:t>	(gates open at 11.20 and 3.15 for  					staggered handover)</a:t>
            </a:r>
          </a:p>
          <a:p>
            <a:pPr>
              <a:defRPr/>
            </a:pPr>
            <a:r>
              <a:rPr lang="en-GB" dirty="0"/>
              <a:t>Reception 9.00 – 3.30 (doors open 8.45 and 3.15)</a:t>
            </a:r>
          </a:p>
          <a:p>
            <a:pPr>
              <a:defRPr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Structured weekly and daily timetable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Whole class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Smaller groups -  RE, Maths, Speaking &amp; Listening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Teacher led focus – indoor and outdoor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Child led learning in the moment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Indoor and outdoor provision A.M &amp; P.M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Notify school as soon as possible if child not attending</a:t>
            </a:r>
          </a:p>
          <a:p>
            <a:pPr>
              <a:defRPr/>
            </a:pPr>
            <a:r>
              <a:rPr lang="en-GB" sz="1600" dirty="0"/>
              <a:t>     (48 hour rule for sickness or diarrhoea)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Reminder that it is distressing for the child if late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Ensure school office has up-to-date contact details 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FC7E62EE-059B-1B23-F79A-C77536106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r="7732"/>
          <a:stretch>
            <a:fillRect/>
          </a:stretch>
        </p:blipFill>
        <p:spPr bwMode="auto">
          <a:xfrm>
            <a:off x="4973638" y="2486025"/>
            <a:ext cx="41433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526F360-7A8E-4B1F-BD4B-72C13706795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23850" y="-26988"/>
            <a:ext cx="8510588" cy="1368426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dirty="0">
                <a:solidFill>
                  <a:schemeClr val="tx1"/>
                </a:solidFill>
              </a:rPr>
              <a:t>Phonics &amp;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0D34D-8B1A-45E7-8E57-BEE4BEC4C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341438"/>
            <a:ext cx="8540750" cy="4422775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1600" dirty="0"/>
              <a:t>Read Write Inc – phonics programme . </a:t>
            </a:r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1600" dirty="0"/>
              <a:t>Homework will be linked to phonics in Autumn term. Teacher videos shared weekly on Tapestry DAILY FLASHING SOUNDS</a:t>
            </a:r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GB" sz="1600" dirty="0"/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1600" dirty="0"/>
              <a:t>Oxford Owl – when children are ready for books. </a:t>
            </a:r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1600" dirty="0"/>
              <a:t>Spelling Shed – to follow </a:t>
            </a:r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GB" sz="1600" dirty="0"/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1600" dirty="0"/>
              <a:t>Reading Library – choosing anytime </a:t>
            </a:r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GB" sz="1600" dirty="0"/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1600" dirty="0"/>
              <a:t>Listen to your child read aloud</a:t>
            </a:r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GB" sz="1600" dirty="0"/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1600" dirty="0"/>
              <a:t>Share books </a:t>
            </a:r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GB" sz="1600" dirty="0"/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1600" dirty="0"/>
              <a:t>Read to your child regularly</a:t>
            </a:r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GB" sz="1600" dirty="0"/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1600" dirty="0"/>
              <a:t>Discuss the book your child is reading in general terms e.g. likes dislikes</a:t>
            </a:r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GB" sz="1600" dirty="0"/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1600" dirty="0"/>
              <a:t>READING ANYTHING IS BETTER THAN NOTHING!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368AA-9C33-4AFC-B709-79C939AFA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Writing</a:t>
            </a:r>
          </a:p>
        </p:txBody>
      </p:sp>
      <p:sp>
        <p:nvSpPr>
          <p:cNvPr id="16387" name="TextBox 4">
            <a:extLst>
              <a:ext uri="{FF2B5EF4-FFF2-40B4-BE49-F238E27FC236}">
                <a16:creationId xmlns:a16="http://schemas.microsoft.com/office/drawing/2014/main" id="{29801B48-0A33-9AD6-A492-11847944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41438"/>
            <a:ext cx="7777162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/>
              <a:t>Early writing activities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/>
              <a:t>Gross and Fine motor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/>
              <a:t>Funky Fingers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en-US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en-US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/>
              <a:t>Read Write Inc - correct formation from the start is essential including writing names</a:t>
            </a:r>
            <a:endParaRPr lang="en-GB" altLang="en-US"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8BF17-C4A5-406F-9FCD-76A758EA2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Maths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A4667-4043-4078-9FFD-807FAD7D4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341438"/>
            <a:ext cx="8540750" cy="475773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GB" dirty="0">
                <a:latin typeface="+mj-lt"/>
              </a:rPr>
              <a:t>White Rose for Nursery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GB" dirty="0">
                <a:latin typeface="+mj-lt"/>
              </a:rPr>
              <a:t>NCETM – Maths Mastery approach Reception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GB" dirty="0">
                <a:latin typeface="+mj-lt"/>
              </a:rPr>
              <a:t>Subitising – looking at an amount and know how many without counting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GB" dirty="0">
                <a:latin typeface="+mj-lt"/>
              </a:rPr>
              <a:t>Maths in all areas of learning – Real life experiences.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GB" dirty="0">
                <a:latin typeface="+mj-lt"/>
              </a:rPr>
              <a:t>Numbots – maths online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GB" dirty="0">
              <a:latin typeface="+mj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86054-37BF-40B7-9684-25378FA2D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8" y="-242888"/>
            <a:ext cx="8510587" cy="955676"/>
          </a:xfrm>
        </p:spPr>
        <p:txBody>
          <a:bodyPr/>
          <a:lstStyle/>
          <a:p>
            <a:pPr>
              <a:defRPr/>
            </a:pPr>
            <a:r>
              <a:rPr lang="en-GB" sz="2800" dirty="0">
                <a:solidFill>
                  <a:schemeClr val="tx1"/>
                </a:solidFill>
              </a:rPr>
              <a:t>Play Indoors</a:t>
            </a:r>
            <a:r>
              <a:rPr lang="en-GB" sz="2800" dirty="0"/>
              <a:t> </a:t>
            </a:r>
          </a:p>
        </p:txBody>
      </p:sp>
      <p:pic>
        <p:nvPicPr>
          <p:cNvPr id="18435" name="Picture 4">
            <a:extLst>
              <a:ext uri="{FF2B5EF4-FFF2-40B4-BE49-F238E27FC236}">
                <a16:creationId xmlns:a16="http://schemas.microsoft.com/office/drawing/2014/main" id="{55AB9FE1-F0C2-2D1E-E722-5503DED4C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260350"/>
            <a:ext cx="3065463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>
            <a:extLst>
              <a:ext uri="{FF2B5EF4-FFF2-40B4-BE49-F238E27FC236}">
                <a16:creationId xmlns:a16="http://schemas.microsoft.com/office/drawing/2014/main" id="{94F53D68-8555-2476-45E8-206E44707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3070225"/>
            <a:ext cx="2538413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>
            <a:extLst>
              <a:ext uri="{FF2B5EF4-FFF2-40B4-BE49-F238E27FC236}">
                <a16:creationId xmlns:a16="http://schemas.microsoft.com/office/drawing/2014/main" id="{92FD4F60-69B3-C3E0-A008-30743D171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4"/>
          <a:stretch>
            <a:fillRect/>
          </a:stretch>
        </p:blipFill>
        <p:spPr bwMode="auto">
          <a:xfrm>
            <a:off x="250825" y="3357563"/>
            <a:ext cx="46640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>
            <a:extLst>
              <a:ext uri="{FF2B5EF4-FFF2-40B4-BE49-F238E27FC236}">
                <a16:creationId xmlns:a16="http://schemas.microsoft.com/office/drawing/2014/main" id="{694088ED-31B6-BA70-E68C-117752D8D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 t="5470"/>
          <a:stretch>
            <a:fillRect/>
          </a:stretch>
        </p:blipFill>
        <p:spPr bwMode="auto">
          <a:xfrm>
            <a:off x="3492500" y="857250"/>
            <a:ext cx="2159000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>
            <a:extLst>
              <a:ext uri="{FF2B5EF4-FFF2-40B4-BE49-F238E27FC236}">
                <a16:creationId xmlns:a16="http://schemas.microsoft.com/office/drawing/2014/main" id="{7E97813F-E236-6462-38AC-C6BB3B5DD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60350"/>
            <a:ext cx="3195637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7">
            <a:extLst>
              <a:ext uri="{FF2B5EF4-FFF2-40B4-BE49-F238E27FC236}">
                <a16:creationId xmlns:a16="http://schemas.microsoft.com/office/drawing/2014/main" id="{4AB31E37-1DE8-404F-9574-68D1F78FC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811463"/>
            <a:ext cx="2795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800" dirty="0">
                <a:latin typeface="+mj-lt"/>
              </a:rPr>
              <a:t>Understanding the World </a:t>
            </a:r>
          </a:p>
        </p:txBody>
      </p:sp>
      <p:sp>
        <p:nvSpPr>
          <p:cNvPr id="12297" name="Rectangle 8">
            <a:extLst>
              <a:ext uri="{FF2B5EF4-FFF2-40B4-BE49-F238E27FC236}">
                <a16:creationId xmlns:a16="http://schemas.microsoft.com/office/drawing/2014/main" id="{58156545-42DF-4457-86BB-BA7F1F63A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600" y="6253163"/>
            <a:ext cx="1706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2000" dirty="0">
                <a:latin typeface="+mj-lt"/>
              </a:rPr>
              <a:t>Mathematics </a:t>
            </a:r>
          </a:p>
        </p:txBody>
      </p:sp>
      <p:sp>
        <p:nvSpPr>
          <p:cNvPr id="12298" name="Rectangle 9">
            <a:extLst>
              <a:ext uri="{FF2B5EF4-FFF2-40B4-BE49-F238E27FC236}">
                <a16:creationId xmlns:a16="http://schemas.microsoft.com/office/drawing/2014/main" id="{5CEE7531-668D-41F2-9682-6D2D8A168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9888" y="6396038"/>
            <a:ext cx="11684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2000" dirty="0">
                <a:latin typeface="+mj-lt"/>
              </a:rPr>
              <a:t>Phonics </a:t>
            </a:r>
          </a:p>
        </p:txBody>
      </p:sp>
      <p:sp>
        <p:nvSpPr>
          <p:cNvPr id="12299" name="Rectangle 10">
            <a:extLst>
              <a:ext uri="{FF2B5EF4-FFF2-40B4-BE49-F238E27FC236}">
                <a16:creationId xmlns:a16="http://schemas.microsoft.com/office/drawing/2014/main" id="{45FD42FE-6236-4F7E-994F-BFADAD612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63" y="2606675"/>
            <a:ext cx="229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2000" dirty="0">
                <a:latin typeface="+mj-lt"/>
              </a:rPr>
              <a:t>Being Imaginative </a:t>
            </a:r>
          </a:p>
        </p:txBody>
      </p:sp>
      <p:sp>
        <p:nvSpPr>
          <p:cNvPr id="12300" name="Rectangle 11">
            <a:extLst>
              <a:ext uri="{FF2B5EF4-FFF2-40B4-BE49-F238E27FC236}">
                <a16:creationId xmlns:a16="http://schemas.microsoft.com/office/drawing/2014/main" id="{C66C5D59-70D7-4BE2-9C6F-24E2DC09A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300" y="2536825"/>
            <a:ext cx="2695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2000" dirty="0">
                <a:latin typeface="+mj-lt"/>
              </a:rPr>
              <a:t>Making Relationships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82E1556-4729-410B-A272-7DDAE1D0CD5A}"/>
              </a:ext>
            </a:extLst>
          </p:cNvPr>
          <p:cNvSpPr txBox="1">
            <a:spLocks/>
          </p:cNvSpPr>
          <p:nvPr/>
        </p:nvSpPr>
        <p:spPr bwMode="auto">
          <a:xfrm>
            <a:off x="369888" y="1590675"/>
            <a:ext cx="2649537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>
              <a:defRPr/>
            </a:pPr>
            <a:endParaRPr lang="en-GB" sz="2800" dirty="0">
              <a:latin typeface="SassoonPrimaryInfant" pitchFamily="2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9E64BEC-4A6B-4E34-A887-4B120AC3023E}"/>
              </a:ext>
            </a:extLst>
          </p:cNvPr>
          <p:cNvSpPr txBox="1">
            <a:spLocks/>
          </p:cNvSpPr>
          <p:nvPr/>
        </p:nvSpPr>
        <p:spPr bwMode="auto">
          <a:xfrm>
            <a:off x="6435725" y="4754563"/>
            <a:ext cx="2376488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>
              <a:defRPr/>
            </a:pPr>
            <a:endParaRPr lang="en-GB" sz="2800" dirty="0">
              <a:latin typeface="SassoonPrimaryInfant" pitchFamily="2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3EF032D-E9B0-4EAC-BDB2-4F802D6808C0}"/>
              </a:ext>
            </a:extLst>
          </p:cNvPr>
          <p:cNvSpPr txBox="1">
            <a:spLocks/>
          </p:cNvSpPr>
          <p:nvPr/>
        </p:nvSpPr>
        <p:spPr bwMode="auto">
          <a:xfrm>
            <a:off x="4932363" y="3921125"/>
            <a:ext cx="237648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9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algn="ctr">
              <a:defRPr/>
            </a:pPr>
            <a:endParaRPr lang="en-GB" sz="2000" dirty="0">
              <a:latin typeface="+mj-lt"/>
            </a:endParaRPr>
          </a:p>
        </p:txBody>
      </p:sp>
      <p:sp>
        <p:nvSpPr>
          <p:cNvPr id="10245" name="Rectangle 1">
            <a:extLst>
              <a:ext uri="{FF2B5EF4-FFF2-40B4-BE49-F238E27FC236}">
                <a16:creationId xmlns:a16="http://schemas.microsoft.com/office/drawing/2014/main" id="{2835E5B1-2351-49EF-B830-6356CA396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-26988"/>
            <a:ext cx="58324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4400" dirty="0">
                <a:latin typeface="+mj-lt"/>
              </a:rPr>
              <a:t>Play Outdoors</a:t>
            </a:r>
          </a:p>
        </p:txBody>
      </p:sp>
      <p:pic>
        <p:nvPicPr>
          <p:cNvPr id="19462" name="Picture 13">
            <a:extLst>
              <a:ext uri="{FF2B5EF4-FFF2-40B4-BE49-F238E27FC236}">
                <a16:creationId xmlns:a16="http://schemas.microsoft.com/office/drawing/2014/main" id="{82CB1A9D-4D92-BD16-36F2-32BFECAFA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1125538"/>
            <a:ext cx="3527425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>
            <a:extLst>
              <a:ext uri="{FF2B5EF4-FFF2-40B4-BE49-F238E27FC236}">
                <a16:creationId xmlns:a16="http://schemas.microsoft.com/office/drawing/2014/main" id="{6E877293-80CA-6A88-820B-869E70DF8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1155700"/>
            <a:ext cx="3529012" cy="22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4" name="Rectangle 2">
            <a:extLst>
              <a:ext uri="{FF2B5EF4-FFF2-40B4-BE49-F238E27FC236}">
                <a16:creationId xmlns:a16="http://schemas.microsoft.com/office/drawing/2014/main" id="{D053C2B5-07AC-D24D-7C0B-0B543A354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" y="3460750"/>
            <a:ext cx="1554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000"/>
              <a:t>Negotiation </a:t>
            </a:r>
          </a:p>
        </p:txBody>
      </p:sp>
      <p:sp>
        <p:nvSpPr>
          <p:cNvPr id="19465" name="Rectangle 3">
            <a:extLst>
              <a:ext uri="{FF2B5EF4-FFF2-40B4-BE49-F238E27FC236}">
                <a16:creationId xmlns:a16="http://schemas.microsoft.com/office/drawing/2014/main" id="{09500FBE-F0B9-8E70-9015-66FA6500C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675" y="652463"/>
            <a:ext cx="3422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000">
                <a:solidFill>
                  <a:srgbClr val="FFFFFF"/>
                </a:solidFill>
              </a:rPr>
              <a:t>Communication &amp; Language</a:t>
            </a:r>
          </a:p>
        </p:txBody>
      </p:sp>
      <p:sp>
        <p:nvSpPr>
          <p:cNvPr id="19466" name="Rectangle 4">
            <a:extLst>
              <a:ext uri="{FF2B5EF4-FFF2-40B4-BE49-F238E27FC236}">
                <a16:creationId xmlns:a16="http://schemas.microsoft.com/office/drawing/2014/main" id="{BE8B5AFD-1893-E7E5-8714-B7B470FAD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8338" y="3460750"/>
            <a:ext cx="1624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000"/>
              <a:t>Investigation</a:t>
            </a:r>
          </a:p>
        </p:txBody>
      </p:sp>
      <p:sp>
        <p:nvSpPr>
          <p:cNvPr id="19467" name="Rectangle 5">
            <a:extLst>
              <a:ext uri="{FF2B5EF4-FFF2-40B4-BE49-F238E27FC236}">
                <a16:creationId xmlns:a16="http://schemas.microsoft.com/office/drawing/2014/main" id="{A2BD7B0F-A7BD-2226-37BF-6E138C3A5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" y="652463"/>
            <a:ext cx="2681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000">
                <a:solidFill>
                  <a:srgbClr val="FFFFFF"/>
                </a:solidFill>
              </a:rPr>
              <a:t>Physical development</a:t>
            </a:r>
            <a:endParaRPr lang="en-GB" altLang="en-US" sz="2000"/>
          </a:p>
        </p:txBody>
      </p:sp>
      <p:pic>
        <p:nvPicPr>
          <p:cNvPr id="19468" name="Picture 10" descr="https://eylj.org/2x/pages/s_29362/p_05-2021/m_o_40075_2vf7jf3d4q584t0qak3qrse9jvr5g32x.jpg?s=29362&amp;u=1&amp;Expires=1624898359&amp;Signature=VeheEubF1BDruCwAy7DumSbcS7GebD0C5tdKyu5~HF~WoxkPQT0CLxciTI2-nnloggBTnjlcn1z~m4cpUVv3jK-BCI-i6Q1IdZ8w2GpBA4jygA~na0rEN0a2pEZG2Zyf3fC67U5LrrJPnUz6yIkgSglOJwjDfvcX97YR8wsbROMUf9fMDpT~16N4r~DZT~tE~xa7JNC3rWvdcuS3oj2cKCtUO28cS5Xb~AJq1pj7R9EIuAzrg36DR8E5yE6Y2qDX8uIl5CtTXclMacBIYNRp8QahlW00JNOY3RHQ-sjBshu-jMCL4GdfpXE~rhoeDC8Ut~Krbw0mt5myj~qmYKqJSA__&amp;Key-Pair-Id=APKAJUSDRV55TOQKSATA">
            <a:extLst>
              <a:ext uri="{FF2B5EF4-FFF2-40B4-BE49-F238E27FC236}">
                <a16:creationId xmlns:a16="http://schemas.microsoft.com/office/drawing/2014/main" id="{8632A6D2-5555-F1B1-74AD-F1F424049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84613"/>
            <a:ext cx="208915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2" descr="https://eylj.org/p7/pages/s_29362/p_10-2020/m_o_26377_kenfvgx74efb9vap06vwf41w6g2qwgp7.jpg?s=29362&amp;u=1&amp;Expires=1624898359&amp;Signature=WKDFvyeAWxvXvwRmxUgXLQiTtFWtZTv4KgM6Pdxv-j14CuE8wj76wc3VRFOPhDAwXcedbUCMa~jRIkDHgnxk3A-rJLJaQEMA7~nuAM0uiW40CvdduOv0hUaazhx5VSpOmJIuGj-FU9wK2f4hmP5A4SF~gyP43rUejgn9tZnKW86auCIRJG6KtxxOvxOx7s6OagM3seg91k9ObvAQsWBGOSr811pFcKdSTvf-soXDN1iBMFNyenv3L4stDWcucaocfU0MuhUQVxQpJBb46PvfyjkslOF2f9LHSjAt4DHHGT00U-TToCKhyQUgr7syEbPxGxaCWJ3Hi8j8fC2C1gwCdQ__&amp;Key-Pair-Id=APKAJUSDRV55TOQKSATA">
            <a:extLst>
              <a:ext uri="{FF2B5EF4-FFF2-40B4-BE49-F238E27FC236}">
                <a16:creationId xmlns:a16="http://schemas.microsoft.com/office/drawing/2014/main" id="{E54041BA-0F31-2122-FEE6-3ECF51D7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8" y="3933825"/>
            <a:ext cx="1965325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4" descr="https://eylj.org/5s/pages/s_29362/p_04-2021/m_o_38288_n3f2qbh349dw0a0exn6jxsznmpqpka5s.jpg?s=29362&amp;u=1&amp;Expires=1624898359&amp;Signature=IsZ5mJz41rWJ1A4Suj23FNpcooqCiK~tCCwOkhhsUExk9y6aHyimMcvh254PpvduLr2t9EWO4F7WnWoaeTOHG7uNQ2zP5cVjkP~b8bbwkWdrhn5l8ZQ6DvLfxi0PKQzaDUn4Iapq~~hrbTTorXTjaAv8HQRcmbkw-TV9Q388YiW-3Hz6lyZ2RkWB7KR0mfnSU-v5FtJqNGt2MujF5nw-5NjJRBuq2xb9rlbWc66hiEoExVpNUZqWY8iwbH~dfdhfKUgjFYIXs-M3mlQbhKlqsKTlWP-PF9W-mAQRlerPt8Ekh~rfPNdiZbMbtmIBL5XoN7fTlIG~T8-pP81PBwiM4w__&amp;Key-Pair-Id=APKAJUSDRV55TOQKSATA">
            <a:extLst>
              <a:ext uri="{FF2B5EF4-FFF2-40B4-BE49-F238E27FC236}">
                <a16:creationId xmlns:a16="http://schemas.microsoft.com/office/drawing/2014/main" id="{A3C481CB-8FA7-E843-EA7A-575669338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3" y="3860800"/>
            <a:ext cx="365125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1" name="Rectangle 18">
            <a:extLst>
              <a:ext uri="{FF2B5EF4-FFF2-40B4-BE49-F238E27FC236}">
                <a16:creationId xmlns:a16="http://schemas.microsoft.com/office/drawing/2014/main" id="{69C2E9C5-27BD-FB0D-95B7-6114B2144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38" y="3460750"/>
            <a:ext cx="256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000"/>
              <a:t>Sensory Regulation 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D6EB-8FE1-4748-AE51-7D0A863AB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713" y="115888"/>
            <a:ext cx="5486400" cy="566737"/>
          </a:xfrm>
        </p:spPr>
        <p:txBody>
          <a:bodyPr/>
          <a:lstStyle/>
          <a:p>
            <a:pPr algn="ctr">
              <a:defRPr/>
            </a:pPr>
            <a:r>
              <a:rPr lang="en-GB" sz="4400" dirty="0">
                <a:solidFill>
                  <a:schemeClr val="tx1"/>
                </a:solidFill>
              </a:rPr>
              <a:t>Forest School</a:t>
            </a:r>
          </a:p>
        </p:txBody>
      </p:sp>
      <p:pic>
        <p:nvPicPr>
          <p:cNvPr id="20483" name="Picture 7">
            <a:extLst>
              <a:ext uri="{FF2B5EF4-FFF2-40B4-BE49-F238E27FC236}">
                <a16:creationId xmlns:a16="http://schemas.microsoft.com/office/drawing/2014/main" id="{7351ACA1-8859-DF07-5E45-04799358F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2"/>
          <a:stretch>
            <a:fillRect/>
          </a:stretch>
        </p:blipFill>
        <p:spPr bwMode="auto">
          <a:xfrm>
            <a:off x="2484438" y="620713"/>
            <a:ext cx="38989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9" descr="https://eylj.org/q0/pages/s_29362/p_05-2021/m_o_39499_04qvr3a9tsgtn9p13x8ka2tttk83stq0.jpg?s=29362&amp;u=1&amp;Expires=1624898359&amp;Signature=OgyuSEvWlRhzcnpf7JKr6DU8o9d23dkzpczgSqqEFgLylKBAJX-Z1ncQLmx-g1fJiHfYpQ2bHPgKqpdPQo8GZLqEQX9G9YK3Wwo6grwLnSOxfFoitiIsLu4tyEq6Jp6sCg2ZM4LFx09vplfBqxK0SfwSFCbv0goYkLss33LVz0VEkwXnxiW78~7wOmAKSXputRTbyn6jB6Za344ETs6EM0O4ENSq6hyBg1aI94Dcekh4Iwb0PZtcBfv1M4NZrrpwCW4mKqNG4RQt61RiGNFAn3oaU24oeMFbAE~puDNlqSn0CVVmKgZuwnUb7dyI8crMXZoyR6KerREkV91QNVzCcg__&amp;Key-Pair-Id=APKAJUSDRV55TOQKSATA">
            <a:extLst>
              <a:ext uri="{FF2B5EF4-FFF2-40B4-BE49-F238E27FC236}">
                <a16:creationId xmlns:a16="http://schemas.microsoft.com/office/drawing/2014/main" id="{5781F243-500E-1510-4315-2BD708DA8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r="6284" b="4971"/>
          <a:stretch>
            <a:fillRect/>
          </a:stretch>
        </p:blipFill>
        <p:spPr bwMode="auto">
          <a:xfrm>
            <a:off x="6372225" y="4287838"/>
            <a:ext cx="2536825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Rectangle 2">
            <a:extLst>
              <a:ext uri="{FF2B5EF4-FFF2-40B4-BE49-F238E27FC236}">
                <a16:creationId xmlns:a16="http://schemas.microsoft.com/office/drawing/2014/main" id="{F7A6D9DE-78A2-474D-BDDE-B254796DF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1725" y="2947988"/>
            <a:ext cx="4013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600" dirty="0">
                <a:latin typeface="+mj-lt"/>
              </a:rPr>
              <a:t>Repeated visits to engage with the rich natural diversity of the woodland environment to help build confidence, sensitivity, resilience and curiosity. </a:t>
            </a:r>
          </a:p>
        </p:txBody>
      </p:sp>
      <p:sp>
        <p:nvSpPr>
          <p:cNvPr id="14346" name="Rectangle 4">
            <a:extLst>
              <a:ext uri="{FF2B5EF4-FFF2-40B4-BE49-F238E27FC236}">
                <a16:creationId xmlns:a16="http://schemas.microsoft.com/office/drawing/2014/main" id="{6633B1EB-F423-4071-872A-706EE04E0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6421438"/>
            <a:ext cx="360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800" dirty="0">
                <a:latin typeface="+mj-lt"/>
              </a:rPr>
              <a:t>Well - Being </a:t>
            </a:r>
          </a:p>
        </p:txBody>
      </p:sp>
      <p:sp>
        <p:nvSpPr>
          <p:cNvPr id="14347" name="Rectangle 11">
            <a:extLst>
              <a:ext uri="{FF2B5EF4-FFF2-40B4-BE49-F238E27FC236}">
                <a16:creationId xmlns:a16="http://schemas.microsoft.com/office/drawing/2014/main" id="{0CEEC80E-5A42-4895-A33F-C382C884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3429000"/>
            <a:ext cx="360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800" dirty="0">
                <a:latin typeface="+mj-lt"/>
              </a:rPr>
              <a:t>Managing Own Safety</a:t>
            </a:r>
          </a:p>
        </p:txBody>
      </p:sp>
      <p:sp>
        <p:nvSpPr>
          <p:cNvPr id="14348" name="Rectangle 12">
            <a:extLst>
              <a:ext uri="{FF2B5EF4-FFF2-40B4-BE49-F238E27FC236}">
                <a16:creationId xmlns:a16="http://schemas.microsoft.com/office/drawing/2014/main" id="{0304C485-1A30-4464-8743-A3710C319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363913"/>
            <a:ext cx="2351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800" dirty="0">
                <a:latin typeface="+mj-lt"/>
              </a:rPr>
              <a:t>Taking Risks</a:t>
            </a:r>
          </a:p>
        </p:txBody>
      </p:sp>
      <p:sp>
        <p:nvSpPr>
          <p:cNvPr id="14349" name="Rectangle 13">
            <a:extLst>
              <a:ext uri="{FF2B5EF4-FFF2-40B4-BE49-F238E27FC236}">
                <a16:creationId xmlns:a16="http://schemas.microsoft.com/office/drawing/2014/main" id="{3BEF7980-AE0A-416C-B4D9-ABC564786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950" y="6246813"/>
            <a:ext cx="360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800" dirty="0">
                <a:latin typeface="+mj-lt"/>
              </a:rPr>
              <a:t>Working Together</a:t>
            </a:r>
          </a:p>
        </p:txBody>
      </p:sp>
      <p:sp>
        <p:nvSpPr>
          <p:cNvPr id="14350" name="Rectangle 14">
            <a:extLst>
              <a:ext uri="{FF2B5EF4-FFF2-40B4-BE49-F238E27FC236}">
                <a16:creationId xmlns:a16="http://schemas.microsoft.com/office/drawing/2014/main" id="{0FE2DE1A-9733-4BFB-A083-5E459C32B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113" y="6308725"/>
            <a:ext cx="360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800" dirty="0">
                <a:latin typeface="+mj-lt"/>
              </a:rPr>
              <a:t>Real Life Experiences</a:t>
            </a:r>
          </a:p>
        </p:txBody>
      </p:sp>
      <p:pic>
        <p:nvPicPr>
          <p:cNvPr id="20491" name="Picture 16" descr="https://tapestryjournal.com/m1/pages/s_29362/p_11-2021/m_o_44916_a5014y0n6narpfymwembfxabak6bv3m1.jpg?s=29362&amp;u=9&amp;Expires=1729086756&amp;Signature=hnT5D9637ErPBssUC7~T0WJqLpl-wLsPQyqIksV5c5PEZM2KQ73sZnrQt8axpT2W9ovQCXN6wAe4peWi~blRJrOqT06eBg2yuXEn-dE4Jlzvv2iGTqfph~EGGJ2h2o313ftaBJLUbH1RMpO8pnJNADh3YwNEI0Af4Uk1m7flm6N55KwPaSqQbnyjmO1WAIPjgln9OVVcyXht8l~kLMr~-OFjNP7sq4oQQ8BPJqeEYJRShTdccTaB2YSnYBvSpa-9tNkKEhH52pm8fRBPSPLjakLFBNsZbmnJXQ6xEphoETQuBHFfqd~m3ZHzHF6c2sYKSHPSoI~NWc1l2CejAdyAxQ__&amp;Key-Pair-Id=APKAJUSDRV55TOQKSATA">
            <a:extLst>
              <a:ext uri="{FF2B5EF4-FFF2-40B4-BE49-F238E27FC236}">
                <a16:creationId xmlns:a16="http://schemas.microsoft.com/office/drawing/2014/main" id="{D56A1CA4-0FBF-1AB5-634D-F82B83293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4105275"/>
            <a:ext cx="292735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8" descr="https://tapestryjournal.com/f0/pages/s_29362/p_10-2024/m_o_75850_mhh85ysfnc9t33srx8mx08z0srnfanf0.jpg?s=29362&amp;u=9&amp;Expires=1729086756&amp;Signature=Tkhj52KXmyjAxAUn4aPjmlyA5rgclzIxXbKbZ4uind5gXSDEqwLHLg7WfY-odGBipXXCoGsfyE47sKMk0Z-5N5i9IggArbCpW8B5qNm2zZvJWYshidchaKU3CzV69FIY0JJSCCShucHgHeslWOqcBeDBRFRDgdxLrigQKJAymRJBVPZ2KWL9GFGobmEfZWuEmED9txP4jE2e2UnDjdrKPYjuAN~N-~hLrIwaCJDX6pWZRVH9RYZbeK7FbBRAodFvK-eA~XDigPkBHxKr4A~pVC2cCbKbkUeQSXk~eSl0iay6iMALhhMRMrWkVwk5yFsfJTPII5ypCJ8K1e3kDAeWAQ__&amp;Key-Pair-Id=APKAJUSDRV55TOQKSATA">
            <a:extLst>
              <a:ext uri="{FF2B5EF4-FFF2-40B4-BE49-F238E27FC236}">
                <a16:creationId xmlns:a16="http://schemas.microsoft.com/office/drawing/2014/main" id="{D3CB0ADE-DF45-9C38-BCC3-0C6AD01B7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3754438"/>
            <a:ext cx="18256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22" descr="https://tapestryjournal.com/q6/pages/s_29362/p_09-2024/m_o_74681_swbzcd6grzf6b21d7xdt84hggzdsreq6.jpg?s=29362&amp;u=9&amp;Expires=1729086756&amp;Signature=UvqgR198VnWx4PwQl7We48wWxOVATm9iNGHz-VSo7aYtaQRepByc2f7Z6~UoJJSpAG-bMmiw4a-pLUhOr7i9oUXshSSZYOxunk1cXhjHsa4uIE6yA4J9kvtILZuoQwCLLoHdMepdw8Hm3KEts3c1Yc1tkyUCPvnkmc0icUBkP1GWgkvuXbDW5f8v8Ka5FgTKzPhJ3hxKDOJYbo7cnynFu3gsBvllvYdkzs~7JKTJz1VsC8JwM-H6lLhhYPYsrIbadr4d271oLZcyT0Nv78VMFb28xrALq6NYYtDyPQv-kzlIJFLEsOy6fZVwFA35WiF8uxfrrCqA1gx6g9Em2CUV6g__&amp;Key-Pair-Id=APKAJUSDRV55TOQKSATA">
            <a:extLst>
              <a:ext uri="{FF2B5EF4-FFF2-40B4-BE49-F238E27FC236}">
                <a16:creationId xmlns:a16="http://schemas.microsoft.com/office/drawing/2014/main" id="{074383B0-8343-F9FC-BD62-98945F0D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384175"/>
            <a:ext cx="20288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24" descr="https://tapestryjournal.com/0q/pages/s_29362/p_10-2024/m_o_75240_fekqpy6jc366qvrcxnqzjp7qpcny8m0q.jpg?s=29362&amp;u=9&amp;Expires=1729086756&amp;Signature=YxjYPvixDudXugrONZgdutLO14r12DeI9HO7PtJ9HGlLO76tfujvT1O8IGcAQek8RKjer5zwASj4EMH3s7OE5Lz2TFxMg5TzqA9imWIgPMKZBquRS2PwMwdOwQNuvzll-cVa851ImYfvrd~hkDWCZHYBatu0eMKcqU0qc1-1vLfGJSobVLODNfP6FrL-z6oTVBGF8oqXzhj1Blrcb83Xh3OHowkox4ddNo4tgxKXue178gziPpheGRObOb-CYSC3v3up0JB4zVl-CQboYN~G3s6tMeA6P8xIdZ0QpbEJN9EGjhlyYzBHVTCe5zXBXRyJO01jvvu8wc~uOIUDWrGIxA__&amp;Key-Pair-Id=APKAJUSDRV55TOQKSATA">
            <a:extLst>
              <a:ext uri="{FF2B5EF4-FFF2-40B4-BE49-F238E27FC236}">
                <a16:creationId xmlns:a16="http://schemas.microsoft.com/office/drawing/2014/main" id="{61F0E648-2DCA-A940-54E3-D97F8B41F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373063"/>
            <a:ext cx="21685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C1EF8-0F1A-45A9-800D-B47B031BD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039813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Lunchtime</a:t>
            </a:r>
            <a:br>
              <a:rPr lang="en-GB" dirty="0"/>
            </a:br>
            <a:endParaRPr lang="en-GB" dirty="0"/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3EF0A32-5EF4-47AA-84A7-9E4B98641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437063"/>
            <a:ext cx="85693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GB" altLang="en-US" sz="1800" dirty="0">
              <a:latin typeface="+mj-lt"/>
            </a:endParaRPr>
          </a:p>
          <a:p>
            <a:pPr marL="285750" indent="-285750" eaLnBrk="1" hangingPunct="1">
              <a:spcBef>
                <a:spcPct val="0"/>
              </a:spcBef>
              <a:buClrTx/>
              <a:defRPr/>
            </a:pPr>
            <a:r>
              <a:rPr lang="en-GB" altLang="en-US" sz="1800" dirty="0">
                <a:latin typeface="+mj-lt"/>
              </a:rPr>
              <a:t>Independence</a:t>
            </a:r>
          </a:p>
          <a:p>
            <a:pPr marL="285750" indent="-285750" eaLnBrk="1" hangingPunct="1">
              <a:spcBef>
                <a:spcPct val="0"/>
              </a:spcBef>
              <a:buClrTx/>
              <a:defRPr/>
            </a:pPr>
            <a:r>
              <a:rPr lang="en-GB" altLang="en-US" sz="1800" dirty="0">
                <a:latin typeface="+mj-lt"/>
              </a:rPr>
              <a:t>Social activity</a:t>
            </a:r>
          </a:p>
          <a:p>
            <a:pPr marL="285750" indent="-285750" eaLnBrk="1" hangingPunct="1">
              <a:spcBef>
                <a:spcPct val="0"/>
              </a:spcBef>
              <a:buClrTx/>
              <a:defRPr/>
            </a:pPr>
            <a:r>
              <a:rPr lang="en-GB" altLang="en-US" sz="1800" dirty="0">
                <a:latin typeface="+mj-lt"/>
              </a:rPr>
              <a:t>Widening tastes in food</a:t>
            </a:r>
          </a:p>
          <a:p>
            <a:pPr marL="285750" indent="-285750" eaLnBrk="1" hangingPunct="1">
              <a:spcBef>
                <a:spcPct val="0"/>
              </a:spcBef>
              <a:buClrTx/>
              <a:defRPr/>
            </a:pPr>
            <a:r>
              <a:rPr lang="en-GB" altLang="en-US" sz="1800" dirty="0">
                <a:latin typeface="+mj-lt"/>
              </a:rPr>
              <a:t>All staff supervise while the children eat lunch</a:t>
            </a:r>
          </a:p>
          <a:p>
            <a:pPr marL="285750" indent="-285750" eaLnBrk="1" hangingPunct="1">
              <a:spcBef>
                <a:spcPct val="0"/>
              </a:spcBef>
              <a:buClrTx/>
              <a:defRPr/>
            </a:pPr>
            <a:r>
              <a:rPr lang="en-GB" altLang="en-US" sz="1800" dirty="0">
                <a:latin typeface="+mj-lt"/>
              </a:rPr>
              <a:t>Teaching Assistants from team supervise during lunchtime play</a:t>
            </a:r>
          </a:p>
        </p:txBody>
      </p:sp>
      <p:pic>
        <p:nvPicPr>
          <p:cNvPr id="22532" name="Picture 6" descr="https://tapestryjournal.com/kd/pages/s_29362/p_10-2024/m_o_75970_5mbs6m4pa9zqe3fwsn6awpax327c6qkd.jpg?s=29362&amp;u=1&amp;Expires=1729095504&amp;Signature=H9~BNI3fTalf-FMS4sR2aqXE300FWN7oJtKHjwh9FHbXwMCdI1~ZNuoJCrN8ZhaVLZlSX12VDF18YgO4rmu~FVnjn6aRRmkHA406wO4GncGenfRKlP75-fJQj7B~1-8zR~mnT7tOjcUuieeY2qWFMTmAwH0L78CJAvbY6At~NjSKB9T9e4gf-ojcLH7I-pepk7lARfRRLV6r6idoW7IOoC4oJPvhArKh0vBv1bklc0PoyYuauG~UxdhLQKtSpWzBl~oEPM-nGs7ff~I2mWOU-y5G-L5zlSAN~V~BQRhJrxqt6yFZnPFt0ubKtfwAB6NP~t1i5qwfR66T7svOh9poRQ__&amp;Key-Pair-Id=APKAJUSDRV55TOQKSATA">
            <a:extLst>
              <a:ext uri="{FF2B5EF4-FFF2-40B4-BE49-F238E27FC236}">
                <a16:creationId xmlns:a16="http://schemas.microsoft.com/office/drawing/2014/main" id="{A437A5BA-7C33-C2D8-0EEE-B1FDF9F25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036638"/>
            <a:ext cx="45339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>
            <a:extLst>
              <a:ext uri="{FF2B5EF4-FFF2-40B4-BE49-F238E27FC236}">
                <a16:creationId xmlns:a16="http://schemas.microsoft.com/office/drawing/2014/main" id="{CC3C205B-2C4A-7EB0-BCAF-A7E9AD25B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060450"/>
            <a:ext cx="3706813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9B1E038F-212E-4639-A09F-83CFA152E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420938"/>
            <a:ext cx="7704138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+mj-lt"/>
              </a:rPr>
              <a:t>Tapestry APP - online journal with observations showing your child’s development. </a:t>
            </a: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+mj-lt"/>
              </a:rPr>
              <a:t>Link sent to parent email </a:t>
            </a: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+mj-lt"/>
              </a:rPr>
              <a:t>Important information is shared. It must be accessed regularly</a:t>
            </a: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+mj-lt"/>
              </a:rPr>
              <a:t>You will only be able to view your child’s journal. Others can not see anything you share from home, except staff</a:t>
            </a: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+mj-lt"/>
              </a:rPr>
              <a:t>Sharing significant moments</a:t>
            </a: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+mj-lt"/>
              </a:rPr>
              <a:t>Holistic view of your child</a:t>
            </a: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+mj-lt"/>
              </a:rPr>
              <a:t>Observations will be added showing significant moments and from a range of learning experiences</a:t>
            </a: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latin typeface="+mj-lt"/>
              </a:rPr>
              <a:t>Please ‘Like’ or comment on observations </a:t>
            </a:r>
          </a:p>
          <a:p>
            <a:pPr eaLnBrk="1" hangingPunct="1">
              <a:spcBef>
                <a:spcPct val="0"/>
              </a:spcBef>
              <a:buClrTx/>
              <a:buFont typeface="Arial" charset="0"/>
              <a:buChar char="•"/>
              <a:defRPr/>
            </a:pPr>
            <a:endParaRPr lang="en-GB" altLang="en-US" sz="2400" dirty="0">
              <a:latin typeface="+mj-lt"/>
            </a:endParaRPr>
          </a:p>
        </p:txBody>
      </p:sp>
      <p:pic>
        <p:nvPicPr>
          <p:cNvPr id="23555" name="Picture 4">
            <a:extLst>
              <a:ext uri="{FF2B5EF4-FFF2-40B4-BE49-F238E27FC236}">
                <a16:creationId xmlns:a16="http://schemas.microsoft.com/office/drawing/2014/main" id="{42A7D4ED-6F6F-1818-0443-083694C4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52400"/>
            <a:ext cx="19081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A0CF4-A8DB-476F-8E3D-1BE66ECA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968375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How can you help?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FAA68F7-ACEE-4130-B67E-B4DC532B1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554163"/>
            <a:ext cx="83026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Uniform- school uniform jogging bottoms, white polo top and school uniform sweatshirt 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Summer uniform - shorts (girls and boys) 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Black or white Velcro shoes/trainers NO LACES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Name all clothes and shoes don’t forget new uniform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Let your child dress them - putting on coat, putting on shoes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Encourage them to become more independent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In Reception we have a draw string bag for any changes. Ensure change of clothes, pants and socks. Spare uniform gratefully accepted! </a:t>
            </a:r>
          </a:p>
          <a:p>
            <a:pPr marL="0" indent="0">
              <a:spcBef>
                <a:spcPct val="0"/>
              </a:spcBef>
              <a:buClrTx/>
              <a:buFont typeface="Wingdings" panose="05000000000000000000" pitchFamily="2" charset="2"/>
              <a:buNone/>
              <a:defRPr/>
            </a:pPr>
            <a:r>
              <a:rPr lang="en-GB" altLang="en-US" sz="2400" dirty="0"/>
              <a:t>		Thank you for your support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B13EB-36DC-4F6F-968C-AB34BE65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-58738"/>
            <a:ext cx="3671888" cy="1152526"/>
          </a:xfrm>
        </p:spPr>
        <p:txBody>
          <a:bodyPr/>
          <a:lstStyle/>
          <a:p>
            <a:pPr>
              <a:defRPr/>
            </a:pPr>
            <a:r>
              <a:rPr lang="en-GB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 Teacher </a:t>
            </a:r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FA11B664-6E05-47AA-9086-868857647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75" y="2919413"/>
            <a:ext cx="2246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2800" dirty="0">
                <a:latin typeface="+mj-lt"/>
              </a:rPr>
              <a:t>Mr Clephane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F3265B-C7B0-4B31-896D-83820C08CB73}"/>
              </a:ext>
            </a:extLst>
          </p:cNvPr>
          <p:cNvSpPr/>
          <p:nvPr/>
        </p:nvSpPr>
        <p:spPr>
          <a:xfrm>
            <a:off x="4002088" y="260350"/>
            <a:ext cx="4962525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Deputy Head Teacher </a:t>
            </a:r>
          </a:p>
        </p:txBody>
      </p:sp>
      <p:sp>
        <p:nvSpPr>
          <p:cNvPr id="3078" name="TextBox 6">
            <a:extLst>
              <a:ext uri="{FF2B5EF4-FFF2-40B4-BE49-F238E27FC236}">
                <a16:creationId xmlns:a16="http://schemas.microsoft.com/office/drawing/2014/main" id="{EA70AAE1-49AF-4408-A6B5-C512DA5B3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1263" y="2952750"/>
            <a:ext cx="2808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2800" dirty="0">
                <a:latin typeface="+mj-lt"/>
              </a:rPr>
              <a:t>Mrs Clinton</a:t>
            </a:r>
          </a:p>
        </p:txBody>
      </p:sp>
      <p:sp>
        <p:nvSpPr>
          <p:cNvPr id="3079" name="TextBox 9">
            <a:extLst>
              <a:ext uri="{FF2B5EF4-FFF2-40B4-BE49-F238E27FC236}">
                <a16:creationId xmlns:a16="http://schemas.microsoft.com/office/drawing/2014/main" id="{586DF5AF-BC2E-4C81-8158-B36A5126D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3" y="5581650"/>
            <a:ext cx="39528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2800" dirty="0">
                <a:latin typeface="+mj-lt"/>
              </a:rPr>
              <a:t>Mrs Duffy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2800" dirty="0">
                <a:latin typeface="+mj-lt"/>
              </a:rPr>
              <a:t>Assistant Head Teacher</a:t>
            </a:r>
          </a:p>
        </p:txBody>
      </p:sp>
      <p:pic>
        <p:nvPicPr>
          <p:cNvPr id="5127" name="Picture 2">
            <a:extLst>
              <a:ext uri="{FF2B5EF4-FFF2-40B4-BE49-F238E27FC236}">
                <a16:creationId xmlns:a16="http://schemas.microsoft.com/office/drawing/2014/main" id="{977ACA66-4FA4-C1A7-678A-DB808DD7F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" b="14314"/>
          <a:stretch>
            <a:fillRect/>
          </a:stretch>
        </p:blipFill>
        <p:spPr bwMode="auto">
          <a:xfrm>
            <a:off x="5565775" y="828675"/>
            <a:ext cx="1719263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">
            <a:extLst>
              <a:ext uri="{FF2B5EF4-FFF2-40B4-BE49-F238E27FC236}">
                <a16:creationId xmlns:a16="http://schemas.microsoft.com/office/drawing/2014/main" id="{CA7F1412-927B-D371-4191-13933D538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1"/>
          <a:stretch>
            <a:fillRect/>
          </a:stretch>
        </p:blipFill>
        <p:spPr bwMode="auto">
          <a:xfrm>
            <a:off x="1293813" y="860425"/>
            <a:ext cx="1593850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6C65D3-F4EB-40C1-98F4-C10F2780F843}"/>
              </a:ext>
            </a:extLst>
          </p:cNvPr>
          <p:cNvSpPr/>
          <p:nvPr/>
        </p:nvSpPr>
        <p:spPr>
          <a:xfrm>
            <a:off x="3975100" y="5413375"/>
            <a:ext cx="5113338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altLang="en-US" sz="2800" dirty="0">
                <a:latin typeface="+mj-lt"/>
              </a:rPr>
              <a:t>Mrs Roddy  </a:t>
            </a:r>
          </a:p>
          <a:p>
            <a:pPr algn="ctr" eaLnBrk="1" hangingPunct="1">
              <a:defRPr/>
            </a:pPr>
            <a:r>
              <a:rPr lang="en-GB" altLang="en-US" sz="2800" dirty="0">
                <a:latin typeface="+mj-lt"/>
              </a:rPr>
              <a:t>SENCO</a:t>
            </a:r>
          </a:p>
        </p:txBody>
      </p:sp>
      <p:pic>
        <p:nvPicPr>
          <p:cNvPr id="5130" name="Picture 3">
            <a:extLst>
              <a:ext uri="{FF2B5EF4-FFF2-40B4-BE49-F238E27FC236}">
                <a16:creationId xmlns:a16="http://schemas.microsoft.com/office/drawing/2014/main" id="{5393D120-50E6-803D-682F-79CE6E937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3563938"/>
            <a:ext cx="12922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7">
            <a:extLst>
              <a:ext uri="{FF2B5EF4-FFF2-40B4-BE49-F238E27FC236}">
                <a16:creationId xmlns:a16="http://schemas.microsoft.com/office/drawing/2014/main" id="{D0655145-8B1A-666D-60C1-A47D7656B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3475038"/>
            <a:ext cx="12922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934E-55DB-42ED-91FD-3DBF57F2D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-100013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Questions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FF23D-3990-4BBD-B66D-EAB1D19FB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GB" dirty="0">
                <a:latin typeface="+mj-lt"/>
              </a:rPr>
              <a:t>We look forward to guiding your child along their journey at St Mary’s RC Primary School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en-GB" dirty="0">
              <a:latin typeface="+mj-lt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GB" dirty="0">
                <a:latin typeface="+mj-lt"/>
              </a:rPr>
              <a:t>Thank you for listening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25BC1-DD71-4E90-B9B9-8C815FD33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5" y="-100013"/>
            <a:ext cx="7416800" cy="825501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Early Years Team</a:t>
            </a:r>
          </a:p>
        </p:txBody>
      </p:sp>
      <p:pic>
        <p:nvPicPr>
          <p:cNvPr id="6147" name="Picture 7">
            <a:extLst>
              <a:ext uri="{FF2B5EF4-FFF2-40B4-BE49-F238E27FC236}">
                <a16:creationId xmlns:a16="http://schemas.microsoft.com/office/drawing/2014/main" id="{6FF2C349-DBAA-3D76-192E-1802AEFC2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6" t="12585" b="4607"/>
          <a:stretch>
            <a:fillRect/>
          </a:stretch>
        </p:blipFill>
        <p:spPr bwMode="auto">
          <a:xfrm>
            <a:off x="7023100" y="765175"/>
            <a:ext cx="133667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5" name="TextBox 4">
            <a:extLst>
              <a:ext uri="{FF2B5EF4-FFF2-40B4-BE49-F238E27FC236}">
                <a16:creationId xmlns:a16="http://schemas.microsoft.com/office/drawing/2014/main" id="{94746052-9509-4F4D-BE35-BC4B06B41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320925"/>
            <a:ext cx="23510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2000" dirty="0">
                <a:latin typeface="+mj-lt"/>
              </a:rPr>
              <a:t>Mrs Harris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2000" dirty="0">
                <a:latin typeface="+mj-lt"/>
              </a:rPr>
              <a:t>Early Years Leader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2000" dirty="0">
                <a:latin typeface="+mj-lt"/>
              </a:rPr>
              <a:t>Class Teacher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2000" dirty="0">
                <a:latin typeface="+mj-lt"/>
              </a:rPr>
              <a:t>Nursery</a:t>
            </a:r>
            <a:endParaRPr lang="en-GB" altLang="en-US" sz="1800" dirty="0">
              <a:latin typeface="+mj-lt"/>
            </a:endParaRPr>
          </a:p>
        </p:txBody>
      </p:sp>
      <p:sp>
        <p:nvSpPr>
          <p:cNvPr id="4108" name="TextBox 15">
            <a:extLst>
              <a:ext uri="{FF2B5EF4-FFF2-40B4-BE49-F238E27FC236}">
                <a16:creationId xmlns:a16="http://schemas.microsoft.com/office/drawing/2014/main" id="{FEB88B4C-F6B8-41F4-985F-580D065DB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263" y="2389188"/>
            <a:ext cx="1641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800" dirty="0">
                <a:latin typeface="+mj-lt"/>
              </a:rPr>
              <a:t>Mrs Robson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800" dirty="0">
                <a:latin typeface="+mj-lt"/>
              </a:rPr>
              <a:t>Class Teacher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800" dirty="0">
                <a:latin typeface="+mj-lt"/>
              </a:rPr>
              <a:t>Reception F2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GB" altLang="en-US" sz="1800" dirty="0">
              <a:latin typeface="+mj-lt"/>
            </a:endParaRPr>
          </a:p>
        </p:txBody>
      </p:sp>
      <p:pic>
        <p:nvPicPr>
          <p:cNvPr id="6150" name="Picture 7">
            <a:extLst>
              <a:ext uri="{FF2B5EF4-FFF2-40B4-BE49-F238E27FC236}">
                <a16:creationId xmlns:a16="http://schemas.microsoft.com/office/drawing/2014/main" id="{2C22366F-0BA3-318E-062C-8BFA82EF7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28"/>
          <a:stretch>
            <a:fillRect/>
          </a:stretch>
        </p:blipFill>
        <p:spPr bwMode="auto">
          <a:xfrm>
            <a:off x="822325" y="758825"/>
            <a:ext cx="135572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">
            <a:extLst>
              <a:ext uri="{FF2B5EF4-FFF2-40B4-BE49-F238E27FC236}">
                <a16:creationId xmlns:a16="http://schemas.microsoft.com/office/drawing/2014/main" id="{9124776D-73EF-F151-AD76-5C319D853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5" r="16913"/>
          <a:stretch>
            <a:fillRect/>
          </a:stretch>
        </p:blipFill>
        <p:spPr bwMode="auto">
          <a:xfrm>
            <a:off x="4776788" y="3716338"/>
            <a:ext cx="1019175" cy="120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B3E2A989-02C3-4A10-AF63-76985599C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025" y="5013325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200" dirty="0">
                <a:latin typeface="+mj-lt"/>
              </a:rPr>
              <a:t>Mrs Laws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200" dirty="0">
                <a:latin typeface="+mj-lt"/>
              </a:rPr>
              <a:t>Teaching Assistant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200" dirty="0">
                <a:latin typeface="+mj-lt"/>
              </a:rPr>
              <a:t>F1</a:t>
            </a:r>
          </a:p>
        </p:txBody>
      </p:sp>
      <p:pic>
        <p:nvPicPr>
          <p:cNvPr id="6153" name="Picture 18" descr="C:\Users\gina.robinson\AppData\Local\Microsoft\Windows\INetCache\Content.Word\IMG_0947.jpg">
            <a:extLst>
              <a:ext uri="{FF2B5EF4-FFF2-40B4-BE49-F238E27FC236}">
                <a16:creationId xmlns:a16="http://schemas.microsoft.com/office/drawing/2014/main" id="{17C0D688-C7D4-9A3F-3672-75471BDC2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7" t="14349" r="28276" b="30336"/>
          <a:stretch>
            <a:fillRect/>
          </a:stretch>
        </p:blipFill>
        <p:spPr bwMode="auto">
          <a:xfrm>
            <a:off x="146050" y="3748088"/>
            <a:ext cx="101917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3">
            <a:extLst>
              <a:ext uri="{FF2B5EF4-FFF2-40B4-BE49-F238E27FC236}">
                <a16:creationId xmlns:a16="http://schemas.microsoft.com/office/drawing/2014/main" id="{760E1E35-E9A5-B084-4CE1-50FDD7838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7" t="-1842" r="-1373" b="1842"/>
          <a:stretch>
            <a:fillRect/>
          </a:stretch>
        </p:blipFill>
        <p:spPr bwMode="auto">
          <a:xfrm>
            <a:off x="1296988" y="3716338"/>
            <a:ext cx="1025525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6">
            <a:extLst>
              <a:ext uri="{FF2B5EF4-FFF2-40B4-BE49-F238E27FC236}">
                <a16:creationId xmlns:a16="http://schemas.microsoft.com/office/drawing/2014/main" id="{09348FEA-5441-6CDC-9672-CF1542FF8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" b="10368"/>
          <a:stretch>
            <a:fillRect/>
          </a:stretch>
        </p:blipFill>
        <p:spPr bwMode="auto">
          <a:xfrm>
            <a:off x="7291388" y="3716338"/>
            <a:ext cx="911225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024547-EB29-4D8D-86B7-F032A2135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75" y="5013325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200" dirty="0">
                <a:latin typeface="+mj-lt"/>
              </a:rPr>
              <a:t>Mrs Donkin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200" dirty="0">
                <a:latin typeface="+mj-lt"/>
              </a:rPr>
              <a:t>Teaching Assistant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200" dirty="0">
                <a:latin typeface="+mj-lt"/>
              </a:rPr>
              <a:t>F2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161279FB-56C7-49A1-AD09-C9CCFEA81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938" y="5010150"/>
            <a:ext cx="12969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200" dirty="0">
                <a:latin typeface="+mj-lt"/>
              </a:rPr>
              <a:t>Mrs Bettnardi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200" dirty="0">
                <a:latin typeface="+mj-lt"/>
              </a:rPr>
              <a:t>Teaching Assistant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200" dirty="0">
                <a:latin typeface="+mj-lt"/>
              </a:rPr>
              <a:t>Nursery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025BAE-78E8-40D0-82DE-CDA3557C3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4984750"/>
            <a:ext cx="12969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200" dirty="0">
                <a:latin typeface="+mj-lt"/>
              </a:rPr>
              <a:t>Mrs Lagna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200" dirty="0">
                <a:latin typeface="+mj-lt"/>
              </a:rPr>
              <a:t>Teaching Assistant Nursery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83DD5DF6-F46B-4108-B320-C08D79850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825" y="2498725"/>
            <a:ext cx="16430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800" dirty="0">
                <a:latin typeface="+mj-lt"/>
              </a:rPr>
              <a:t>Miss Simpson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800" dirty="0">
                <a:latin typeface="+mj-lt"/>
              </a:rPr>
              <a:t>Class Teacher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800" dirty="0">
                <a:latin typeface="+mj-lt"/>
              </a:rPr>
              <a:t>Reception F1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GB" altLang="en-US" sz="1800" dirty="0">
              <a:latin typeface="+mj-lt"/>
            </a:endParaRPr>
          </a:p>
        </p:txBody>
      </p:sp>
      <p:pic>
        <p:nvPicPr>
          <p:cNvPr id="6160" name="Picture 16">
            <a:extLst>
              <a:ext uri="{FF2B5EF4-FFF2-40B4-BE49-F238E27FC236}">
                <a16:creationId xmlns:a16="http://schemas.microsoft.com/office/drawing/2014/main" id="{227CACE2-8B90-D371-0BB8-B2FCE88F3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8"/>
          <a:stretch>
            <a:fillRect/>
          </a:stretch>
        </p:blipFill>
        <p:spPr bwMode="auto">
          <a:xfrm>
            <a:off x="4572000" y="790575"/>
            <a:ext cx="14097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8" descr="https://tapestryjournal.com/78/pages/s_29362/p_10-2024/m_o_75969_8pt9kmnzhah5sg2x3fmbxshksjnsec78.jpg?s=29362&amp;u=1&amp;Expires=1729095504&amp;Signature=iAqgl3hrQmIB767Kex~9fw~SQL38eHqclRngU2G1j-NWW7c5smYnxl3-4lh~EEtjGXFQzCM0Y~b47sA20INK8vsV5HjsQ2lV5pz0kO5yrqE0bIEZGTapQ08FPFj4CaZnPqerVEP5fkWieI42Lv-n75mSDvzPWeHcpwLt28ICHwes9kAne0xlIqFN7ZsQXPTrpGGjN3rh7~Y1t3rFcmVRSnQxXo8k4bJgEaXc1uHUTiBmSLuMg5FhGEip6MSpl0kgKSs2zll4DAvBC5mId5BxuKcQ2tyUB34CKQEG~Q0eXHgublFnh0mUDx3o0aU1EHdD3H8w-fuBT~ZQQ4K5CYjcdQ__&amp;Key-Pair-Id=APKAJUSDRV55TOQKSATA">
            <a:extLst>
              <a:ext uri="{FF2B5EF4-FFF2-40B4-BE49-F238E27FC236}">
                <a16:creationId xmlns:a16="http://schemas.microsoft.com/office/drawing/2014/main" id="{097A272D-0D8D-D8D9-E140-687A9674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3743325"/>
            <a:ext cx="12192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7">
            <a:extLst>
              <a:ext uri="{FF2B5EF4-FFF2-40B4-BE49-F238E27FC236}">
                <a16:creationId xmlns:a16="http://schemas.microsoft.com/office/drawing/2014/main" id="{C2A396B5-B8F5-4845-8D6F-A0E72D886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825" y="4984750"/>
            <a:ext cx="1295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200" dirty="0">
                <a:latin typeface="+mj-lt"/>
              </a:rPr>
              <a:t>Miss Clarke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200" dirty="0">
                <a:latin typeface="+mj-lt"/>
              </a:rPr>
              <a:t>SCITT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200" dirty="0">
                <a:latin typeface="+mj-lt"/>
              </a:rPr>
              <a:t>Student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200" dirty="0">
                <a:latin typeface="+mj-lt"/>
              </a:rPr>
              <a:t>Nursery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C9949946-2A04-4449-BA4C-75A3CB736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2488" y="5046663"/>
            <a:ext cx="1295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200" dirty="0">
                <a:latin typeface="+mj-lt"/>
              </a:rPr>
              <a:t>Mrs Chapman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200" dirty="0">
                <a:latin typeface="+mj-lt"/>
              </a:rPr>
              <a:t>Teaching Assistant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200" dirty="0">
                <a:latin typeface="+mj-lt"/>
              </a:rPr>
              <a:t>EYFS</a:t>
            </a:r>
          </a:p>
        </p:txBody>
      </p:sp>
      <p:pic>
        <p:nvPicPr>
          <p:cNvPr id="6164" name="Picture 2">
            <a:extLst>
              <a:ext uri="{FF2B5EF4-FFF2-40B4-BE49-F238E27FC236}">
                <a16:creationId xmlns:a16="http://schemas.microsoft.com/office/drawing/2014/main" id="{90E2E8FE-76CC-0364-A4CF-A40637954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3590925"/>
            <a:ext cx="1173163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C7F92-2A90-48FF-BFBE-593991A21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Whole School Values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79CA5432-89C4-E5D7-AC42-CA09B4A1C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1989138"/>
            <a:ext cx="60975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>
            <a:extLst>
              <a:ext uri="{FF2B5EF4-FFF2-40B4-BE49-F238E27FC236}">
                <a16:creationId xmlns:a16="http://schemas.microsoft.com/office/drawing/2014/main" id="{750B6CA7-52EE-999A-5658-73C263C99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5732463"/>
            <a:ext cx="2951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/>
              <a:t>What is a St. Mary’s Child?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213F5-3D6E-4DAE-B5A0-73BB80436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88913"/>
            <a:ext cx="8540750" cy="4422775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GB" sz="3600" dirty="0">
                <a:latin typeface="+mj-lt"/>
              </a:rPr>
              <a:t>Whole School Rules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GB" dirty="0">
                <a:latin typeface="+mj-lt"/>
              </a:rPr>
              <a:t>	</a:t>
            </a:r>
            <a:r>
              <a:rPr lang="en-GB" sz="3600" dirty="0">
                <a:latin typeface="+mj-lt"/>
              </a:rPr>
              <a:t>Be Safe				Be Kind 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GB" sz="3600" dirty="0">
                <a:latin typeface="+mj-lt"/>
              </a:rPr>
              <a:t>Believe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GB" sz="3600" dirty="0">
                <a:latin typeface="+mj-lt"/>
              </a:rPr>
              <a:t>			</a:t>
            </a: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en-GB" sz="3600" dirty="0">
              <a:latin typeface="+mj-lt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GB" sz="3600" dirty="0">
                <a:latin typeface="+mj-lt"/>
              </a:rPr>
              <a:t>Early Years Expectations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GB" dirty="0"/>
          </a:p>
        </p:txBody>
      </p:sp>
      <p:pic>
        <p:nvPicPr>
          <p:cNvPr id="9219" name="Picture 9">
            <a:extLst>
              <a:ext uri="{FF2B5EF4-FFF2-40B4-BE49-F238E27FC236}">
                <a16:creationId xmlns:a16="http://schemas.microsoft.com/office/drawing/2014/main" id="{3B5B8965-59DF-7142-0F7D-D15542EC2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4581525"/>
            <a:ext cx="7388225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">
            <a:extLst>
              <a:ext uri="{FF2B5EF4-FFF2-40B4-BE49-F238E27FC236}">
                <a16:creationId xmlns:a16="http://schemas.microsoft.com/office/drawing/2014/main" id="{32006EAD-F207-BB2F-9675-CAFECBD9B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22413"/>
            <a:ext cx="9366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>
            <a:extLst>
              <a:ext uri="{FF2B5EF4-FFF2-40B4-BE49-F238E27FC236}">
                <a16:creationId xmlns:a16="http://schemas.microsoft.com/office/drawing/2014/main" id="{FE3D7CE2-02C0-5246-0702-031B9C83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2170113"/>
            <a:ext cx="9366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5">
            <a:extLst>
              <a:ext uri="{FF2B5EF4-FFF2-40B4-BE49-F238E27FC236}">
                <a16:creationId xmlns:a16="http://schemas.microsoft.com/office/drawing/2014/main" id="{FA53BED8-BF6A-1B3F-6604-AEB2194B1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1511300"/>
            <a:ext cx="935037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253E91-85DB-461D-940B-318FA208C698}"/>
              </a:ext>
            </a:extLst>
          </p:cNvPr>
          <p:cNvSpPr/>
          <p:nvPr/>
        </p:nvSpPr>
        <p:spPr>
          <a:xfrm>
            <a:off x="633413" y="549275"/>
            <a:ext cx="7877175" cy="61864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u="sng" dirty="0"/>
              <a:t>General</a:t>
            </a:r>
          </a:p>
          <a:p>
            <a:pPr>
              <a:defRPr/>
            </a:pP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Parents Evening – Wednesday 23</a:t>
            </a:r>
            <a:r>
              <a:rPr lang="en-GB" sz="2000" baseline="30000" dirty="0"/>
              <a:t>rd</a:t>
            </a:r>
            <a:r>
              <a:rPr lang="en-GB" sz="2000" dirty="0"/>
              <a:t> October/ Thursday 24</a:t>
            </a:r>
            <a:r>
              <a:rPr lang="en-GB" sz="2000" baseline="30000" dirty="0"/>
              <a:t>th</a:t>
            </a:r>
            <a:r>
              <a:rPr lang="en-GB" sz="2000" dirty="0"/>
              <a:t> October 3.45- 6.00. (appointment link Reception only)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Uniform &amp; Velcro shoes all named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No Earrings  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Healthy Snack - for each child to supplement school fruit, enough for the class. (see list on Tapestry and classroom window) Examples: fresh or dried fruit, vegetables, bread sticks, crackers, cheese slices)   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Careers Week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End of year report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Our Schools APP                          </a:t>
            </a:r>
          </a:p>
          <a:p>
            <a:pPr>
              <a:buClr>
                <a:schemeClr val="tx1"/>
              </a:buClr>
              <a:defRPr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000" dirty="0"/>
          </a:p>
        </p:txBody>
      </p:sp>
      <p:pic>
        <p:nvPicPr>
          <p:cNvPr id="10243" name="Picture 6" descr="OurSchoolsApp – Apps on Google Play">
            <a:extLst>
              <a:ext uri="{FF2B5EF4-FFF2-40B4-BE49-F238E27FC236}">
                <a16:creationId xmlns:a16="http://schemas.microsoft.com/office/drawing/2014/main" id="{85FAD02F-1AFC-60C7-F84D-A714D28A4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5048250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">
            <a:extLst>
              <a:ext uri="{FF2B5EF4-FFF2-40B4-BE49-F238E27FC236}">
                <a16:creationId xmlns:a16="http://schemas.microsoft.com/office/drawing/2014/main" id="{BBD82897-1EF7-9D8D-60A7-C4747A698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8" y="4330700"/>
            <a:ext cx="1604962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Rectangle 12">
            <a:extLst>
              <a:ext uri="{FF2B5EF4-FFF2-40B4-BE49-F238E27FC236}">
                <a16:creationId xmlns:a16="http://schemas.microsoft.com/office/drawing/2014/main" id="{6978F793-3CD6-4935-A787-1097E2EC5C6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7950" y="260350"/>
            <a:ext cx="8510588" cy="1325563"/>
          </a:xfrm>
        </p:spPr>
        <p:txBody>
          <a:bodyPr/>
          <a:lstStyle/>
          <a:p>
            <a:pPr eaLnBrk="1" hangingPunct="1">
              <a:defRPr/>
            </a:pPr>
            <a:br>
              <a:rPr lang="en-GB" sz="4800" dirty="0">
                <a:solidFill>
                  <a:schemeClr val="tx1"/>
                </a:solidFill>
              </a:rPr>
            </a:br>
            <a:r>
              <a:rPr lang="en-GB" sz="4800" dirty="0">
                <a:solidFill>
                  <a:schemeClr val="tx1"/>
                </a:solidFill>
              </a:rPr>
              <a:t>What is the</a:t>
            </a:r>
            <a:br>
              <a:rPr lang="en-GB" sz="4800" dirty="0">
                <a:solidFill>
                  <a:schemeClr val="tx1"/>
                </a:solidFill>
              </a:rPr>
            </a:br>
            <a:r>
              <a:rPr lang="en-GB" sz="4800" dirty="0">
                <a:solidFill>
                  <a:schemeClr val="tx1"/>
                </a:solidFill>
              </a:rPr>
              <a:t>Early Years Foundation Stage?</a:t>
            </a:r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A0ACB0EC-50BD-21F4-E041-E0588F52C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349500"/>
            <a:ext cx="80645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 sz="2800"/>
              <a:t>It is the stage your child is in until they reach the end of their Reception year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en-US" sz="280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 sz="2800"/>
              <a:t>Nursery and Reception: Children are learning all of the time.   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en-US" sz="280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 sz="2800"/>
              <a:t>Learning will be active, exciting and accelerated, both indoor and outdoor. This is why children need to develop independence very early on.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B3233CE-4739-4E1D-98F4-6D542C378AE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23850" y="476250"/>
            <a:ext cx="8510588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dirty="0">
                <a:solidFill>
                  <a:schemeClr val="tx1"/>
                </a:solidFill>
              </a:rPr>
              <a:t>What can you expect from the Early Years Foundation Stage at St. Mary’s?</a:t>
            </a:r>
          </a:p>
        </p:txBody>
      </p:sp>
      <p:sp>
        <p:nvSpPr>
          <p:cNvPr id="12291" name="Rectangle 1">
            <a:extLst>
              <a:ext uri="{FF2B5EF4-FFF2-40B4-BE49-F238E27FC236}">
                <a16:creationId xmlns:a16="http://schemas.microsoft.com/office/drawing/2014/main" id="{F85956AE-7065-4A6F-92CE-EC28558DA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205038"/>
            <a:ext cx="8135938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 sz="1600"/>
              <a:t>A safe environment where your child will learn through 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 sz="1600"/>
              <a:t>high – quality inclusive care and education  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en-US" sz="160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 sz="1600"/>
              <a:t>A play curriculum which is active and fun with challenge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en-US" sz="160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 sz="1600"/>
              <a:t>Highly experienced adults who understand child development and genuinely care about your child 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en-US" sz="160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 sz="1600"/>
              <a:t>Adults who will follow your child’s interests and abilities developing them through play and quality interactions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en-US" sz="160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 sz="1600"/>
              <a:t>Open door policy to discuss any issues, at a convenient time for both. 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en-US" sz="160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 sz="1600"/>
              <a:t>Statutory Baseline Assessment carried out in next 6 weeks . Online assessment, no grades given. Will be used as a progress check in Year 6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GB" altLang="en-US" sz="160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GB" altLang="en-US" sz="1600"/>
              <a:t>Your child will develop at their own pace, not pushed or pressured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EBE7D-E215-49A1-883B-08C4EB17D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322263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Religious Education</a:t>
            </a:r>
          </a:p>
        </p:txBody>
      </p:sp>
      <p:sp>
        <p:nvSpPr>
          <p:cNvPr id="8196" name="TextBox 3">
            <a:extLst>
              <a:ext uri="{FF2B5EF4-FFF2-40B4-BE49-F238E27FC236}">
                <a16:creationId xmlns:a16="http://schemas.microsoft.com/office/drawing/2014/main" id="{A0524A5D-C666-4902-9A15-963F2016B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488" y="5911850"/>
            <a:ext cx="4895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2400" dirty="0">
                <a:latin typeface="+mj-lt"/>
              </a:rPr>
              <a:t>Celebration of the word : Gospel Led</a:t>
            </a:r>
          </a:p>
        </p:txBody>
      </p:sp>
      <p:sp>
        <p:nvSpPr>
          <p:cNvPr id="8198" name="Rectangle 2">
            <a:extLst>
              <a:ext uri="{FF2B5EF4-FFF2-40B4-BE49-F238E27FC236}">
                <a16:creationId xmlns:a16="http://schemas.microsoft.com/office/drawing/2014/main" id="{A60A80AF-22F6-4E39-8AD7-FF364DE6E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620713"/>
            <a:ext cx="468153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800" dirty="0">
                <a:latin typeface="+mj-lt"/>
              </a:rPr>
              <a:t>We are a Roman Catholic school and Jesus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1800" dirty="0">
                <a:latin typeface="+mj-lt"/>
              </a:rPr>
              <a:t>is at the centre of our ethos. Daily Prayer and Liturgy and RE weekly lessons, delivered at an appropriate level. Other faiths are also part of our yearly RE curriculum.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GB" altLang="en-US" sz="1800" dirty="0">
              <a:latin typeface="+mj-lt"/>
            </a:endParaRPr>
          </a:p>
        </p:txBody>
      </p:sp>
      <p:pic>
        <p:nvPicPr>
          <p:cNvPr id="13317" name="Picture 8" descr="https://tapestryjournal.com/8y/pages/s_29362/p_06-2022/m_o_53261_kqkgetncpjgf0nh8nq891q6m67dmfz8y.jpg?s=29362&amp;u=1&amp;Expires=1663006933&amp;Signature=gnwXXWqJiYRhKrUPLSI6MWjyOhXYc5Zl0ttbrLrVy4KR3LseWtvJIcLDROtX1PGtA7iMzc9-LoUT8Fl7Pl9kuA~lLD-S32qN7-GuU8fawldyESYiNKa83IQSayei-l36OzHV-xMayF6EXQmfM-6Ney5SZgxRk0~STrPD-8U2HnOYeb364iZXHcKRP2Vka34HUrBYkTSFF3P6DN6gEASGnT37ebLP1b1EKs1g0KDYXIZyds0ephGdt55-6zR815ZOSLYpQAP09bMOUpbXrULZv3Ndn3lwvY484QbBw8bY-O2vYoXQSua4PiEh4eHMxRR-c9xC5i0T32bVhF9DGkKHew__&amp;Key-Pair-Id=APKAJUSDRV55TOQKSATA">
            <a:extLst>
              <a:ext uri="{FF2B5EF4-FFF2-40B4-BE49-F238E27FC236}">
                <a16:creationId xmlns:a16="http://schemas.microsoft.com/office/drawing/2014/main" id="{F3795618-B0AD-02AC-0AD2-9944E1178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2376488"/>
            <a:ext cx="4578350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https://tapestryjournal.com/wq/pages/s_29362/p_03-2022/m_o_50249_s66ryk7zrhczw04h8rej0m5d9wk21nwq.jpg?s=29362&amp;u=1&amp;Expires=1663006933&amp;Signature=enh8n1vvPTFAgOk0kWKCg2qLhwCFvk3OrIQOTggTcdTacR6RxuxUAhyKLLNBPGwkwwxibvjZJOCMBT4hvB7am2zOxS12nHo8KXpGMP2msmUaVe0-VsLxS2TbAP2c6GyvOtxVzJ29-9CkMP9NJ5JN3Y8zrk354-OgX9pSFItEFFjxNpuw6okRSnps9fYe~V7BrO~4oNEPwq7tvKFyEU3fShWYxzbGveu2tsKG1xzfgf~TIzfAQ~lG5GNxKe6FEWarsM3AnB7NXIPkveC0t~spR7rFGfhYUQQkHGrUzL2X~zYD6kWDpXvTKP3dwLzBNvVAtjTusn8jVhXyrSoqETyDTg__&amp;Key-Pair-Id=APKAJUSDRV55TOQKSATA">
            <a:extLst>
              <a:ext uri="{FF2B5EF4-FFF2-40B4-BE49-F238E27FC236}">
                <a16:creationId xmlns:a16="http://schemas.microsoft.com/office/drawing/2014/main" id="{D1E66608-4EA0-D683-9659-546C9E134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3686175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2" descr="https://tapestryjournal.com/wz/pages/s_29362/p_03-2022/m_o_50248_6vmdax6edd5p4hpq8g0awg3qt94c8swz.jpg?s=29362&amp;u=1&amp;Expires=1663006933&amp;Signature=Rm6VZp7Cch~BZkEl-FMmU0JpYO46uWuqp1eV0qyt99O7z32QuCA6rybZHh7GfQORs7xCqw1ERG7oI1ZWFagx8joewXhh-AZ3rms4zqBHw6r5r0m1QahE8eCqEx24XiHQ0tc6QWRNYPJvGNo-~kIK1W8jpWHMT4QCY4Tw5BeZsqT~u~1tEOY8mrmzY164lHAbbB9DZsijXe4F00mC8u9CnkKie7b-ullU8k2LVj41zQwLLnCJManhV0YtS3YPscU7NxHtpdMrRbVKHVsKy1CHg2XS4n8SQjrXdJ1rSEmV6gb4B3kwCEEUDUAgnle-xg7nQB5Q8PSXWBt8LZ3Tib--iA__&amp;Key-Pair-Id=APKAJUSDRV55TOQKSATA">
            <a:extLst>
              <a:ext uri="{FF2B5EF4-FFF2-40B4-BE49-F238E27FC236}">
                <a16:creationId xmlns:a16="http://schemas.microsoft.com/office/drawing/2014/main" id="{5D48021C-A11C-EC4E-7D95-682988564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" b="9796"/>
          <a:stretch>
            <a:fillRect/>
          </a:stretch>
        </p:blipFill>
        <p:spPr bwMode="auto">
          <a:xfrm>
            <a:off x="382588" y="4221163"/>
            <a:ext cx="375761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louds">
  <a:themeElements>
    <a:clrScheme name="Cloud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Cloud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9823</TotalTime>
  <Words>994</Words>
  <Application>Microsoft Office PowerPoint</Application>
  <PresentationFormat>On-screen Show (4:3)</PresentationFormat>
  <Paragraphs>189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SassoonPrimaryInfant</vt:lpstr>
      <vt:lpstr>Wingdings</vt:lpstr>
      <vt:lpstr>Clouds</vt:lpstr>
      <vt:lpstr>Welcome to St. Mary’s  Early Years Curriculum Meeting 2024 </vt:lpstr>
      <vt:lpstr>Head Teacher </vt:lpstr>
      <vt:lpstr>Early Years Team</vt:lpstr>
      <vt:lpstr>Whole School Values</vt:lpstr>
      <vt:lpstr>PowerPoint Presentation</vt:lpstr>
      <vt:lpstr>PowerPoint Presentation</vt:lpstr>
      <vt:lpstr> What is the Early Years Foundation Stage?</vt:lpstr>
      <vt:lpstr>What can you expect from the Early Years Foundation Stage at St. Mary’s?</vt:lpstr>
      <vt:lpstr>Religious Education</vt:lpstr>
      <vt:lpstr>A typical day   </vt:lpstr>
      <vt:lpstr>Phonics &amp; Reading</vt:lpstr>
      <vt:lpstr>Writing</vt:lpstr>
      <vt:lpstr>Maths</vt:lpstr>
      <vt:lpstr>Play Indoors </vt:lpstr>
      <vt:lpstr>PowerPoint Presentation</vt:lpstr>
      <vt:lpstr>Forest School</vt:lpstr>
      <vt:lpstr>Lunchtime </vt:lpstr>
      <vt:lpstr>PowerPoint Presentation</vt:lpstr>
      <vt:lpstr>How can you help?</vt:lpstr>
      <vt:lpstr>Questions </vt:lpstr>
    </vt:vector>
  </TitlesOfParts>
  <Company>City of Sunderland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Morning 10am -12 Welcome to St. Mary’s Early Years Foundation Stage</dc:title>
  <dc:creator>ST MARYS RC PRIMARY</dc:creator>
  <cp:lastModifiedBy>C Clinton</cp:lastModifiedBy>
  <cp:revision>233</cp:revision>
  <cp:lastPrinted>2021-06-28T14:43:26Z</cp:lastPrinted>
  <dcterms:created xsi:type="dcterms:W3CDTF">2010-06-24T21:22:33Z</dcterms:created>
  <dcterms:modified xsi:type="dcterms:W3CDTF">2024-10-25T12:13:42Z</dcterms:modified>
</cp:coreProperties>
</file>