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x="18288000" cy="10287000"/>
  <p:notesSz cx="6858000" cy="9144000"/>
  <p:embeddedFontLst>
    <p:embeddedFont>
      <p:font typeface="Open Sans 1" charset="1" panose="00000000000000000000"/>
      <p:regular r:id="rId19"/>
    </p:embeddedFont>
    <p:embeddedFont>
      <p:font typeface="Open Sauce Bold" charset="1" panose="00000800000000000000"/>
      <p:regular r:id="rId20"/>
    </p:embeddedFont>
    <p:embeddedFont>
      <p:font typeface="Open Sans 2" charset="1" panose="020B0606030504020204"/>
      <p:regular r:id="rId21"/>
    </p:embeddedFont>
    <p:embeddedFont>
      <p:font typeface="Canva Sans" charset="1" panose="020B0503030501040103"/>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15.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16.png" Type="http://schemas.openxmlformats.org/officeDocument/2006/relationships/image"/><Relationship Id="rId8" Target="../media/image17.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png" Type="http://schemas.openxmlformats.org/officeDocument/2006/relationships/image"/><Relationship Id="rId4" Target="../media/image4.png" Type="http://schemas.openxmlformats.org/officeDocument/2006/relationships/image"/><Relationship Id="rId5" Target="../media/image18.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png" Type="http://schemas.openxmlformats.org/officeDocument/2006/relationships/image"/><Relationship Id="rId4" Target="../media/image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7.png" Type="http://schemas.openxmlformats.org/officeDocument/2006/relationships/image"/><Relationship Id="rId8" Target="../media/image8.png" Type="http://schemas.openxmlformats.org/officeDocument/2006/relationships/image"/><Relationship Id="rId9" Target="../media/image9.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10.png" Type="http://schemas.openxmlformats.org/officeDocument/2006/relationships/image"/><Relationship Id="rId8" Target="../media/image11.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1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13.png" Type="http://schemas.openxmlformats.org/officeDocument/2006/relationships/image"/><Relationship Id="rId8" Target="https://www.twinkl.co.uk/teaching-wiki/phoneme" TargetMode="External" Type="http://schemas.openxmlformats.org/officeDocument/2006/relationships/hyperlink"/><Relationship Id="rId9" Target="https://www.twinkl.co.uk/teaching-wiki/grapheme#:~:text=A%20grapheme%20is%20a%20symbol,two%20are%20so%20inextricably%20linked." TargetMode="External" Type="http://schemas.openxmlformats.org/officeDocument/2006/relationships/hyperlink"/></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1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EEFAFF"/>
        </a:solidFill>
      </p:bgPr>
    </p:bg>
    <p:spTree>
      <p:nvGrpSpPr>
        <p:cNvPr id="1" name=""/>
        <p:cNvGrpSpPr/>
        <p:nvPr/>
      </p:nvGrpSpPr>
      <p:grpSpPr>
        <a:xfrm>
          <a:off x="0" y="0"/>
          <a:ext cx="0" cy="0"/>
          <a:chOff x="0" y="0"/>
          <a:chExt cx="0" cy="0"/>
        </a:xfrm>
      </p:grpSpPr>
      <p:sp>
        <p:nvSpPr>
          <p:cNvPr name="Freeform 2" id="2"/>
          <p:cNvSpPr/>
          <p:nvPr/>
        </p:nvSpPr>
        <p:spPr>
          <a:xfrm flipH="false" flipV="false" rot="2984660">
            <a:off x="15459392" y="3586957"/>
            <a:ext cx="5029200" cy="4114800"/>
          </a:xfrm>
          <a:custGeom>
            <a:avLst/>
            <a:gdLst/>
            <a:ahLst/>
            <a:cxnLst/>
            <a:rect r="r" b="b" t="t" l="l"/>
            <a:pathLst>
              <a:path h="4114800" w="5029200">
                <a:moveTo>
                  <a:pt x="0" y="0"/>
                </a:moveTo>
                <a:lnTo>
                  <a:pt x="5029200" y="0"/>
                </a:lnTo>
                <a:lnTo>
                  <a:pt x="5029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119339" y="-4507184"/>
            <a:ext cx="10029895" cy="9014368"/>
          </a:xfrm>
          <a:custGeom>
            <a:avLst/>
            <a:gdLst/>
            <a:ahLst/>
            <a:cxnLst/>
            <a:rect r="r" b="b" t="t" l="l"/>
            <a:pathLst>
              <a:path h="9014368" w="10029895">
                <a:moveTo>
                  <a:pt x="0" y="0"/>
                </a:moveTo>
                <a:lnTo>
                  <a:pt x="10029894" y="0"/>
                </a:lnTo>
                <a:lnTo>
                  <a:pt x="10029894" y="9014368"/>
                </a:lnTo>
                <a:lnTo>
                  <a:pt x="0" y="9014368"/>
                </a:lnTo>
                <a:lnTo>
                  <a:pt x="0" y="0"/>
                </a:lnTo>
                <a:close/>
              </a:path>
            </a:pathLst>
          </a:custGeom>
          <a:blipFill>
            <a:blip r:embed="rId4"/>
            <a:stretch>
              <a:fillRect l="0" t="0" r="0" b="0"/>
            </a:stretch>
          </a:blipFill>
        </p:spPr>
      </p:sp>
      <p:sp>
        <p:nvSpPr>
          <p:cNvPr name="Freeform 4" id="4"/>
          <p:cNvSpPr/>
          <p:nvPr/>
        </p:nvSpPr>
        <p:spPr>
          <a:xfrm flipH="false" flipV="false" rot="-1264648">
            <a:off x="-2042291" y="3086100"/>
            <a:ext cx="5029200" cy="4114800"/>
          </a:xfrm>
          <a:custGeom>
            <a:avLst/>
            <a:gdLst/>
            <a:ahLst/>
            <a:cxnLst/>
            <a:rect r="r" b="b" t="t" l="l"/>
            <a:pathLst>
              <a:path h="4114800" w="5029200">
                <a:moveTo>
                  <a:pt x="0" y="0"/>
                </a:moveTo>
                <a:lnTo>
                  <a:pt x="5029200" y="0"/>
                </a:lnTo>
                <a:lnTo>
                  <a:pt x="5029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5014947" y="4938208"/>
            <a:ext cx="10029895" cy="9014368"/>
          </a:xfrm>
          <a:custGeom>
            <a:avLst/>
            <a:gdLst/>
            <a:ahLst/>
            <a:cxnLst/>
            <a:rect r="r" b="b" t="t" l="l"/>
            <a:pathLst>
              <a:path h="9014368" w="10029895">
                <a:moveTo>
                  <a:pt x="0" y="0"/>
                </a:moveTo>
                <a:lnTo>
                  <a:pt x="10029894" y="0"/>
                </a:lnTo>
                <a:lnTo>
                  <a:pt x="10029894" y="9014368"/>
                </a:lnTo>
                <a:lnTo>
                  <a:pt x="0" y="9014368"/>
                </a:lnTo>
                <a:lnTo>
                  <a:pt x="0" y="0"/>
                </a:lnTo>
                <a:close/>
              </a:path>
            </a:pathLst>
          </a:custGeom>
          <a:blipFill>
            <a:blip r:embed="rId4"/>
            <a:stretch>
              <a:fillRect l="0" t="0" r="0" b="0"/>
            </a:stretch>
          </a:blipFill>
        </p:spPr>
      </p:sp>
      <p:sp>
        <p:nvSpPr>
          <p:cNvPr name="Freeform 6" id="6"/>
          <p:cNvSpPr/>
          <p:nvPr/>
        </p:nvSpPr>
        <p:spPr>
          <a:xfrm flipH="false" flipV="false" rot="0">
            <a:off x="14584680" y="-2449784"/>
            <a:ext cx="7406640" cy="8229600"/>
          </a:xfrm>
          <a:custGeom>
            <a:avLst/>
            <a:gdLst/>
            <a:ahLst/>
            <a:cxnLst/>
            <a:rect r="r" b="b" t="t" l="l"/>
            <a:pathLst>
              <a:path h="8229600" w="7406640">
                <a:moveTo>
                  <a:pt x="0" y="0"/>
                </a:moveTo>
                <a:lnTo>
                  <a:pt x="7406640" y="0"/>
                </a:lnTo>
                <a:lnTo>
                  <a:pt x="7406640" y="8229600"/>
                </a:lnTo>
                <a:lnTo>
                  <a:pt x="0" y="8229600"/>
                </a:lnTo>
                <a:lnTo>
                  <a:pt x="0" y="0"/>
                </a:lnTo>
                <a:close/>
              </a:path>
            </a:pathLst>
          </a:custGeom>
          <a:blipFill>
            <a:blip r:embed="rId5"/>
            <a:stretch>
              <a:fillRect l="0" t="0" r="0" b="0"/>
            </a:stretch>
          </a:blipFill>
        </p:spPr>
      </p:sp>
      <p:sp>
        <p:nvSpPr>
          <p:cNvPr name="Freeform 7" id="7"/>
          <p:cNvSpPr/>
          <p:nvPr/>
        </p:nvSpPr>
        <p:spPr>
          <a:xfrm flipH="false" flipV="false" rot="6495018">
            <a:off x="-1249695" y="5438343"/>
            <a:ext cx="7406640" cy="8229600"/>
          </a:xfrm>
          <a:custGeom>
            <a:avLst/>
            <a:gdLst/>
            <a:ahLst/>
            <a:cxnLst/>
            <a:rect r="r" b="b" t="t" l="l"/>
            <a:pathLst>
              <a:path h="8229600" w="7406640">
                <a:moveTo>
                  <a:pt x="0" y="0"/>
                </a:moveTo>
                <a:lnTo>
                  <a:pt x="7406640" y="0"/>
                </a:lnTo>
                <a:lnTo>
                  <a:pt x="7406640" y="8229600"/>
                </a:lnTo>
                <a:lnTo>
                  <a:pt x="0" y="8229600"/>
                </a:lnTo>
                <a:lnTo>
                  <a:pt x="0" y="0"/>
                </a:lnTo>
                <a:close/>
              </a:path>
            </a:pathLst>
          </a:custGeom>
          <a:blipFill>
            <a:blip r:embed="rId5"/>
            <a:stretch>
              <a:fillRect l="0" t="0" r="0" b="0"/>
            </a:stretch>
          </a:blipFill>
        </p:spPr>
      </p:sp>
      <p:sp>
        <p:nvSpPr>
          <p:cNvPr name="TextBox 8" id="8"/>
          <p:cNvSpPr txBox="true"/>
          <p:nvPr/>
        </p:nvSpPr>
        <p:spPr>
          <a:xfrm rot="0">
            <a:off x="591676" y="3432542"/>
            <a:ext cx="16667624" cy="5054606"/>
          </a:xfrm>
          <a:prstGeom prst="rect">
            <a:avLst/>
          </a:prstGeom>
        </p:spPr>
        <p:txBody>
          <a:bodyPr anchor="t" rtlCol="false" tIns="0" lIns="0" bIns="0" rIns="0">
            <a:spAutoFit/>
          </a:bodyPr>
          <a:lstStyle/>
          <a:p>
            <a:pPr algn="ctr">
              <a:lnSpc>
                <a:spcPts val="13226"/>
              </a:lnSpc>
            </a:pPr>
            <a:r>
              <a:rPr lang="en-US" sz="11500">
                <a:solidFill>
                  <a:srgbClr val="273384"/>
                </a:solidFill>
                <a:latin typeface="Open Sans 1"/>
                <a:ea typeface="Open Sans 1"/>
                <a:cs typeface="Open Sans 1"/>
                <a:sym typeface="Open Sans 1"/>
              </a:rPr>
              <a:t>YEAR 2</a:t>
            </a:r>
          </a:p>
          <a:p>
            <a:pPr algn="ctr">
              <a:lnSpc>
                <a:spcPts val="13226"/>
              </a:lnSpc>
            </a:pPr>
            <a:r>
              <a:rPr lang="en-US" sz="11500">
                <a:solidFill>
                  <a:srgbClr val="273384"/>
                </a:solidFill>
                <a:latin typeface="Open Sans 1"/>
                <a:ea typeface="Open Sans 1"/>
                <a:cs typeface="Open Sans 1"/>
                <a:sym typeface="Open Sans 1"/>
              </a:rPr>
              <a:t>CURRICULUM </a:t>
            </a:r>
          </a:p>
          <a:p>
            <a:pPr algn="ctr">
              <a:lnSpc>
                <a:spcPts val="13226"/>
              </a:lnSpc>
            </a:pPr>
            <a:r>
              <a:rPr lang="en-US" sz="11500">
                <a:solidFill>
                  <a:srgbClr val="273384"/>
                </a:solidFill>
                <a:latin typeface="Open Sans 1"/>
                <a:ea typeface="Open Sans 1"/>
                <a:cs typeface="Open Sans 1"/>
                <a:sym typeface="Open Sans 1"/>
              </a:rPr>
              <a:t>MEETING</a:t>
            </a:r>
          </a:p>
        </p:txBody>
      </p:sp>
      <p:sp>
        <p:nvSpPr>
          <p:cNvPr name="Freeform 9" id="9"/>
          <p:cNvSpPr/>
          <p:nvPr/>
        </p:nvSpPr>
        <p:spPr>
          <a:xfrm flipH="false" flipV="false" rot="-2700000">
            <a:off x="-1551070" y="-4895564"/>
            <a:ext cx="7406640" cy="8229600"/>
          </a:xfrm>
          <a:custGeom>
            <a:avLst/>
            <a:gdLst/>
            <a:ahLst/>
            <a:cxnLst/>
            <a:rect r="r" b="b" t="t" l="l"/>
            <a:pathLst>
              <a:path h="8229600" w="7406640">
                <a:moveTo>
                  <a:pt x="0" y="0"/>
                </a:moveTo>
                <a:lnTo>
                  <a:pt x="7406640" y="0"/>
                </a:lnTo>
                <a:lnTo>
                  <a:pt x="7406640" y="8229600"/>
                </a:lnTo>
                <a:lnTo>
                  <a:pt x="0" y="8229600"/>
                </a:lnTo>
                <a:lnTo>
                  <a:pt x="0" y="0"/>
                </a:lnTo>
                <a:close/>
              </a:path>
            </a:pathLst>
          </a:custGeom>
          <a:blipFill>
            <a:blip r:embed="rId5"/>
            <a:stretch>
              <a:fillRect l="0" t="0" r="0" b="0"/>
            </a:stretch>
          </a:blipFill>
        </p:spPr>
      </p:sp>
      <p:sp>
        <p:nvSpPr>
          <p:cNvPr name="Freeform 10" id="10"/>
          <p:cNvSpPr/>
          <p:nvPr/>
        </p:nvSpPr>
        <p:spPr>
          <a:xfrm flipH="false" flipV="false" rot="-3442328">
            <a:off x="12759754" y="6160928"/>
            <a:ext cx="7406640" cy="8229600"/>
          </a:xfrm>
          <a:custGeom>
            <a:avLst/>
            <a:gdLst/>
            <a:ahLst/>
            <a:cxnLst/>
            <a:rect r="r" b="b" t="t" l="l"/>
            <a:pathLst>
              <a:path h="8229600" w="7406640">
                <a:moveTo>
                  <a:pt x="0" y="0"/>
                </a:moveTo>
                <a:lnTo>
                  <a:pt x="7406640" y="0"/>
                </a:lnTo>
                <a:lnTo>
                  <a:pt x="7406640" y="8229600"/>
                </a:lnTo>
                <a:lnTo>
                  <a:pt x="0" y="8229600"/>
                </a:lnTo>
                <a:lnTo>
                  <a:pt x="0" y="0"/>
                </a:lnTo>
                <a:close/>
              </a:path>
            </a:pathLst>
          </a:custGeom>
          <a:blipFill>
            <a:blip r:embed="rId5"/>
            <a:stretch>
              <a:fillRect l="0" t="0" r="0" b="0"/>
            </a:stretch>
          </a:blipFill>
        </p:spPr>
      </p:sp>
      <p:sp>
        <p:nvSpPr>
          <p:cNvPr name="Freeform 11" id="11"/>
          <p:cNvSpPr/>
          <p:nvPr/>
        </p:nvSpPr>
        <p:spPr>
          <a:xfrm flipH="false" flipV="false" rot="0">
            <a:off x="7430669" y="140581"/>
            <a:ext cx="2989638" cy="2830615"/>
          </a:xfrm>
          <a:custGeom>
            <a:avLst/>
            <a:gdLst/>
            <a:ahLst/>
            <a:cxnLst/>
            <a:rect r="r" b="b" t="t" l="l"/>
            <a:pathLst>
              <a:path h="2830615" w="2989638">
                <a:moveTo>
                  <a:pt x="0" y="0"/>
                </a:moveTo>
                <a:lnTo>
                  <a:pt x="2989638" y="0"/>
                </a:lnTo>
                <a:lnTo>
                  <a:pt x="2989638" y="2830614"/>
                </a:lnTo>
                <a:lnTo>
                  <a:pt x="0" y="2830614"/>
                </a:lnTo>
                <a:lnTo>
                  <a:pt x="0" y="0"/>
                </a:lnTo>
                <a:close/>
              </a:path>
            </a:pathLst>
          </a:custGeom>
          <a:blipFill>
            <a:blip r:embed="rId6"/>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EEFAFF"/>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2508434" y="-4315657"/>
            <a:ext cx="9454551" cy="11886288"/>
          </a:xfrm>
          <a:custGeom>
            <a:avLst/>
            <a:gdLst/>
            <a:ahLst/>
            <a:cxnLst/>
            <a:rect r="r" b="b" t="t" l="l"/>
            <a:pathLst>
              <a:path h="11886288" w="9454551">
                <a:moveTo>
                  <a:pt x="0" y="0"/>
                </a:moveTo>
                <a:lnTo>
                  <a:pt x="9454552" y="0"/>
                </a:lnTo>
                <a:lnTo>
                  <a:pt x="9454552" y="11886288"/>
                </a:lnTo>
                <a:lnTo>
                  <a:pt x="0" y="11886288"/>
                </a:lnTo>
                <a:lnTo>
                  <a:pt x="0" y="0"/>
                </a:lnTo>
                <a:close/>
              </a:path>
            </a:pathLst>
          </a:custGeom>
          <a:blipFill>
            <a:blip r:embed="rId2"/>
            <a:stretch>
              <a:fillRect l="0" t="0" r="0" b="0"/>
            </a:stretch>
          </a:blipFill>
        </p:spPr>
      </p:sp>
      <p:sp>
        <p:nvSpPr>
          <p:cNvPr name="Freeform 3" id="3"/>
          <p:cNvSpPr/>
          <p:nvPr/>
        </p:nvSpPr>
        <p:spPr>
          <a:xfrm flipH="false" flipV="false" rot="8100000">
            <a:off x="2213219" y="2905923"/>
            <a:ext cx="5469632" cy="4475153"/>
          </a:xfrm>
          <a:custGeom>
            <a:avLst/>
            <a:gdLst/>
            <a:ahLst/>
            <a:cxnLst/>
            <a:rect r="r" b="b" t="t" l="l"/>
            <a:pathLst>
              <a:path h="4475153" w="5469632">
                <a:moveTo>
                  <a:pt x="0" y="0"/>
                </a:moveTo>
                <a:lnTo>
                  <a:pt x="5469632" y="0"/>
                </a:lnTo>
                <a:lnTo>
                  <a:pt x="5469632" y="4475154"/>
                </a:lnTo>
                <a:lnTo>
                  <a:pt x="0" y="447515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688427" y="3960126"/>
            <a:ext cx="9152475" cy="8229600"/>
          </a:xfrm>
          <a:custGeom>
            <a:avLst/>
            <a:gdLst/>
            <a:ahLst/>
            <a:cxnLst/>
            <a:rect r="r" b="b" t="t" l="l"/>
            <a:pathLst>
              <a:path h="8229600" w="9152475">
                <a:moveTo>
                  <a:pt x="0" y="0"/>
                </a:moveTo>
                <a:lnTo>
                  <a:pt x="9152474" y="0"/>
                </a:lnTo>
                <a:lnTo>
                  <a:pt x="9152474" y="8229600"/>
                </a:lnTo>
                <a:lnTo>
                  <a:pt x="0" y="8229600"/>
                </a:lnTo>
                <a:lnTo>
                  <a:pt x="0" y="0"/>
                </a:lnTo>
                <a:close/>
              </a:path>
            </a:pathLst>
          </a:custGeom>
          <a:blipFill>
            <a:blip r:embed="rId5"/>
            <a:stretch>
              <a:fillRect l="0" t="0" r="0" b="0"/>
            </a:stretch>
          </a:blipFill>
        </p:spPr>
      </p:sp>
      <p:sp>
        <p:nvSpPr>
          <p:cNvPr name="Freeform 5" id="5"/>
          <p:cNvSpPr/>
          <p:nvPr/>
        </p:nvSpPr>
        <p:spPr>
          <a:xfrm flipH="false" flipV="false" rot="-2938341">
            <a:off x="4404308" y="5806723"/>
            <a:ext cx="9721895" cy="10809612"/>
          </a:xfrm>
          <a:custGeom>
            <a:avLst/>
            <a:gdLst/>
            <a:ahLst/>
            <a:cxnLst/>
            <a:rect r="r" b="b" t="t" l="l"/>
            <a:pathLst>
              <a:path h="10809612" w="9721895">
                <a:moveTo>
                  <a:pt x="0" y="0"/>
                </a:moveTo>
                <a:lnTo>
                  <a:pt x="9721895" y="0"/>
                </a:lnTo>
                <a:lnTo>
                  <a:pt x="9721895" y="10809612"/>
                </a:lnTo>
                <a:lnTo>
                  <a:pt x="0" y="10809612"/>
                </a:lnTo>
                <a:lnTo>
                  <a:pt x="0" y="0"/>
                </a:lnTo>
                <a:close/>
              </a:path>
            </a:pathLst>
          </a:custGeom>
          <a:blipFill>
            <a:blip r:embed="rId6"/>
            <a:stretch>
              <a:fillRect l="0" t="0" r="0" b="0"/>
            </a:stretch>
          </a:blipFill>
        </p:spPr>
      </p:sp>
      <p:sp>
        <p:nvSpPr>
          <p:cNvPr name="Freeform 6" id="6"/>
          <p:cNvSpPr/>
          <p:nvPr/>
        </p:nvSpPr>
        <p:spPr>
          <a:xfrm flipH="false" flipV="false" rot="0">
            <a:off x="-2672048" y="2558066"/>
            <a:ext cx="7401497" cy="8229600"/>
          </a:xfrm>
          <a:custGeom>
            <a:avLst/>
            <a:gdLst/>
            <a:ahLst/>
            <a:cxnLst/>
            <a:rect r="r" b="b" t="t" l="l"/>
            <a:pathLst>
              <a:path h="8229600" w="7401497">
                <a:moveTo>
                  <a:pt x="0" y="0"/>
                </a:moveTo>
                <a:lnTo>
                  <a:pt x="7401496" y="0"/>
                </a:lnTo>
                <a:lnTo>
                  <a:pt x="7401496" y="8229600"/>
                </a:lnTo>
                <a:lnTo>
                  <a:pt x="0" y="8229600"/>
                </a:lnTo>
                <a:lnTo>
                  <a:pt x="0" y="0"/>
                </a:lnTo>
                <a:close/>
              </a:path>
            </a:pathLst>
          </a:custGeom>
          <a:blipFill>
            <a:blip r:embed="rId6"/>
            <a:stretch>
              <a:fillRect l="0" t="0" r="0" b="0"/>
            </a:stretch>
          </a:blipFill>
        </p:spPr>
      </p:sp>
      <p:sp>
        <p:nvSpPr>
          <p:cNvPr name="Freeform 7" id="7"/>
          <p:cNvSpPr/>
          <p:nvPr/>
        </p:nvSpPr>
        <p:spPr>
          <a:xfrm flipH="false" flipV="false" rot="-1203235">
            <a:off x="156670" y="-1019161"/>
            <a:ext cx="9145556" cy="4738275"/>
          </a:xfrm>
          <a:custGeom>
            <a:avLst/>
            <a:gdLst/>
            <a:ahLst/>
            <a:cxnLst/>
            <a:rect r="r" b="b" t="t" l="l"/>
            <a:pathLst>
              <a:path h="4738275" w="9145556">
                <a:moveTo>
                  <a:pt x="0" y="0"/>
                </a:moveTo>
                <a:lnTo>
                  <a:pt x="9145556" y="0"/>
                </a:lnTo>
                <a:lnTo>
                  <a:pt x="9145556" y="4738275"/>
                </a:lnTo>
                <a:lnTo>
                  <a:pt x="0" y="4738275"/>
                </a:lnTo>
                <a:lnTo>
                  <a:pt x="0" y="0"/>
                </a:lnTo>
                <a:close/>
              </a:path>
            </a:pathLst>
          </a:custGeom>
          <a:blipFill>
            <a:blip r:embed="rId6"/>
            <a:stretch>
              <a:fillRect l="0" t="-114609" r="0" b="0"/>
            </a:stretch>
          </a:blipFill>
        </p:spPr>
      </p:sp>
      <p:sp>
        <p:nvSpPr>
          <p:cNvPr name="TextBox 8" id="8"/>
          <p:cNvSpPr txBox="true"/>
          <p:nvPr/>
        </p:nvSpPr>
        <p:spPr>
          <a:xfrm rot="0">
            <a:off x="920400" y="343332"/>
            <a:ext cx="16043863" cy="8882626"/>
          </a:xfrm>
          <a:prstGeom prst="rect">
            <a:avLst/>
          </a:prstGeom>
        </p:spPr>
        <p:txBody>
          <a:bodyPr anchor="t" rtlCol="false" tIns="0" lIns="0" bIns="0" rIns="0">
            <a:spAutoFit/>
          </a:bodyPr>
          <a:lstStyle/>
          <a:p>
            <a:pPr algn="ctr">
              <a:lnSpc>
                <a:spcPts val="8764"/>
              </a:lnSpc>
            </a:pPr>
            <a:r>
              <a:rPr lang="en-US" sz="6900">
                <a:solidFill>
                  <a:srgbClr val="000000"/>
                </a:solidFill>
                <a:latin typeface="Open Sans 2"/>
                <a:ea typeface="Open Sans 2"/>
                <a:cs typeface="Open Sans 2"/>
                <a:sym typeface="Open Sans 2"/>
              </a:rPr>
              <a:t>Writing</a:t>
            </a:r>
          </a:p>
          <a:p>
            <a:pPr algn="ctr">
              <a:lnSpc>
                <a:spcPts val="4065"/>
              </a:lnSpc>
            </a:pPr>
            <a:r>
              <a:rPr lang="en-US" sz="3201">
                <a:solidFill>
                  <a:srgbClr val="000000"/>
                </a:solidFill>
                <a:latin typeface="Open Sans 2"/>
                <a:ea typeface="Open Sans 2"/>
                <a:cs typeface="Open Sans 2"/>
                <a:sym typeface="Open Sans 2"/>
              </a:rPr>
              <a:t>At St. Mary’s, we use the Write Stuff approach to teaching of writing. Whole school approach to writing. Systematic approach to the teaching of writing which benefits all children.</a:t>
            </a:r>
          </a:p>
          <a:p>
            <a:pPr algn="ctr">
              <a:lnSpc>
                <a:spcPts val="4065"/>
              </a:lnSpc>
            </a:pPr>
            <a:r>
              <a:rPr lang="en-US" sz="3201">
                <a:solidFill>
                  <a:srgbClr val="000000"/>
                </a:solidFill>
                <a:latin typeface="Open Sans 2"/>
                <a:ea typeface="Open Sans 2"/>
                <a:cs typeface="Open Sans 2"/>
                <a:sym typeface="Open Sans 2"/>
              </a:rPr>
              <a:t>This approach encourages the use of ambitious vocabulary. The children use lenses</a:t>
            </a:r>
          </a:p>
          <a:p>
            <a:pPr algn="ctr">
              <a:lnSpc>
                <a:spcPts val="4065"/>
              </a:lnSpc>
            </a:pPr>
            <a:r>
              <a:rPr lang="en-US" sz="3201">
                <a:solidFill>
                  <a:srgbClr val="000000"/>
                </a:solidFill>
                <a:latin typeface="Open Sans 2"/>
                <a:ea typeface="Open Sans 2"/>
                <a:cs typeface="Open Sans 2"/>
                <a:sym typeface="Open Sans 2"/>
              </a:rPr>
              <a:t>e.g. feeling or asking, to write sentences.   </a:t>
            </a:r>
          </a:p>
          <a:p>
            <a:pPr algn="ctr">
              <a:lnSpc>
                <a:spcPts val="4065"/>
              </a:lnSpc>
            </a:pPr>
          </a:p>
          <a:p>
            <a:pPr algn="ctr">
              <a:lnSpc>
                <a:spcPts val="4065"/>
              </a:lnSpc>
            </a:pPr>
            <a:r>
              <a:rPr lang="en-US" sz="3201">
                <a:solidFill>
                  <a:srgbClr val="000000"/>
                </a:solidFill>
                <a:latin typeface="Open Sans 2"/>
                <a:ea typeface="Open Sans 2"/>
                <a:cs typeface="Open Sans 2"/>
                <a:sym typeface="Open Sans 2"/>
              </a:rPr>
              <a:t> </a:t>
            </a:r>
          </a:p>
          <a:p>
            <a:pPr algn="ctr">
              <a:lnSpc>
                <a:spcPts val="4065"/>
              </a:lnSpc>
            </a:pPr>
          </a:p>
          <a:p>
            <a:pPr algn="ctr">
              <a:lnSpc>
                <a:spcPts val="4065"/>
              </a:lnSpc>
            </a:pPr>
            <a:r>
              <a:rPr lang="en-US" sz="3201">
                <a:solidFill>
                  <a:srgbClr val="000000"/>
                </a:solidFill>
                <a:latin typeface="Open Sans 2"/>
                <a:ea typeface="Open Sans 2"/>
                <a:cs typeface="Open Sans 2"/>
                <a:sym typeface="Open Sans 2"/>
              </a:rPr>
              <a:t> </a:t>
            </a:r>
            <a:r>
              <a:rPr lang="en-US" sz="3201">
                <a:solidFill>
                  <a:srgbClr val="000000"/>
                </a:solidFill>
                <a:latin typeface="Open Sans 2"/>
                <a:ea typeface="Open Sans 2"/>
                <a:cs typeface="Open Sans 2"/>
                <a:sym typeface="Open Sans 2"/>
              </a:rPr>
              <a:t>  </a:t>
            </a:r>
          </a:p>
          <a:p>
            <a:pPr algn="ctr">
              <a:lnSpc>
                <a:spcPts val="4065"/>
              </a:lnSpc>
            </a:pPr>
          </a:p>
          <a:p>
            <a:pPr algn="ctr">
              <a:lnSpc>
                <a:spcPts val="4065"/>
              </a:lnSpc>
            </a:pPr>
          </a:p>
          <a:p>
            <a:pPr algn="ctr">
              <a:lnSpc>
                <a:spcPts val="4065"/>
              </a:lnSpc>
            </a:pPr>
          </a:p>
          <a:p>
            <a:pPr algn="ctr">
              <a:lnSpc>
                <a:spcPts val="4065"/>
              </a:lnSpc>
            </a:pPr>
          </a:p>
          <a:p>
            <a:pPr algn="ctr">
              <a:lnSpc>
                <a:spcPts val="8764"/>
              </a:lnSpc>
              <a:spcBef>
                <a:spcPct val="0"/>
              </a:spcBef>
            </a:pPr>
          </a:p>
        </p:txBody>
      </p:sp>
      <p:sp>
        <p:nvSpPr>
          <p:cNvPr name="Freeform 9" id="9"/>
          <p:cNvSpPr/>
          <p:nvPr/>
        </p:nvSpPr>
        <p:spPr>
          <a:xfrm flipH="false" flipV="false" rot="0">
            <a:off x="5406244" y="4381084"/>
            <a:ext cx="6115605" cy="4583565"/>
          </a:xfrm>
          <a:custGeom>
            <a:avLst/>
            <a:gdLst/>
            <a:ahLst/>
            <a:cxnLst/>
            <a:rect r="r" b="b" t="t" l="l"/>
            <a:pathLst>
              <a:path h="4583565" w="6115605">
                <a:moveTo>
                  <a:pt x="0" y="0"/>
                </a:moveTo>
                <a:lnTo>
                  <a:pt x="6115606" y="0"/>
                </a:lnTo>
                <a:lnTo>
                  <a:pt x="6115606" y="4583565"/>
                </a:lnTo>
                <a:lnTo>
                  <a:pt x="0" y="4583565"/>
                </a:lnTo>
                <a:lnTo>
                  <a:pt x="0" y="0"/>
                </a:lnTo>
                <a:close/>
              </a:path>
            </a:pathLst>
          </a:custGeom>
          <a:blipFill>
            <a:blip r:embed="rId7"/>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EEFAFF"/>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2508434" y="-4315657"/>
            <a:ext cx="9454551" cy="11886288"/>
          </a:xfrm>
          <a:custGeom>
            <a:avLst/>
            <a:gdLst/>
            <a:ahLst/>
            <a:cxnLst/>
            <a:rect r="r" b="b" t="t" l="l"/>
            <a:pathLst>
              <a:path h="11886288" w="9454551">
                <a:moveTo>
                  <a:pt x="0" y="0"/>
                </a:moveTo>
                <a:lnTo>
                  <a:pt x="9454552" y="0"/>
                </a:lnTo>
                <a:lnTo>
                  <a:pt x="9454552" y="11886288"/>
                </a:lnTo>
                <a:lnTo>
                  <a:pt x="0" y="11886288"/>
                </a:lnTo>
                <a:lnTo>
                  <a:pt x="0" y="0"/>
                </a:lnTo>
                <a:close/>
              </a:path>
            </a:pathLst>
          </a:custGeom>
          <a:blipFill>
            <a:blip r:embed="rId2"/>
            <a:stretch>
              <a:fillRect l="0" t="0" r="0" b="0"/>
            </a:stretch>
          </a:blipFill>
        </p:spPr>
      </p:sp>
      <p:sp>
        <p:nvSpPr>
          <p:cNvPr name="Freeform 3" id="3"/>
          <p:cNvSpPr/>
          <p:nvPr/>
        </p:nvSpPr>
        <p:spPr>
          <a:xfrm flipH="false" flipV="false" rot="8100000">
            <a:off x="2213219" y="2905923"/>
            <a:ext cx="5469632" cy="4475153"/>
          </a:xfrm>
          <a:custGeom>
            <a:avLst/>
            <a:gdLst/>
            <a:ahLst/>
            <a:cxnLst/>
            <a:rect r="r" b="b" t="t" l="l"/>
            <a:pathLst>
              <a:path h="4475153" w="5469632">
                <a:moveTo>
                  <a:pt x="0" y="0"/>
                </a:moveTo>
                <a:lnTo>
                  <a:pt x="5469632" y="0"/>
                </a:lnTo>
                <a:lnTo>
                  <a:pt x="5469632" y="4475154"/>
                </a:lnTo>
                <a:lnTo>
                  <a:pt x="0" y="447515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688427" y="3960126"/>
            <a:ext cx="9152475" cy="8229600"/>
          </a:xfrm>
          <a:custGeom>
            <a:avLst/>
            <a:gdLst/>
            <a:ahLst/>
            <a:cxnLst/>
            <a:rect r="r" b="b" t="t" l="l"/>
            <a:pathLst>
              <a:path h="8229600" w="9152475">
                <a:moveTo>
                  <a:pt x="0" y="0"/>
                </a:moveTo>
                <a:lnTo>
                  <a:pt x="9152474" y="0"/>
                </a:lnTo>
                <a:lnTo>
                  <a:pt x="9152474" y="8229600"/>
                </a:lnTo>
                <a:lnTo>
                  <a:pt x="0" y="8229600"/>
                </a:lnTo>
                <a:lnTo>
                  <a:pt x="0" y="0"/>
                </a:lnTo>
                <a:close/>
              </a:path>
            </a:pathLst>
          </a:custGeom>
          <a:blipFill>
            <a:blip r:embed="rId5"/>
            <a:stretch>
              <a:fillRect l="0" t="0" r="0" b="0"/>
            </a:stretch>
          </a:blipFill>
        </p:spPr>
      </p:sp>
      <p:sp>
        <p:nvSpPr>
          <p:cNvPr name="Freeform 5" id="5"/>
          <p:cNvSpPr/>
          <p:nvPr/>
        </p:nvSpPr>
        <p:spPr>
          <a:xfrm flipH="false" flipV="false" rot="-2938341">
            <a:off x="4404308" y="5806723"/>
            <a:ext cx="9721895" cy="10809612"/>
          </a:xfrm>
          <a:custGeom>
            <a:avLst/>
            <a:gdLst/>
            <a:ahLst/>
            <a:cxnLst/>
            <a:rect r="r" b="b" t="t" l="l"/>
            <a:pathLst>
              <a:path h="10809612" w="9721895">
                <a:moveTo>
                  <a:pt x="0" y="0"/>
                </a:moveTo>
                <a:lnTo>
                  <a:pt x="9721895" y="0"/>
                </a:lnTo>
                <a:lnTo>
                  <a:pt x="9721895" y="10809612"/>
                </a:lnTo>
                <a:lnTo>
                  <a:pt x="0" y="10809612"/>
                </a:lnTo>
                <a:lnTo>
                  <a:pt x="0" y="0"/>
                </a:lnTo>
                <a:close/>
              </a:path>
            </a:pathLst>
          </a:custGeom>
          <a:blipFill>
            <a:blip r:embed="rId6"/>
            <a:stretch>
              <a:fillRect l="0" t="0" r="0" b="0"/>
            </a:stretch>
          </a:blipFill>
        </p:spPr>
      </p:sp>
      <p:sp>
        <p:nvSpPr>
          <p:cNvPr name="Freeform 6" id="6"/>
          <p:cNvSpPr/>
          <p:nvPr/>
        </p:nvSpPr>
        <p:spPr>
          <a:xfrm flipH="false" flipV="false" rot="0">
            <a:off x="-2672048" y="2558066"/>
            <a:ext cx="7401497" cy="8229600"/>
          </a:xfrm>
          <a:custGeom>
            <a:avLst/>
            <a:gdLst/>
            <a:ahLst/>
            <a:cxnLst/>
            <a:rect r="r" b="b" t="t" l="l"/>
            <a:pathLst>
              <a:path h="8229600" w="7401497">
                <a:moveTo>
                  <a:pt x="0" y="0"/>
                </a:moveTo>
                <a:lnTo>
                  <a:pt x="7401496" y="0"/>
                </a:lnTo>
                <a:lnTo>
                  <a:pt x="7401496" y="8229600"/>
                </a:lnTo>
                <a:lnTo>
                  <a:pt x="0" y="8229600"/>
                </a:lnTo>
                <a:lnTo>
                  <a:pt x="0" y="0"/>
                </a:lnTo>
                <a:close/>
              </a:path>
            </a:pathLst>
          </a:custGeom>
          <a:blipFill>
            <a:blip r:embed="rId6"/>
            <a:stretch>
              <a:fillRect l="0" t="0" r="0" b="0"/>
            </a:stretch>
          </a:blipFill>
        </p:spPr>
      </p:sp>
      <p:sp>
        <p:nvSpPr>
          <p:cNvPr name="Freeform 7" id="7"/>
          <p:cNvSpPr/>
          <p:nvPr/>
        </p:nvSpPr>
        <p:spPr>
          <a:xfrm flipH="false" flipV="false" rot="-1203235">
            <a:off x="156670" y="-1019161"/>
            <a:ext cx="9145556" cy="4738275"/>
          </a:xfrm>
          <a:custGeom>
            <a:avLst/>
            <a:gdLst/>
            <a:ahLst/>
            <a:cxnLst/>
            <a:rect r="r" b="b" t="t" l="l"/>
            <a:pathLst>
              <a:path h="4738275" w="9145556">
                <a:moveTo>
                  <a:pt x="0" y="0"/>
                </a:moveTo>
                <a:lnTo>
                  <a:pt x="9145556" y="0"/>
                </a:lnTo>
                <a:lnTo>
                  <a:pt x="9145556" y="4738275"/>
                </a:lnTo>
                <a:lnTo>
                  <a:pt x="0" y="4738275"/>
                </a:lnTo>
                <a:lnTo>
                  <a:pt x="0" y="0"/>
                </a:lnTo>
                <a:close/>
              </a:path>
            </a:pathLst>
          </a:custGeom>
          <a:blipFill>
            <a:blip r:embed="rId6"/>
            <a:stretch>
              <a:fillRect l="0" t="-114609" r="0" b="0"/>
            </a:stretch>
          </a:blipFill>
        </p:spPr>
      </p:sp>
      <p:sp>
        <p:nvSpPr>
          <p:cNvPr name="TextBox 8" id="8"/>
          <p:cNvSpPr txBox="true"/>
          <p:nvPr/>
        </p:nvSpPr>
        <p:spPr>
          <a:xfrm rot="0">
            <a:off x="920400" y="228426"/>
            <a:ext cx="16043863" cy="7415776"/>
          </a:xfrm>
          <a:prstGeom prst="rect">
            <a:avLst/>
          </a:prstGeom>
        </p:spPr>
        <p:txBody>
          <a:bodyPr anchor="t" rtlCol="false" tIns="0" lIns="0" bIns="0" rIns="0">
            <a:spAutoFit/>
          </a:bodyPr>
          <a:lstStyle/>
          <a:p>
            <a:pPr algn="ctr">
              <a:lnSpc>
                <a:spcPts val="8764"/>
              </a:lnSpc>
            </a:pPr>
            <a:r>
              <a:rPr lang="en-US" sz="6900">
                <a:solidFill>
                  <a:srgbClr val="000000"/>
                </a:solidFill>
                <a:latin typeface="Open Sans 2"/>
                <a:ea typeface="Open Sans 2"/>
                <a:cs typeface="Open Sans 2"/>
                <a:sym typeface="Open Sans 2"/>
              </a:rPr>
              <a:t>Homework</a:t>
            </a:r>
          </a:p>
          <a:p>
            <a:pPr algn="ctr">
              <a:lnSpc>
                <a:spcPts val="8764"/>
              </a:lnSpc>
            </a:pPr>
          </a:p>
          <a:p>
            <a:pPr algn="ctr">
              <a:lnSpc>
                <a:spcPts val="4065"/>
              </a:lnSpc>
            </a:pPr>
          </a:p>
          <a:p>
            <a:pPr algn="ctr">
              <a:lnSpc>
                <a:spcPts val="4065"/>
              </a:lnSpc>
            </a:pPr>
            <a:r>
              <a:rPr lang="en-US" sz="3201">
                <a:solidFill>
                  <a:srgbClr val="000000"/>
                </a:solidFill>
                <a:latin typeface="Open Sans 2"/>
                <a:ea typeface="Open Sans 2"/>
                <a:cs typeface="Open Sans 2"/>
                <a:sym typeface="Open Sans 2"/>
              </a:rPr>
              <a:t> </a:t>
            </a:r>
          </a:p>
          <a:p>
            <a:pPr algn="ctr">
              <a:lnSpc>
                <a:spcPts val="4065"/>
              </a:lnSpc>
            </a:pPr>
          </a:p>
          <a:p>
            <a:pPr algn="ctr">
              <a:lnSpc>
                <a:spcPts val="4065"/>
              </a:lnSpc>
            </a:pPr>
            <a:r>
              <a:rPr lang="en-US" sz="3201">
                <a:solidFill>
                  <a:srgbClr val="000000"/>
                </a:solidFill>
                <a:latin typeface="Open Sans 2"/>
                <a:ea typeface="Open Sans 2"/>
                <a:cs typeface="Open Sans 2"/>
                <a:sym typeface="Open Sans 2"/>
              </a:rPr>
              <a:t> </a:t>
            </a:r>
            <a:r>
              <a:rPr lang="en-US" sz="3201">
                <a:solidFill>
                  <a:srgbClr val="000000"/>
                </a:solidFill>
                <a:latin typeface="Open Sans 2"/>
                <a:ea typeface="Open Sans 2"/>
                <a:cs typeface="Open Sans 2"/>
                <a:sym typeface="Open Sans 2"/>
              </a:rPr>
              <a:t>  </a:t>
            </a:r>
          </a:p>
          <a:p>
            <a:pPr algn="ctr">
              <a:lnSpc>
                <a:spcPts val="4065"/>
              </a:lnSpc>
            </a:pPr>
          </a:p>
          <a:p>
            <a:pPr algn="ctr">
              <a:lnSpc>
                <a:spcPts val="4065"/>
              </a:lnSpc>
            </a:pPr>
          </a:p>
          <a:p>
            <a:pPr algn="ctr">
              <a:lnSpc>
                <a:spcPts val="4065"/>
              </a:lnSpc>
            </a:pPr>
          </a:p>
          <a:p>
            <a:pPr algn="ctr">
              <a:lnSpc>
                <a:spcPts val="4065"/>
              </a:lnSpc>
            </a:pPr>
          </a:p>
          <a:p>
            <a:pPr algn="ctr">
              <a:lnSpc>
                <a:spcPts val="8764"/>
              </a:lnSpc>
              <a:spcBef>
                <a:spcPct val="0"/>
              </a:spcBef>
            </a:pPr>
          </a:p>
        </p:txBody>
      </p:sp>
      <p:sp>
        <p:nvSpPr>
          <p:cNvPr name="TextBox 9" id="9"/>
          <p:cNvSpPr txBox="true"/>
          <p:nvPr/>
        </p:nvSpPr>
        <p:spPr>
          <a:xfrm rot="0">
            <a:off x="0" y="1839622"/>
            <a:ext cx="13323543" cy="5454070"/>
          </a:xfrm>
          <a:prstGeom prst="rect">
            <a:avLst/>
          </a:prstGeom>
        </p:spPr>
        <p:txBody>
          <a:bodyPr anchor="t" rtlCol="false" tIns="0" lIns="0" bIns="0" rIns="0">
            <a:spAutoFit/>
          </a:bodyPr>
          <a:lstStyle/>
          <a:p>
            <a:pPr algn="ctr">
              <a:lnSpc>
                <a:spcPts val="6163"/>
              </a:lnSpc>
              <a:spcBef>
                <a:spcPct val="0"/>
              </a:spcBef>
            </a:pPr>
            <a:r>
              <a:rPr lang="en-US" sz="4853">
                <a:solidFill>
                  <a:srgbClr val="000000"/>
                </a:solidFill>
                <a:latin typeface="Open Sans 2"/>
                <a:ea typeface="Open Sans 2"/>
                <a:cs typeface="Open Sans 2"/>
                <a:sym typeface="Open Sans 2"/>
              </a:rPr>
              <a:t>Year 2 –</a:t>
            </a:r>
          </a:p>
          <a:p>
            <a:pPr algn="ctr">
              <a:lnSpc>
                <a:spcPts val="6163"/>
              </a:lnSpc>
              <a:spcBef>
                <a:spcPct val="0"/>
              </a:spcBef>
            </a:pPr>
            <a:r>
              <a:rPr lang="en-US" sz="4853">
                <a:solidFill>
                  <a:srgbClr val="000000"/>
                </a:solidFill>
                <a:latin typeface="Open Sans 2"/>
                <a:ea typeface="Open Sans 2"/>
                <a:cs typeface="Open Sans 2"/>
                <a:sym typeface="Open Sans 2"/>
              </a:rPr>
              <a:t>Reading- Free choice book every day which children choose.</a:t>
            </a:r>
          </a:p>
          <a:p>
            <a:pPr algn="ctr">
              <a:lnSpc>
                <a:spcPts val="6163"/>
              </a:lnSpc>
              <a:spcBef>
                <a:spcPct val="0"/>
              </a:spcBef>
            </a:pPr>
            <a:r>
              <a:rPr lang="en-US" sz="4853">
                <a:solidFill>
                  <a:srgbClr val="000000"/>
                </a:solidFill>
                <a:latin typeface="Open Sans 2"/>
                <a:ea typeface="Open Sans 2"/>
                <a:cs typeface="Open Sans 2"/>
                <a:sym typeface="Open Sans 2"/>
              </a:rPr>
              <a:t>Weekly schemed book- Oxford Owl</a:t>
            </a:r>
          </a:p>
          <a:p>
            <a:pPr algn="ctr">
              <a:lnSpc>
                <a:spcPts val="6163"/>
              </a:lnSpc>
              <a:spcBef>
                <a:spcPct val="0"/>
              </a:spcBef>
            </a:pPr>
            <a:r>
              <a:rPr lang="en-US" sz="4853">
                <a:solidFill>
                  <a:srgbClr val="000000"/>
                </a:solidFill>
                <a:latin typeface="Open Sans 2"/>
                <a:ea typeface="Open Sans 2"/>
                <a:cs typeface="Open Sans 2"/>
                <a:sym typeface="Open Sans 2"/>
              </a:rPr>
              <a:t>  Numbots/ White Rose 1 minute maths app </a:t>
            </a:r>
          </a:p>
          <a:p>
            <a:pPr algn="ctr">
              <a:lnSpc>
                <a:spcPts val="6163"/>
              </a:lnSpc>
              <a:spcBef>
                <a:spcPct val="0"/>
              </a:spcBef>
            </a:pPr>
            <a:r>
              <a:rPr lang="en-US" sz="4853">
                <a:solidFill>
                  <a:srgbClr val="000000"/>
                </a:solidFill>
                <a:latin typeface="Open Sans 2"/>
                <a:ea typeface="Open Sans 2"/>
                <a:cs typeface="Open Sans 2"/>
                <a:sym typeface="Open Sans 2"/>
              </a:rPr>
              <a:t>Weekly spellings to practice on</a:t>
            </a:r>
          </a:p>
          <a:p>
            <a:pPr algn="ctr">
              <a:lnSpc>
                <a:spcPts val="6163"/>
              </a:lnSpc>
              <a:spcBef>
                <a:spcPct val="0"/>
              </a:spcBef>
            </a:pPr>
            <a:r>
              <a:rPr lang="en-US" sz="4853">
                <a:solidFill>
                  <a:srgbClr val="000000"/>
                </a:solidFill>
                <a:latin typeface="Open Sans 2"/>
                <a:ea typeface="Open Sans 2"/>
                <a:cs typeface="Open Sans 2"/>
                <a:sym typeface="Open Sans 2"/>
              </a:rPr>
              <a:t>Spelling Shed- quiz on Monday morning</a:t>
            </a:r>
          </a:p>
        </p:txBody>
      </p:sp>
      <p:sp>
        <p:nvSpPr>
          <p:cNvPr name="Freeform 10" id="10"/>
          <p:cNvSpPr/>
          <p:nvPr/>
        </p:nvSpPr>
        <p:spPr>
          <a:xfrm flipH="false" flipV="false" rot="0">
            <a:off x="10887622" y="7354006"/>
            <a:ext cx="6371678" cy="2932994"/>
          </a:xfrm>
          <a:custGeom>
            <a:avLst/>
            <a:gdLst/>
            <a:ahLst/>
            <a:cxnLst/>
            <a:rect r="r" b="b" t="t" l="l"/>
            <a:pathLst>
              <a:path h="2932994" w="6371678">
                <a:moveTo>
                  <a:pt x="0" y="0"/>
                </a:moveTo>
                <a:lnTo>
                  <a:pt x="6371678" y="0"/>
                </a:lnTo>
                <a:lnTo>
                  <a:pt x="6371678" y="2932994"/>
                </a:lnTo>
                <a:lnTo>
                  <a:pt x="0" y="2932994"/>
                </a:lnTo>
                <a:lnTo>
                  <a:pt x="0" y="0"/>
                </a:lnTo>
                <a:close/>
              </a:path>
            </a:pathLst>
          </a:custGeom>
          <a:blipFill>
            <a:blip r:embed="rId7"/>
            <a:stretch>
              <a:fillRect l="0" t="0" r="0" b="0"/>
            </a:stretch>
          </a:blipFill>
        </p:spPr>
      </p:sp>
      <p:sp>
        <p:nvSpPr>
          <p:cNvPr name="Freeform 11" id="11"/>
          <p:cNvSpPr/>
          <p:nvPr/>
        </p:nvSpPr>
        <p:spPr>
          <a:xfrm flipH="false" flipV="false" rot="0">
            <a:off x="13237237" y="883051"/>
            <a:ext cx="4022063" cy="5471712"/>
          </a:xfrm>
          <a:custGeom>
            <a:avLst/>
            <a:gdLst/>
            <a:ahLst/>
            <a:cxnLst/>
            <a:rect r="r" b="b" t="t" l="l"/>
            <a:pathLst>
              <a:path h="5471712" w="4022063">
                <a:moveTo>
                  <a:pt x="0" y="0"/>
                </a:moveTo>
                <a:lnTo>
                  <a:pt x="4022063" y="0"/>
                </a:lnTo>
                <a:lnTo>
                  <a:pt x="4022063" y="5471712"/>
                </a:lnTo>
                <a:lnTo>
                  <a:pt x="0" y="5471712"/>
                </a:lnTo>
                <a:lnTo>
                  <a:pt x="0" y="0"/>
                </a:lnTo>
                <a:close/>
              </a:path>
            </a:pathLst>
          </a:custGeom>
          <a:blipFill>
            <a:blip r:embed="rId8"/>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EEFAFF"/>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5392619" y="471219"/>
            <a:ext cx="7745274" cy="11886288"/>
          </a:xfrm>
          <a:custGeom>
            <a:avLst/>
            <a:gdLst/>
            <a:ahLst/>
            <a:cxnLst/>
            <a:rect r="r" b="b" t="t" l="l"/>
            <a:pathLst>
              <a:path h="11886288" w="7745274">
                <a:moveTo>
                  <a:pt x="0" y="0"/>
                </a:moveTo>
                <a:lnTo>
                  <a:pt x="7745273" y="0"/>
                </a:lnTo>
                <a:lnTo>
                  <a:pt x="7745273" y="11886288"/>
                </a:lnTo>
                <a:lnTo>
                  <a:pt x="0" y="11886288"/>
                </a:lnTo>
                <a:lnTo>
                  <a:pt x="0" y="0"/>
                </a:lnTo>
                <a:close/>
              </a:path>
            </a:pathLst>
          </a:custGeom>
          <a:blipFill>
            <a:blip r:embed="rId2"/>
            <a:stretch>
              <a:fillRect l="0" t="0" r="-22068" b="0"/>
            </a:stretch>
          </a:blipFill>
        </p:spPr>
      </p:sp>
      <p:sp>
        <p:nvSpPr>
          <p:cNvPr name="Freeform 3" id="3"/>
          <p:cNvSpPr/>
          <p:nvPr/>
        </p:nvSpPr>
        <p:spPr>
          <a:xfrm flipH="false" flipV="false" rot="0">
            <a:off x="-688427" y="3960126"/>
            <a:ext cx="9152475" cy="8229600"/>
          </a:xfrm>
          <a:custGeom>
            <a:avLst/>
            <a:gdLst/>
            <a:ahLst/>
            <a:cxnLst/>
            <a:rect r="r" b="b" t="t" l="l"/>
            <a:pathLst>
              <a:path h="8229600" w="9152475">
                <a:moveTo>
                  <a:pt x="0" y="0"/>
                </a:moveTo>
                <a:lnTo>
                  <a:pt x="9152474" y="0"/>
                </a:lnTo>
                <a:lnTo>
                  <a:pt x="9152474" y="8229600"/>
                </a:lnTo>
                <a:lnTo>
                  <a:pt x="0" y="8229600"/>
                </a:lnTo>
                <a:lnTo>
                  <a:pt x="0" y="0"/>
                </a:lnTo>
                <a:close/>
              </a:path>
            </a:pathLst>
          </a:custGeom>
          <a:blipFill>
            <a:blip r:embed="rId3"/>
            <a:stretch>
              <a:fillRect l="0" t="0" r="0" b="0"/>
            </a:stretch>
          </a:blipFill>
        </p:spPr>
      </p:sp>
      <p:sp>
        <p:nvSpPr>
          <p:cNvPr name="Freeform 4" id="4"/>
          <p:cNvSpPr/>
          <p:nvPr/>
        </p:nvSpPr>
        <p:spPr>
          <a:xfrm flipH="false" flipV="false" rot="-2938341">
            <a:off x="4283052" y="4258394"/>
            <a:ext cx="9721895" cy="10809612"/>
          </a:xfrm>
          <a:custGeom>
            <a:avLst/>
            <a:gdLst/>
            <a:ahLst/>
            <a:cxnLst/>
            <a:rect r="r" b="b" t="t" l="l"/>
            <a:pathLst>
              <a:path h="10809612" w="9721895">
                <a:moveTo>
                  <a:pt x="0" y="0"/>
                </a:moveTo>
                <a:lnTo>
                  <a:pt x="9721896" y="0"/>
                </a:lnTo>
                <a:lnTo>
                  <a:pt x="9721896" y="10809612"/>
                </a:lnTo>
                <a:lnTo>
                  <a:pt x="0" y="10809612"/>
                </a:lnTo>
                <a:lnTo>
                  <a:pt x="0" y="0"/>
                </a:lnTo>
                <a:close/>
              </a:path>
            </a:pathLst>
          </a:custGeom>
          <a:blipFill>
            <a:blip r:embed="rId4"/>
            <a:stretch>
              <a:fillRect l="0" t="0" r="0" b="0"/>
            </a:stretch>
          </a:blipFill>
        </p:spPr>
      </p:sp>
      <p:sp>
        <p:nvSpPr>
          <p:cNvPr name="Freeform 5" id="5"/>
          <p:cNvSpPr/>
          <p:nvPr/>
        </p:nvSpPr>
        <p:spPr>
          <a:xfrm flipH="false" flipV="false" rot="0">
            <a:off x="-2672048" y="2448296"/>
            <a:ext cx="7401497" cy="8229600"/>
          </a:xfrm>
          <a:custGeom>
            <a:avLst/>
            <a:gdLst/>
            <a:ahLst/>
            <a:cxnLst/>
            <a:rect r="r" b="b" t="t" l="l"/>
            <a:pathLst>
              <a:path h="8229600" w="7401497">
                <a:moveTo>
                  <a:pt x="0" y="0"/>
                </a:moveTo>
                <a:lnTo>
                  <a:pt x="7401496" y="0"/>
                </a:lnTo>
                <a:lnTo>
                  <a:pt x="7401496" y="8229600"/>
                </a:lnTo>
                <a:lnTo>
                  <a:pt x="0" y="8229600"/>
                </a:lnTo>
                <a:lnTo>
                  <a:pt x="0" y="0"/>
                </a:lnTo>
                <a:close/>
              </a:path>
            </a:pathLst>
          </a:custGeom>
          <a:blipFill>
            <a:blip r:embed="rId4"/>
            <a:stretch>
              <a:fillRect l="0" t="0" r="0" b="0"/>
            </a:stretch>
          </a:blipFill>
        </p:spPr>
      </p:sp>
      <p:sp>
        <p:nvSpPr>
          <p:cNvPr name="Freeform 6" id="6"/>
          <p:cNvSpPr/>
          <p:nvPr/>
        </p:nvSpPr>
        <p:spPr>
          <a:xfrm flipH="false" flipV="false" rot="0">
            <a:off x="4310745" y="593416"/>
            <a:ext cx="8068400" cy="1232092"/>
          </a:xfrm>
          <a:custGeom>
            <a:avLst/>
            <a:gdLst/>
            <a:ahLst/>
            <a:cxnLst/>
            <a:rect r="r" b="b" t="t" l="l"/>
            <a:pathLst>
              <a:path h="1232092" w="8068400">
                <a:moveTo>
                  <a:pt x="0" y="0"/>
                </a:moveTo>
                <a:lnTo>
                  <a:pt x="8068400" y="0"/>
                </a:lnTo>
                <a:lnTo>
                  <a:pt x="8068400" y="1232092"/>
                </a:lnTo>
                <a:lnTo>
                  <a:pt x="0" y="1232092"/>
                </a:lnTo>
                <a:lnTo>
                  <a:pt x="0" y="0"/>
                </a:lnTo>
                <a:close/>
              </a:path>
            </a:pathLst>
          </a:custGeom>
          <a:blipFill>
            <a:blip r:embed="rId4"/>
            <a:stretch>
              <a:fillRect l="0" t="-396480" r="0" b="-231640"/>
            </a:stretch>
          </a:blipFill>
        </p:spPr>
      </p:sp>
      <p:sp>
        <p:nvSpPr>
          <p:cNvPr name="Freeform 7" id="7"/>
          <p:cNvSpPr/>
          <p:nvPr/>
        </p:nvSpPr>
        <p:spPr>
          <a:xfrm flipH="false" flipV="false" rot="0">
            <a:off x="4310745" y="638888"/>
            <a:ext cx="8867455" cy="1186619"/>
          </a:xfrm>
          <a:custGeom>
            <a:avLst/>
            <a:gdLst/>
            <a:ahLst/>
            <a:cxnLst/>
            <a:rect r="r" b="b" t="t" l="l"/>
            <a:pathLst>
              <a:path h="1186619" w="8867455">
                <a:moveTo>
                  <a:pt x="0" y="0"/>
                </a:moveTo>
                <a:lnTo>
                  <a:pt x="8867455" y="0"/>
                </a:lnTo>
                <a:lnTo>
                  <a:pt x="8867455" y="1186620"/>
                </a:lnTo>
                <a:lnTo>
                  <a:pt x="0" y="1186620"/>
                </a:lnTo>
                <a:lnTo>
                  <a:pt x="0" y="0"/>
                </a:lnTo>
                <a:close/>
              </a:path>
            </a:pathLst>
          </a:custGeom>
          <a:blipFill>
            <a:blip r:embed="rId4"/>
            <a:stretch>
              <a:fillRect l="0" t="-452444" r="0" b="-278451"/>
            </a:stretch>
          </a:blipFill>
        </p:spPr>
      </p:sp>
      <p:grpSp>
        <p:nvGrpSpPr>
          <p:cNvPr name="Group 8" id="8"/>
          <p:cNvGrpSpPr/>
          <p:nvPr/>
        </p:nvGrpSpPr>
        <p:grpSpPr>
          <a:xfrm rot="0">
            <a:off x="6646104" y="543787"/>
            <a:ext cx="10613196" cy="1376822"/>
            <a:chOff x="0" y="0"/>
            <a:chExt cx="2795245" cy="362620"/>
          </a:xfrm>
        </p:grpSpPr>
        <p:sp>
          <p:nvSpPr>
            <p:cNvPr name="Freeform 9" id="9"/>
            <p:cNvSpPr/>
            <p:nvPr/>
          </p:nvSpPr>
          <p:spPr>
            <a:xfrm flipH="false" flipV="false" rot="0">
              <a:off x="0" y="0"/>
              <a:ext cx="2795245" cy="362620"/>
            </a:xfrm>
            <a:custGeom>
              <a:avLst/>
              <a:gdLst/>
              <a:ahLst/>
              <a:cxnLst/>
              <a:rect r="r" b="b" t="t" l="l"/>
              <a:pathLst>
                <a:path h="362620" w="2795245">
                  <a:moveTo>
                    <a:pt x="1397622" y="0"/>
                  </a:moveTo>
                  <a:cubicBezTo>
                    <a:pt x="625737" y="0"/>
                    <a:pt x="0" y="81175"/>
                    <a:pt x="0" y="181310"/>
                  </a:cubicBezTo>
                  <a:cubicBezTo>
                    <a:pt x="0" y="281445"/>
                    <a:pt x="625737" y="362620"/>
                    <a:pt x="1397622" y="362620"/>
                  </a:cubicBezTo>
                  <a:cubicBezTo>
                    <a:pt x="2169508" y="362620"/>
                    <a:pt x="2795245" y="281445"/>
                    <a:pt x="2795245" y="181310"/>
                  </a:cubicBezTo>
                  <a:cubicBezTo>
                    <a:pt x="2795245" y="81175"/>
                    <a:pt x="2169508" y="0"/>
                    <a:pt x="1397622" y="0"/>
                  </a:cubicBezTo>
                  <a:close/>
                </a:path>
              </a:pathLst>
            </a:custGeom>
            <a:solidFill>
              <a:srgbClr val="77A3C8"/>
            </a:solidFill>
          </p:spPr>
        </p:sp>
        <p:sp>
          <p:nvSpPr>
            <p:cNvPr name="TextBox 10" id="10"/>
            <p:cNvSpPr txBox="true"/>
            <p:nvPr/>
          </p:nvSpPr>
          <p:spPr>
            <a:xfrm>
              <a:off x="262054" y="-51729"/>
              <a:ext cx="2271137" cy="380354"/>
            </a:xfrm>
            <a:prstGeom prst="rect">
              <a:avLst/>
            </a:prstGeom>
          </p:spPr>
          <p:txBody>
            <a:bodyPr anchor="ctr" rtlCol="false" tIns="50800" lIns="50800" bIns="50800" rIns="50800"/>
            <a:lstStyle/>
            <a:p>
              <a:pPr algn="ctr">
                <a:lnSpc>
                  <a:spcPts val="6579"/>
                </a:lnSpc>
                <a:spcBef>
                  <a:spcPct val="0"/>
                </a:spcBef>
              </a:pPr>
              <a:r>
                <a:rPr lang="en-US" sz="4699">
                  <a:solidFill>
                    <a:srgbClr val="000000"/>
                  </a:solidFill>
                  <a:latin typeface="Canva Sans"/>
                  <a:ea typeface="Canva Sans"/>
                  <a:cs typeface="Canva Sans"/>
                  <a:sym typeface="Canva Sans"/>
                </a:rPr>
                <a:t>Important Dates </a:t>
              </a:r>
            </a:p>
          </p:txBody>
        </p:sp>
      </p:grpSp>
      <p:sp>
        <p:nvSpPr>
          <p:cNvPr name="Freeform 11" id="11"/>
          <p:cNvSpPr/>
          <p:nvPr/>
        </p:nvSpPr>
        <p:spPr>
          <a:xfrm flipH="false" flipV="false" rot="0">
            <a:off x="11329338" y="4373115"/>
            <a:ext cx="6229983" cy="4885185"/>
          </a:xfrm>
          <a:custGeom>
            <a:avLst/>
            <a:gdLst/>
            <a:ahLst/>
            <a:cxnLst/>
            <a:rect r="r" b="b" t="t" l="l"/>
            <a:pathLst>
              <a:path h="4885185" w="6229983">
                <a:moveTo>
                  <a:pt x="0" y="0"/>
                </a:moveTo>
                <a:lnTo>
                  <a:pt x="6229983" y="0"/>
                </a:lnTo>
                <a:lnTo>
                  <a:pt x="6229983" y="4885185"/>
                </a:lnTo>
                <a:lnTo>
                  <a:pt x="0" y="4885185"/>
                </a:lnTo>
                <a:lnTo>
                  <a:pt x="0" y="0"/>
                </a:lnTo>
                <a:close/>
              </a:path>
            </a:pathLst>
          </a:custGeom>
          <a:blipFill>
            <a:blip r:embed="rId5"/>
            <a:stretch>
              <a:fillRect l="0" t="0" r="0" b="0"/>
            </a:stretch>
          </a:blipFill>
        </p:spPr>
      </p:sp>
      <p:sp>
        <p:nvSpPr>
          <p:cNvPr name="TextBox 12" id="12"/>
          <p:cNvSpPr txBox="true"/>
          <p:nvPr/>
        </p:nvSpPr>
        <p:spPr>
          <a:xfrm rot="0">
            <a:off x="385761" y="1988269"/>
            <a:ext cx="10218731" cy="4385373"/>
          </a:xfrm>
          <a:prstGeom prst="rect">
            <a:avLst/>
          </a:prstGeom>
        </p:spPr>
        <p:txBody>
          <a:bodyPr anchor="t" rtlCol="false" tIns="0" lIns="0" bIns="0" rIns="0">
            <a:spAutoFit/>
          </a:bodyPr>
          <a:lstStyle/>
          <a:p>
            <a:pPr algn="ctr">
              <a:lnSpc>
                <a:spcPts val="4336"/>
              </a:lnSpc>
            </a:pPr>
            <a:r>
              <a:rPr lang="en-US" sz="3414">
                <a:solidFill>
                  <a:srgbClr val="000000"/>
                </a:solidFill>
                <a:latin typeface="Open Sans 2"/>
                <a:ea typeface="Open Sans 2"/>
                <a:cs typeface="Open Sans 2"/>
                <a:sym typeface="Open Sans 2"/>
              </a:rPr>
              <a:t>Tuesday 10th October</a:t>
            </a:r>
          </a:p>
          <a:p>
            <a:pPr algn="ctr">
              <a:lnSpc>
                <a:spcPts val="4336"/>
              </a:lnSpc>
            </a:pPr>
            <a:r>
              <a:rPr lang="en-US" sz="3414">
                <a:solidFill>
                  <a:srgbClr val="000000"/>
                </a:solidFill>
                <a:latin typeface="Open Sans 2"/>
                <a:ea typeface="Open Sans 2"/>
                <a:cs typeface="Open Sans 2"/>
                <a:sym typeface="Open Sans 2"/>
              </a:rPr>
              <a:t>Harvest Liturgy 9:15 AM OR 2:45 PM</a:t>
            </a:r>
          </a:p>
          <a:p>
            <a:pPr algn="ctr">
              <a:lnSpc>
                <a:spcPts val="4336"/>
              </a:lnSpc>
            </a:pPr>
          </a:p>
          <a:p>
            <a:pPr algn="ctr">
              <a:lnSpc>
                <a:spcPts val="4336"/>
              </a:lnSpc>
            </a:pPr>
            <a:r>
              <a:rPr lang="en-US" sz="3414">
                <a:solidFill>
                  <a:srgbClr val="000000"/>
                </a:solidFill>
                <a:latin typeface="Open Sans 2"/>
                <a:ea typeface="Open Sans 2"/>
                <a:cs typeface="Open Sans 2"/>
                <a:sym typeface="Open Sans 2"/>
              </a:rPr>
              <a:t>Wednesday 6th November- School Photographer </a:t>
            </a:r>
          </a:p>
          <a:p>
            <a:pPr algn="ctr">
              <a:lnSpc>
                <a:spcPts val="4336"/>
              </a:lnSpc>
            </a:pPr>
            <a:r>
              <a:rPr lang="en-US" sz="3414">
                <a:solidFill>
                  <a:srgbClr val="000000"/>
                </a:solidFill>
                <a:latin typeface="Open Sans 2"/>
                <a:ea typeface="Open Sans 2"/>
                <a:cs typeface="Open Sans 2"/>
                <a:sym typeface="Open Sans 2"/>
              </a:rPr>
              <a:t>Christmas Nativity </a:t>
            </a:r>
          </a:p>
          <a:p>
            <a:pPr algn="ctr">
              <a:lnSpc>
                <a:spcPts val="4336"/>
              </a:lnSpc>
            </a:pPr>
            <a:r>
              <a:rPr lang="en-US" sz="3414">
                <a:solidFill>
                  <a:srgbClr val="000000"/>
                </a:solidFill>
                <a:latin typeface="Open Sans 2"/>
                <a:ea typeface="Open Sans 2"/>
                <a:cs typeface="Open Sans 2"/>
                <a:sym typeface="Open Sans 2"/>
              </a:rPr>
              <a:t>Tuesday10th December </a:t>
            </a:r>
          </a:p>
          <a:p>
            <a:pPr algn="ctr">
              <a:lnSpc>
                <a:spcPts val="4336"/>
              </a:lnSpc>
            </a:pPr>
            <a:r>
              <a:rPr lang="en-US" sz="3414">
                <a:solidFill>
                  <a:srgbClr val="000000"/>
                </a:solidFill>
                <a:latin typeface="Open Sans 2"/>
                <a:ea typeface="Open Sans 2"/>
                <a:cs typeface="Open Sans 2"/>
                <a:sym typeface="Open Sans 2"/>
              </a:rPr>
              <a:t>9:30 AM or 2:30 PM</a:t>
            </a:r>
          </a:p>
          <a:p>
            <a:pPr algn="ctr">
              <a:lnSpc>
                <a:spcPts val="4336"/>
              </a:lnSpc>
              <a:spcBef>
                <a:spcPct val="0"/>
              </a:spcBef>
            </a:pP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EEFAFF"/>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5392619" y="471219"/>
            <a:ext cx="7745274" cy="11886288"/>
          </a:xfrm>
          <a:custGeom>
            <a:avLst/>
            <a:gdLst/>
            <a:ahLst/>
            <a:cxnLst/>
            <a:rect r="r" b="b" t="t" l="l"/>
            <a:pathLst>
              <a:path h="11886288" w="7745274">
                <a:moveTo>
                  <a:pt x="0" y="0"/>
                </a:moveTo>
                <a:lnTo>
                  <a:pt x="7745273" y="0"/>
                </a:lnTo>
                <a:lnTo>
                  <a:pt x="7745273" y="11886288"/>
                </a:lnTo>
                <a:lnTo>
                  <a:pt x="0" y="11886288"/>
                </a:lnTo>
                <a:lnTo>
                  <a:pt x="0" y="0"/>
                </a:lnTo>
                <a:close/>
              </a:path>
            </a:pathLst>
          </a:custGeom>
          <a:blipFill>
            <a:blip r:embed="rId2"/>
            <a:stretch>
              <a:fillRect l="0" t="0" r="-22068" b="0"/>
            </a:stretch>
          </a:blipFill>
        </p:spPr>
      </p:sp>
      <p:sp>
        <p:nvSpPr>
          <p:cNvPr name="Freeform 3" id="3"/>
          <p:cNvSpPr/>
          <p:nvPr/>
        </p:nvSpPr>
        <p:spPr>
          <a:xfrm flipH="false" flipV="false" rot="0">
            <a:off x="-688427" y="3960126"/>
            <a:ext cx="9152475" cy="8229600"/>
          </a:xfrm>
          <a:custGeom>
            <a:avLst/>
            <a:gdLst/>
            <a:ahLst/>
            <a:cxnLst/>
            <a:rect r="r" b="b" t="t" l="l"/>
            <a:pathLst>
              <a:path h="8229600" w="9152475">
                <a:moveTo>
                  <a:pt x="0" y="0"/>
                </a:moveTo>
                <a:lnTo>
                  <a:pt x="9152474" y="0"/>
                </a:lnTo>
                <a:lnTo>
                  <a:pt x="9152474" y="8229600"/>
                </a:lnTo>
                <a:lnTo>
                  <a:pt x="0" y="8229600"/>
                </a:lnTo>
                <a:lnTo>
                  <a:pt x="0" y="0"/>
                </a:lnTo>
                <a:close/>
              </a:path>
            </a:pathLst>
          </a:custGeom>
          <a:blipFill>
            <a:blip r:embed="rId3"/>
            <a:stretch>
              <a:fillRect l="0" t="0" r="0" b="0"/>
            </a:stretch>
          </a:blipFill>
        </p:spPr>
      </p:sp>
      <p:sp>
        <p:nvSpPr>
          <p:cNvPr name="Freeform 4" id="4"/>
          <p:cNvSpPr/>
          <p:nvPr/>
        </p:nvSpPr>
        <p:spPr>
          <a:xfrm flipH="false" flipV="false" rot="-2938341">
            <a:off x="4910310" y="3976128"/>
            <a:ext cx="9721895" cy="10809612"/>
          </a:xfrm>
          <a:custGeom>
            <a:avLst/>
            <a:gdLst/>
            <a:ahLst/>
            <a:cxnLst/>
            <a:rect r="r" b="b" t="t" l="l"/>
            <a:pathLst>
              <a:path h="10809612" w="9721895">
                <a:moveTo>
                  <a:pt x="0" y="0"/>
                </a:moveTo>
                <a:lnTo>
                  <a:pt x="9721895" y="0"/>
                </a:lnTo>
                <a:lnTo>
                  <a:pt x="9721895" y="10809612"/>
                </a:lnTo>
                <a:lnTo>
                  <a:pt x="0" y="10809612"/>
                </a:lnTo>
                <a:lnTo>
                  <a:pt x="0" y="0"/>
                </a:lnTo>
                <a:close/>
              </a:path>
            </a:pathLst>
          </a:custGeom>
          <a:blipFill>
            <a:blip r:embed="rId4"/>
            <a:stretch>
              <a:fillRect l="0" t="0" r="0" b="0"/>
            </a:stretch>
          </a:blipFill>
        </p:spPr>
      </p:sp>
      <p:sp>
        <p:nvSpPr>
          <p:cNvPr name="Freeform 5" id="5"/>
          <p:cNvSpPr/>
          <p:nvPr/>
        </p:nvSpPr>
        <p:spPr>
          <a:xfrm flipH="false" flipV="false" rot="0">
            <a:off x="-2672048" y="2448296"/>
            <a:ext cx="7401497" cy="8229600"/>
          </a:xfrm>
          <a:custGeom>
            <a:avLst/>
            <a:gdLst/>
            <a:ahLst/>
            <a:cxnLst/>
            <a:rect r="r" b="b" t="t" l="l"/>
            <a:pathLst>
              <a:path h="8229600" w="7401497">
                <a:moveTo>
                  <a:pt x="0" y="0"/>
                </a:moveTo>
                <a:lnTo>
                  <a:pt x="7401496" y="0"/>
                </a:lnTo>
                <a:lnTo>
                  <a:pt x="7401496" y="8229600"/>
                </a:lnTo>
                <a:lnTo>
                  <a:pt x="0" y="8229600"/>
                </a:lnTo>
                <a:lnTo>
                  <a:pt x="0" y="0"/>
                </a:lnTo>
                <a:close/>
              </a:path>
            </a:pathLst>
          </a:custGeom>
          <a:blipFill>
            <a:blip r:embed="rId4"/>
            <a:stretch>
              <a:fillRect l="0" t="0" r="0" b="0"/>
            </a:stretch>
          </a:blipFill>
        </p:spPr>
      </p:sp>
      <p:sp>
        <p:nvSpPr>
          <p:cNvPr name="Freeform 6" id="6"/>
          <p:cNvSpPr/>
          <p:nvPr/>
        </p:nvSpPr>
        <p:spPr>
          <a:xfrm flipH="false" flipV="false" rot="0">
            <a:off x="4310745" y="593416"/>
            <a:ext cx="8068400" cy="1232092"/>
          </a:xfrm>
          <a:custGeom>
            <a:avLst/>
            <a:gdLst/>
            <a:ahLst/>
            <a:cxnLst/>
            <a:rect r="r" b="b" t="t" l="l"/>
            <a:pathLst>
              <a:path h="1232092" w="8068400">
                <a:moveTo>
                  <a:pt x="0" y="0"/>
                </a:moveTo>
                <a:lnTo>
                  <a:pt x="8068400" y="0"/>
                </a:lnTo>
                <a:lnTo>
                  <a:pt x="8068400" y="1232092"/>
                </a:lnTo>
                <a:lnTo>
                  <a:pt x="0" y="1232092"/>
                </a:lnTo>
                <a:lnTo>
                  <a:pt x="0" y="0"/>
                </a:lnTo>
                <a:close/>
              </a:path>
            </a:pathLst>
          </a:custGeom>
          <a:blipFill>
            <a:blip r:embed="rId4"/>
            <a:stretch>
              <a:fillRect l="0" t="-396480" r="0" b="-231640"/>
            </a:stretch>
          </a:blipFill>
        </p:spPr>
      </p:sp>
      <p:sp>
        <p:nvSpPr>
          <p:cNvPr name="Freeform 7" id="7"/>
          <p:cNvSpPr/>
          <p:nvPr/>
        </p:nvSpPr>
        <p:spPr>
          <a:xfrm flipH="false" flipV="false" rot="0">
            <a:off x="4310745" y="638888"/>
            <a:ext cx="8867455" cy="1186619"/>
          </a:xfrm>
          <a:custGeom>
            <a:avLst/>
            <a:gdLst/>
            <a:ahLst/>
            <a:cxnLst/>
            <a:rect r="r" b="b" t="t" l="l"/>
            <a:pathLst>
              <a:path h="1186619" w="8867455">
                <a:moveTo>
                  <a:pt x="0" y="0"/>
                </a:moveTo>
                <a:lnTo>
                  <a:pt x="8867455" y="0"/>
                </a:lnTo>
                <a:lnTo>
                  <a:pt x="8867455" y="1186620"/>
                </a:lnTo>
                <a:lnTo>
                  <a:pt x="0" y="1186620"/>
                </a:lnTo>
                <a:lnTo>
                  <a:pt x="0" y="0"/>
                </a:lnTo>
                <a:close/>
              </a:path>
            </a:pathLst>
          </a:custGeom>
          <a:blipFill>
            <a:blip r:embed="rId4"/>
            <a:stretch>
              <a:fillRect l="0" t="-452444" r="0" b="-278451"/>
            </a:stretch>
          </a:blipFill>
        </p:spPr>
      </p:sp>
      <p:grpSp>
        <p:nvGrpSpPr>
          <p:cNvPr name="Group 8" id="8"/>
          <p:cNvGrpSpPr/>
          <p:nvPr/>
        </p:nvGrpSpPr>
        <p:grpSpPr>
          <a:xfrm rot="0">
            <a:off x="3669571" y="387840"/>
            <a:ext cx="10613196" cy="1281721"/>
            <a:chOff x="0" y="0"/>
            <a:chExt cx="2795245" cy="337573"/>
          </a:xfrm>
        </p:grpSpPr>
        <p:sp>
          <p:nvSpPr>
            <p:cNvPr name="Freeform 9" id="9"/>
            <p:cNvSpPr/>
            <p:nvPr/>
          </p:nvSpPr>
          <p:spPr>
            <a:xfrm flipH="false" flipV="false" rot="0">
              <a:off x="0" y="0"/>
              <a:ext cx="2795245" cy="337573"/>
            </a:xfrm>
            <a:custGeom>
              <a:avLst/>
              <a:gdLst/>
              <a:ahLst/>
              <a:cxnLst/>
              <a:rect r="r" b="b" t="t" l="l"/>
              <a:pathLst>
                <a:path h="337573" w="2795245">
                  <a:moveTo>
                    <a:pt x="1397622" y="0"/>
                  </a:moveTo>
                  <a:cubicBezTo>
                    <a:pt x="625737" y="0"/>
                    <a:pt x="0" y="75568"/>
                    <a:pt x="0" y="168786"/>
                  </a:cubicBezTo>
                  <a:cubicBezTo>
                    <a:pt x="0" y="262004"/>
                    <a:pt x="625737" y="337573"/>
                    <a:pt x="1397622" y="337573"/>
                  </a:cubicBezTo>
                  <a:cubicBezTo>
                    <a:pt x="2169508" y="337573"/>
                    <a:pt x="2795245" y="262004"/>
                    <a:pt x="2795245" y="168786"/>
                  </a:cubicBezTo>
                  <a:cubicBezTo>
                    <a:pt x="2795245" y="75568"/>
                    <a:pt x="2169508" y="0"/>
                    <a:pt x="1397622" y="0"/>
                  </a:cubicBezTo>
                  <a:close/>
                </a:path>
              </a:pathLst>
            </a:custGeom>
            <a:solidFill>
              <a:srgbClr val="77A3C8"/>
            </a:solidFill>
          </p:spPr>
        </p:sp>
        <p:sp>
          <p:nvSpPr>
            <p:cNvPr name="TextBox 10" id="10"/>
            <p:cNvSpPr txBox="true"/>
            <p:nvPr/>
          </p:nvSpPr>
          <p:spPr>
            <a:xfrm>
              <a:off x="262054" y="-54078"/>
              <a:ext cx="2271137" cy="360003"/>
            </a:xfrm>
            <a:prstGeom prst="rect">
              <a:avLst/>
            </a:prstGeom>
          </p:spPr>
          <p:txBody>
            <a:bodyPr anchor="ctr" rtlCol="false" tIns="50800" lIns="50800" bIns="50800" rIns="50800"/>
            <a:lstStyle/>
            <a:p>
              <a:pPr algn="ctr">
                <a:lnSpc>
                  <a:spcPts val="6579"/>
                </a:lnSpc>
                <a:spcBef>
                  <a:spcPct val="0"/>
                </a:spcBef>
              </a:pPr>
              <a:r>
                <a:rPr lang="en-US" sz="4699">
                  <a:solidFill>
                    <a:srgbClr val="000000"/>
                  </a:solidFill>
                  <a:latin typeface="Canva Sans"/>
                  <a:ea typeface="Canva Sans"/>
                  <a:cs typeface="Canva Sans"/>
                  <a:sym typeface="Canva Sans"/>
                </a:rPr>
                <a:t>Reminders</a:t>
              </a:r>
            </a:p>
          </p:txBody>
        </p:sp>
      </p:grpSp>
      <p:sp>
        <p:nvSpPr>
          <p:cNvPr name="TextBox 11" id="11"/>
          <p:cNvSpPr txBox="true"/>
          <p:nvPr/>
        </p:nvSpPr>
        <p:spPr>
          <a:xfrm rot="0">
            <a:off x="1333653" y="1806458"/>
            <a:ext cx="15060109" cy="4798735"/>
          </a:xfrm>
          <a:prstGeom prst="rect">
            <a:avLst/>
          </a:prstGeom>
        </p:spPr>
        <p:txBody>
          <a:bodyPr anchor="t" rtlCol="false" tIns="0" lIns="0" bIns="0" rIns="0">
            <a:spAutoFit/>
          </a:bodyPr>
          <a:lstStyle/>
          <a:p>
            <a:pPr algn="ctr">
              <a:lnSpc>
                <a:spcPts val="2704"/>
              </a:lnSpc>
              <a:spcBef>
                <a:spcPct val="0"/>
              </a:spcBef>
            </a:pPr>
          </a:p>
          <a:p>
            <a:pPr algn="ctr">
              <a:lnSpc>
                <a:spcPts val="2704"/>
              </a:lnSpc>
              <a:spcBef>
                <a:spcPct val="0"/>
              </a:spcBef>
            </a:pPr>
            <a:r>
              <a:rPr lang="en-US" sz="2129">
                <a:solidFill>
                  <a:srgbClr val="000000"/>
                </a:solidFill>
                <a:latin typeface="Open Sans 2"/>
                <a:ea typeface="Open Sans 2"/>
                <a:cs typeface="Open Sans 2"/>
                <a:sym typeface="Open Sans 2"/>
              </a:rPr>
              <a:t>PE  is on Wednesday for both classes. This will be taught by our specialist PE coach .</a:t>
            </a:r>
          </a:p>
          <a:p>
            <a:pPr algn="ctr">
              <a:lnSpc>
                <a:spcPts val="2704"/>
              </a:lnSpc>
              <a:spcBef>
                <a:spcPct val="0"/>
              </a:spcBef>
            </a:pPr>
          </a:p>
          <a:p>
            <a:pPr algn="ctr">
              <a:lnSpc>
                <a:spcPts val="2704"/>
              </a:lnSpc>
              <a:spcBef>
                <a:spcPct val="0"/>
              </a:spcBef>
            </a:pPr>
            <a:r>
              <a:rPr lang="en-US" sz="2129">
                <a:solidFill>
                  <a:srgbClr val="000000"/>
                </a:solidFill>
                <a:latin typeface="Open Sans 2"/>
                <a:ea typeface="Open Sans 2"/>
                <a:cs typeface="Open Sans 2"/>
                <a:sym typeface="Open Sans 2"/>
              </a:rPr>
              <a:t>Each Wednesday the children will receive violin tuition and must bring their instrument to school each week.</a:t>
            </a:r>
          </a:p>
          <a:p>
            <a:pPr algn="ctr">
              <a:lnSpc>
                <a:spcPts val="2704"/>
              </a:lnSpc>
              <a:spcBef>
                <a:spcPct val="0"/>
              </a:spcBef>
            </a:pPr>
          </a:p>
          <a:p>
            <a:pPr algn="ctr">
              <a:lnSpc>
                <a:spcPts val="2704"/>
              </a:lnSpc>
              <a:spcBef>
                <a:spcPct val="0"/>
              </a:spcBef>
            </a:pPr>
            <a:r>
              <a:rPr lang="en-US" sz="2129">
                <a:solidFill>
                  <a:srgbClr val="000000"/>
                </a:solidFill>
                <a:latin typeface="Open Sans 2"/>
                <a:ea typeface="Open Sans 2"/>
                <a:cs typeface="Open Sans 2"/>
                <a:sym typeface="Open Sans 2"/>
              </a:rPr>
              <a:t>Names on jumpers.</a:t>
            </a:r>
          </a:p>
          <a:p>
            <a:pPr algn="ctr">
              <a:lnSpc>
                <a:spcPts val="2704"/>
              </a:lnSpc>
              <a:spcBef>
                <a:spcPct val="0"/>
              </a:spcBef>
            </a:pPr>
          </a:p>
          <a:p>
            <a:pPr algn="ctr">
              <a:lnSpc>
                <a:spcPts val="2704"/>
              </a:lnSpc>
              <a:spcBef>
                <a:spcPct val="0"/>
              </a:spcBef>
            </a:pPr>
            <a:r>
              <a:rPr lang="en-US" sz="2129">
                <a:solidFill>
                  <a:srgbClr val="000000"/>
                </a:solidFill>
                <a:latin typeface="Open Sans 2"/>
                <a:ea typeface="Open Sans 2"/>
                <a:cs typeface="Open Sans 2"/>
                <a:sym typeface="Open Sans 2"/>
              </a:rPr>
              <a:t>Your child must have a water bottle everyday.</a:t>
            </a:r>
          </a:p>
          <a:p>
            <a:pPr algn="ctr">
              <a:lnSpc>
                <a:spcPts val="2704"/>
              </a:lnSpc>
              <a:spcBef>
                <a:spcPct val="0"/>
              </a:spcBef>
            </a:pPr>
          </a:p>
          <a:p>
            <a:pPr algn="ctr">
              <a:lnSpc>
                <a:spcPts val="2704"/>
              </a:lnSpc>
              <a:spcBef>
                <a:spcPct val="0"/>
              </a:spcBef>
            </a:pPr>
            <a:r>
              <a:rPr lang="en-US" sz="2129">
                <a:solidFill>
                  <a:srgbClr val="000000"/>
                </a:solidFill>
                <a:latin typeface="Open Sans 2"/>
                <a:ea typeface="Open Sans 2"/>
                <a:cs typeface="Open Sans 2"/>
                <a:sym typeface="Open Sans 2"/>
              </a:rPr>
              <a:t>Yr2 reading folders can be brought in everyday to swap for a new free choice book.</a:t>
            </a:r>
          </a:p>
          <a:p>
            <a:pPr algn="ctr">
              <a:lnSpc>
                <a:spcPts val="2704"/>
              </a:lnSpc>
              <a:spcBef>
                <a:spcPct val="0"/>
              </a:spcBef>
            </a:pPr>
          </a:p>
          <a:p>
            <a:pPr algn="ctr">
              <a:lnSpc>
                <a:spcPts val="2704"/>
              </a:lnSpc>
              <a:spcBef>
                <a:spcPct val="0"/>
              </a:spcBef>
            </a:pPr>
            <a:r>
              <a:rPr lang="en-US" sz="2129">
                <a:solidFill>
                  <a:srgbClr val="000000"/>
                </a:solidFill>
                <a:latin typeface="Open Sans 2"/>
                <a:ea typeface="Open Sans 2"/>
                <a:cs typeface="Open Sans 2"/>
                <a:sym typeface="Open Sans 2"/>
              </a:rPr>
              <a:t>Children can bring a healthy snack however fruit is provided daily.</a:t>
            </a:r>
          </a:p>
          <a:p>
            <a:pPr algn="ctr">
              <a:lnSpc>
                <a:spcPts val="2704"/>
              </a:lnSpc>
              <a:spcBef>
                <a:spcPct val="0"/>
              </a:spcBef>
            </a:pPr>
          </a:p>
          <a:p>
            <a:pPr algn="ctr">
              <a:lnSpc>
                <a:spcPts val="2704"/>
              </a:lnSpc>
              <a:spcBef>
                <a:spcPct val="0"/>
              </a:spcBef>
            </a:pPr>
          </a:p>
        </p:txBody>
      </p:sp>
      <p:sp>
        <p:nvSpPr>
          <p:cNvPr name="TextBox 12" id="12"/>
          <p:cNvSpPr txBox="true"/>
          <p:nvPr/>
        </p:nvSpPr>
        <p:spPr>
          <a:xfrm rot="0">
            <a:off x="1216392" y="6000310"/>
            <a:ext cx="15056162" cy="2830330"/>
          </a:xfrm>
          <a:prstGeom prst="rect">
            <a:avLst/>
          </a:prstGeom>
        </p:spPr>
        <p:txBody>
          <a:bodyPr anchor="t" rtlCol="false" tIns="0" lIns="0" bIns="0" rIns="0">
            <a:spAutoFit/>
          </a:bodyPr>
          <a:lstStyle/>
          <a:p>
            <a:pPr algn="ctr">
              <a:lnSpc>
                <a:spcPts val="2520"/>
              </a:lnSpc>
              <a:spcBef>
                <a:spcPct val="0"/>
              </a:spcBef>
            </a:pPr>
          </a:p>
          <a:p>
            <a:pPr algn="ctr">
              <a:lnSpc>
                <a:spcPts val="2520"/>
              </a:lnSpc>
              <a:spcBef>
                <a:spcPct val="0"/>
              </a:spcBef>
            </a:pPr>
            <a:r>
              <a:rPr lang="en-US" sz="1984">
                <a:solidFill>
                  <a:srgbClr val="000000"/>
                </a:solidFill>
                <a:latin typeface="Open Sans 2"/>
                <a:ea typeface="Open Sans 2"/>
                <a:cs typeface="Open Sans 2"/>
                <a:sym typeface="Open Sans 2"/>
              </a:rPr>
              <a:t>School Trips</a:t>
            </a:r>
          </a:p>
          <a:p>
            <a:pPr algn="ctr">
              <a:lnSpc>
                <a:spcPts val="2520"/>
              </a:lnSpc>
              <a:spcBef>
                <a:spcPct val="0"/>
              </a:spcBef>
            </a:pPr>
            <a:r>
              <a:rPr lang="en-US" sz="1984">
                <a:solidFill>
                  <a:srgbClr val="000000"/>
                </a:solidFill>
                <a:latin typeface="Open Sans 2"/>
                <a:ea typeface="Open Sans 2"/>
                <a:cs typeface="Open Sans 2"/>
                <a:sym typeface="Open Sans 2"/>
              </a:rPr>
              <a:t>Autumn Term local walk </a:t>
            </a:r>
          </a:p>
          <a:p>
            <a:pPr algn="ctr">
              <a:lnSpc>
                <a:spcPts val="2520"/>
              </a:lnSpc>
              <a:spcBef>
                <a:spcPct val="0"/>
              </a:spcBef>
            </a:pPr>
            <a:r>
              <a:rPr lang="en-US" sz="1984">
                <a:solidFill>
                  <a:srgbClr val="000000"/>
                </a:solidFill>
                <a:latin typeface="Open Sans 2"/>
                <a:ea typeface="Open Sans 2"/>
                <a:cs typeface="Open Sans 2"/>
                <a:sym typeface="Open Sans 2"/>
              </a:rPr>
              <a:t>Summer Term trip involving Parental Contribution TBC</a:t>
            </a:r>
          </a:p>
          <a:p>
            <a:pPr algn="ctr">
              <a:lnSpc>
                <a:spcPts val="2520"/>
              </a:lnSpc>
              <a:spcBef>
                <a:spcPct val="0"/>
              </a:spcBef>
            </a:pPr>
            <a:r>
              <a:rPr lang="en-US" sz="1984">
                <a:solidFill>
                  <a:srgbClr val="000000"/>
                </a:solidFill>
                <a:latin typeface="Open Sans 2"/>
                <a:ea typeface="Open Sans 2"/>
                <a:cs typeface="Open Sans 2"/>
                <a:sym typeface="Open Sans 2"/>
              </a:rPr>
              <a:t>After School Clubs:</a:t>
            </a:r>
          </a:p>
          <a:p>
            <a:pPr algn="ctr">
              <a:lnSpc>
                <a:spcPts val="2520"/>
              </a:lnSpc>
              <a:spcBef>
                <a:spcPct val="0"/>
              </a:spcBef>
            </a:pPr>
            <a:r>
              <a:rPr lang="en-US" sz="1984">
                <a:solidFill>
                  <a:srgbClr val="000000"/>
                </a:solidFill>
                <a:latin typeface="Open Sans 2"/>
                <a:ea typeface="Open Sans 2"/>
                <a:cs typeface="Open Sans 2"/>
                <a:sym typeface="Open Sans 2"/>
              </a:rPr>
              <a:t>Drama is on Wednesday and Multi-skills on Tuesdays</a:t>
            </a:r>
          </a:p>
          <a:p>
            <a:pPr algn="ctr">
              <a:lnSpc>
                <a:spcPts val="2520"/>
              </a:lnSpc>
              <a:spcBef>
                <a:spcPct val="0"/>
              </a:spcBef>
            </a:pPr>
          </a:p>
          <a:p>
            <a:pPr algn="ctr">
              <a:lnSpc>
                <a:spcPts val="2520"/>
              </a:lnSpc>
              <a:spcBef>
                <a:spcPct val="0"/>
              </a:spcBef>
            </a:pPr>
          </a:p>
          <a:p>
            <a:pPr algn="ctr">
              <a:lnSpc>
                <a:spcPts val="2520"/>
              </a:lnSpc>
              <a:spcBef>
                <a:spcPct val="0"/>
              </a:spcBef>
            </a:pPr>
            <a:r>
              <a:rPr lang="en-US" sz="1984">
                <a:solidFill>
                  <a:srgbClr val="000000"/>
                </a:solidFill>
                <a:latin typeface="Open Sans 2"/>
                <a:ea typeface="Open Sans 2"/>
                <a:cs typeface="Open Sans 2"/>
                <a:sym typeface="Open Sans 2"/>
              </a:rPr>
              <a:t>Careers Week: We welcome parents into school to discuss their career with our children. Volunteers are most welcome.</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EEFAFF"/>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2508434" y="-4315657"/>
            <a:ext cx="9454551" cy="11886288"/>
          </a:xfrm>
          <a:custGeom>
            <a:avLst/>
            <a:gdLst/>
            <a:ahLst/>
            <a:cxnLst/>
            <a:rect r="r" b="b" t="t" l="l"/>
            <a:pathLst>
              <a:path h="11886288" w="9454551">
                <a:moveTo>
                  <a:pt x="0" y="0"/>
                </a:moveTo>
                <a:lnTo>
                  <a:pt x="9454552" y="0"/>
                </a:lnTo>
                <a:lnTo>
                  <a:pt x="9454552" y="11886288"/>
                </a:lnTo>
                <a:lnTo>
                  <a:pt x="0" y="11886288"/>
                </a:lnTo>
                <a:lnTo>
                  <a:pt x="0" y="0"/>
                </a:lnTo>
                <a:close/>
              </a:path>
            </a:pathLst>
          </a:custGeom>
          <a:blipFill>
            <a:blip r:embed="rId2"/>
            <a:stretch>
              <a:fillRect l="0" t="0" r="0" b="0"/>
            </a:stretch>
          </a:blipFill>
        </p:spPr>
      </p:sp>
      <p:sp>
        <p:nvSpPr>
          <p:cNvPr name="Freeform 3" id="3"/>
          <p:cNvSpPr/>
          <p:nvPr/>
        </p:nvSpPr>
        <p:spPr>
          <a:xfrm flipH="false" flipV="false" rot="8100000">
            <a:off x="2213219" y="2905923"/>
            <a:ext cx="5469632" cy="4475153"/>
          </a:xfrm>
          <a:custGeom>
            <a:avLst/>
            <a:gdLst/>
            <a:ahLst/>
            <a:cxnLst/>
            <a:rect r="r" b="b" t="t" l="l"/>
            <a:pathLst>
              <a:path h="4475153" w="5469632">
                <a:moveTo>
                  <a:pt x="0" y="0"/>
                </a:moveTo>
                <a:lnTo>
                  <a:pt x="5469632" y="0"/>
                </a:lnTo>
                <a:lnTo>
                  <a:pt x="5469632" y="4475154"/>
                </a:lnTo>
                <a:lnTo>
                  <a:pt x="0" y="447515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688427" y="3960126"/>
            <a:ext cx="9152475" cy="8229600"/>
          </a:xfrm>
          <a:custGeom>
            <a:avLst/>
            <a:gdLst/>
            <a:ahLst/>
            <a:cxnLst/>
            <a:rect r="r" b="b" t="t" l="l"/>
            <a:pathLst>
              <a:path h="8229600" w="9152475">
                <a:moveTo>
                  <a:pt x="0" y="0"/>
                </a:moveTo>
                <a:lnTo>
                  <a:pt x="9152474" y="0"/>
                </a:lnTo>
                <a:lnTo>
                  <a:pt x="9152474" y="8229600"/>
                </a:lnTo>
                <a:lnTo>
                  <a:pt x="0" y="8229600"/>
                </a:lnTo>
                <a:lnTo>
                  <a:pt x="0" y="0"/>
                </a:lnTo>
                <a:close/>
              </a:path>
            </a:pathLst>
          </a:custGeom>
          <a:blipFill>
            <a:blip r:embed="rId5"/>
            <a:stretch>
              <a:fillRect l="0" t="0" r="0" b="0"/>
            </a:stretch>
          </a:blipFill>
        </p:spPr>
      </p:sp>
      <p:sp>
        <p:nvSpPr>
          <p:cNvPr name="Freeform 5" id="5"/>
          <p:cNvSpPr/>
          <p:nvPr/>
        </p:nvSpPr>
        <p:spPr>
          <a:xfrm flipH="false" flipV="false" rot="-2938341">
            <a:off x="4404308" y="5806723"/>
            <a:ext cx="9721895" cy="10809612"/>
          </a:xfrm>
          <a:custGeom>
            <a:avLst/>
            <a:gdLst/>
            <a:ahLst/>
            <a:cxnLst/>
            <a:rect r="r" b="b" t="t" l="l"/>
            <a:pathLst>
              <a:path h="10809612" w="9721895">
                <a:moveTo>
                  <a:pt x="0" y="0"/>
                </a:moveTo>
                <a:lnTo>
                  <a:pt x="9721895" y="0"/>
                </a:lnTo>
                <a:lnTo>
                  <a:pt x="9721895" y="10809612"/>
                </a:lnTo>
                <a:lnTo>
                  <a:pt x="0" y="10809612"/>
                </a:lnTo>
                <a:lnTo>
                  <a:pt x="0" y="0"/>
                </a:lnTo>
                <a:close/>
              </a:path>
            </a:pathLst>
          </a:custGeom>
          <a:blipFill>
            <a:blip r:embed="rId6"/>
            <a:stretch>
              <a:fillRect l="0" t="0" r="0" b="0"/>
            </a:stretch>
          </a:blipFill>
        </p:spPr>
      </p:sp>
      <p:sp>
        <p:nvSpPr>
          <p:cNvPr name="Freeform 6" id="6"/>
          <p:cNvSpPr/>
          <p:nvPr/>
        </p:nvSpPr>
        <p:spPr>
          <a:xfrm flipH="false" flipV="false" rot="0">
            <a:off x="-2672048" y="2558066"/>
            <a:ext cx="7401497" cy="8229600"/>
          </a:xfrm>
          <a:custGeom>
            <a:avLst/>
            <a:gdLst/>
            <a:ahLst/>
            <a:cxnLst/>
            <a:rect r="r" b="b" t="t" l="l"/>
            <a:pathLst>
              <a:path h="8229600" w="7401497">
                <a:moveTo>
                  <a:pt x="0" y="0"/>
                </a:moveTo>
                <a:lnTo>
                  <a:pt x="7401496" y="0"/>
                </a:lnTo>
                <a:lnTo>
                  <a:pt x="7401496" y="8229600"/>
                </a:lnTo>
                <a:lnTo>
                  <a:pt x="0" y="8229600"/>
                </a:lnTo>
                <a:lnTo>
                  <a:pt x="0" y="0"/>
                </a:lnTo>
                <a:close/>
              </a:path>
            </a:pathLst>
          </a:custGeom>
          <a:blipFill>
            <a:blip r:embed="rId6"/>
            <a:stretch>
              <a:fillRect l="0" t="0" r="0" b="0"/>
            </a:stretch>
          </a:blipFill>
        </p:spPr>
      </p:sp>
      <p:sp>
        <p:nvSpPr>
          <p:cNvPr name="Freeform 7" id="7"/>
          <p:cNvSpPr/>
          <p:nvPr/>
        </p:nvSpPr>
        <p:spPr>
          <a:xfrm flipH="false" flipV="false" rot="-1203235">
            <a:off x="156670" y="-1019161"/>
            <a:ext cx="9145556" cy="4738275"/>
          </a:xfrm>
          <a:custGeom>
            <a:avLst/>
            <a:gdLst/>
            <a:ahLst/>
            <a:cxnLst/>
            <a:rect r="r" b="b" t="t" l="l"/>
            <a:pathLst>
              <a:path h="4738275" w="9145556">
                <a:moveTo>
                  <a:pt x="0" y="0"/>
                </a:moveTo>
                <a:lnTo>
                  <a:pt x="9145556" y="0"/>
                </a:lnTo>
                <a:lnTo>
                  <a:pt x="9145556" y="4738275"/>
                </a:lnTo>
                <a:lnTo>
                  <a:pt x="0" y="4738275"/>
                </a:lnTo>
                <a:lnTo>
                  <a:pt x="0" y="0"/>
                </a:lnTo>
                <a:close/>
              </a:path>
            </a:pathLst>
          </a:custGeom>
          <a:blipFill>
            <a:blip r:embed="rId6"/>
            <a:stretch>
              <a:fillRect l="0" t="-114609" r="0" b="0"/>
            </a:stretch>
          </a:blipFill>
        </p:spPr>
      </p:sp>
      <p:sp>
        <p:nvSpPr>
          <p:cNvPr name="TextBox 8" id="8"/>
          <p:cNvSpPr txBox="true"/>
          <p:nvPr/>
        </p:nvSpPr>
        <p:spPr>
          <a:xfrm rot="0">
            <a:off x="6570012" y="468426"/>
            <a:ext cx="11056139" cy="11414498"/>
          </a:xfrm>
          <a:prstGeom prst="rect">
            <a:avLst/>
          </a:prstGeom>
        </p:spPr>
        <p:txBody>
          <a:bodyPr anchor="t" rtlCol="false" tIns="0" lIns="0" bIns="0" rIns="0">
            <a:spAutoFit/>
          </a:bodyPr>
          <a:lstStyle/>
          <a:p>
            <a:pPr algn="l">
              <a:lnSpc>
                <a:spcPts val="9018"/>
              </a:lnSpc>
            </a:pPr>
            <a:r>
              <a:rPr lang="en-US" sz="7100" b="true">
                <a:solidFill>
                  <a:srgbClr val="273384"/>
                </a:solidFill>
                <a:latin typeface="Open Sauce Bold"/>
                <a:ea typeface="Open Sauce Bold"/>
                <a:cs typeface="Open Sauce Bold"/>
                <a:sym typeface="Open Sauce Bold"/>
              </a:rPr>
              <a:t>Meet the year 2 team: </a:t>
            </a:r>
          </a:p>
          <a:p>
            <a:pPr algn="l">
              <a:lnSpc>
                <a:spcPts val="9018"/>
              </a:lnSpc>
            </a:pPr>
          </a:p>
          <a:p>
            <a:pPr algn="l">
              <a:lnSpc>
                <a:spcPts val="9018"/>
              </a:lnSpc>
            </a:pPr>
          </a:p>
          <a:p>
            <a:pPr algn="l">
              <a:lnSpc>
                <a:spcPts val="9018"/>
              </a:lnSpc>
            </a:pPr>
          </a:p>
          <a:p>
            <a:pPr algn="l">
              <a:lnSpc>
                <a:spcPts val="9018"/>
              </a:lnSpc>
            </a:pPr>
          </a:p>
          <a:p>
            <a:pPr algn="l">
              <a:lnSpc>
                <a:spcPts val="9018"/>
              </a:lnSpc>
            </a:pPr>
          </a:p>
          <a:p>
            <a:pPr algn="l">
              <a:lnSpc>
                <a:spcPts val="9018"/>
              </a:lnSpc>
            </a:pPr>
          </a:p>
          <a:p>
            <a:pPr algn="l">
              <a:lnSpc>
                <a:spcPts val="9018"/>
              </a:lnSpc>
            </a:pPr>
          </a:p>
          <a:p>
            <a:pPr algn="l">
              <a:lnSpc>
                <a:spcPts val="9018"/>
              </a:lnSpc>
            </a:pPr>
          </a:p>
          <a:p>
            <a:pPr algn="l">
              <a:lnSpc>
                <a:spcPts val="9018"/>
              </a:lnSpc>
            </a:pPr>
          </a:p>
        </p:txBody>
      </p:sp>
      <p:sp>
        <p:nvSpPr>
          <p:cNvPr name="TextBox 9" id="9"/>
          <p:cNvSpPr txBox="true"/>
          <p:nvPr/>
        </p:nvSpPr>
        <p:spPr>
          <a:xfrm rot="0">
            <a:off x="7971734" y="2125295"/>
            <a:ext cx="7035105" cy="7995023"/>
          </a:xfrm>
          <a:prstGeom prst="rect">
            <a:avLst/>
          </a:prstGeom>
        </p:spPr>
        <p:txBody>
          <a:bodyPr anchor="t" rtlCol="false" tIns="0" lIns="0" bIns="0" rIns="0">
            <a:spAutoFit/>
          </a:bodyPr>
          <a:lstStyle/>
          <a:p>
            <a:pPr algn="ctr">
              <a:lnSpc>
                <a:spcPts val="9018"/>
              </a:lnSpc>
            </a:pPr>
            <a:r>
              <a:rPr lang="en-US" sz="7100">
                <a:solidFill>
                  <a:srgbClr val="273384"/>
                </a:solidFill>
                <a:latin typeface="Open Sans 2"/>
                <a:ea typeface="Open Sans 2"/>
                <a:cs typeface="Open Sans 2"/>
                <a:sym typeface="Open Sans 2"/>
              </a:rPr>
              <a:t>Mrs Paget</a:t>
            </a:r>
          </a:p>
          <a:p>
            <a:pPr algn="ctr">
              <a:lnSpc>
                <a:spcPts val="9018"/>
              </a:lnSpc>
            </a:pPr>
            <a:r>
              <a:rPr lang="en-US" sz="7100">
                <a:solidFill>
                  <a:srgbClr val="273384"/>
                </a:solidFill>
                <a:latin typeface="Open Sans 2"/>
                <a:ea typeface="Open Sans 2"/>
                <a:cs typeface="Open Sans 2"/>
                <a:sym typeface="Open Sans 2"/>
              </a:rPr>
              <a:t>Mrs Gregory</a:t>
            </a:r>
          </a:p>
          <a:p>
            <a:pPr algn="ctr">
              <a:lnSpc>
                <a:spcPts val="9018"/>
              </a:lnSpc>
            </a:pPr>
            <a:r>
              <a:rPr lang="en-US" sz="7100">
                <a:solidFill>
                  <a:srgbClr val="273384"/>
                </a:solidFill>
                <a:latin typeface="Open Sans 2"/>
                <a:ea typeface="Open Sans 2"/>
                <a:cs typeface="Open Sans 2"/>
                <a:sym typeface="Open Sans 2"/>
              </a:rPr>
              <a:t>Mrs Collingwood</a:t>
            </a:r>
          </a:p>
          <a:p>
            <a:pPr algn="ctr">
              <a:lnSpc>
                <a:spcPts val="9018"/>
              </a:lnSpc>
            </a:pPr>
            <a:r>
              <a:rPr lang="en-US" sz="7100">
                <a:solidFill>
                  <a:srgbClr val="273384"/>
                </a:solidFill>
                <a:latin typeface="Open Sans 2"/>
                <a:ea typeface="Open Sans 2"/>
                <a:cs typeface="Open Sans 2"/>
                <a:sym typeface="Open Sans 2"/>
              </a:rPr>
              <a:t>Mrs Roddy</a:t>
            </a:r>
          </a:p>
          <a:p>
            <a:pPr algn="ctr">
              <a:lnSpc>
                <a:spcPts val="9018"/>
              </a:lnSpc>
            </a:pPr>
            <a:r>
              <a:rPr lang="en-US" sz="7100">
                <a:solidFill>
                  <a:srgbClr val="273384"/>
                </a:solidFill>
                <a:latin typeface="Open Sans 2"/>
                <a:ea typeface="Open Sans 2"/>
                <a:cs typeface="Open Sans 2"/>
                <a:sym typeface="Open Sans 2"/>
              </a:rPr>
              <a:t>Mrs Little</a:t>
            </a:r>
          </a:p>
          <a:p>
            <a:pPr algn="ctr">
              <a:lnSpc>
                <a:spcPts val="9018"/>
              </a:lnSpc>
            </a:pPr>
            <a:r>
              <a:rPr lang="en-US" sz="7100">
                <a:solidFill>
                  <a:srgbClr val="273384"/>
                </a:solidFill>
                <a:latin typeface="Open Sans 2"/>
                <a:ea typeface="Open Sans 2"/>
                <a:cs typeface="Open Sans 2"/>
                <a:sym typeface="Open Sans 2"/>
              </a:rPr>
              <a:t>Miss Scott</a:t>
            </a:r>
          </a:p>
          <a:p>
            <a:pPr algn="ctr">
              <a:lnSpc>
                <a:spcPts val="9018"/>
              </a:lnSpc>
              <a:spcBef>
                <a:spcPct val="0"/>
              </a:spcBef>
            </a:pPr>
            <a:r>
              <a:rPr lang="en-US" sz="7100">
                <a:solidFill>
                  <a:srgbClr val="273384"/>
                </a:solidFill>
                <a:latin typeface="Open Sans 2"/>
                <a:ea typeface="Open Sans 2"/>
                <a:cs typeface="Open Sans 2"/>
                <a:sym typeface="Open Sans 2"/>
              </a:rPr>
              <a:t>Mrs Jarvis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EEFAFF"/>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2508434" y="-4315657"/>
            <a:ext cx="9454551" cy="11886288"/>
          </a:xfrm>
          <a:custGeom>
            <a:avLst/>
            <a:gdLst/>
            <a:ahLst/>
            <a:cxnLst/>
            <a:rect r="r" b="b" t="t" l="l"/>
            <a:pathLst>
              <a:path h="11886288" w="9454551">
                <a:moveTo>
                  <a:pt x="0" y="0"/>
                </a:moveTo>
                <a:lnTo>
                  <a:pt x="9454552" y="0"/>
                </a:lnTo>
                <a:lnTo>
                  <a:pt x="9454552" y="11886288"/>
                </a:lnTo>
                <a:lnTo>
                  <a:pt x="0" y="11886288"/>
                </a:lnTo>
                <a:lnTo>
                  <a:pt x="0" y="0"/>
                </a:lnTo>
                <a:close/>
              </a:path>
            </a:pathLst>
          </a:custGeom>
          <a:blipFill>
            <a:blip r:embed="rId2"/>
            <a:stretch>
              <a:fillRect l="0" t="0" r="0" b="0"/>
            </a:stretch>
          </a:blipFill>
        </p:spPr>
      </p:sp>
      <p:sp>
        <p:nvSpPr>
          <p:cNvPr name="Freeform 3" id="3"/>
          <p:cNvSpPr/>
          <p:nvPr/>
        </p:nvSpPr>
        <p:spPr>
          <a:xfrm flipH="false" flipV="false" rot="8100000">
            <a:off x="2213219" y="2905923"/>
            <a:ext cx="5469632" cy="4475153"/>
          </a:xfrm>
          <a:custGeom>
            <a:avLst/>
            <a:gdLst/>
            <a:ahLst/>
            <a:cxnLst/>
            <a:rect r="r" b="b" t="t" l="l"/>
            <a:pathLst>
              <a:path h="4475153" w="5469632">
                <a:moveTo>
                  <a:pt x="0" y="0"/>
                </a:moveTo>
                <a:lnTo>
                  <a:pt x="5469632" y="0"/>
                </a:lnTo>
                <a:lnTo>
                  <a:pt x="5469632" y="4475154"/>
                </a:lnTo>
                <a:lnTo>
                  <a:pt x="0" y="447515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688427" y="3960126"/>
            <a:ext cx="9152475" cy="8229600"/>
          </a:xfrm>
          <a:custGeom>
            <a:avLst/>
            <a:gdLst/>
            <a:ahLst/>
            <a:cxnLst/>
            <a:rect r="r" b="b" t="t" l="l"/>
            <a:pathLst>
              <a:path h="8229600" w="9152475">
                <a:moveTo>
                  <a:pt x="0" y="0"/>
                </a:moveTo>
                <a:lnTo>
                  <a:pt x="9152474" y="0"/>
                </a:lnTo>
                <a:lnTo>
                  <a:pt x="9152474" y="8229600"/>
                </a:lnTo>
                <a:lnTo>
                  <a:pt x="0" y="8229600"/>
                </a:lnTo>
                <a:lnTo>
                  <a:pt x="0" y="0"/>
                </a:lnTo>
                <a:close/>
              </a:path>
            </a:pathLst>
          </a:custGeom>
          <a:blipFill>
            <a:blip r:embed="rId5"/>
            <a:stretch>
              <a:fillRect l="0" t="0" r="0" b="0"/>
            </a:stretch>
          </a:blipFill>
        </p:spPr>
      </p:sp>
      <p:sp>
        <p:nvSpPr>
          <p:cNvPr name="Freeform 5" id="5"/>
          <p:cNvSpPr/>
          <p:nvPr/>
        </p:nvSpPr>
        <p:spPr>
          <a:xfrm flipH="false" flipV="false" rot="-2938341">
            <a:off x="4404308" y="5806723"/>
            <a:ext cx="9721895" cy="10809612"/>
          </a:xfrm>
          <a:custGeom>
            <a:avLst/>
            <a:gdLst/>
            <a:ahLst/>
            <a:cxnLst/>
            <a:rect r="r" b="b" t="t" l="l"/>
            <a:pathLst>
              <a:path h="10809612" w="9721895">
                <a:moveTo>
                  <a:pt x="0" y="0"/>
                </a:moveTo>
                <a:lnTo>
                  <a:pt x="9721895" y="0"/>
                </a:lnTo>
                <a:lnTo>
                  <a:pt x="9721895" y="10809612"/>
                </a:lnTo>
                <a:lnTo>
                  <a:pt x="0" y="10809612"/>
                </a:lnTo>
                <a:lnTo>
                  <a:pt x="0" y="0"/>
                </a:lnTo>
                <a:close/>
              </a:path>
            </a:pathLst>
          </a:custGeom>
          <a:blipFill>
            <a:blip r:embed="rId6"/>
            <a:stretch>
              <a:fillRect l="0" t="0" r="0" b="0"/>
            </a:stretch>
          </a:blipFill>
        </p:spPr>
      </p:sp>
      <p:sp>
        <p:nvSpPr>
          <p:cNvPr name="Freeform 6" id="6"/>
          <p:cNvSpPr/>
          <p:nvPr/>
        </p:nvSpPr>
        <p:spPr>
          <a:xfrm flipH="false" flipV="false" rot="0">
            <a:off x="-2672048" y="2558066"/>
            <a:ext cx="7401497" cy="8229600"/>
          </a:xfrm>
          <a:custGeom>
            <a:avLst/>
            <a:gdLst/>
            <a:ahLst/>
            <a:cxnLst/>
            <a:rect r="r" b="b" t="t" l="l"/>
            <a:pathLst>
              <a:path h="8229600" w="7401497">
                <a:moveTo>
                  <a:pt x="0" y="0"/>
                </a:moveTo>
                <a:lnTo>
                  <a:pt x="7401496" y="0"/>
                </a:lnTo>
                <a:lnTo>
                  <a:pt x="7401496" y="8229600"/>
                </a:lnTo>
                <a:lnTo>
                  <a:pt x="0" y="8229600"/>
                </a:lnTo>
                <a:lnTo>
                  <a:pt x="0" y="0"/>
                </a:lnTo>
                <a:close/>
              </a:path>
            </a:pathLst>
          </a:custGeom>
          <a:blipFill>
            <a:blip r:embed="rId6"/>
            <a:stretch>
              <a:fillRect l="0" t="0" r="0" b="0"/>
            </a:stretch>
          </a:blipFill>
        </p:spPr>
      </p:sp>
      <p:sp>
        <p:nvSpPr>
          <p:cNvPr name="Freeform 7" id="7"/>
          <p:cNvSpPr/>
          <p:nvPr/>
        </p:nvSpPr>
        <p:spPr>
          <a:xfrm flipH="false" flipV="false" rot="-1203235">
            <a:off x="156670" y="-1019161"/>
            <a:ext cx="9145556" cy="4738275"/>
          </a:xfrm>
          <a:custGeom>
            <a:avLst/>
            <a:gdLst/>
            <a:ahLst/>
            <a:cxnLst/>
            <a:rect r="r" b="b" t="t" l="l"/>
            <a:pathLst>
              <a:path h="4738275" w="9145556">
                <a:moveTo>
                  <a:pt x="0" y="0"/>
                </a:moveTo>
                <a:lnTo>
                  <a:pt x="9145556" y="0"/>
                </a:lnTo>
                <a:lnTo>
                  <a:pt x="9145556" y="4738275"/>
                </a:lnTo>
                <a:lnTo>
                  <a:pt x="0" y="4738275"/>
                </a:lnTo>
                <a:lnTo>
                  <a:pt x="0" y="0"/>
                </a:lnTo>
                <a:close/>
              </a:path>
            </a:pathLst>
          </a:custGeom>
          <a:blipFill>
            <a:blip r:embed="rId6"/>
            <a:stretch>
              <a:fillRect l="0" t="-114609" r="0" b="0"/>
            </a:stretch>
          </a:blipFill>
        </p:spPr>
      </p:sp>
      <p:sp>
        <p:nvSpPr>
          <p:cNvPr name="Freeform 8" id="8"/>
          <p:cNvSpPr/>
          <p:nvPr/>
        </p:nvSpPr>
        <p:spPr>
          <a:xfrm flipH="false" flipV="false" rot="0">
            <a:off x="1749268" y="4858794"/>
            <a:ext cx="3718362" cy="5404420"/>
          </a:xfrm>
          <a:custGeom>
            <a:avLst/>
            <a:gdLst/>
            <a:ahLst/>
            <a:cxnLst/>
            <a:rect r="r" b="b" t="t" l="l"/>
            <a:pathLst>
              <a:path h="5404420" w="3718362">
                <a:moveTo>
                  <a:pt x="0" y="0"/>
                </a:moveTo>
                <a:lnTo>
                  <a:pt x="3718361" y="0"/>
                </a:lnTo>
                <a:lnTo>
                  <a:pt x="3718361" y="5404421"/>
                </a:lnTo>
                <a:lnTo>
                  <a:pt x="0" y="5404421"/>
                </a:lnTo>
                <a:lnTo>
                  <a:pt x="0" y="0"/>
                </a:lnTo>
                <a:close/>
              </a:path>
            </a:pathLst>
          </a:custGeom>
          <a:blipFill>
            <a:blip r:embed="rId7"/>
            <a:stretch>
              <a:fillRect l="0" t="0" r="0" b="0"/>
            </a:stretch>
          </a:blipFill>
        </p:spPr>
      </p:sp>
      <p:sp>
        <p:nvSpPr>
          <p:cNvPr name="Freeform 9" id="9"/>
          <p:cNvSpPr/>
          <p:nvPr/>
        </p:nvSpPr>
        <p:spPr>
          <a:xfrm flipH="false" flipV="false" rot="0">
            <a:off x="5467629" y="4858794"/>
            <a:ext cx="6786391" cy="5356850"/>
          </a:xfrm>
          <a:custGeom>
            <a:avLst/>
            <a:gdLst/>
            <a:ahLst/>
            <a:cxnLst/>
            <a:rect r="r" b="b" t="t" l="l"/>
            <a:pathLst>
              <a:path h="5356850" w="6786391">
                <a:moveTo>
                  <a:pt x="0" y="0"/>
                </a:moveTo>
                <a:lnTo>
                  <a:pt x="6786391" y="0"/>
                </a:lnTo>
                <a:lnTo>
                  <a:pt x="6786391" y="5356851"/>
                </a:lnTo>
                <a:lnTo>
                  <a:pt x="0" y="5356851"/>
                </a:lnTo>
                <a:lnTo>
                  <a:pt x="0" y="0"/>
                </a:lnTo>
                <a:close/>
              </a:path>
            </a:pathLst>
          </a:custGeom>
          <a:blipFill>
            <a:blip r:embed="rId8"/>
            <a:stretch>
              <a:fillRect l="0" t="0" r="0" b="0"/>
            </a:stretch>
          </a:blipFill>
        </p:spPr>
      </p:sp>
      <p:sp>
        <p:nvSpPr>
          <p:cNvPr name="Freeform 10" id="10"/>
          <p:cNvSpPr/>
          <p:nvPr/>
        </p:nvSpPr>
        <p:spPr>
          <a:xfrm flipH="false" flipV="false" rot="0">
            <a:off x="12254020" y="4898666"/>
            <a:ext cx="4596378" cy="5324677"/>
          </a:xfrm>
          <a:custGeom>
            <a:avLst/>
            <a:gdLst/>
            <a:ahLst/>
            <a:cxnLst/>
            <a:rect r="r" b="b" t="t" l="l"/>
            <a:pathLst>
              <a:path h="5324677" w="4596378">
                <a:moveTo>
                  <a:pt x="0" y="0"/>
                </a:moveTo>
                <a:lnTo>
                  <a:pt x="4596378" y="0"/>
                </a:lnTo>
                <a:lnTo>
                  <a:pt x="4596378" y="5324677"/>
                </a:lnTo>
                <a:lnTo>
                  <a:pt x="0" y="5324677"/>
                </a:lnTo>
                <a:lnTo>
                  <a:pt x="0" y="0"/>
                </a:lnTo>
                <a:close/>
              </a:path>
            </a:pathLst>
          </a:custGeom>
          <a:blipFill>
            <a:blip r:embed="rId9"/>
            <a:stretch>
              <a:fillRect l="0" t="0" r="0" b="0"/>
            </a:stretch>
          </a:blipFill>
        </p:spPr>
      </p:sp>
      <p:sp>
        <p:nvSpPr>
          <p:cNvPr name="TextBox 11" id="11"/>
          <p:cNvSpPr txBox="true"/>
          <p:nvPr/>
        </p:nvSpPr>
        <p:spPr>
          <a:xfrm rot="0">
            <a:off x="1901503" y="332643"/>
            <a:ext cx="14484995" cy="4566023"/>
          </a:xfrm>
          <a:prstGeom prst="rect">
            <a:avLst/>
          </a:prstGeom>
        </p:spPr>
        <p:txBody>
          <a:bodyPr anchor="t" rtlCol="false" tIns="0" lIns="0" bIns="0" rIns="0">
            <a:spAutoFit/>
          </a:bodyPr>
          <a:lstStyle/>
          <a:p>
            <a:pPr algn="ctr">
              <a:lnSpc>
                <a:spcPts val="9018"/>
              </a:lnSpc>
              <a:spcBef>
                <a:spcPct val="0"/>
              </a:spcBef>
            </a:pPr>
            <a:r>
              <a:rPr lang="en-US" sz="7100">
                <a:solidFill>
                  <a:srgbClr val="000000"/>
                </a:solidFill>
                <a:latin typeface="Open Sans 2"/>
                <a:ea typeface="Open Sans 2"/>
                <a:cs typeface="Open Sans 2"/>
                <a:sym typeface="Open Sans 2"/>
              </a:rPr>
              <a:t>Head Teacher- Mr Clephane</a:t>
            </a:r>
          </a:p>
          <a:p>
            <a:pPr algn="ctr">
              <a:lnSpc>
                <a:spcPts val="9018"/>
              </a:lnSpc>
              <a:spcBef>
                <a:spcPct val="0"/>
              </a:spcBef>
            </a:pPr>
            <a:r>
              <a:rPr lang="en-US" sz="7100">
                <a:solidFill>
                  <a:srgbClr val="000000"/>
                </a:solidFill>
                <a:latin typeface="Open Sans 2"/>
                <a:ea typeface="Open Sans 2"/>
                <a:cs typeface="Open Sans 2"/>
                <a:sym typeface="Open Sans 2"/>
              </a:rPr>
              <a:t>Deputy Head Teacher- Mrs Clinton</a:t>
            </a:r>
          </a:p>
          <a:p>
            <a:pPr algn="ctr">
              <a:lnSpc>
                <a:spcPts val="9018"/>
              </a:lnSpc>
              <a:spcBef>
                <a:spcPct val="0"/>
              </a:spcBef>
            </a:pPr>
            <a:r>
              <a:rPr lang="en-US" sz="7100">
                <a:solidFill>
                  <a:srgbClr val="000000"/>
                </a:solidFill>
                <a:latin typeface="Open Sans 2"/>
                <a:ea typeface="Open Sans 2"/>
                <a:cs typeface="Open Sans 2"/>
                <a:sym typeface="Open Sans 2"/>
              </a:rPr>
              <a:t>Assistant Head Teacher- Mrs Duffy</a:t>
            </a:r>
          </a:p>
          <a:p>
            <a:pPr algn="ctr">
              <a:lnSpc>
                <a:spcPts val="9018"/>
              </a:lnSpc>
              <a:spcBef>
                <a:spcPct val="0"/>
              </a:spcBef>
            </a:pPr>
            <a:r>
              <a:rPr lang="en-US" sz="7100">
                <a:solidFill>
                  <a:srgbClr val="000000"/>
                </a:solidFill>
                <a:latin typeface="Open Sans 2"/>
                <a:ea typeface="Open Sans 2"/>
                <a:cs typeface="Open Sans 2"/>
                <a:sym typeface="Open Sans 2"/>
              </a:rPr>
              <a:t>SENCO- Mrs Roddy</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EEFAFF"/>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2508434" y="-4315657"/>
            <a:ext cx="9454551" cy="11886288"/>
          </a:xfrm>
          <a:custGeom>
            <a:avLst/>
            <a:gdLst/>
            <a:ahLst/>
            <a:cxnLst/>
            <a:rect r="r" b="b" t="t" l="l"/>
            <a:pathLst>
              <a:path h="11886288" w="9454551">
                <a:moveTo>
                  <a:pt x="0" y="0"/>
                </a:moveTo>
                <a:lnTo>
                  <a:pt x="9454552" y="0"/>
                </a:lnTo>
                <a:lnTo>
                  <a:pt x="9454552" y="11886288"/>
                </a:lnTo>
                <a:lnTo>
                  <a:pt x="0" y="11886288"/>
                </a:lnTo>
                <a:lnTo>
                  <a:pt x="0" y="0"/>
                </a:lnTo>
                <a:close/>
              </a:path>
            </a:pathLst>
          </a:custGeom>
          <a:blipFill>
            <a:blip r:embed="rId2"/>
            <a:stretch>
              <a:fillRect l="0" t="0" r="0" b="0"/>
            </a:stretch>
          </a:blipFill>
        </p:spPr>
      </p:sp>
      <p:sp>
        <p:nvSpPr>
          <p:cNvPr name="Freeform 3" id="3"/>
          <p:cNvSpPr/>
          <p:nvPr/>
        </p:nvSpPr>
        <p:spPr>
          <a:xfrm flipH="false" flipV="false" rot="8100000">
            <a:off x="2213219" y="2905923"/>
            <a:ext cx="5469632" cy="4475153"/>
          </a:xfrm>
          <a:custGeom>
            <a:avLst/>
            <a:gdLst/>
            <a:ahLst/>
            <a:cxnLst/>
            <a:rect r="r" b="b" t="t" l="l"/>
            <a:pathLst>
              <a:path h="4475153" w="5469632">
                <a:moveTo>
                  <a:pt x="0" y="0"/>
                </a:moveTo>
                <a:lnTo>
                  <a:pt x="5469632" y="0"/>
                </a:lnTo>
                <a:lnTo>
                  <a:pt x="5469632" y="4475154"/>
                </a:lnTo>
                <a:lnTo>
                  <a:pt x="0" y="447515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688427" y="3960126"/>
            <a:ext cx="9152475" cy="8229600"/>
          </a:xfrm>
          <a:custGeom>
            <a:avLst/>
            <a:gdLst/>
            <a:ahLst/>
            <a:cxnLst/>
            <a:rect r="r" b="b" t="t" l="l"/>
            <a:pathLst>
              <a:path h="8229600" w="9152475">
                <a:moveTo>
                  <a:pt x="0" y="0"/>
                </a:moveTo>
                <a:lnTo>
                  <a:pt x="9152474" y="0"/>
                </a:lnTo>
                <a:lnTo>
                  <a:pt x="9152474" y="8229600"/>
                </a:lnTo>
                <a:lnTo>
                  <a:pt x="0" y="8229600"/>
                </a:lnTo>
                <a:lnTo>
                  <a:pt x="0" y="0"/>
                </a:lnTo>
                <a:close/>
              </a:path>
            </a:pathLst>
          </a:custGeom>
          <a:blipFill>
            <a:blip r:embed="rId5"/>
            <a:stretch>
              <a:fillRect l="0" t="0" r="0" b="0"/>
            </a:stretch>
          </a:blipFill>
        </p:spPr>
      </p:sp>
      <p:sp>
        <p:nvSpPr>
          <p:cNvPr name="Freeform 5" id="5"/>
          <p:cNvSpPr/>
          <p:nvPr/>
        </p:nvSpPr>
        <p:spPr>
          <a:xfrm flipH="false" flipV="false" rot="-2938341">
            <a:off x="4404308" y="5806723"/>
            <a:ext cx="9721895" cy="10809612"/>
          </a:xfrm>
          <a:custGeom>
            <a:avLst/>
            <a:gdLst/>
            <a:ahLst/>
            <a:cxnLst/>
            <a:rect r="r" b="b" t="t" l="l"/>
            <a:pathLst>
              <a:path h="10809612" w="9721895">
                <a:moveTo>
                  <a:pt x="0" y="0"/>
                </a:moveTo>
                <a:lnTo>
                  <a:pt x="9721895" y="0"/>
                </a:lnTo>
                <a:lnTo>
                  <a:pt x="9721895" y="10809612"/>
                </a:lnTo>
                <a:lnTo>
                  <a:pt x="0" y="10809612"/>
                </a:lnTo>
                <a:lnTo>
                  <a:pt x="0" y="0"/>
                </a:lnTo>
                <a:close/>
              </a:path>
            </a:pathLst>
          </a:custGeom>
          <a:blipFill>
            <a:blip r:embed="rId6"/>
            <a:stretch>
              <a:fillRect l="0" t="0" r="0" b="0"/>
            </a:stretch>
          </a:blipFill>
        </p:spPr>
      </p:sp>
      <p:sp>
        <p:nvSpPr>
          <p:cNvPr name="Freeform 6" id="6"/>
          <p:cNvSpPr/>
          <p:nvPr/>
        </p:nvSpPr>
        <p:spPr>
          <a:xfrm flipH="false" flipV="false" rot="0">
            <a:off x="-2672048" y="2558066"/>
            <a:ext cx="7401497" cy="8229600"/>
          </a:xfrm>
          <a:custGeom>
            <a:avLst/>
            <a:gdLst/>
            <a:ahLst/>
            <a:cxnLst/>
            <a:rect r="r" b="b" t="t" l="l"/>
            <a:pathLst>
              <a:path h="8229600" w="7401497">
                <a:moveTo>
                  <a:pt x="0" y="0"/>
                </a:moveTo>
                <a:lnTo>
                  <a:pt x="7401496" y="0"/>
                </a:lnTo>
                <a:lnTo>
                  <a:pt x="7401496" y="8229600"/>
                </a:lnTo>
                <a:lnTo>
                  <a:pt x="0" y="8229600"/>
                </a:lnTo>
                <a:lnTo>
                  <a:pt x="0" y="0"/>
                </a:lnTo>
                <a:close/>
              </a:path>
            </a:pathLst>
          </a:custGeom>
          <a:blipFill>
            <a:blip r:embed="rId6"/>
            <a:stretch>
              <a:fillRect l="0" t="0" r="0" b="0"/>
            </a:stretch>
          </a:blipFill>
        </p:spPr>
      </p:sp>
      <p:sp>
        <p:nvSpPr>
          <p:cNvPr name="Freeform 7" id="7"/>
          <p:cNvSpPr/>
          <p:nvPr/>
        </p:nvSpPr>
        <p:spPr>
          <a:xfrm flipH="false" flipV="false" rot="-1203235">
            <a:off x="156670" y="-1019161"/>
            <a:ext cx="9145556" cy="4738275"/>
          </a:xfrm>
          <a:custGeom>
            <a:avLst/>
            <a:gdLst/>
            <a:ahLst/>
            <a:cxnLst/>
            <a:rect r="r" b="b" t="t" l="l"/>
            <a:pathLst>
              <a:path h="4738275" w="9145556">
                <a:moveTo>
                  <a:pt x="0" y="0"/>
                </a:moveTo>
                <a:lnTo>
                  <a:pt x="9145556" y="0"/>
                </a:lnTo>
                <a:lnTo>
                  <a:pt x="9145556" y="4738275"/>
                </a:lnTo>
                <a:lnTo>
                  <a:pt x="0" y="4738275"/>
                </a:lnTo>
                <a:lnTo>
                  <a:pt x="0" y="0"/>
                </a:lnTo>
                <a:close/>
              </a:path>
            </a:pathLst>
          </a:custGeom>
          <a:blipFill>
            <a:blip r:embed="rId6"/>
            <a:stretch>
              <a:fillRect l="0" t="-114609" r="0" b="0"/>
            </a:stretch>
          </a:blipFill>
        </p:spPr>
      </p:sp>
      <p:sp>
        <p:nvSpPr>
          <p:cNvPr name="Freeform 8" id="8"/>
          <p:cNvSpPr/>
          <p:nvPr/>
        </p:nvSpPr>
        <p:spPr>
          <a:xfrm flipH="false" flipV="false" rot="0">
            <a:off x="4566006" y="571392"/>
            <a:ext cx="12166826" cy="4572108"/>
          </a:xfrm>
          <a:custGeom>
            <a:avLst/>
            <a:gdLst/>
            <a:ahLst/>
            <a:cxnLst/>
            <a:rect r="r" b="b" t="t" l="l"/>
            <a:pathLst>
              <a:path h="4572108" w="12166826">
                <a:moveTo>
                  <a:pt x="0" y="0"/>
                </a:moveTo>
                <a:lnTo>
                  <a:pt x="12166826" y="0"/>
                </a:lnTo>
                <a:lnTo>
                  <a:pt x="12166826" y="4572108"/>
                </a:lnTo>
                <a:lnTo>
                  <a:pt x="0" y="4572108"/>
                </a:lnTo>
                <a:lnTo>
                  <a:pt x="0" y="0"/>
                </a:lnTo>
                <a:close/>
              </a:path>
            </a:pathLst>
          </a:custGeom>
          <a:blipFill>
            <a:blip r:embed="rId7"/>
            <a:stretch>
              <a:fillRect l="0" t="0" r="0" b="0"/>
            </a:stretch>
          </a:blipFill>
        </p:spPr>
      </p:sp>
      <p:sp>
        <p:nvSpPr>
          <p:cNvPr name="Freeform 9" id="9"/>
          <p:cNvSpPr/>
          <p:nvPr/>
        </p:nvSpPr>
        <p:spPr>
          <a:xfrm flipH="false" flipV="false" rot="0">
            <a:off x="346603" y="3345006"/>
            <a:ext cx="4830094" cy="6419648"/>
          </a:xfrm>
          <a:custGeom>
            <a:avLst/>
            <a:gdLst/>
            <a:ahLst/>
            <a:cxnLst/>
            <a:rect r="r" b="b" t="t" l="l"/>
            <a:pathLst>
              <a:path h="6419648" w="4830094">
                <a:moveTo>
                  <a:pt x="0" y="0"/>
                </a:moveTo>
                <a:lnTo>
                  <a:pt x="4830094" y="0"/>
                </a:lnTo>
                <a:lnTo>
                  <a:pt x="4830094" y="6419649"/>
                </a:lnTo>
                <a:lnTo>
                  <a:pt x="0" y="6419649"/>
                </a:lnTo>
                <a:lnTo>
                  <a:pt x="0" y="0"/>
                </a:lnTo>
                <a:close/>
              </a:path>
            </a:pathLst>
          </a:custGeom>
          <a:blipFill>
            <a:blip r:embed="rId8"/>
            <a:stretch>
              <a:fillRect l="0" t="0" r="0" b="0"/>
            </a:stretch>
          </a:blipFill>
        </p:spPr>
      </p:sp>
      <p:sp>
        <p:nvSpPr>
          <p:cNvPr name="TextBox 10" id="10"/>
          <p:cNvSpPr txBox="true"/>
          <p:nvPr/>
        </p:nvSpPr>
        <p:spPr>
          <a:xfrm rot="0">
            <a:off x="6078094" y="5444796"/>
            <a:ext cx="11243965" cy="4566023"/>
          </a:xfrm>
          <a:prstGeom prst="rect">
            <a:avLst/>
          </a:prstGeom>
        </p:spPr>
        <p:txBody>
          <a:bodyPr anchor="t" rtlCol="false" tIns="0" lIns="0" bIns="0" rIns="0">
            <a:spAutoFit/>
          </a:bodyPr>
          <a:lstStyle/>
          <a:p>
            <a:pPr algn="ctr">
              <a:lnSpc>
                <a:spcPts val="9018"/>
              </a:lnSpc>
            </a:pPr>
            <a:r>
              <a:rPr lang="en-US" sz="7100">
                <a:solidFill>
                  <a:srgbClr val="000000"/>
                </a:solidFill>
                <a:latin typeface="Open Sans 2"/>
                <a:ea typeface="Open Sans 2"/>
                <a:cs typeface="Open Sans 2"/>
                <a:sym typeface="Open Sans 2"/>
              </a:rPr>
              <a:t>Our three school rules are:</a:t>
            </a:r>
          </a:p>
          <a:p>
            <a:pPr algn="ctr">
              <a:lnSpc>
                <a:spcPts val="9018"/>
              </a:lnSpc>
            </a:pPr>
            <a:r>
              <a:rPr lang="en-US" sz="7100">
                <a:solidFill>
                  <a:srgbClr val="000000"/>
                </a:solidFill>
                <a:latin typeface="Open Sans 2"/>
                <a:ea typeface="Open Sans 2"/>
                <a:cs typeface="Open Sans 2"/>
                <a:sym typeface="Open Sans 2"/>
              </a:rPr>
              <a:t>Be kind</a:t>
            </a:r>
          </a:p>
          <a:p>
            <a:pPr algn="ctr">
              <a:lnSpc>
                <a:spcPts val="9018"/>
              </a:lnSpc>
            </a:pPr>
            <a:r>
              <a:rPr lang="en-US" sz="7100">
                <a:solidFill>
                  <a:srgbClr val="000000"/>
                </a:solidFill>
                <a:latin typeface="Open Sans 2"/>
                <a:ea typeface="Open Sans 2"/>
                <a:cs typeface="Open Sans 2"/>
                <a:sym typeface="Open Sans 2"/>
              </a:rPr>
              <a:t>Be safe</a:t>
            </a:r>
          </a:p>
          <a:p>
            <a:pPr algn="ctr">
              <a:lnSpc>
                <a:spcPts val="9018"/>
              </a:lnSpc>
              <a:spcBef>
                <a:spcPct val="0"/>
              </a:spcBef>
            </a:pPr>
            <a:r>
              <a:rPr lang="en-US" sz="7100">
                <a:solidFill>
                  <a:srgbClr val="000000"/>
                </a:solidFill>
                <a:latin typeface="Open Sans 2"/>
                <a:ea typeface="Open Sans 2"/>
                <a:cs typeface="Open Sans 2"/>
                <a:sym typeface="Open Sans 2"/>
              </a:rPr>
              <a:t>Believe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EEFAFF"/>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2508434" y="-4315657"/>
            <a:ext cx="9454551" cy="11886288"/>
          </a:xfrm>
          <a:custGeom>
            <a:avLst/>
            <a:gdLst/>
            <a:ahLst/>
            <a:cxnLst/>
            <a:rect r="r" b="b" t="t" l="l"/>
            <a:pathLst>
              <a:path h="11886288" w="9454551">
                <a:moveTo>
                  <a:pt x="0" y="0"/>
                </a:moveTo>
                <a:lnTo>
                  <a:pt x="9454552" y="0"/>
                </a:lnTo>
                <a:lnTo>
                  <a:pt x="9454552" y="11886288"/>
                </a:lnTo>
                <a:lnTo>
                  <a:pt x="0" y="11886288"/>
                </a:lnTo>
                <a:lnTo>
                  <a:pt x="0" y="0"/>
                </a:lnTo>
                <a:close/>
              </a:path>
            </a:pathLst>
          </a:custGeom>
          <a:blipFill>
            <a:blip r:embed="rId2"/>
            <a:stretch>
              <a:fillRect l="0" t="0" r="0" b="0"/>
            </a:stretch>
          </a:blipFill>
        </p:spPr>
      </p:sp>
      <p:sp>
        <p:nvSpPr>
          <p:cNvPr name="Freeform 3" id="3"/>
          <p:cNvSpPr/>
          <p:nvPr/>
        </p:nvSpPr>
        <p:spPr>
          <a:xfrm flipH="false" flipV="false" rot="8100000">
            <a:off x="2213219" y="2905923"/>
            <a:ext cx="5469632" cy="4475153"/>
          </a:xfrm>
          <a:custGeom>
            <a:avLst/>
            <a:gdLst/>
            <a:ahLst/>
            <a:cxnLst/>
            <a:rect r="r" b="b" t="t" l="l"/>
            <a:pathLst>
              <a:path h="4475153" w="5469632">
                <a:moveTo>
                  <a:pt x="0" y="0"/>
                </a:moveTo>
                <a:lnTo>
                  <a:pt x="5469632" y="0"/>
                </a:lnTo>
                <a:lnTo>
                  <a:pt x="5469632" y="4475154"/>
                </a:lnTo>
                <a:lnTo>
                  <a:pt x="0" y="447515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688427" y="3960126"/>
            <a:ext cx="9152475" cy="8229600"/>
          </a:xfrm>
          <a:custGeom>
            <a:avLst/>
            <a:gdLst/>
            <a:ahLst/>
            <a:cxnLst/>
            <a:rect r="r" b="b" t="t" l="l"/>
            <a:pathLst>
              <a:path h="8229600" w="9152475">
                <a:moveTo>
                  <a:pt x="0" y="0"/>
                </a:moveTo>
                <a:lnTo>
                  <a:pt x="9152474" y="0"/>
                </a:lnTo>
                <a:lnTo>
                  <a:pt x="9152474" y="8229600"/>
                </a:lnTo>
                <a:lnTo>
                  <a:pt x="0" y="8229600"/>
                </a:lnTo>
                <a:lnTo>
                  <a:pt x="0" y="0"/>
                </a:lnTo>
                <a:close/>
              </a:path>
            </a:pathLst>
          </a:custGeom>
          <a:blipFill>
            <a:blip r:embed="rId5"/>
            <a:stretch>
              <a:fillRect l="0" t="0" r="0" b="0"/>
            </a:stretch>
          </a:blipFill>
        </p:spPr>
      </p:sp>
      <p:sp>
        <p:nvSpPr>
          <p:cNvPr name="Freeform 5" id="5"/>
          <p:cNvSpPr/>
          <p:nvPr/>
        </p:nvSpPr>
        <p:spPr>
          <a:xfrm flipH="false" flipV="false" rot="-2938341">
            <a:off x="4404308" y="5806723"/>
            <a:ext cx="9721895" cy="10809612"/>
          </a:xfrm>
          <a:custGeom>
            <a:avLst/>
            <a:gdLst/>
            <a:ahLst/>
            <a:cxnLst/>
            <a:rect r="r" b="b" t="t" l="l"/>
            <a:pathLst>
              <a:path h="10809612" w="9721895">
                <a:moveTo>
                  <a:pt x="0" y="0"/>
                </a:moveTo>
                <a:lnTo>
                  <a:pt x="9721895" y="0"/>
                </a:lnTo>
                <a:lnTo>
                  <a:pt x="9721895" y="10809612"/>
                </a:lnTo>
                <a:lnTo>
                  <a:pt x="0" y="10809612"/>
                </a:lnTo>
                <a:lnTo>
                  <a:pt x="0" y="0"/>
                </a:lnTo>
                <a:close/>
              </a:path>
            </a:pathLst>
          </a:custGeom>
          <a:blipFill>
            <a:blip r:embed="rId6"/>
            <a:stretch>
              <a:fillRect l="0" t="0" r="0" b="0"/>
            </a:stretch>
          </a:blipFill>
        </p:spPr>
      </p:sp>
      <p:sp>
        <p:nvSpPr>
          <p:cNvPr name="Freeform 6" id="6"/>
          <p:cNvSpPr/>
          <p:nvPr/>
        </p:nvSpPr>
        <p:spPr>
          <a:xfrm flipH="false" flipV="false" rot="0">
            <a:off x="-2672048" y="2558066"/>
            <a:ext cx="7401497" cy="8229600"/>
          </a:xfrm>
          <a:custGeom>
            <a:avLst/>
            <a:gdLst/>
            <a:ahLst/>
            <a:cxnLst/>
            <a:rect r="r" b="b" t="t" l="l"/>
            <a:pathLst>
              <a:path h="8229600" w="7401497">
                <a:moveTo>
                  <a:pt x="0" y="0"/>
                </a:moveTo>
                <a:lnTo>
                  <a:pt x="7401496" y="0"/>
                </a:lnTo>
                <a:lnTo>
                  <a:pt x="7401496" y="8229600"/>
                </a:lnTo>
                <a:lnTo>
                  <a:pt x="0" y="8229600"/>
                </a:lnTo>
                <a:lnTo>
                  <a:pt x="0" y="0"/>
                </a:lnTo>
                <a:close/>
              </a:path>
            </a:pathLst>
          </a:custGeom>
          <a:blipFill>
            <a:blip r:embed="rId6"/>
            <a:stretch>
              <a:fillRect l="0" t="0" r="0" b="0"/>
            </a:stretch>
          </a:blipFill>
        </p:spPr>
      </p:sp>
      <p:sp>
        <p:nvSpPr>
          <p:cNvPr name="Freeform 7" id="7"/>
          <p:cNvSpPr/>
          <p:nvPr/>
        </p:nvSpPr>
        <p:spPr>
          <a:xfrm flipH="false" flipV="false" rot="-1203235">
            <a:off x="156670" y="-1019161"/>
            <a:ext cx="9145556" cy="4738275"/>
          </a:xfrm>
          <a:custGeom>
            <a:avLst/>
            <a:gdLst/>
            <a:ahLst/>
            <a:cxnLst/>
            <a:rect r="r" b="b" t="t" l="l"/>
            <a:pathLst>
              <a:path h="4738275" w="9145556">
                <a:moveTo>
                  <a:pt x="0" y="0"/>
                </a:moveTo>
                <a:lnTo>
                  <a:pt x="9145556" y="0"/>
                </a:lnTo>
                <a:lnTo>
                  <a:pt x="9145556" y="4738275"/>
                </a:lnTo>
                <a:lnTo>
                  <a:pt x="0" y="4738275"/>
                </a:lnTo>
                <a:lnTo>
                  <a:pt x="0" y="0"/>
                </a:lnTo>
                <a:close/>
              </a:path>
            </a:pathLst>
          </a:custGeom>
          <a:blipFill>
            <a:blip r:embed="rId6"/>
            <a:stretch>
              <a:fillRect l="0" t="-114609" r="0" b="0"/>
            </a:stretch>
          </a:blipFill>
        </p:spPr>
      </p:sp>
      <p:sp>
        <p:nvSpPr>
          <p:cNvPr name="TextBox 8" id="8"/>
          <p:cNvSpPr txBox="true"/>
          <p:nvPr/>
        </p:nvSpPr>
        <p:spPr>
          <a:xfrm rot="0">
            <a:off x="0" y="1126939"/>
            <a:ext cx="18288000" cy="8226544"/>
          </a:xfrm>
          <a:prstGeom prst="rect">
            <a:avLst/>
          </a:prstGeom>
        </p:spPr>
        <p:txBody>
          <a:bodyPr anchor="t" rtlCol="false" tIns="0" lIns="0" bIns="0" rIns="0">
            <a:spAutoFit/>
          </a:bodyPr>
          <a:lstStyle/>
          <a:p>
            <a:pPr algn="ctr">
              <a:lnSpc>
                <a:spcPts val="7240"/>
              </a:lnSpc>
            </a:pPr>
            <a:r>
              <a:rPr lang="en-US" sz="5700">
                <a:solidFill>
                  <a:srgbClr val="000000"/>
                </a:solidFill>
                <a:latin typeface="Open Sans 2"/>
                <a:ea typeface="Open Sans 2"/>
                <a:cs typeface="Open Sans 2"/>
                <a:sym typeface="Open Sans 2"/>
              </a:rPr>
              <a:t>A typical day:</a:t>
            </a:r>
          </a:p>
          <a:p>
            <a:pPr algn="ctr">
              <a:lnSpc>
                <a:spcPts val="7240"/>
              </a:lnSpc>
            </a:pPr>
            <a:r>
              <a:rPr lang="en-US" sz="5700">
                <a:solidFill>
                  <a:srgbClr val="000000"/>
                </a:solidFill>
                <a:latin typeface="Open Sans 2"/>
                <a:ea typeface="Open Sans 2"/>
                <a:cs typeface="Open Sans 2"/>
                <a:sym typeface="Open Sans 2"/>
              </a:rPr>
              <a:t> </a:t>
            </a:r>
          </a:p>
          <a:p>
            <a:pPr algn="ctr">
              <a:lnSpc>
                <a:spcPts val="7240"/>
              </a:lnSpc>
            </a:pPr>
            <a:r>
              <a:rPr lang="en-US" sz="5700">
                <a:solidFill>
                  <a:srgbClr val="000000"/>
                </a:solidFill>
                <a:latin typeface="Open Sans 2"/>
                <a:ea typeface="Open Sans 2"/>
                <a:cs typeface="Open Sans 2"/>
                <a:sym typeface="Open Sans 2"/>
              </a:rPr>
              <a:t>Gates open 8:45 A.M.</a:t>
            </a:r>
          </a:p>
          <a:p>
            <a:pPr algn="ctr">
              <a:lnSpc>
                <a:spcPts val="7240"/>
              </a:lnSpc>
            </a:pPr>
            <a:r>
              <a:rPr lang="en-US" sz="5700">
                <a:solidFill>
                  <a:srgbClr val="000000"/>
                </a:solidFill>
                <a:latin typeface="Open Sans 2"/>
                <a:ea typeface="Open Sans 2"/>
                <a:cs typeface="Open Sans 2"/>
                <a:sym typeface="Open Sans 2"/>
              </a:rPr>
              <a:t>Early bird activities</a:t>
            </a:r>
          </a:p>
          <a:p>
            <a:pPr algn="ctr">
              <a:lnSpc>
                <a:spcPts val="7240"/>
              </a:lnSpc>
            </a:pPr>
            <a:r>
              <a:rPr lang="en-US" sz="5700">
                <a:solidFill>
                  <a:srgbClr val="000000"/>
                </a:solidFill>
                <a:latin typeface="Open Sans 2"/>
                <a:ea typeface="Open Sans 2"/>
                <a:cs typeface="Open Sans 2"/>
                <a:sym typeface="Open Sans 2"/>
              </a:rPr>
              <a:t>Gates close 9:00 for registration</a:t>
            </a:r>
          </a:p>
          <a:p>
            <a:pPr algn="ctr">
              <a:lnSpc>
                <a:spcPts val="7240"/>
              </a:lnSpc>
            </a:pPr>
            <a:r>
              <a:rPr lang="en-US" sz="5700">
                <a:solidFill>
                  <a:srgbClr val="000000"/>
                </a:solidFill>
                <a:latin typeface="Open Sans 2"/>
                <a:ea typeface="Open Sans 2"/>
                <a:cs typeface="Open Sans 2"/>
                <a:sym typeface="Open Sans 2"/>
              </a:rPr>
              <a:t>A.M- Phonics, English, Reading and Maths </a:t>
            </a:r>
          </a:p>
          <a:p>
            <a:pPr algn="ctr">
              <a:lnSpc>
                <a:spcPts val="7240"/>
              </a:lnSpc>
            </a:pPr>
            <a:r>
              <a:rPr lang="en-US" sz="5700">
                <a:solidFill>
                  <a:srgbClr val="000000"/>
                </a:solidFill>
                <a:latin typeface="Open Sans 2"/>
                <a:ea typeface="Open Sans 2"/>
                <a:cs typeface="Open Sans 2"/>
                <a:sym typeface="Open Sans 2"/>
              </a:rPr>
              <a:t>PM- Curriculum subject, RE, PE, Music and Celebration of the Word</a:t>
            </a:r>
          </a:p>
          <a:p>
            <a:pPr algn="ctr">
              <a:lnSpc>
                <a:spcPts val="7240"/>
              </a:lnSpc>
              <a:spcBef>
                <a:spcPct val="0"/>
              </a:spcBef>
            </a:pPr>
            <a:r>
              <a:rPr lang="en-US" sz="5700">
                <a:solidFill>
                  <a:srgbClr val="000000"/>
                </a:solidFill>
                <a:latin typeface="Open Sans 2"/>
                <a:ea typeface="Open Sans 2"/>
                <a:cs typeface="Open Sans 2"/>
                <a:sym typeface="Open Sans 2"/>
              </a:rPr>
              <a:t>Home Time 3:30 P.M.</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EEFAFF"/>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2508434" y="-4315657"/>
            <a:ext cx="9454551" cy="11886288"/>
          </a:xfrm>
          <a:custGeom>
            <a:avLst/>
            <a:gdLst/>
            <a:ahLst/>
            <a:cxnLst/>
            <a:rect r="r" b="b" t="t" l="l"/>
            <a:pathLst>
              <a:path h="11886288" w="9454551">
                <a:moveTo>
                  <a:pt x="0" y="0"/>
                </a:moveTo>
                <a:lnTo>
                  <a:pt x="9454552" y="0"/>
                </a:lnTo>
                <a:lnTo>
                  <a:pt x="9454552" y="11886288"/>
                </a:lnTo>
                <a:lnTo>
                  <a:pt x="0" y="11886288"/>
                </a:lnTo>
                <a:lnTo>
                  <a:pt x="0" y="0"/>
                </a:lnTo>
                <a:close/>
              </a:path>
            </a:pathLst>
          </a:custGeom>
          <a:blipFill>
            <a:blip r:embed="rId2"/>
            <a:stretch>
              <a:fillRect l="0" t="0" r="0" b="0"/>
            </a:stretch>
          </a:blipFill>
        </p:spPr>
      </p:sp>
      <p:sp>
        <p:nvSpPr>
          <p:cNvPr name="Freeform 3" id="3"/>
          <p:cNvSpPr/>
          <p:nvPr/>
        </p:nvSpPr>
        <p:spPr>
          <a:xfrm flipH="false" flipV="false" rot="8100000">
            <a:off x="2213219" y="2905923"/>
            <a:ext cx="5469632" cy="4475153"/>
          </a:xfrm>
          <a:custGeom>
            <a:avLst/>
            <a:gdLst/>
            <a:ahLst/>
            <a:cxnLst/>
            <a:rect r="r" b="b" t="t" l="l"/>
            <a:pathLst>
              <a:path h="4475153" w="5469632">
                <a:moveTo>
                  <a:pt x="0" y="0"/>
                </a:moveTo>
                <a:lnTo>
                  <a:pt x="5469632" y="0"/>
                </a:lnTo>
                <a:lnTo>
                  <a:pt x="5469632" y="4475154"/>
                </a:lnTo>
                <a:lnTo>
                  <a:pt x="0" y="447515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688427" y="3960126"/>
            <a:ext cx="9152475" cy="8229600"/>
          </a:xfrm>
          <a:custGeom>
            <a:avLst/>
            <a:gdLst/>
            <a:ahLst/>
            <a:cxnLst/>
            <a:rect r="r" b="b" t="t" l="l"/>
            <a:pathLst>
              <a:path h="8229600" w="9152475">
                <a:moveTo>
                  <a:pt x="0" y="0"/>
                </a:moveTo>
                <a:lnTo>
                  <a:pt x="9152474" y="0"/>
                </a:lnTo>
                <a:lnTo>
                  <a:pt x="9152474" y="8229600"/>
                </a:lnTo>
                <a:lnTo>
                  <a:pt x="0" y="8229600"/>
                </a:lnTo>
                <a:lnTo>
                  <a:pt x="0" y="0"/>
                </a:lnTo>
                <a:close/>
              </a:path>
            </a:pathLst>
          </a:custGeom>
          <a:blipFill>
            <a:blip r:embed="rId5"/>
            <a:stretch>
              <a:fillRect l="0" t="0" r="0" b="0"/>
            </a:stretch>
          </a:blipFill>
        </p:spPr>
      </p:sp>
      <p:sp>
        <p:nvSpPr>
          <p:cNvPr name="Freeform 5" id="5"/>
          <p:cNvSpPr/>
          <p:nvPr/>
        </p:nvSpPr>
        <p:spPr>
          <a:xfrm flipH="false" flipV="false" rot="-2938341">
            <a:off x="4404308" y="5806723"/>
            <a:ext cx="9721895" cy="10809612"/>
          </a:xfrm>
          <a:custGeom>
            <a:avLst/>
            <a:gdLst/>
            <a:ahLst/>
            <a:cxnLst/>
            <a:rect r="r" b="b" t="t" l="l"/>
            <a:pathLst>
              <a:path h="10809612" w="9721895">
                <a:moveTo>
                  <a:pt x="0" y="0"/>
                </a:moveTo>
                <a:lnTo>
                  <a:pt x="9721895" y="0"/>
                </a:lnTo>
                <a:lnTo>
                  <a:pt x="9721895" y="10809612"/>
                </a:lnTo>
                <a:lnTo>
                  <a:pt x="0" y="10809612"/>
                </a:lnTo>
                <a:lnTo>
                  <a:pt x="0" y="0"/>
                </a:lnTo>
                <a:close/>
              </a:path>
            </a:pathLst>
          </a:custGeom>
          <a:blipFill>
            <a:blip r:embed="rId6"/>
            <a:stretch>
              <a:fillRect l="0" t="0" r="0" b="0"/>
            </a:stretch>
          </a:blipFill>
        </p:spPr>
      </p:sp>
      <p:sp>
        <p:nvSpPr>
          <p:cNvPr name="Freeform 6" id="6"/>
          <p:cNvSpPr/>
          <p:nvPr/>
        </p:nvSpPr>
        <p:spPr>
          <a:xfrm flipH="false" flipV="false" rot="0">
            <a:off x="-2672048" y="2558066"/>
            <a:ext cx="7401497" cy="8229600"/>
          </a:xfrm>
          <a:custGeom>
            <a:avLst/>
            <a:gdLst/>
            <a:ahLst/>
            <a:cxnLst/>
            <a:rect r="r" b="b" t="t" l="l"/>
            <a:pathLst>
              <a:path h="8229600" w="7401497">
                <a:moveTo>
                  <a:pt x="0" y="0"/>
                </a:moveTo>
                <a:lnTo>
                  <a:pt x="7401496" y="0"/>
                </a:lnTo>
                <a:lnTo>
                  <a:pt x="7401496" y="8229600"/>
                </a:lnTo>
                <a:lnTo>
                  <a:pt x="0" y="8229600"/>
                </a:lnTo>
                <a:lnTo>
                  <a:pt x="0" y="0"/>
                </a:lnTo>
                <a:close/>
              </a:path>
            </a:pathLst>
          </a:custGeom>
          <a:blipFill>
            <a:blip r:embed="rId6"/>
            <a:stretch>
              <a:fillRect l="0" t="0" r="0" b="0"/>
            </a:stretch>
          </a:blipFill>
        </p:spPr>
      </p:sp>
      <p:sp>
        <p:nvSpPr>
          <p:cNvPr name="Freeform 7" id="7"/>
          <p:cNvSpPr/>
          <p:nvPr/>
        </p:nvSpPr>
        <p:spPr>
          <a:xfrm flipH="false" flipV="false" rot="-1203235">
            <a:off x="156670" y="-1019161"/>
            <a:ext cx="9145556" cy="4738275"/>
          </a:xfrm>
          <a:custGeom>
            <a:avLst/>
            <a:gdLst/>
            <a:ahLst/>
            <a:cxnLst/>
            <a:rect r="r" b="b" t="t" l="l"/>
            <a:pathLst>
              <a:path h="4738275" w="9145556">
                <a:moveTo>
                  <a:pt x="0" y="0"/>
                </a:moveTo>
                <a:lnTo>
                  <a:pt x="9145556" y="0"/>
                </a:lnTo>
                <a:lnTo>
                  <a:pt x="9145556" y="4738275"/>
                </a:lnTo>
                <a:lnTo>
                  <a:pt x="0" y="4738275"/>
                </a:lnTo>
                <a:lnTo>
                  <a:pt x="0" y="0"/>
                </a:lnTo>
                <a:close/>
              </a:path>
            </a:pathLst>
          </a:custGeom>
          <a:blipFill>
            <a:blip r:embed="rId6"/>
            <a:stretch>
              <a:fillRect l="0" t="-114609" r="0" b="0"/>
            </a:stretch>
          </a:blipFill>
        </p:spPr>
      </p:sp>
      <p:sp>
        <p:nvSpPr>
          <p:cNvPr name="TextBox 8" id="8"/>
          <p:cNvSpPr txBox="true"/>
          <p:nvPr/>
        </p:nvSpPr>
        <p:spPr>
          <a:xfrm rot="0">
            <a:off x="0" y="-38100"/>
            <a:ext cx="17531057" cy="9410057"/>
          </a:xfrm>
          <a:prstGeom prst="rect">
            <a:avLst/>
          </a:prstGeom>
        </p:spPr>
        <p:txBody>
          <a:bodyPr anchor="t" rtlCol="false" tIns="0" lIns="0" bIns="0" rIns="0">
            <a:spAutoFit/>
          </a:bodyPr>
          <a:lstStyle/>
          <a:p>
            <a:pPr algn="ctr">
              <a:lnSpc>
                <a:spcPts val="8256"/>
              </a:lnSpc>
            </a:pPr>
            <a:r>
              <a:rPr lang="en-US" sz="6500" u="sng">
                <a:solidFill>
                  <a:srgbClr val="000000"/>
                </a:solidFill>
                <a:latin typeface="Open Sans 2"/>
                <a:ea typeface="Open Sans 2"/>
                <a:cs typeface="Open Sans 2"/>
                <a:sym typeface="Open Sans 2"/>
              </a:rPr>
              <a:t>Phonics</a:t>
            </a:r>
          </a:p>
          <a:p>
            <a:pPr algn="ctr">
              <a:lnSpc>
                <a:spcPts val="8256"/>
              </a:lnSpc>
            </a:pPr>
            <a:r>
              <a:rPr lang="en-US" sz="6500">
                <a:solidFill>
                  <a:srgbClr val="000000"/>
                </a:solidFill>
                <a:latin typeface="Open Sans 2"/>
                <a:ea typeface="Open Sans 2"/>
                <a:cs typeface="Open Sans 2"/>
                <a:sym typeface="Open Sans 2"/>
              </a:rPr>
              <a:t>Year 2 Sats are no longer a statutory assessment.  All assessments in year 2 will be carried out by the class teacher.  </a:t>
            </a:r>
          </a:p>
          <a:p>
            <a:pPr algn="ctr">
              <a:lnSpc>
                <a:spcPts val="8256"/>
              </a:lnSpc>
            </a:pPr>
          </a:p>
          <a:p>
            <a:pPr algn="ctr">
              <a:lnSpc>
                <a:spcPts val="8256"/>
              </a:lnSpc>
              <a:spcBef>
                <a:spcPct val="0"/>
              </a:spcBef>
            </a:pPr>
            <a:r>
              <a:rPr lang="en-US" sz="6500">
                <a:solidFill>
                  <a:srgbClr val="000000"/>
                </a:solidFill>
                <a:latin typeface="Open Sans 2"/>
                <a:ea typeface="Open Sans 2"/>
                <a:cs typeface="Open Sans 2"/>
                <a:sym typeface="Open Sans 2"/>
              </a:rPr>
              <a:t>Phonics Screening Test- Children who did not achieve the required pass mark in year 1 will have another opportunity to take the test at the end of year 2. </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EFAFF"/>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2508434" y="-4315657"/>
            <a:ext cx="9454551" cy="11886288"/>
          </a:xfrm>
          <a:custGeom>
            <a:avLst/>
            <a:gdLst/>
            <a:ahLst/>
            <a:cxnLst/>
            <a:rect r="r" b="b" t="t" l="l"/>
            <a:pathLst>
              <a:path h="11886288" w="9454551">
                <a:moveTo>
                  <a:pt x="0" y="0"/>
                </a:moveTo>
                <a:lnTo>
                  <a:pt x="9454552" y="0"/>
                </a:lnTo>
                <a:lnTo>
                  <a:pt x="9454552" y="11886288"/>
                </a:lnTo>
                <a:lnTo>
                  <a:pt x="0" y="11886288"/>
                </a:lnTo>
                <a:lnTo>
                  <a:pt x="0" y="0"/>
                </a:lnTo>
                <a:close/>
              </a:path>
            </a:pathLst>
          </a:custGeom>
          <a:blipFill>
            <a:blip r:embed="rId2"/>
            <a:stretch>
              <a:fillRect l="0" t="0" r="0" b="0"/>
            </a:stretch>
          </a:blipFill>
        </p:spPr>
      </p:sp>
      <p:sp>
        <p:nvSpPr>
          <p:cNvPr name="Freeform 3" id="3"/>
          <p:cNvSpPr/>
          <p:nvPr/>
        </p:nvSpPr>
        <p:spPr>
          <a:xfrm flipH="false" flipV="false" rot="8100000">
            <a:off x="2213219" y="2905923"/>
            <a:ext cx="5469632" cy="4475153"/>
          </a:xfrm>
          <a:custGeom>
            <a:avLst/>
            <a:gdLst/>
            <a:ahLst/>
            <a:cxnLst/>
            <a:rect r="r" b="b" t="t" l="l"/>
            <a:pathLst>
              <a:path h="4475153" w="5469632">
                <a:moveTo>
                  <a:pt x="0" y="0"/>
                </a:moveTo>
                <a:lnTo>
                  <a:pt x="5469632" y="0"/>
                </a:lnTo>
                <a:lnTo>
                  <a:pt x="5469632" y="4475154"/>
                </a:lnTo>
                <a:lnTo>
                  <a:pt x="0" y="447515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688427" y="3960126"/>
            <a:ext cx="9152475" cy="8229600"/>
          </a:xfrm>
          <a:custGeom>
            <a:avLst/>
            <a:gdLst/>
            <a:ahLst/>
            <a:cxnLst/>
            <a:rect r="r" b="b" t="t" l="l"/>
            <a:pathLst>
              <a:path h="8229600" w="9152475">
                <a:moveTo>
                  <a:pt x="0" y="0"/>
                </a:moveTo>
                <a:lnTo>
                  <a:pt x="9152474" y="0"/>
                </a:lnTo>
                <a:lnTo>
                  <a:pt x="9152474" y="8229600"/>
                </a:lnTo>
                <a:lnTo>
                  <a:pt x="0" y="8229600"/>
                </a:lnTo>
                <a:lnTo>
                  <a:pt x="0" y="0"/>
                </a:lnTo>
                <a:close/>
              </a:path>
            </a:pathLst>
          </a:custGeom>
          <a:blipFill>
            <a:blip r:embed="rId5"/>
            <a:stretch>
              <a:fillRect l="0" t="0" r="0" b="0"/>
            </a:stretch>
          </a:blipFill>
        </p:spPr>
      </p:sp>
      <p:sp>
        <p:nvSpPr>
          <p:cNvPr name="Freeform 5" id="5"/>
          <p:cNvSpPr/>
          <p:nvPr/>
        </p:nvSpPr>
        <p:spPr>
          <a:xfrm flipH="false" flipV="false" rot="-2938341">
            <a:off x="4404308" y="5806723"/>
            <a:ext cx="9721895" cy="10809612"/>
          </a:xfrm>
          <a:custGeom>
            <a:avLst/>
            <a:gdLst/>
            <a:ahLst/>
            <a:cxnLst/>
            <a:rect r="r" b="b" t="t" l="l"/>
            <a:pathLst>
              <a:path h="10809612" w="9721895">
                <a:moveTo>
                  <a:pt x="0" y="0"/>
                </a:moveTo>
                <a:lnTo>
                  <a:pt x="9721895" y="0"/>
                </a:lnTo>
                <a:lnTo>
                  <a:pt x="9721895" y="10809612"/>
                </a:lnTo>
                <a:lnTo>
                  <a:pt x="0" y="10809612"/>
                </a:lnTo>
                <a:lnTo>
                  <a:pt x="0" y="0"/>
                </a:lnTo>
                <a:close/>
              </a:path>
            </a:pathLst>
          </a:custGeom>
          <a:blipFill>
            <a:blip r:embed="rId6"/>
            <a:stretch>
              <a:fillRect l="0" t="0" r="0" b="0"/>
            </a:stretch>
          </a:blipFill>
        </p:spPr>
      </p:sp>
      <p:sp>
        <p:nvSpPr>
          <p:cNvPr name="Freeform 6" id="6"/>
          <p:cNvSpPr/>
          <p:nvPr/>
        </p:nvSpPr>
        <p:spPr>
          <a:xfrm flipH="false" flipV="false" rot="0">
            <a:off x="-2672048" y="2558066"/>
            <a:ext cx="7401497" cy="8229600"/>
          </a:xfrm>
          <a:custGeom>
            <a:avLst/>
            <a:gdLst/>
            <a:ahLst/>
            <a:cxnLst/>
            <a:rect r="r" b="b" t="t" l="l"/>
            <a:pathLst>
              <a:path h="8229600" w="7401497">
                <a:moveTo>
                  <a:pt x="0" y="0"/>
                </a:moveTo>
                <a:lnTo>
                  <a:pt x="7401496" y="0"/>
                </a:lnTo>
                <a:lnTo>
                  <a:pt x="7401496" y="8229600"/>
                </a:lnTo>
                <a:lnTo>
                  <a:pt x="0" y="8229600"/>
                </a:lnTo>
                <a:lnTo>
                  <a:pt x="0" y="0"/>
                </a:lnTo>
                <a:close/>
              </a:path>
            </a:pathLst>
          </a:custGeom>
          <a:blipFill>
            <a:blip r:embed="rId6"/>
            <a:stretch>
              <a:fillRect l="0" t="0" r="0" b="0"/>
            </a:stretch>
          </a:blipFill>
        </p:spPr>
      </p:sp>
      <p:sp>
        <p:nvSpPr>
          <p:cNvPr name="Freeform 7" id="7"/>
          <p:cNvSpPr/>
          <p:nvPr/>
        </p:nvSpPr>
        <p:spPr>
          <a:xfrm flipH="false" flipV="false" rot="-1203235">
            <a:off x="156670" y="-1019161"/>
            <a:ext cx="9145556" cy="4738275"/>
          </a:xfrm>
          <a:custGeom>
            <a:avLst/>
            <a:gdLst/>
            <a:ahLst/>
            <a:cxnLst/>
            <a:rect r="r" b="b" t="t" l="l"/>
            <a:pathLst>
              <a:path h="4738275" w="9145556">
                <a:moveTo>
                  <a:pt x="0" y="0"/>
                </a:moveTo>
                <a:lnTo>
                  <a:pt x="9145556" y="0"/>
                </a:lnTo>
                <a:lnTo>
                  <a:pt x="9145556" y="4738275"/>
                </a:lnTo>
                <a:lnTo>
                  <a:pt x="0" y="4738275"/>
                </a:lnTo>
                <a:lnTo>
                  <a:pt x="0" y="0"/>
                </a:lnTo>
                <a:close/>
              </a:path>
            </a:pathLst>
          </a:custGeom>
          <a:blipFill>
            <a:blip r:embed="rId6"/>
            <a:stretch>
              <a:fillRect l="0" t="-114609" r="0" b="0"/>
            </a:stretch>
          </a:blipFill>
        </p:spPr>
      </p:sp>
      <p:sp>
        <p:nvSpPr>
          <p:cNvPr name="TextBox 8" id="8"/>
          <p:cNvSpPr txBox="true"/>
          <p:nvPr/>
        </p:nvSpPr>
        <p:spPr>
          <a:xfrm rot="0">
            <a:off x="0" y="-47625"/>
            <a:ext cx="17531057" cy="7930126"/>
          </a:xfrm>
          <a:prstGeom prst="rect">
            <a:avLst/>
          </a:prstGeom>
        </p:spPr>
        <p:txBody>
          <a:bodyPr anchor="t" rtlCol="false" tIns="0" lIns="0" bIns="0" rIns="0">
            <a:spAutoFit/>
          </a:bodyPr>
          <a:lstStyle/>
          <a:p>
            <a:pPr algn="ctr">
              <a:lnSpc>
                <a:spcPts val="8764"/>
              </a:lnSpc>
            </a:pPr>
            <a:r>
              <a:rPr lang="en-US" sz="6900">
                <a:solidFill>
                  <a:srgbClr val="000000"/>
                </a:solidFill>
                <a:latin typeface="Open Sans 2"/>
                <a:ea typeface="Open Sans 2"/>
                <a:cs typeface="Open Sans 2"/>
                <a:sym typeface="Open Sans 2"/>
              </a:rPr>
              <a:t>RWI (Read, Write, Inc)</a:t>
            </a:r>
          </a:p>
          <a:p>
            <a:pPr algn="ctr">
              <a:lnSpc>
                <a:spcPts val="8764"/>
              </a:lnSpc>
            </a:pPr>
          </a:p>
          <a:p>
            <a:pPr algn="ctr">
              <a:lnSpc>
                <a:spcPts val="4065"/>
              </a:lnSpc>
            </a:pPr>
            <a:r>
              <a:rPr lang="en-US" sz="3201">
                <a:solidFill>
                  <a:srgbClr val="000000"/>
                </a:solidFill>
                <a:latin typeface="Open Sans 2"/>
                <a:ea typeface="Open Sans 2"/>
                <a:cs typeface="Open Sans 2"/>
                <a:sym typeface="Open Sans 2"/>
              </a:rPr>
              <a:t>At St. Mary’s, we use Read Write Inc to teach children how to read, write and spell. RWI teaches children the sounds in English, the letters that represent them, and how to form the letters when writing.  In year 2, your child may be taught in a RWI group, which will focus on teaching your child to read with accuracy and fluency. When your child has completed the scheme, they will then move on to other reading books, e.g. Oxford Reading Tree.  </a:t>
            </a:r>
          </a:p>
          <a:p>
            <a:pPr algn="ctr">
              <a:lnSpc>
                <a:spcPts val="4065"/>
              </a:lnSpc>
            </a:pPr>
          </a:p>
          <a:p>
            <a:pPr algn="ctr">
              <a:lnSpc>
                <a:spcPts val="4065"/>
              </a:lnSpc>
            </a:pPr>
          </a:p>
          <a:p>
            <a:pPr algn="ctr">
              <a:lnSpc>
                <a:spcPts val="4065"/>
              </a:lnSpc>
            </a:pPr>
          </a:p>
          <a:p>
            <a:pPr algn="ctr">
              <a:lnSpc>
                <a:spcPts val="4065"/>
              </a:lnSpc>
            </a:pPr>
          </a:p>
          <a:p>
            <a:pPr algn="ctr">
              <a:lnSpc>
                <a:spcPts val="8764"/>
              </a:lnSpc>
              <a:spcBef>
                <a:spcPct val="0"/>
              </a:spcBef>
            </a:pPr>
          </a:p>
        </p:txBody>
      </p:sp>
      <p:sp>
        <p:nvSpPr>
          <p:cNvPr name="Freeform 9" id="9"/>
          <p:cNvSpPr/>
          <p:nvPr/>
        </p:nvSpPr>
        <p:spPr>
          <a:xfrm flipH="false" flipV="false" rot="0">
            <a:off x="9463470" y="4984750"/>
            <a:ext cx="5394592" cy="4462799"/>
          </a:xfrm>
          <a:custGeom>
            <a:avLst/>
            <a:gdLst/>
            <a:ahLst/>
            <a:cxnLst/>
            <a:rect r="r" b="b" t="t" l="l"/>
            <a:pathLst>
              <a:path h="4462799" w="5394592">
                <a:moveTo>
                  <a:pt x="0" y="0"/>
                </a:moveTo>
                <a:lnTo>
                  <a:pt x="5394592" y="0"/>
                </a:lnTo>
                <a:lnTo>
                  <a:pt x="5394592" y="4462799"/>
                </a:lnTo>
                <a:lnTo>
                  <a:pt x="0" y="4462799"/>
                </a:lnTo>
                <a:lnTo>
                  <a:pt x="0" y="0"/>
                </a:lnTo>
                <a:close/>
              </a:path>
            </a:pathLst>
          </a:custGeom>
          <a:blipFill>
            <a:blip r:embed="rId7"/>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EEFAFF"/>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2508434" y="-4315657"/>
            <a:ext cx="9454551" cy="11886288"/>
          </a:xfrm>
          <a:custGeom>
            <a:avLst/>
            <a:gdLst/>
            <a:ahLst/>
            <a:cxnLst/>
            <a:rect r="r" b="b" t="t" l="l"/>
            <a:pathLst>
              <a:path h="11886288" w="9454551">
                <a:moveTo>
                  <a:pt x="0" y="0"/>
                </a:moveTo>
                <a:lnTo>
                  <a:pt x="9454552" y="0"/>
                </a:lnTo>
                <a:lnTo>
                  <a:pt x="9454552" y="11886288"/>
                </a:lnTo>
                <a:lnTo>
                  <a:pt x="0" y="11886288"/>
                </a:lnTo>
                <a:lnTo>
                  <a:pt x="0" y="0"/>
                </a:lnTo>
                <a:close/>
              </a:path>
            </a:pathLst>
          </a:custGeom>
          <a:blipFill>
            <a:blip r:embed="rId2"/>
            <a:stretch>
              <a:fillRect l="0" t="0" r="0" b="0"/>
            </a:stretch>
          </a:blipFill>
        </p:spPr>
      </p:sp>
      <p:sp>
        <p:nvSpPr>
          <p:cNvPr name="Freeform 3" id="3"/>
          <p:cNvSpPr/>
          <p:nvPr/>
        </p:nvSpPr>
        <p:spPr>
          <a:xfrm flipH="false" flipV="false" rot="8100000">
            <a:off x="2213219" y="2905923"/>
            <a:ext cx="5469632" cy="4475153"/>
          </a:xfrm>
          <a:custGeom>
            <a:avLst/>
            <a:gdLst/>
            <a:ahLst/>
            <a:cxnLst/>
            <a:rect r="r" b="b" t="t" l="l"/>
            <a:pathLst>
              <a:path h="4475153" w="5469632">
                <a:moveTo>
                  <a:pt x="0" y="0"/>
                </a:moveTo>
                <a:lnTo>
                  <a:pt x="5469632" y="0"/>
                </a:lnTo>
                <a:lnTo>
                  <a:pt x="5469632" y="4475154"/>
                </a:lnTo>
                <a:lnTo>
                  <a:pt x="0" y="447515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688427" y="3960126"/>
            <a:ext cx="9152475" cy="8229600"/>
          </a:xfrm>
          <a:custGeom>
            <a:avLst/>
            <a:gdLst/>
            <a:ahLst/>
            <a:cxnLst/>
            <a:rect r="r" b="b" t="t" l="l"/>
            <a:pathLst>
              <a:path h="8229600" w="9152475">
                <a:moveTo>
                  <a:pt x="0" y="0"/>
                </a:moveTo>
                <a:lnTo>
                  <a:pt x="9152474" y="0"/>
                </a:lnTo>
                <a:lnTo>
                  <a:pt x="9152474" y="8229600"/>
                </a:lnTo>
                <a:lnTo>
                  <a:pt x="0" y="8229600"/>
                </a:lnTo>
                <a:lnTo>
                  <a:pt x="0" y="0"/>
                </a:lnTo>
                <a:close/>
              </a:path>
            </a:pathLst>
          </a:custGeom>
          <a:blipFill>
            <a:blip r:embed="rId5"/>
            <a:stretch>
              <a:fillRect l="0" t="0" r="0" b="0"/>
            </a:stretch>
          </a:blipFill>
        </p:spPr>
      </p:sp>
      <p:sp>
        <p:nvSpPr>
          <p:cNvPr name="Freeform 5" id="5"/>
          <p:cNvSpPr/>
          <p:nvPr/>
        </p:nvSpPr>
        <p:spPr>
          <a:xfrm flipH="false" flipV="false" rot="-2938341">
            <a:off x="4404308" y="5806723"/>
            <a:ext cx="9721895" cy="10809612"/>
          </a:xfrm>
          <a:custGeom>
            <a:avLst/>
            <a:gdLst/>
            <a:ahLst/>
            <a:cxnLst/>
            <a:rect r="r" b="b" t="t" l="l"/>
            <a:pathLst>
              <a:path h="10809612" w="9721895">
                <a:moveTo>
                  <a:pt x="0" y="0"/>
                </a:moveTo>
                <a:lnTo>
                  <a:pt x="9721895" y="0"/>
                </a:lnTo>
                <a:lnTo>
                  <a:pt x="9721895" y="10809612"/>
                </a:lnTo>
                <a:lnTo>
                  <a:pt x="0" y="10809612"/>
                </a:lnTo>
                <a:lnTo>
                  <a:pt x="0" y="0"/>
                </a:lnTo>
                <a:close/>
              </a:path>
            </a:pathLst>
          </a:custGeom>
          <a:blipFill>
            <a:blip r:embed="rId6"/>
            <a:stretch>
              <a:fillRect l="0" t="0" r="0" b="0"/>
            </a:stretch>
          </a:blipFill>
        </p:spPr>
      </p:sp>
      <p:sp>
        <p:nvSpPr>
          <p:cNvPr name="Freeform 6" id="6"/>
          <p:cNvSpPr/>
          <p:nvPr/>
        </p:nvSpPr>
        <p:spPr>
          <a:xfrm flipH="false" flipV="false" rot="0">
            <a:off x="-2672048" y="2558066"/>
            <a:ext cx="7401497" cy="8229600"/>
          </a:xfrm>
          <a:custGeom>
            <a:avLst/>
            <a:gdLst/>
            <a:ahLst/>
            <a:cxnLst/>
            <a:rect r="r" b="b" t="t" l="l"/>
            <a:pathLst>
              <a:path h="8229600" w="7401497">
                <a:moveTo>
                  <a:pt x="0" y="0"/>
                </a:moveTo>
                <a:lnTo>
                  <a:pt x="7401496" y="0"/>
                </a:lnTo>
                <a:lnTo>
                  <a:pt x="7401496" y="8229600"/>
                </a:lnTo>
                <a:lnTo>
                  <a:pt x="0" y="8229600"/>
                </a:lnTo>
                <a:lnTo>
                  <a:pt x="0" y="0"/>
                </a:lnTo>
                <a:close/>
              </a:path>
            </a:pathLst>
          </a:custGeom>
          <a:blipFill>
            <a:blip r:embed="rId6"/>
            <a:stretch>
              <a:fillRect l="0" t="0" r="0" b="0"/>
            </a:stretch>
          </a:blipFill>
        </p:spPr>
      </p:sp>
      <p:sp>
        <p:nvSpPr>
          <p:cNvPr name="Freeform 7" id="7"/>
          <p:cNvSpPr/>
          <p:nvPr/>
        </p:nvSpPr>
        <p:spPr>
          <a:xfrm flipH="false" flipV="false" rot="-1203235">
            <a:off x="156670" y="-1019161"/>
            <a:ext cx="9145556" cy="4738275"/>
          </a:xfrm>
          <a:custGeom>
            <a:avLst/>
            <a:gdLst/>
            <a:ahLst/>
            <a:cxnLst/>
            <a:rect r="r" b="b" t="t" l="l"/>
            <a:pathLst>
              <a:path h="4738275" w="9145556">
                <a:moveTo>
                  <a:pt x="0" y="0"/>
                </a:moveTo>
                <a:lnTo>
                  <a:pt x="9145556" y="0"/>
                </a:lnTo>
                <a:lnTo>
                  <a:pt x="9145556" y="4738275"/>
                </a:lnTo>
                <a:lnTo>
                  <a:pt x="0" y="4738275"/>
                </a:lnTo>
                <a:lnTo>
                  <a:pt x="0" y="0"/>
                </a:lnTo>
                <a:close/>
              </a:path>
            </a:pathLst>
          </a:custGeom>
          <a:blipFill>
            <a:blip r:embed="rId6"/>
            <a:stretch>
              <a:fillRect l="0" t="-114609" r="0" b="0"/>
            </a:stretch>
          </a:blipFill>
        </p:spPr>
      </p:sp>
      <p:sp>
        <p:nvSpPr>
          <p:cNvPr name="Freeform 8" id="8"/>
          <p:cNvSpPr/>
          <p:nvPr/>
        </p:nvSpPr>
        <p:spPr>
          <a:xfrm flipH="false" flipV="false" rot="0">
            <a:off x="4729448" y="4285705"/>
            <a:ext cx="8126140" cy="5902363"/>
          </a:xfrm>
          <a:custGeom>
            <a:avLst/>
            <a:gdLst/>
            <a:ahLst/>
            <a:cxnLst/>
            <a:rect r="r" b="b" t="t" l="l"/>
            <a:pathLst>
              <a:path h="5902363" w="8126140">
                <a:moveTo>
                  <a:pt x="0" y="0"/>
                </a:moveTo>
                <a:lnTo>
                  <a:pt x="8126141" y="0"/>
                </a:lnTo>
                <a:lnTo>
                  <a:pt x="8126141" y="5902363"/>
                </a:lnTo>
                <a:lnTo>
                  <a:pt x="0" y="5902363"/>
                </a:lnTo>
                <a:lnTo>
                  <a:pt x="0" y="0"/>
                </a:lnTo>
                <a:close/>
              </a:path>
            </a:pathLst>
          </a:custGeom>
          <a:blipFill>
            <a:blip r:embed="rId7"/>
            <a:stretch>
              <a:fillRect l="0" t="0" r="0" b="0"/>
            </a:stretch>
          </a:blipFill>
        </p:spPr>
      </p:sp>
      <p:sp>
        <p:nvSpPr>
          <p:cNvPr name="TextBox 9" id="9"/>
          <p:cNvSpPr txBox="true"/>
          <p:nvPr/>
        </p:nvSpPr>
        <p:spPr>
          <a:xfrm rot="0">
            <a:off x="0" y="62145"/>
            <a:ext cx="17531057" cy="5282176"/>
          </a:xfrm>
          <a:prstGeom prst="rect">
            <a:avLst/>
          </a:prstGeom>
        </p:spPr>
        <p:txBody>
          <a:bodyPr anchor="t" rtlCol="false" tIns="0" lIns="0" bIns="0" rIns="0">
            <a:spAutoFit/>
          </a:bodyPr>
          <a:lstStyle/>
          <a:p>
            <a:pPr algn="ctr">
              <a:lnSpc>
                <a:spcPts val="8764"/>
              </a:lnSpc>
            </a:pPr>
            <a:r>
              <a:rPr lang="en-US" sz="6900" u="sng">
                <a:solidFill>
                  <a:srgbClr val="000000"/>
                </a:solidFill>
                <a:latin typeface="Open Sans 2"/>
                <a:ea typeface="Open Sans 2"/>
                <a:cs typeface="Open Sans 2"/>
                <a:sym typeface="Open Sans 2"/>
              </a:rPr>
              <a:t>Phonics</a:t>
            </a:r>
          </a:p>
          <a:p>
            <a:pPr algn="ctr">
              <a:lnSpc>
                <a:spcPts val="4065"/>
              </a:lnSpc>
            </a:pPr>
            <a:r>
              <a:rPr lang="en-US" sz="3201">
                <a:solidFill>
                  <a:srgbClr val="000000"/>
                </a:solidFill>
                <a:latin typeface="Open Sans 2"/>
                <a:ea typeface="Open Sans 2"/>
                <a:cs typeface="Open Sans 2"/>
                <a:sym typeface="Open Sans 2"/>
              </a:rPr>
              <a:t>Synthetic phonics is a method that’s used to teach pupils how to read and write in English. Through synthetic phonics, children will learn that all words can be broken down into small units of sound called </a:t>
            </a:r>
            <a:r>
              <a:rPr lang="en-US" sz="3201">
                <a:solidFill>
                  <a:srgbClr val="000000"/>
                </a:solidFill>
                <a:latin typeface="Open Sans 2"/>
                <a:ea typeface="Open Sans 2"/>
                <a:cs typeface="Open Sans 2"/>
                <a:sym typeface="Open Sans 2"/>
                <a:hlinkClick r:id="rId8" tooltip="https://www.twinkl.co.uk/teaching-wiki/phoneme"/>
              </a:rPr>
              <a:t>phonemes</a:t>
            </a:r>
            <a:r>
              <a:rPr lang="en-US" sz="3201">
                <a:solidFill>
                  <a:srgbClr val="000000"/>
                </a:solidFill>
                <a:latin typeface="Open Sans 2"/>
                <a:ea typeface="Open Sans 2"/>
                <a:cs typeface="Open Sans 2"/>
                <a:sym typeface="Open Sans 2"/>
              </a:rPr>
              <a:t>, which are represented in written language using groups of letters called </a:t>
            </a:r>
            <a:r>
              <a:rPr lang="en-US" sz="3201">
                <a:solidFill>
                  <a:srgbClr val="000000"/>
                </a:solidFill>
                <a:latin typeface="Open Sans 2"/>
                <a:ea typeface="Open Sans 2"/>
                <a:cs typeface="Open Sans 2"/>
                <a:sym typeface="Open Sans 2"/>
                <a:hlinkClick r:id="rId9" tooltip="https://www.twinkl.co.uk/teaching-wiki/grapheme#:~:text=A%20grapheme%20is%20a%20symbol,two%20are%20so%20inextricably%20linked."/>
              </a:rPr>
              <a:t>graphemes</a:t>
            </a:r>
            <a:r>
              <a:rPr lang="en-US" sz="3201">
                <a:solidFill>
                  <a:srgbClr val="000000"/>
                </a:solidFill>
                <a:latin typeface="Open Sans 2"/>
                <a:ea typeface="Open Sans 2"/>
                <a:cs typeface="Open Sans 2"/>
                <a:sym typeface="Open Sans 2"/>
              </a:rPr>
              <a:t>. </a:t>
            </a:r>
          </a:p>
          <a:p>
            <a:pPr algn="ctr">
              <a:lnSpc>
                <a:spcPts val="4065"/>
              </a:lnSpc>
            </a:pPr>
            <a:r>
              <a:rPr lang="en-US" sz="3201">
                <a:solidFill>
                  <a:srgbClr val="000000"/>
                </a:solidFill>
                <a:latin typeface="Open Sans 2"/>
                <a:ea typeface="Open Sans 2"/>
                <a:cs typeface="Open Sans 2"/>
                <a:sym typeface="Open Sans 2"/>
              </a:rPr>
              <a:t>Your child will continue to learn and practice phonics to develop their reading and writing skills. Please continue to practice phonics with your child at home. </a:t>
            </a:r>
          </a:p>
          <a:p>
            <a:pPr algn="ctr">
              <a:lnSpc>
                <a:spcPts val="8764"/>
              </a:lnSpc>
              <a:spcBef>
                <a:spcPct val="0"/>
              </a:spcBef>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EEFAFF"/>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2508434" y="-4315657"/>
            <a:ext cx="9454551" cy="11886288"/>
          </a:xfrm>
          <a:custGeom>
            <a:avLst/>
            <a:gdLst/>
            <a:ahLst/>
            <a:cxnLst/>
            <a:rect r="r" b="b" t="t" l="l"/>
            <a:pathLst>
              <a:path h="11886288" w="9454551">
                <a:moveTo>
                  <a:pt x="0" y="0"/>
                </a:moveTo>
                <a:lnTo>
                  <a:pt x="9454552" y="0"/>
                </a:lnTo>
                <a:lnTo>
                  <a:pt x="9454552" y="11886288"/>
                </a:lnTo>
                <a:lnTo>
                  <a:pt x="0" y="11886288"/>
                </a:lnTo>
                <a:lnTo>
                  <a:pt x="0" y="0"/>
                </a:lnTo>
                <a:close/>
              </a:path>
            </a:pathLst>
          </a:custGeom>
          <a:blipFill>
            <a:blip r:embed="rId2"/>
            <a:stretch>
              <a:fillRect l="0" t="0" r="0" b="0"/>
            </a:stretch>
          </a:blipFill>
        </p:spPr>
      </p:sp>
      <p:sp>
        <p:nvSpPr>
          <p:cNvPr name="Freeform 3" id="3"/>
          <p:cNvSpPr/>
          <p:nvPr/>
        </p:nvSpPr>
        <p:spPr>
          <a:xfrm flipH="false" flipV="false" rot="8100000">
            <a:off x="2213219" y="2905923"/>
            <a:ext cx="5469632" cy="4475153"/>
          </a:xfrm>
          <a:custGeom>
            <a:avLst/>
            <a:gdLst/>
            <a:ahLst/>
            <a:cxnLst/>
            <a:rect r="r" b="b" t="t" l="l"/>
            <a:pathLst>
              <a:path h="4475153" w="5469632">
                <a:moveTo>
                  <a:pt x="0" y="0"/>
                </a:moveTo>
                <a:lnTo>
                  <a:pt x="5469632" y="0"/>
                </a:lnTo>
                <a:lnTo>
                  <a:pt x="5469632" y="4475154"/>
                </a:lnTo>
                <a:lnTo>
                  <a:pt x="0" y="447515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688427" y="3960126"/>
            <a:ext cx="9152475" cy="8229600"/>
          </a:xfrm>
          <a:custGeom>
            <a:avLst/>
            <a:gdLst/>
            <a:ahLst/>
            <a:cxnLst/>
            <a:rect r="r" b="b" t="t" l="l"/>
            <a:pathLst>
              <a:path h="8229600" w="9152475">
                <a:moveTo>
                  <a:pt x="0" y="0"/>
                </a:moveTo>
                <a:lnTo>
                  <a:pt x="9152474" y="0"/>
                </a:lnTo>
                <a:lnTo>
                  <a:pt x="9152474" y="8229600"/>
                </a:lnTo>
                <a:lnTo>
                  <a:pt x="0" y="8229600"/>
                </a:lnTo>
                <a:lnTo>
                  <a:pt x="0" y="0"/>
                </a:lnTo>
                <a:close/>
              </a:path>
            </a:pathLst>
          </a:custGeom>
          <a:blipFill>
            <a:blip r:embed="rId5"/>
            <a:stretch>
              <a:fillRect l="0" t="0" r="0" b="0"/>
            </a:stretch>
          </a:blipFill>
        </p:spPr>
      </p:sp>
      <p:sp>
        <p:nvSpPr>
          <p:cNvPr name="Freeform 5" id="5"/>
          <p:cNvSpPr/>
          <p:nvPr/>
        </p:nvSpPr>
        <p:spPr>
          <a:xfrm flipH="false" flipV="false" rot="-2938341">
            <a:off x="4404308" y="5806723"/>
            <a:ext cx="9721895" cy="10809612"/>
          </a:xfrm>
          <a:custGeom>
            <a:avLst/>
            <a:gdLst/>
            <a:ahLst/>
            <a:cxnLst/>
            <a:rect r="r" b="b" t="t" l="l"/>
            <a:pathLst>
              <a:path h="10809612" w="9721895">
                <a:moveTo>
                  <a:pt x="0" y="0"/>
                </a:moveTo>
                <a:lnTo>
                  <a:pt x="9721895" y="0"/>
                </a:lnTo>
                <a:lnTo>
                  <a:pt x="9721895" y="10809612"/>
                </a:lnTo>
                <a:lnTo>
                  <a:pt x="0" y="10809612"/>
                </a:lnTo>
                <a:lnTo>
                  <a:pt x="0" y="0"/>
                </a:lnTo>
                <a:close/>
              </a:path>
            </a:pathLst>
          </a:custGeom>
          <a:blipFill>
            <a:blip r:embed="rId6"/>
            <a:stretch>
              <a:fillRect l="0" t="0" r="0" b="0"/>
            </a:stretch>
          </a:blipFill>
        </p:spPr>
      </p:sp>
      <p:sp>
        <p:nvSpPr>
          <p:cNvPr name="Freeform 6" id="6"/>
          <p:cNvSpPr/>
          <p:nvPr/>
        </p:nvSpPr>
        <p:spPr>
          <a:xfrm flipH="false" flipV="false" rot="0">
            <a:off x="-2672048" y="2558066"/>
            <a:ext cx="7401497" cy="8229600"/>
          </a:xfrm>
          <a:custGeom>
            <a:avLst/>
            <a:gdLst/>
            <a:ahLst/>
            <a:cxnLst/>
            <a:rect r="r" b="b" t="t" l="l"/>
            <a:pathLst>
              <a:path h="8229600" w="7401497">
                <a:moveTo>
                  <a:pt x="0" y="0"/>
                </a:moveTo>
                <a:lnTo>
                  <a:pt x="7401496" y="0"/>
                </a:lnTo>
                <a:lnTo>
                  <a:pt x="7401496" y="8229600"/>
                </a:lnTo>
                <a:lnTo>
                  <a:pt x="0" y="8229600"/>
                </a:lnTo>
                <a:lnTo>
                  <a:pt x="0" y="0"/>
                </a:lnTo>
                <a:close/>
              </a:path>
            </a:pathLst>
          </a:custGeom>
          <a:blipFill>
            <a:blip r:embed="rId6"/>
            <a:stretch>
              <a:fillRect l="0" t="0" r="0" b="0"/>
            </a:stretch>
          </a:blipFill>
        </p:spPr>
      </p:sp>
      <p:sp>
        <p:nvSpPr>
          <p:cNvPr name="Freeform 7" id="7"/>
          <p:cNvSpPr/>
          <p:nvPr/>
        </p:nvSpPr>
        <p:spPr>
          <a:xfrm flipH="false" flipV="false" rot="-1203235">
            <a:off x="156670" y="-1019161"/>
            <a:ext cx="9145556" cy="4738275"/>
          </a:xfrm>
          <a:custGeom>
            <a:avLst/>
            <a:gdLst/>
            <a:ahLst/>
            <a:cxnLst/>
            <a:rect r="r" b="b" t="t" l="l"/>
            <a:pathLst>
              <a:path h="4738275" w="9145556">
                <a:moveTo>
                  <a:pt x="0" y="0"/>
                </a:moveTo>
                <a:lnTo>
                  <a:pt x="9145556" y="0"/>
                </a:lnTo>
                <a:lnTo>
                  <a:pt x="9145556" y="4738275"/>
                </a:lnTo>
                <a:lnTo>
                  <a:pt x="0" y="4738275"/>
                </a:lnTo>
                <a:lnTo>
                  <a:pt x="0" y="0"/>
                </a:lnTo>
                <a:close/>
              </a:path>
            </a:pathLst>
          </a:custGeom>
          <a:blipFill>
            <a:blip r:embed="rId6"/>
            <a:stretch>
              <a:fillRect l="0" t="-114609" r="0" b="0"/>
            </a:stretch>
          </a:blipFill>
        </p:spPr>
      </p:sp>
      <p:sp>
        <p:nvSpPr>
          <p:cNvPr name="Freeform 8" id="8"/>
          <p:cNvSpPr/>
          <p:nvPr/>
        </p:nvSpPr>
        <p:spPr>
          <a:xfrm flipH="false" flipV="false" rot="0">
            <a:off x="11620099" y="5143500"/>
            <a:ext cx="4913342" cy="4913342"/>
          </a:xfrm>
          <a:custGeom>
            <a:avLst/>
            <a:gdLst/>
            <a:ahLst/>
            <a:cxnLst/>
            <a:rect r="r" b="b" t="t" l="l"/>
            <a:pathLst>
              <a:path h="4913342" w="4913342">
                <a:moveTo>
                  <a:pt x="0" y="0"/>
                </a:moveTo>
                <a:lnTo>
                  <a:pt x="4913342" y="0"/>
                </a:lnTo>
                <a:lnTo>
                  <a:pt x="4913342" y="4913342"/>
                </a:lnTo>
                <a:lnTo>
                  <a:pt x="0" y="4913342"/>
                </a:lnTo>
                <a:lnTo>
                  <a:pt x="0" y="0"/>
                </a:lnTo>
                <a:close/>
              </a:path>
            </a:pathLst>
          </a:custGeom>
          <a:blipFill>
            <a:blip r:embed="rId7"/>
            <a:stretch>
              <a:fillRect l="0" t="0" r="0" b="0"/>
            </a:stretch>
          </a:blipFill>
        </p:spPr>
      </p:sp>
      <p:sp>
        <p:nvSpPr>
          <p:cNvPr name="TextBox 9" id="9"/>
          <p:cNvSpPr txBox="true"/>
          <p:nvPr/>
        </p:nvSpPr>
        <p:spPr>
          <a:xfrm rot="0">
            <a:off x="2504226" y="1080360"/>
            <a:ext cx="11731464" cy="8444476"/>
          </a:xfrm>
          <a:prstGeom prst="rect">
            <a:avLst/>
          </a:prstGeom>
        </p:spPr>
        <p:txBody>
          <a:bodyPr anchor="t" rtlCol="false" tIns="0" lIns="0" bIns="0" rIns="0">
            <a:spAutoFit/>
          </a:bodyPr>
          <a:lstStyle/>
          <a:p>
            <a:pPr algn="ctr">
              <a:lnSpc>
                <a:spcPts val="8764"/>
              </a:lnSpc>
            </a:pPr>
            <a:r>
              <a:rPr lang="en-US" sz="6900">
                <a:solidFill>
                  <a:srgbClr val="000000"/>
                </a:solidFill>
                <a:latin typeface="Open Sans 2"/>
                <a:ea typeface="Open Sans 2"/>
                <a:cs typeface="Open Sans 2"/>
                <a:sym typeface="Open Sans 2"/>
              </a:rPr>
              <a:t>Maths</a:t>
            </a:r>
          </a:p>
          <a:p>
            <a:pPr algn="ctr">
              <a:lnSpc>
                <a:spcPts val="8764"/>
              </a:lnSpc>
            </a:pPr>
          </a:p>
          <a:p>
            <a:pPr algn="ctr">
              <a:lnSpc>
                <a:spcPts val="4065"/>
              </a:lnSpc>
            </a:pPr>
            <a:r>
              <a:rPr lang="en-US" sz="3201">
                <a:solidFill>
                  <a:srgbClr val="000000"/>
                </a:solidFill>
                <a:latin typeface="Open Sans 2"/>
                <a:ea typeface="Open Sans 2"/>
                <a:cs typeface="Open Sans 2"/>
                <a:sym typeface="Open Sans 2"/>
              </a:rPr>
              <a:t>At St. Mary’s, we use White Rose to teach maths. </a:t>
            </a:r>
          </a:p>
          <a:p>
            <a:pPr algn="ctr">
              <a:lnSpc>
                <a:spcPts val="4065"/>
              </a:lnSpc>
            </a:pPr>
            <a:r>
              <a:rPr lang="en-US" sz="3201">
                <a:solidFill>
                  <a:srgbClr val="000000"/>
                </a:solidFill>
                <a:latin typeface="Open Sans 2"/>
                <a:ea typeface="Open Sans 2"/>
                <a:cs typeface="Open Sans 2"/>
                <a:sym typeface="Open Sans 2"/>
              </a:rPr>
              <a:t>https://whiteroseeducation.com/</a:t>
            </a:r>
            <a:r>
              <a:rPr lang="en-US" sz="3201">
                <a:solidFill>
                  <a:srgbClr val="000000"/>
                </a:solidFill>
                <a:latin typeface="Open Sans 2"/>
                <a:ea typeface="Open Sans 2"/>
                <a:cs typeface="Open Sans 2"/>
                <a:sym typeface="Open Sans 2"/>
              </a:rPr>
              <a:t> </a:t>
            </a:r>
          </a:p>
          <a:p>
            <a:pPr algn="ctr">
              <a:lnSpc>
                <a:spcPts val="4065"/>
              </a:lnSpc>
            </a:pPr>
            <a:r>
              <a:rPr lang="en-US" sz="3201">
                <a:solidFill>
                  <a:srgbClr val="000000"/>
                </a:solidFill>
                <a:latin typeface="Open Sans 2"/>
                <a:ea typeface="Open Sans 2"/>
                <a:cs typeface="Open Sans 2"/>
                <a:sym typeface="Open Sans 2"/>
              </a:rPr>
              <a:t>This is a mastery approach to teaching maths, which promotes daily problem solving activities.</a:t>
            </a:r>
          </a:p>
          <a:p>
            <a:pPr algn="ctr">
              <a:lnSpc>
                <a:spcPts val="4065"/>
              </a:lnSpc>
            </a:pPr>
          </a:p>
          <a:p>
            <a:pPr algn="ctr">
              <a:lnSpc>
                <a:spcPts val="4065"/>
              </a:lnSpc>
            </a:pPr>
            <a:r>
              <a:rPr lang="en-US" sz="3201">
                <a:solidFill>
                  <a:srgbClr val="000000"/>
                </a:solidFill>
                <a:latin typeface="Open Sans 2"/>
                <a:ea typeface="Open Sans 2"/>
                <a:cs typeface="Open Sans 2"/>
                <a:sym typeface="Open Sans 2"/>
              </a:rPr>
              <a:t> </a:t>
            </a:r>
            <a:r>
              <a:rPr lang="en-US" sz="3201">
                <a:solidFill>
                  <a:srgbClr val="000000"/>
                </a:solidFill>
                <a:latin typeface="Open Sans 2"/>
                <a:ea typeface="Open Sans 2"/>
                <a:cs typeface="Open Sans 2"/>
                <a:sym typeface="Open Sans 2"/>
              </a:rPr>
              <a:t>  </a:t>
            </a:r>
          </a:p>
          <a:p>
            <a:pPr algn="ctr">
              <a:lnSpc>
                <a:spcPts val="4065"/>
              </a:lnSpc>
            </a:pPr>
          </a:p>
          <a:p>
            <a:pPr algn="ctr">
              <a:lnSpc>
                <a:spcPts val="4065"/>
              </a:lnSpc>
            </a:pPr>
          </a:p>
          <a:p>
            <a:pPr algn="ctr">
              <a:lnSpc>
                <a:spcPts val="4065"/>
              </a:lnSpc>
            </a:pPr>
          </a:p>
          <a:p>
            <a:pPr algn="ctr">
              <a:lnSpc>
                <a:spcPts val="4065"/>
              </a:lnSpc>
            </a:pPr>
          </a:p>
          <a:p>
            <a:pPr algn="ctr">
              <a:lnSpc>
                <a:spcPts val="8764"/>
              </a:lnSpc>
              <a:spcBef>
                <a:spcPct val="0"/>
              </a:spcBef>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DAFuVgZljZM</dc:identifier>
  <dcterms:modified xsi:type="dcterms:W3CDTF">2011-08-01T06:04:30Z</dcterms:modified>
  <cp:revision>1</cp:revision>
  <dc:title>Year 2</dc:title>
</cp:coreProperties>
</file>