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1B413"/>
    <a:srgbClr val="FAB122"/>
    <a:srgbClr val="8A095B"/>
    <a:srgbClr val="00AEE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7EFC0B-0896-4FF2-A4E2-9E893E45E819}" v="1" dt="2024-02-08T13:11:09.4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4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-42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ie Woodroffe" userId="b157383c7860d663" providerId="LiveId" clId="{7C7EFC0B-0896-4FF2-A4E2-9E893E45E819}"/>
    <pc:docChg chg="undo custSel modSld">
      <pc:chgData name="Emilie Woodroffe" userId="b157383c7860d663" providerId="LiveId" clId="{7C7EFC0B-0896-4FF2-A4E2-9E893E45E819}" dt="2024-02-08T13:15:06.965" v="60" actId="20577"/>
      <pc:docMkLst>
        <pc:docMk/>
      </pc:docMkLst>
      <pc:sldChg chg="addSp delSp modSp mod">
        <pc:chgData name="Emilie Woodroffe" userId="b157383c7860d663" providerId="LiveId" clId="{7C7EFC0B-0896-4FF2-A4E2-9E893E45E819}" dt="2024-02-08T13:15:06.965" v="60" actId="20577"/>
        <pc:sldMkLst>
          <pc:docMk/>
          <pc:sldMk cId="4172752275" sldId="256"/>
        </pc:sldMkLst>
        <pc:spChg chg="mod">
          <ac:chgData name="Emilie Woodroffe" userId="b157383c7860d663" providerId="LiveId" clId="{7C7EFC0B-0896-4FF2-A4E2-9E893E45E819}" dt="2024-02-08T13:12:58.026" v="43" actId="20577"/>
          <ac:spMkLst>
            <pc:docMk/>
            <pc:sldMk cId="4172752275" sldId="256"/>
            <ac:spMk id="8" creationId="{00000000-0000-0000-0000-000000000000}"/>
          </ac:spMkLst>
        </pc:spChg>
        <pc:spChg chg="mod">
          <ac:chgData name="Emilie Woodroffe" userId="b157383c7860d663" providerId="LiveId" clId="{7C7EFC0B-0896-4FF2-A4E2-9E893E45E819}" dt="2024-02-08T13:15:06.965" v="60" actId="20577"/>
          <ac:spMkLst>
            <pc:docMk/>
            <pc:sldMk cId="4172752275" sldId="256"/>
            <ac:spMk id="14" creationId="{E1A7A250-9F90-427E-B55D-1A44A03C7DEA}"/>
          </ac:spMkLst>
        </pc:spChg>
        <pc:spChg chg="del">
          <ac:chgData name="Emilie Woodroffe" userId="b157383c7860d663" providerId="LiveId" clId="{7C7EFC0B-0896-4FF2-A4E2-9E893E45E819}" dt="2024-02-08T13:14:10.882" v="44" actId="478"/>
          <ac:spMkLst>
            <pc:docMk/>
            <pc:sldMk cId="4172752275" sldId="256"/>
            <ac:spMk id="15" creationId="{62446484-3D5F-4B8F-BDB7-132DCAA48395}"/>
          </ac:spMkLst>
        </pc:spChg>
        <pc:picChg chg="add del mod">
          <ac:chgData name="Emilie Woodroffe" userId="b157383c7860d663" providerId="LiveId" clId="{7C7EFC0B-0896-4FF2-A4E2-9E893E45E819}" dt="2024-02-08T13:11:27.177" v="8" actId="1076"/>
          <ac:picMkLst>
            <pc:docMk/>
            <pc:sldMk cId="4172752275" sldId="256"/>
            <ac:picMk id="2" creationId="{5BDE2FBD-D563-DBAA-F9F1-681614278DE3}"/>
          </ac:picMkLst>
        </pc:picChg>
        <pc:picChg chg="add del mod">
          <ac:chgData name="Emilie Woodroffe" userId="b157383c7860d663" providerId="LiveId" clId="{7C7EFC0B-0896-4FF2-A4E2-9E893E45E819}" dt="2024-02-08T13:11:22.109" v="6" actId="478"/>
          <ac:picMkLst>
            <pc:docMk/>
            <pc:sldMk cId="4172752275" sldId="256"/>
            <ac:picMk id="3" creationId="{DC8B4BDF-186F-A67A-F48F-04B4184825D5}"/>
          </ac:picMkLst>
        </pc:picChg>
        <pc:picChg chg="del">
          <ac:chgData name="Emilie Woodroffe" userId="b157383c7860d663" providerId="LiveId" clId="{7C7EFC0B-0896-4FF2-A4E2-9E893E45E819}" dt="2024-02-08T13:11:07.668" v="0" actId="478"/>
          <ac:picMkLst>
            <pc:docMk/>
            <pc:sldMk cId="4172752275" sldId="256"/>
            <ac:picMk id="7" creationId="{8EADAE55-01EC-41AC-9C0D-A28D14A68DF1}"/>
          </ac:picMkLst>
        </pc:picChg>
        <pc:picChg chg="mod">
          <ac:chgData name="Emilie Woodroffe" userId="b157383c7860d663" providerId="LiveId" clId="{7C7EFC0B-0896-4FF2-A4E2-9E893E45E819}" dt="2024-02-08T13:11:25.204" v="7" actId="1076"/>
          <ac:picMkLst>
            <pc:docMk/>
            <pc:sldMk cId="4172752275" sldId="256"/>
            <ac:picMk id="16" creationId="{FC9D190F-9F26-4B67-B01D-54B7A207BA0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pPr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8837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pPr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74830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pPr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25088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pPr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8315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pPr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56891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pPr/>
              <a:t>05/09/2025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17587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pPr/>
              <a:t>05/09/2025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63223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pPr/>
              <a:t>05/09/2025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769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pPr/>
              <a:t>05/09/2025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4792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pPr/>
              <a:t>05/09/2025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01548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pPr/>
              <a:t>05/09/2025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4940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EF688-72EB-4B25-AA9C-B95F9652A26B}" type="datetimeFigureOut">
              <a:rPr lang="en-GB" smtClean="0"/>
              <a:pPr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FDD29-91FB-4B1B-8D1A-3DD62ECB45B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46833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ln.myvle.co.uk/index.php?name=FileManager&amp;fid=4L242629272a232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5F956160-524D-4C49-B01D-89EFD1885621}"/>
              </a:ext>
            </a:extLst>
          </p:cNvPr>
          <p:cNvSpPr/>
          <p:nvPr/>
        </p:nvSpPr>
        <p:spPr>
          <a:xfrm>
            <a:off x="0" y="-5507"/>
            <a:ext cx="12192000" cy="24363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3838" y="382688"/>
            <a:ext cx="7148987" cy="83099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8A095B"/>
                </a:solidFill>
                <a:latin typeface="Century Gothic" panose="020B0502020202020204" pitchFamily="34" charset="0"/>
              </a:rPr>
              <a:t>Year 3 - Medium </a:t>
            </a:r>
            <a:r>
              <a:rPr lang="en-GB" sz="2400" b="1" dirty="0">
                <a:solidFill>
                  <a:srgbClr val="8A095B"/>
                </a:solidFill>
                <a:latin typeface="Century Gothic" panose="020B0502020202020204" pitchFamily="34" charset="0"/>
              </a:rPr>
              <a:t>Term Plan</a:t>
            </a:r>
          </a:p>
          <a:p>
            <a:r>
              <a:rPr lang="en-GB" sz="2400" b="1" dirty="0" smtClean="0">
                <a:solidFill>
                  <a:srgbClr val="8A095B"/>
                </a:solidFill>
                <a:latin typeface="Century Gothic" panose="020B0502020202020204" pitchFamily="34" charset="0"/>
              </a:rPr>
              <a:t>Autumn 1: </a:t>
            </a:r>
            <a:r>
              <a:rPr lang="en-GB" sz="2400" b="1" dirty="0" smtClean="0">
                <a:solidFill>
                  <a:srgbClr val="8A095B"/>
                </a:solidFill>
                <a:latin typeface="Century Gothic" panose="020B0502020202020204" pitchFamily="34" charset="0"/>
              </a:rPr>
              <a:t>French beginnings</a:t>
            </a:r>
            <a:r>
              <a:rPr lang="en-GB" sz="2400" b="1" dirty="0">
                <a:solidFill>
                  <a:srgbClr val="8A095B"/>
                </a:solidFill>
                <a:latin typeface="Century Gothic" panose="020B0502020202020204" pitchFamily="34" charset="0"/>
              </a:rPr>
              <a:t>	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89358" y="1350331"/>
            <a:ext cx="4057095" cy="30469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Learning Objective for each lesson:</a:t>
            </a:r>
            <a:endParaRPr lang="en-GB" sz="1600" dirty="0">
              <a:latin typeface="Century Gothic" panose="020B0502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 can say and write a greeting and a farewell in French.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 can ask and answer the question ‘How are you?’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 can say ‘My name is…’ and ask ‘What is your name?’ in French.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 can say some numbers between 0 and 10.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 can remember and write some numbers between 0 and 10. </a:t>
            </a:r>
            <a:endParaRPr lang="en-GB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GB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I can say some colours </a:t>
            </a:r>
            <a:r>
              <a:rPr lang="en-GB" sz="1600">
                <a:solidFill>
                  <a:prstClr val="black"/>
                </a:solidFill>
                <a:latin typeface="Century Gothic" panose="020B0502020202020204" pitchFamily="34" charset="0"/>
              </a:rPr>
              <a:t>in French. </a:t>
            </a:r>
            <a:endParaRPr lang="en-GB" sz="1600" dirty="0">
              <a:latin typeface="Century Gothic" panose="020B0502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0513" y="5590418"/>
            <a:ext cx="11693116" cy="738664"/>
          </a:xfrm>
          <a:prstGeom prst="rect">
            <a:avLst/>
          </a:prstGeom>
          <a:noFill/>
          <a:ln w="38100">
            <a:solidFill>
              <a:srgbClr val="8A095B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Key Performance Indicators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Can say a greeting. Can respond to a question about feelings and name. Can attempt a question about name and feelings.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Can remember and say most numbers from 1 to 10. Can say at least four colours. </a:t>
            </a: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xmlns="" id="{E1A7A250-9F90-427E-B55D-1A44A03C7DEA}"/>
              </a:ext>
            </a:extLst>
          </p:cNvPr>
          <p:cNvSpPr txBox="1"/>
          <p:nvPr/>
        </p:nvSpPr>
        <p:spPr>
          <a:xfrm>
            <a:off x="280513" y="1350331"/>
            <a:ext cx="7451939" cy="3970318"/>
          </a:xfrm>
          <a:prstGeom prst="rect">
            <a:avLst/>
          </a:prstGeom>
          <a:noFill/>
          <a:ln w="38100">
            <a:solidFill>
              <a:srgbClr val="00AEE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b="1" dirty="0">
                <a:latin typeface="Century Gothic" panose="020B0502020202020204" pitchFamily="34" charset="0"/>
              </a:rPr>
              <a:t>In this module: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During this half term the children will look at France as a country and start the early stages of conversation building to include greetings, feelings and names. The children will also be introduced to numbers and colours. </a:t>
            </a:r>
          </a:p>
          <a:p>
            <a:endParaRPr lang="en-GB" sz="1400" dirty="0">
              <a:latin typeface="Century Gothic" panose="020B0502020202020204" pitchFamily="34" charset="0"/>
            </a:endParaRPr>
          </a:p>
          <a:p>
            <a:r>
              <a:rPr lang="en-GB" sz="1400" dirty="0">
                <a:latin typeface="Century Gothic" panose="020B0502020202020204" pitchFamily="34" charset="0"/>
              </a:rPr>
              <a:t>Through songs, games, native speaker clips and independent tasks, they will explore the following content, topics and language: </a:t>
            </a:r>
          </a:p>
          <a:p>
            <a:endParaRPr lang="en-GB" sz="1400" dirty="0">
              <a:latin typeface="Century Gothic" panose="020B0502020202020204" pitchFamily="34" charset="0"/>
            </a:endParaRPr>
          </a:p>
          <a:p>
            <a:r>
              <a:rPr lang="en-GB" sz="1400" b="1" dirty="0">
                <a:latin typeface="Century Gothic" panose="020B0502020202020204" pitchFamily="34" charset="0"/>
              </a:rPr>
              <a:t>Greetings</a:t>
            </a:r>
            <a:endParaRPr lang="en-GB" sz="1400" dirty="0">
              <a:latin typeface="Century Gothic" panose="020B0502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Discover where France is in the world 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Learn how to say greetings in French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Learn how to ask and answer how they are feeling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Learn how to ask somebody their name, and how to introduce their name in French</a:t>
            </a:r>
          </a:p>
          <a:p>
            <a:r>
              <a:rPr lang="en-GB" sz="1400" b="1" dirty="0">
                <a:latin typeface="Century Gothic" panose="020B0502020202020204" pitchFamily="34" charset="0"/>
              </a:rPr>
              <a:t>Numbers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Learn to say and remember numbers from 1 to 10</a:t>
            </a:r>
          </a:p>
          <a:p>
            <a:r>
              <a:rPr lang="en-GB" sz="1400" b="1" dirty="0">
                <a:latin typeface="Century Gothic" panose="020B0502020202020204" pitchFamily="34" charset="0"/>
              </a:rPr>
              <a:t>Colours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Learn to say colours in French</a:t>
            </a:r>
          </a:p>
        </p:txBody>
      </p:sp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FC9D190F-9F26-4B67-B01D-54B7A207BA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64765" y="375310"/>
            <a:ext cx="1081687" cy="721124"/>
          </a:xfrm>
          <a:prstGeom prst="rect">
            <a:avLst/>
          </a:prstGeom>
        </p:spPr>
      </p:pic>
      <p:sp>
        <p:nvSpPr>
          <p:cNvPr id="3" name="TextBox 8">
            <a:extLst>
              <a:ext uri="{FF2B5EF4-FFF2-40B4-BE49-F238E27FC236}">
                <a16:creationId xmlns:a16="http://schemas.microsoft.com/office/drawing/2014/main" xmlns="" id="{852184DC-AD8D-73F5-E4E3-7209E7274E8A}"/>
              </a:ext>
            </a:extLst>
          </p:cNvPr>
          <p:cNvSpPr txBox="1"/>
          <p:nvPr/>
        </p:nvSpPr>
        <p:spPr>
          <a:xfrm>
            <a:off x="7889358" y="4897437"/>
            <a:ext cx="4057094" cy="338554"/>
          </a:xfrm>
          <a:prstGeom prst="rect">
            <a:avLst/>
          </a:prstGeom>
          <a:noFill/>
          <a:ln w="38100">
            <a:solidFill>
              <a:srgbClr val="21B413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>
                <a:latin typeface="Century Gothic" panose="020B0502020202020204" pitchFamily="34" charset="0"/>
                <a:hlinkClick r:id="rId3"/>
              </a:rPr>
              <a:t>Examples of work – A new start</a:t>
            </a:r>
            <a:endParaRPr lang="en-GB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2752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269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Janet Lloyd</dc:creator>
  <cp:lastModifiedBy>Liam</cp:lastModifiedBy>
  <cp:revision>52</cp:revision>
  <cp:lastPrinted>2019-02-25T10:36:43Z</cp:lastPrinted>
  <dcterms:created xsi:type="dcterms:W3CDTF">2019-02-25T10:25:29Z</dcterms:created>
  <dcterms:modified xsi:type="dcterms:W3CDTF">2025-09-05T13:31:45Z</dcterms:modified>
</cp:coreProperties>
</file>