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AEEF"/>
    <a:srgbClr val="21B413"/>
    <a:srgbClr val="FAB122"/>
    <a:srgbClr val="8A095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4" autoAdjust="0"/>
    <p:restoredTop sz="94660"/>
  </p:normalViewPr>
  <p:slideViewPr>
    <p:cSldViewPr snapToGrid="0" showGuides="1">
      <p:cViewPr varScale="1">
        <p:scale>
          <a:sx n="113" d="100"/>
          <a:sy n="113" d="100"/>
        </p:scale>
        <p:origin x="-42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e Woodroffe" userId="b157383c7860d663" providerId="LiveId" clId="{9F363727-AFB4-42BF-8C08-0A3BC9CC0419}"/>
    <pc:docChg chg="custSel modSld">
      <pc:chgData name="Emilie Woodroffe" userId="b157383c7860d663" providerId="LiveId" clId="{9F363727-AFB4-42BF-8C08-0A3BC9CC0419}" dt="2024-02-21T10:50:26.774" v="8" actId="20577"/>
      <pc:docMkLst>
        <pc:docMk/>
      </pc:docMkLst>
      <pc:sldChg chg="addSp delSp modSp mod">
        <pc:chgData name="Emilie Woodroffe" userId="b157383c7860d663" providerId="LiveId" clId="{9F363727-AFB4-42BF-8C08-0A3BC9CC0419}" dt="2024-02-21T10:50:26.774" v="8" actId="20577"/>
        <pc:sldMkLst>
          <pc:docMk/>
          <pc:sldMk cId="4172752275" sldId="256"/>
        </pc:sldMkLst>
        <pc:spChg chg="mod">
          <ac:chgData name="Emilie Woodroffe" userId="b157383c7860d663" providerId="LiveId" clId="{9F363727-AFB4-42BF-8C08-0A3BC9CC0419}" dt="2024-02-21T10:50:26.774" v="8" actId="20577"/>
          <ac:spMkLst>
            <pc:docMk/>
            <pc:sldMk cId="4172752275" sldId="256"/>
            <ac:spMk id="14" creationId="{E1A7A250-9F90-427E-B55D-1A44A03C7DEA}"/>
          </ac:spMkLst>
        </pc:spChg>
        <pc:spChg chg="mod">
          <ac:chgData name="Emilie Woodroffe" userId="b157383c7860d663" providerId="LiveId" clId="{9F363727-AFB4-42BF-8C08-0A3BC9CC0419}" dt="2024-02-21T10:49:50.869" v="1" actId="207"/>
          <ac:spMkLst>
            <pc:docMk/>
            <pc:sldMk cId="4172752275" sldId="256"/>
            <ac:spMk id="18" creationId="{5F956160-524D-4C49-B01D-89EFD1885621}"/>
          </ac:spMkLst>
        </pc:spChg>
        <pc:picChg chg="add mod">
          <ac:chgData name="Emilie Woodroffe" userId="b157383c7860d663" providerId="LiveId" clId="{9F363727-AFB4-42BF-8C08-0A3BC9CC0419}" dt="2024-02-21T10:50:08.216" v="2"/>
          <ac:picMkLst>
            <pc:docMk/>
            <pc:sldMk cId="4172752275" sldId="256"/>
            <ac:picMk id="3" creationId="{9EA175BE-E06E-E27E-C41E-BA3BC3F80609}"/>
          </ac:picMkLst>
        </pc:picChg>
        <pc:picChg chg="del">
          <ac:chgData name="Emilie Woodroffe" userId="b157383c7860d663" providerId="LiveId" clId="{9F363727-AFB4-42BF-8C08-0A3BC9CC0419}" dt="2024-02-21T10:49:45.695" v="0" actId="478"/>
          <ac:picMkLst>
            <pc:docMk/>
            <pc:sldMk cId="4172752275" sldId="256"/>
            <ac:picMk id="4" creationId="{6C7BE5B7-7568-275E-3629-42E1AD83E991}"/>
          </ac:picMkLst>
        </pc:picChg>
      </pc:sldChg>
    </pc:docChg>
  </pc:docChgLst>
  <pc:docChgLst>
    <pc:chgData name="Emilie Woodroffe" userId="b157383c7860d663" providerId="LiveId" clId="{5C970B54-AF02-44C1-891F-1E9AB985E5CA}"/>
    <pc:docChg chg="custSel modSld">
      <pc:chgData name="Emilie Woodroffe" userId="b157383c7860d663" providerId="LiveId" clId="{5C970B54-AF02-44C1-891F-1E9AB985E5CA}" dt="2024-04-24T13:04:57.089" v="0" actId="33524"/>
      <pc:docMkLst>
        <pc:docMk/>
      </pc:docMkLst>
      <pc:sldChg chg="modSp mod">
        <pc:chgData name="Emilie Woodroffe" userId="b157383c7860d663" providerId="LiveId" clId="{5C970B54-AF02-44C1-891F-1E9AB985E5CA}" dt="2024-04-24T13:04:57.089" v="0" actId="33524"/>
        <pc:sldMkLst>
          <pc:docMk/>
          <pc:sldMk cId="4172752275" sldId="256"/>
        </pc:sldMkLst>
        <pc:spChg chg="mod">
          <ac:chgData name="Emilie Woodroffe" userId="b157383c7860d663" providerId="LiveId" clId="{5C970B54-AF02-44C1-891F-1E9AB985E5CA}" dt="2024-04-24T13:04:57.089" v="0" actId="33524"/>
          <ac:spMkLst>
            <pc:docMk/>
            <pc:sldMk cId="4172752275" sldId="256"/>
            <ac:spMk id="14" creationId="{E1A7A250-9F90-427E-B55D-1A44A03C7DE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218837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137483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2525088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983155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155689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3817587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356322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6769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40479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260154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pPr/>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1849409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EF688-72EB-4B25-AA9C-B95F9652A26B}" type="datetimeFigureOut">
              <a:rPr lang="en-GB" smtClean="0"/>
              <a:pPr/>
              <a:t>05/09/2025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FDD29-91FB-4B1B-8D1A-3DD62ECB45BF}" type="slidenum">
              <a:rPr lang="en-GB" smtClean="0"/>
              <a:pPr/>
              <a:t>‹#›</a:t>
            </a:fld>
            <a:endParaRPr lang="en-GB"/>
          </a:p>
        </p:txBody>
      </p:sp>
    </p:spTree>
    <p:extLst>
      <p:ext uri="{BB962C8B-B14F-4D97-AF65-F5344CB8AC3E}">
        <p14:creationId xmlns="" xmlns:p14="http://schemas.microsoft.com/office/powerpoint/2010/main" val="2046833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 xmlns:a16="http://schemas.microsoft.com/office/drawing/2014/main" id="{5F956160-524D-4C49-B01D-89EFD1885621}"/>
              </a:ext>
            </a:extLst>
          </p:cNvPr>
          <p:cNvSpPr/>
          <p:nvPr/>
        </p:nvSpPr>
        <p:spPr>
          <a:xfrm>
            <a:off x="0" y="-5507"/>
            <a:ext cx="12192000" cy="243632"/>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13838" y="382688"/>
            <a:ext cx="7148987" cy="830997"/>
          </a:xfrm>
          <a:prstGeom prst="rect">
            <a:avLst/>
          </a:prstGeom>
          <a:noFill/>
          <a:ln w="38100">
            <a:solidFill>
              <a:schemeClr val="bg1"/>
            </a:solidFill>
          </a:ln>
        </p:spPr>
        <p:txBody>
          <a:bodyPr wrap="square" rtlCol="0">
            <a:spAutoFit/>
          </a:bodyPr>
          <a:lstStyle/>
          <a:p>
            <a:r>
              <a:rPr lang="en-GB" sz="2400" b="1" smtClean="0">
                <a:solidFill>
                  <a:srgbClr val="8A095B"/>
                </a:solidFill>
                <a:latin typeface="Century Gothic" panose="020B0502020202020204" pitchFamily="34" charset="0"/>
              </a:rPr>
              <a:t>Year </a:t>
            </a:r>
            <a:r>
              <a:rPr lang="en-GB" sz="2400" b="1" smtClean="0">
                <a:solidFill>
                  <a:srgbClr val="8A095B"/>
                </a:solidFill>
                <a:latin typeface="Century Gothic" panose="020B0502020202020204" pitchFamily="34" charset="0"/>
              </a:rPr>
              <a:t>5 </a:t>
            </a:r>
            <a:r>
              <a:rPr lang="en-GB" sz="2400" b="1" dirty="0" smtClean="0">
                <a:solidFill>
                  <a:srgbClr val="8A095B"/>
                </a:solidFill>
                <a:latin typeface="Century Gothic" panose="020B0502020202020204" pitchFamily="34" charset="0"/>
              </a:rPr>
              <a:t>- Medium </a:t>
            </a:r>
            <a:r>
              <a:rPr lang="en-GB" sz="2400" b="1" dirty="0">
                <a:solidFill>
                  <a:srgbClr val="8A095B"/>
                </a:solidFill>
                <a:latin typeface="Century Gothic" panose="020B0502020202020204" pitchFamily="34" charset="0"/>
              </a:rPr>
              <a:t>Term </a:t>
            </a:r>
            <a:r>
              <a:rPr lang="en-GB" sz="2400" b="1" dirty="0" smtClean="0">
                <a:solidFill>
                  <a:srgbClr val="8A095B"/>
                </a:solidFill>
                <a:latin typeface="Century Gothic" panose="020B0502020202020204" pitchFamily="34" charset="0"/>
              </a:rPr>
              <a:t>Plan</a:t>
            </a:r>
            <a:endParaRPr lang="en-GB" sz="2400" b="1" dirty="0">
              <a:solidFill>
                <a:srgbClr val="8A095B"/>
              </a:solidFill>
              <a:latin typeface="Century Gothic" panose="020B0502020202020204" pitchFamily="34" charset="0"/>
            </a:endParaRPr>
          </a:p>
          <a:p>
            <a:r>
              <a:rPr lang="en-GB" sz="2400" b="1" dirty="0" smtClean="0">
                <a:solidFill>
                  <a:srgbClr val="8A095B"/>
                </a:solidFill>
                <a:latin typeface="Century Gothic" panose="020B0502020202020204" pitchFamily="34" charset="0"/>
              </a:rPr>
              <a:t>Autumn 1: Me and my friends</a:t>
            </a:r>
            <a:endParaRPr lang="en-GB" sz="2400" b="1" dirty="0">
              <a:solidFill>
                <a:srgbClr val="8A095B"/>
              </a:solidFill>
              <a:latin typeface="Century Gothic" panose="020B0502020202020204" pitchFamily="34" charset="0"/>
            </a:endParaRPr>
          </a:p>
        </p:txBody>
      </p:sp>
      <p:pic>
        <p:nvPicPr>
          <p:cNvPr id="3" name="Picture 2" descr="A picture containing drawing&#10;&#10;Description automatically generated">
            <a:extLst>
              <a:ext uri="{FF2B5EF4-FFF2-40B4-BE49-F238E27FC236}">
                <a16:creationId xmlns="" xmlns:a16="http://schemas.microsoft.com/office/drawing/2014/main" id="{9EA175BE-E06E-E27E-C41E-BA3BC3F80609}"/>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208161" y="363433"/>
            <a:ext cx="1081687" cy="721124"/>
          </a:xfrm>
          <a:prstGeom prst="rect">
            <a:avLst/>
          </a:prstGeom>
        </p:spPr>
      </p:pic>
      <p:sp>
        <p:nvSpPr>
          <p:cNvPr id="16" name="TextBox 8">
            <a:extLst>
              <a:ext uri="{FF2B5EF4-FFF2-40B4-BE49-F238E27FC236}">
                <a16:creationId xmlns="" xmlns:a16="http://schemas.microsoft.com/office/drawing/2014/main" id="{62446484-3D5F-4B8F-BDB7-132DCAA48395}"/>
              </a:ext>
            </a:extLst>
          </p:cNvPr>
          <p:cNvSpPr txBox="1"/>
          <p:nvPr/>
        </p:nvSpPr>
        <p:spPr>
          <a:xfrm>
            <a:off x="7943713" y="4823658"/>
            <a:ext cx="4029917" cy="338554"/>
          </a:xfrm>
          <a:prstGeom prst="rect">
            <a:avLst/>
          </a:prstGeom>
          <a:noFill/>
          <a:ln w="38100">
            <a:solidFill>
              <a:srgbClr val="21B413"/>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smtClean="0">
                <a:latin typeface="Century Gothic" panose="020B0502020202020204" pitchFamily="34" charset="0"/>
              </a:rPr>
              <a:t>European Day of Languages</a:t>
            </a:r>
            <a:endParaRPr lang="en-GB" sz="1600" dirty="0">
              <a:latin typeface="Century Gothic" panose="020B0502020202020204" pitchFamily="34" charset="0"/>
            </a:endParaRPr>
          </a:p>
        </p:txBody>
      </p:sp>
      <p:sp>
        <p:nvSpPr>
          <p:cNvPr id="9" name="TextBox 5">
            <a:extLst>
              <a:ext uri="{FF2B5EF4-FFF2-40B4-BE49-F238E27FC236}">
                <a16:creationId xmlns="" xmlns:a16="http://schemas.microsoft.com/office/drawing/2014/main" id="{E1A7A250-9F90-427E-B55D-1A44A03C7DEA}"/>
              </a:ext>
            </a:extLst>
          </p:cNvPr>
          <p:cNvSpPr txBox="1"/>
          <p:nvPr/>
        </p:nvSpPr>
        <p:spPr>
          <a:xfrm>
            <a:off x="268424" y="1350331"/>
            <a:ext cx="7451939" cy="3754874"/>
          </a:xfrm>
          <a:prstGeom prst="rect">
            <a:avLst/>
          </a:prstGeom>
          <a:noFill/>
          <a:ln w="38100">
            <a:solidFill>
              <a:srgbClr val="00AEEF"/>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Century Gothic" panose="020B0502020202020204" pitchFamily="34" charset="0"/>
              </a:rPr>
              <a:t>In this module:</a:t>
            </a:r>
          </a:p>
          <a:p>
            <a:r>
              <a:rPr lang="en-GB" sz="1400" dirty="0">
                <a:latin typeface="Century Gothic" panose="020B0502020202020204" pitchFamily="34" charset="0"/>
              </a:rPr>
              <a:t>During this half term the children will revisit some of the core language they have learned in the first two stages of language learning and build on that to include extended feelings phrases. They will also learn to speak about another person in the third person. In addition, the children will be introduced to an authentic French primary school timetable, learn nouns for school subjects and to give opinions of school including a reason to extend.</a:t>
            </a:r>
          </a:p>
          <a:p>
            <a:endParaRPr lang="en-GB" sz="1400" dirty="0">
              <a:latin typeface="Century Gothic" panose="020B0502020202020204" pitchFamily="34" charset="0"/>
            </a:endParaRPr>
          </a:p>
          <a:p>
            <a:r>
              <a:rPr lang="en-GB" sz="1400" b="1" dirty="0">
                <a:latin typeface="Century Gothic" panose="020B0502020202020204" pitchFamily="34" charset="0"/>
              </a:rPr>
              <a:t>Extended feelings </a:t>
            </a:r>
          </a:p>
          <a:p>
            <a:pPr marL="171450" indent="-171450">
              <a:buFontTx/>
              <a:buChar char="-"/>
            </a:pPr>
            <a:r>
              <a:rPr lang="en-GB" sz="1400" dirty="0">
                <a:latin typeface="Century Gothic" panose="020B0502020202020204" pitchFamily="34" charset="0"/>
              </a:rPr>
              <a:t>Expressing their feelings using extended phrases and new adjectives</a:t>
            </a:r>
          </a:p>
          <a:p>
            <a:r>
              <a:rPr lang="en-GB" sz="1400" b="1" dirty="0">
                <a:latin typeface="Century Gothic" panose="020B0502020202020204" pitchFamily="34" charset="0"/>
              </a:rPr>
              <a:t>Introducing my friend </a:t>
            </a:r>
          </a:p>
          <a:p>
            <a:r>
              <a:rPr lang="en-GB" sz="1400" b="1" dirty="0">
                <a:latin typeface="Century Gothic" panose="020B0502020202020204" pitchFamily="34" charset="0"/>
              </a:rPr>
              <a:t>- </a:t>
            </a:r>
            <a:r>
              <a:rPr lang="en-GB" sz="1400" dirty="0">
                <a:latin typeface="Century Gothic" panose="020B0502020202020204" pitchFamily="34" charset="0"/>
              </a:rPr>
              <a:t>Learning to speak in the third person singular, about another person (e.g. he is called…)</a:t>
            </a:r>
            <a:endParaRPr lang="en-GB" sz="1400" b="1" dirty="0">
              <a:latin typeface="Century Gothic" panose="020B0502020202020204" pitchFamily="34" charset="0"/>
            </a:endParaRPr>
          </a:p>
          <a:p>
            <a:r>
              <a:rPr lang="en-GB" sz="1400" b="1" dirty="0">
                <a:latin typeface="Century Gothic" panose="020B0502020202020204" pitchFamily="34" charset="0"/>
              </a:rPr>
              <a:t>School subjects</a:t>
            </a:r>
            <a:endParaRPr lang="en-GB" sz="1400" dirty="0">
              <a:latin typeface="Century Gothic" panose="020B0502020202020204" pitchFamily="34" charset="0"/>
            </a:endParaRPr>
          </a:p>
          <a:p>
            <a:pPr marL="171450" indent="-171450">
              <a:buFontTx/>
              <a:buChar char="-"/>
            </a:pPr>
            <a:r>
              <a:rPr lang="en-GB" sz="1400" dirty="0">
                <a:latin typeface="Century Gothic" panose="020B0502020202020204" pitchFamily="34" charset="0"/>
              </a:rPr>
              <a:t>Learning nouns for school subjects</a:t>
            </a:r>
          </a:p>
          <a:p>
            <a:pPr marL="171450" indent="-171450">
              <a:buFontTx/>
              <a:buChar char="-"/>
            </a:pPr>
            <a:r>
              <a:rPr lang="en-GB" sz="1400" dirty="0">
                <a:latin typeface="Century Gothic" panose="020B0502020202020204" pitchFamily="34" charset="0"/>
              </a:rPr>
              <a:t>Giving extended opinions including conjunction ‘because’ to give a reason for liking/disliking a subject</a:t>
            </a:r>
          </a:p>
        </p:txBody>
      </p:sp>
      <p:sp>
        <p:nvSpPr>
          <p:cNvPr id="10" name="TextBox 9"/>
          <p:cNvSpPr txBox="1"/>
          <p:nvPr/>
        </p:nvSpPr>
        <p:spPr>
          <a:xfrm>
            <a:off x="7889358" y="1350331"/>
            <a:ext cx="4057095" cy="2893100"/>
          </a:xfrm>
          <a:prstGeom prst="rect">
            <a:avLst/>
          </a:prstGeom>
          <a:noFill/>
          <a:ln w="38100">
            <a:solidFill>
              <a:srgbClr val="FF0000"/>
            </a:solidFill>
          </a:ln>
        </p:spPr>
        <p:txBody>
          <a:bodyPr wrap="square" rtlCol="0">
            <a:spAutoFit/>
          </a:bodyPr>
          <a:lstStyle/>
          <a:p>
            <a:r>
              <a:rPr lang="en-GB" sz="1400" b="1" dirty="0">
                <a:latin typeface="Century Gothic" panose="020B0502020202020204" pitchFamily="34" charset="0"/>
              </a:rPr>
              <a:t>Learning Objective for each lesson:</a:t>
            </a:r>
            <a:endParaRPr lang="en-GB" sz="1400" dirty="0">
              <a:latin typeface="Century Gothic" panose="020B0502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kumimoji="0" lang="en-GB" sz="1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 can understand some adjectives to describe my feelings.</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begin to answer the question “How are you?” in more details.</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say an extended sentence about how I am feeling.</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say some important things about myself and somebody else. </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say if I like or dislike a school subject.</a:t>
            </a:r>
          </a:p>
          <a:p>
            <a:pPr marL="342900" marR="0" lvl="0" indent="-342900" algn="l" defTabSz="914400" rtl="0" eaLnBrk="1" fontAlgn="auto" latinLnBrk="0" hangingPunct="1">
              <a:lnSpc>
                <a:spcPct val="100000"/>
              </a:lnSpc>
              <a:spcBef>
                <a:spcPts val="0"/>
              </a:spcBef>
              <a:spcAft>
                <a:spcPts val="0"/>
              </a:spcAft>
              <a:buClrTx/>
              <a:buSzTx/>
              <a:buFontTx/>
              <a:buAutoNum type="arabicParenR"/>
              <a:tabLst/>
              <a:defRPr/>
            </a:pPr>
            <a:r>
              <a:rPr lang="en-GB" sz="1400" dirty="0">
                <a:solidFill>
                  <a:prstClr val="black"/>
                </a:solidFill>
                <a:latin typeface="Century Gothic" panose="020B0502020202020204" pitchFamily="34" charset="0"/>
              </a:rPr>
              <a:t>I can give my opinion about school subjects. </a:t>
            </a:r>
            <a:endParaRPr lang="en-GB" sz="1400" dirty="0">
              <a:latin typeface="Century Gothic" panose="020B0502020202020204" pitchFamily="34" charset="0"/>
            </a:endParaRPr>
          </a:p>
        </p:txBody>
      </p:sp>
      <p:sp>
        <p:nvSpPr>
          <p:cNvPr id="13" name="TextBox 12"/>
          <p:cNvSpPr txBox="1"/>
          <p:nvPr/>
        </p:nvSpPr>
        <p:spPr>
          <a:xfrm>
            <a:off x="280514" y="5407714"/>
            <a:ext cx="11693116" cy="954107"/>
          </a:xfrm>
          <a:prstGeom prst="rect">
            <a:avLst/>
          </a:prstGeom>
          <a:noFill/>
          <a:ln w="38100">
            <a:solidFill>
              <a:srgbClr val="8A095B"/>
            </a:solidFill>
          </a:ln>
        </p:spPr>
        <p:txBody>
          <a:bodyPr wrap="square" rtlCol="0">
            <a:spAutoFit/>
          </a:bodyPr>
          <a:lstStyle/>
          <a:p>
            <a:r>
              <a:rPr lang="en-GB" sz="1400" b="1" dirty="0">
                <a:latin typeface="Century Gothic" panose="020B0502020202020204" pitchFamily="34" charset="0"/>
              </a:rPr>
              <a:t>Key Performance Indicators</a:t>
            </a:r>
          </a:p>
          <a:p>
            <a:r>
              <a:rPr lang="en-GB" sz="1400" dirty="0">
                <a:latin typeface="Century Gothic" panose="020B0502020202020204" pitchFamily="34" charset="0"/>
              </a:rPr>
              <a:t>Can say </a:t>
            </a:r>
            <a:r>
              <a:rPr lang="en-GB" sz="1400">
                <a:latin typeface="Century Gothic" panose="020B0502020202020204" pitchFamily="34" charset="0"/>
              </a:rPr>
              <a:t>an </a:t>
            </a:r>
            <a:r>
              <a:rPr lang="en-GB" sz="1400" smtClean="0">
                <a:latin typeface="Century Gothic" panose="020B0502020202020204" pitchFamily="34" charset="0"/>
              </a:rPr>
              <a:t>extended sentence </a:t>
            </a:r>
            <a:r>
              <a:rPr lang="en-GB" sz="1400" dirty="0">
                <a:latin typeface="Century Gothic" panose="020B0502020202020204" pitchFamily="34" charset="0"/>
              </a:rPr>
              <a:t>about how they are feeling and a reason. Can say a third person singular sentence with details about someone else. Know at least five nouns for school subjects. Can say and extended opinion of a school subject including a reason for liking/disliking. </a:t>
            </a:r>
          </a:p>
        </p:txBody>
      </p:sp>
    </p:spTree>
    <p:extLst>
      <p:ext uri="{BB962C8B-B14F-4D97-AF65-F5344CB8AC3E}">
        <p14:creationId xmlns="" xmlns:p14="http://schemas.microsoft.com/office/powerpoint/2010/main" val="4172752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TotalTime>
  <Words>290</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 Lloyd</dc:creator>
  <cp:lastModifiedBy>Liam</cp:lastModifiedBy>
  <cp:revision>67</cp:revision>
  <cp:lastPrinted>2019-02-25T10:36:43Z</cp:lastPrinted>
  <dcterms:created xsi:type="dcterms:W3CDTF">2019-02-25T10:25:29Z</dcterms:created>
  <dcterms:modified xsi:type="dcterms:W3CDTF">2025-09-05T13:12:04Z</dcterms:modified>
</cp:coreProperties>
</file>