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changesInfos/changesInfo1.xml" ContentType="application/vnd.ms-powerpoint.changesinfo+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88163" cy="100187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8A095B"/>
    <a:srgbClr val="00AEEF"/>
    <a:srgbClr val="21B413"/>
    <a:srgbClr val="FAB122"/>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4" autoAdjust="0"/>
    <p:restoredTop sz="94660"/>
  </p:normalViewPr>
  <p:slideViewPr>
    <p:cSldViewPr snapToGrid="0" showGuides="1">
      <p:cViewPr varScale="1">
        <p:scale>
          <a:sx n="113" d="100"/>
          <a:sy n="113" d="100"/>
        </p:scale>
        <p:origin x="-420"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milie Woodroffe" userId="b157383c7860d663" providerId="LiveId" clId="{3C21F045-A968-4AE1-BC4F-4905843E67B8}"/>
    <pc:docChg chg="modSld">
      <pc:chgData name="Emilie Woodroffe" userId="b157383c7860d663" providerId="LiveId" clId="{3C21F045-A968-4AE1-BC4F-4905843E67B8}" dt="2024-04-25T12:49:19.887" v="14" actId="20577"/>
      <pc:docMkLst>
        <pc:docMk/>
      </pc:docMkLst>
      <pc:sldChg chg="modSp mod">
        <pc:chgData name="Emilie Woodroffe" userId="b157383c7860d663" providerId="LiveId" clId="{3C21F045-A968-4AE1-BC4F-4905843E67B8}" dt="2024-04-25T12:49:19.887" v="14" actId="20577"/>
        <pc:sldMkLst>
          <pc:docMk/>
          <pc:sldMk cId="4172752275" sldId="256"/>
        </pc:sldMkLst>
        <pc:spChg chg="mod">
          <ac:chgData name="Emilie Woodroffe" userId="b157383c7860d663" providerId="LiveId" clId="{3C21F045-A968-4AE1-BC4F-4905843E67B8}" dt="2024-04-25T12:49:19.887" v="14" actId="20577"/>
          <ac:spMkLst>
            <pc:docMk/>
            <pc:sldMk cId="4172752275" sldId="256"/>
            <ac:spMk id="14" creationId="{E1A7A250-9F90-427E-B55D-1A44A03C7DEA}"/>
          </ac:spMkLst>
        </pc:spChg>
      </pc:sldChg>
    </pc:docChg>
  </pc:docChgLst>
  <pc:docChgLst>
    <pc:chgData name="Emilie Woodroffe" userId="b157383c7860d663" providerId="LiveId" clId="{FDFD7305-FB2A-43B5-8A0D-BCF73804B8E6}"/>
    <pc:docChg chg="custSel modSld">
      <pc:chgData name="Emilie Woodroffe" userId="b157383c7860d663" providerId="LiveId" clId="{FDFD7305-FB2A-43B5-8A0D-BCF73804B8E6}" dt="2024-04-19T09:43:45.857" v="11" actId="20577"/>
      <pc:docMkLst>
        <pc:docMk/>
      </pc:docMkLst>
      <pc:sldChg chg="addSp delSp modSp mod">
        <pc:chgData name="Emilie Woodroffe" userId="b157383c7860d663" providerId="LiveId" clId="{FDFD7305-FB2A-43B5-8A0D-BCF73804B8E6}" dt="2024-04-19T09:43:45.857" v="11" actId="20577"/>
        <pc:sldMkLst>
          <pc:docMk/>
          <pc:sldMk cId="4172752275" sldId="256"/>
        </pc:sldMkLst>
        <pc:spChg chg="mod">
          <ac:chgData name="Emilie Woodroffe" userId="b157383c7860d663" providerId="LiveId" clId="{FDFD7305-FB2A-43B5-8A0D-BCF73804B8E6}" dt="2024-04-19T09:43:45.857" v="11" actId="20577"/>
          <ac:spMkLst>
            <pc:docMk/>
            <pc:sldMk cId="4172752275" sldId="256"/>
            <ac:spMk id="14" creationId="{E1A7A250-9F90-427E-B55D-1A44A03C7DEA}"/>
          </ac:spMkLst>
        </pc:spChg>
        <pc:spChg chg="mod">
          <ac:chgData name="Emilie Woodroffe" userId="b157383c7860d663" providerId="LiveId" clId="{FDFD7305-FB2A-43B5-8A0D-BCF73804B8E6}" dt="2024-04-19T09:43:06.141" v="1" actId="207"/>
          <ac:spMkLst>
            <pc:docMk/>
            <pc:sldMk cId="4172752275" sldId="256"/>
            <ac:spMk id="18" creationId="{5F956160-524D-4C49-B01D-89EFD1885621}"/>
          </ac:spMkLst>
        </pc:spChg>
        <pc:picChg chg="add mod">
          <ac:chgData name="Emilie Woodroffe" userId="b157383c7860d663" providerId="LiveId" clId="{FDFD7305-FB2A-43B5-8A0D-BCF73804B8E6}" dt="2024-04-19T09:43:24.417" v="5" actId="1076"/>
          <ac:picMkLst>
            <pc:docMk/>
            <pc:sldMk cId="4172752275" sldId="256"/>
            <ac:picMk id="3" creationId="{6152EEDC-F55D-875F-5DDF-08E565FFF1F8}"/>
          </ac:picMkLst>
        </pc:picChg>
        <pc:picChg chg="del">
          <ac:chgData name="Emilie Woodroffe" userId="b157383c7860d663" providerId="LiveId" clId="{FDFD7305-FB2A-43B5-8A0D-BCF73804B8E6}" dt="2024-04-19T09:43:07.890" v="2" actId="478"/>
          <ac:picMkLst>
            <pc:docMk/>
            <pc:sldMk cId="4172752275" sldId="256"/>
            <ac:picMk id="5" creationId="{973D60A2-A15A-A803-8EAF-6E0CC4BFF3D9}"/>
          </ac:picMkLst>
        </pc:picChg>
        <pc:picChg chg="add del mod">
          <ac:chgData name="Emilie Woodroffe" userId="b157383c7860d663" providerId="LiveId" clId="{FDFD7305-FB2A-43B5-8A0D-BCF73804B8E6}" dt="2024-04-19T09:43:22.300" v="4" actId="478"/>
          <ac:picMkLst>
            <pc:docMk/>
            <pc:sldMk cId="4172752275" sldId="256"/>
            <ac:picMk id="6" creationId="{E2EE0134-35D2-D5DA-FACE-A2685679FE5E}"/>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FD6EF688-72EB-4B25-AA9C-B95F9652A26B}" type="datetimeFigureOut">
              <a:rPr lang="en-GB" smtClean="0"/>
              <a:pPr/>
              <a:t>10/09/2025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0FDD29-91FB-4B1B-8D1A-3DD62ECB45BF}" type="slidenum">
              <a:rPr lang="en-GB" smtClean="0"/>
              <a:pPr/>
              <a:t>‹#›</a:t>
            </a:fld>
            <a:endParaRPr lang="en-GB"/>
          </a:p>
        </p:txBody>
      </p:sp>
    </p:spTree>
    <p:extLst>
      <p:ext uri="{BB962C8B-B14F-4D97-AF65-F5344CB8AC3E}">
        <p14:creationId xmlns:p14="http://schemas.microsoft.com/office/powerpoint/2010/main" xmlns="" val="21883784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D6EF688-72EB-4B25-AA9C-B95F9652A26B}" type="datetimeFigureOut">
              <a:rPr lang="en-GB" smtClean="0"/>
              <a:pPr/>
              <a:t>10/09/2025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0FDD29-91FB-4B1B-8D1A-3DD62ECB45BF}" type="slidenum">
              <a:rPr lang="en-GB" smtClean="0"/>
              <a:pPr/>
              <a:t>‹#›</a:t>
            </a:fld>
            <a:endParaRPr lang="en-GB"/>
          </a:p>
        </p:txBody>
      </p:sp>
    </p:spTree>
    <p:extLst>
      <p:ext uri="{BB962C8B-B14F-4D97-AF65-F5344CB8AC3E}">
        <p14:creationId xmlns:p14="http://schemas.microsoft.com/office/powerpoint/2010/main" xmlns="" val="13748301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D6EF688-72EB-4B25-AA9C-B95F9652A26B}" type="datetimeFigureOut">
              <a:rPr lang="en-GB" smtClean="0"/>
              <a:pPr/>
              <a:t>10/09/2025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0FDD29-91FB-4B1B-8D1A-3DD62ECB45BF}" type="slidenum">
              <a:rPr lang="en-GB" smtClean="0"/>
              <a:pPr/>
              <a:t>‹#›</a:t>
            </a:fld>
            <a:endParaRPr lang="en-GB"/>
          </a:p>
        </p:txBody>
      </p:sp>
    </p:spTree>
    <p:extLst>
      <p:ext uri="{BB962C8B-B14F-4D97-AF65-F5344CB8AC3E}">
        <p14:creationId xmlns:p14="http://schemas.microsoft.com/office/powerpoint/2010/main" xmlns="" val="25250885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D6EF688-72EB-4B25-AA9C-B95F9652A26B}" type="datetimeFigureOut">
              <a:rPr lang="en-GB" smtClean="0"/>
              <a:pPr/>
              <a:t>10/09/2025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0FDD29-91FB-4B1B-8D1A-3DD62ECB45BF}" type="slidenum">
              <a:rPr lang="en-GB" smtClean="0"/>
              <a:pPr/>
              <a:t>‹#›</a:t>
            </a:fld>
            <a:endParaRPr lang="en-GB"/>
          </a:p>
        </p:txBody>
      </p:sp>
    </p:spTree>
    <p:extLst>
      <p:ext uri="{BB962C8B-B14F-4D97-AF65-F5344CB8AC3E}">
        <p14:creationId xmlns:p14="http://schemas.microsoft.com/office/powerpoint/2010/main" xmlns="" val="983155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D6EF688-72EB-4B25-AA9C-B95F9652A26B}" type="datetimeFigureOut">
              <a:rPr lang="en-GB" smtClean="0"/>
              <a:pPr/>
              <a:t>10/09/2025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0FDD29-91FB-4B1B-8D1A-3DD62ECB45BF}" type="slidenum">
              <a:rPr lang="en-GB" smtClean="0"/>
              <a:pPr/>
              <a:t>‹#›</a:t>
            </a:fld>
            <a:endParaRPr lang="en-GB"/>
          </a:p>
        </p:txBody>
      </p:sp>
    </p:spTree>
    <p:extLst>
      <p:ext uri="{BB962C8B-B14F-4D97-AF65-F5344CB8AC3E}">
        <p14:creationId xmlns:p14="http://schemas.microsoft.com/office/powerpoint/2010/main" xmlns="" val="1556891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D6EF688-72EB-4B25-AA9C-B95F9652A26B}" type="datetimeFigureOut">
              <a:rPr lang="en-GB" smtClean="0"/>
              <a:pPr/>
              <a:t>10/09/2025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70FDD29-91FB-4B1B-8D1A-3DD62ECB45BF}" type="slidenum">
              <a:rPr lang="en-GB" smtClean="0"/>
              <a:pPr/>
              <a:t>‹#›</a:t>
            </a:fld>
            <a:endParaRPr lang="en-GB"/>
          </a:p>
        </p:txBody>
      </p:sp>
    </p:spTree>
    <p:extLst>
      <p:ext uri="{BB962C8B-B14F-4D97-AF65-F5344CB8AC3E}">
        <p14:creationId xmlns:p14="http://schemas.microsoft.com/office/powerpoint/2010/main" xmlns="" val="38175872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D6EF688-72EB-4B25-AA9C-B95F9652A26B}" type="datetimeFigureOut">
              <a:rPr lang="en-GB" smtClean="0"/>
              <a:pPr/>
              <a:t>10/09/2025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70FDD29-91FB-4B1B-8D1A-3DD62ECB45BF}" type="slidenum">
              <a:rPr lang="en-GB" smtClean="0"/>
              <a:pPr/>
              <a:t>‹#›</a:t>
            </a:fld>
            <a:endParaRPr lang="en-GB"/>
          </a:p>
        </p:txBody>
      </p:sp>
    </p:spTree>
    <p:extLst>
      <p:ext uri="{BB962C8B-B14F-4D97-AF65-F5344CB8AC3E}">
        <p14:creationId xmlns:p14="http://schemas.microsoft.com/office/powerpoint/2010/main" xmlns="" val="3563223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D6EF688-72EB-4B25-AA9C-B95F9652A26B}" type="datetimeFigureOut">
              <a:rPr lang="en-GB" smtClean="0"/>
              <a:pPr/>
              <a:t>10/09/2025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70FDD29-91FB-4B1B-8D1A-3DD62ECB45BF}" type="slidenum">
              <a:rPr lang="en-GB" smtClean="0"/>
              <a:pPr/>
              <a:t>‹#›</a:t>
            </a:fld>
            <a:endParaRPr lang="en-GB"/>
          </a:p>
        </p:txBody>
      </p:sp>
    </p:spTree>
    <p:extLst>
      <p:ext uri="{BB962C8B-B14F-4D97-AF65-F5344CB8AC3E}">
        <p14:creationId xmlns:p14="http://schemas.microsoft.com/office/powerpoint/2010/main" xmlns="" val="6769063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6EF688-72EB-4B25-AA9C-B95F9652A26B}" type="datetimeFigureOut">
              <a:rPr lang="en-GB" smtClean="0"/>
              <a:pPr/>
              <a:t>10/09/2025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70FDD29-91FB-4B1B-8D1A-3DD62ECB45BF}" type="slidenum">
              <a:rPr lang="en-GB" smtClean="0"/>
              <a:pPr/>
              <a:t>‹#›</a:t>
            </a:fld>
            <a:endParaRPr lang="en-GB"/>
          </a:p>
        </p:txBody>
      </p:sp>
    </p:spTree>
    <p:extLst>
      <p:ext uri="{BB962C8B-B14F-4D97-AF65-F5344CB8AC3E}">
        <p14:creationId xmlns:p14="http://schemas.microsoft.com/office/powerpoint/2010/main" xmlns="" val="40479216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D6EF688-72EB-4B25-AA9C-B95F9652A26B}" type="datetimeFigureOut">
              <a:rPr lang="en-GB" smtClean="0"/>
              <a:pPr/>
              <a:t>10/09/2025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70FDD29-91FB-4B1B-8D1A-3DD62ECB45BF}" type="slidenum">
              <a:rPr lang="en-GB" smtClean="0"/>
              <a:pPr/>
              <a:t>‹#›</a:t>
            </a:fld>
            <a:endParaRPr lang="en-GB"/>
          </a:p>
        </p:txBody>
      </p:sp>
    </p:spTree>
    <p:extLst>
      <p:ext uri="{BB962C8B-B14F-4D97-AF65-F5344CB8AC3E}">
        <p14:creationId xmlns:p14="http://schemas.microsoft.com/office/powerpoint/2010/main" xmlns="" val="2601548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D6EF688-72EB-4B25-AA9C-B95F9652A26B}" type="datetimeFigureOut">
              <a:rPr lang="en-GB" smtClean="0"/>
              <a:pPr/>
              <a:t>10/09/2025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70FDD29-91FB-4B1B-8D1A-3DD62ECB45BF}" type="slidenum">
              <a:rPr lang="en-GB" smtClean="0"/>
              <a:pPr/>
              <a:t>‹#›</a:t>
            </a:fld>
            <a:endParaRPr lang="en-GB"/>
          </a:p>
        </p:txBody>
      </p:sp>
    </p:spTree>
    <p:extLst>
      <p:ext uri="{BB962C8B-B14F-4D97-AF65-F5344CB8AC3E}">
        <p14:creationId xmlns:p14="http://schemas.microsoft.com/office/powerpoint/2010/main" xmlns="" val="18494098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6EF688-72EB-4B25-AA9C-B95F9652A26B}" type="datetimeFigureOut">
              <a:rPr lang="en-GB" smtClean="0"/>
              <a:pPr/>
              <a:t>10/09/2025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0FDD29-91FB-4B1B-8D1A-3DD62ECB45BF}" type="slidenum">
              <a:rPr lang="en-GB" smtClean="0"/>
              <a:pPr/>
              <a:t>‹#›</a:t>
            </a:fld>
            <a:endParaRPr lang="en-GB"/>
          </a:p>
        </p:txBody>
      </p:sp>
    </p:spTree>
    <p:extLst>
      <p:ext uri="{BB962C8B-B14F-4D97-AF65-F5344CB8AC3E}">
        <p14:creationId xmlns:p14="http://schemas.microsoft.com/office/powerpoint/2010/main" xmlns="" val="20468337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pln.myvle.co.uk/index.php?name=FileManager&amp;fid=4L242629272a2421"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xmlns="" id="{5F956160-524D-4C49-B01D-89EFD1885621}"/>
              </a:ext>
            </a:extLst>
          </p:cNvPr>
          <p:cNvSpPr/>
          <p:nvPr/>
        </p:nvSpPr>
        <p:spPr>
          <a:xfrm>
            <a:off x="0" y="-5507"/>
            <a:ext cx="12192000" cy="243632"/>
          </a:xfrm>
          <a:prstGeom prst="rect">
            <a:avLst/>
          </a:prstGeom>
          <a:solidFill>
            <a:srgbClr val="8A0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7854391" y="1256088"/>
            <a:ext cx="4057095" cy="3108543"/>
          </a:xfrm>
          <a:prstGeom prst="rect">
            <a:avLst/>
          </a:prstGeom>
          <a:noFill/>
          <a:ln w="38100">
            <a:solidFill>
              <a:srgbClr val="FF0000"/>
            </a:solidFill>
          </a:ln>
        </p:spPr>
        <p:txBody>
          <a:bodyPr wrap="square" rtlCol="0">
            <a:spAutoFit/>
          </a:bodyPr>
          <a:lstStyle/>
          <a:p>
            <a:r>
              <a:rPr lang="en-GB" sz="1400" b="1" dirty="0">
                <a:latin typeface="Century Gothic" panose="020B0502020202020204" pitchFamily="34" charset="0"/>
              </a:rPr>
              <a:t>Learning Objective for each lesson:</a:t>
            </a:r>
            <a:endParaRPr lang="en-GB" sz="1400" dirty="0">
              <a:latin typeface="Century Gothic" panose="020B0502020202020204" pitchFamily="34" charset="0"/>
            </a:endParaRPr>
          </a:p>
          <a:p>
            <a:pPr marL="342900" marR="0" lvl="0" indent="-342900" algn="l" defTabSz="914400" rtl="0" eaLnBrk="1" fontAlgn="auto" latinLnBrk="0" hangingPunct="1">
              <a:lnSpc>
                <a:spcPct val="100000"/>
              </a:lnSpc>
              <a:spcBef>
                <a:spcPts val="0"/>
              </a:spcBef>
              <a:spcAft>
                <a:spcPts val="0"/>
              </a:spcAft>
              <a:buClrTx/>
              <a:buSzTx/>
              <a:buFontTx/>
              <a:buAutoNum type="arabicParenR"/>
              <a:tabLst/>
              <a:defRPr/>
            </a:pPr>
            <a:r>
              <a:rPr kumimoji="0" lang="en-GB" sz="14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I can recall phrases to talk about myself and my feelings.</a:t>
            </a:r>
          </a:p>
          <a:p>
            <a:pPr marL="342900" marR="0" lvl="0" indent="-342900" algn="l" defTabSz="914400" rtl="0" eaLnBrk="1" fontAlgn="auto" latinLnBrk="0" hangingPunct="1">
              <a:lnSpc>
                <a:spcPct val="100000"/>
              </a:lnSpc>
              <a:spcBef>
                <a:spcPts val="0"/>
              </a:spcBef>
              <a:spcAft>
                <a:spcPts val="0"/>
              </a:spcAft>
              <a:buClrTx/>
              <a:buSzTx/>
              <a:buFontTx/>
              <a:buAutoNum type="arabicParenR"/>
              <a:tabLst/>
              <a:defRPr/>
            </a:pPr>
            <a:r>
              <a:rPr lang="en-GB" sz="1400" dirty="0">
                <a:solidFill>
                  <a:prstClr val="black"/>
                </a:solidFill>
                <a:latin typeface="Century Gothic" panose="020B0502020202020204" pitchFamily="34" charset="0"/>
              </a:rPr>
              <a:t>I can understand and use adjectives to talk about my personality.</a:t>
            </a:r>
          </a:p>
          <a:p>
            <a:pPr marL="342900" marR="0" lvl="0" indent="-342900" algn="l" defTabSz="914400" rtl="0" eaLnBrk="1" fontAlgn="auto" latinLnBrk="0" hangingPunct="1">
              <a:lnSpc>
                <a:spcPct val="100000"/>
              </a:lnSpc>
              <a:spcBef>
                <a:spcPts val="0"/>
              </a:spcBef>
              <a:spcAft>
                <a:spcPts val="0"/>
              </a:spcAft>
              <a:buClrTx/>
              <a:buSzTx/>
              <a:buFontTx/>
              <a:buAutoNum type="arabicParenR"/>
              <a:tabLst/>
              <a:defRPr/>
            </a:pPr>
            <a:r>
              <a:rPr lang="en-GB" sz="1400" dirty="0">
                <a:solidFill>
                  <a:prstClr val="black"/>
                </a:solidFill>
                <a:latin typeface="Century Gothic" panose="020B0502020202020204" pitchFamily="34" charset="0"/>
              </a:rPr>
              <a:t>I can recall how to describe eyes and hair colour.</a:t>
            </a:r>
          </a:p>
          <a:p>
            <a:pPr marL="342900" marR="0" lvl="0" indent="-342900" algn="l" defTabSz="914400" rtl="0" eaLnBrk="1" fontAlgn="auto" latinLnBrk="0" hangingPunct="1">
              <a:lnSpc>
                <a:spcPct val="100000"/>
              </a:lnSpc>
              <a:spcBef>
                <a:spcPts val="0"/>
              </a:spcBef>
              <a:spcAft>
                <a:spcPts val="0"/>
              </a:spcAft>
              <a:buClrTx/>
              <a:buSzTx/>
              <a:buFontTx/>
              <a:buAutoNum type="arabicParenR"/>
              <a:tabLst/>
              <a:defRPr/>
            </a:pPr>
            <a:r>
              <a:rPr lang="en-GB" sz="1400" dirty="0">
                <a:solidFill>
                  <a:prstClr val="black"/>
                </a:solidFill>
                <a:latin typeface="Century Gothic" panose="020B0502020202020204" pitchFamily="34" charset="0"/>
              </a:rPr>
              <a:t>I can read and understand a poem about my personality and physical appearance.</a:t>
            </a:r>
          </a:p>
          <a:p>
            <a:pPr marL="342900" marR="0" lvl="0" indent="-342900" algn="l" defTabSz="914400" rtl="0" eaLnBrk="1" fontAlgn="auto" latinLnBrk="0" hangingPunct="1">
              <a:lnSpc>
                <a:spcPct val="100000"/>
              </a:lnSpc>
              <a:spcBef>
                <a:spcPts val="0"/>
              </a:spcBef>
              <a:spcAft>
                <a:spcPts val="0"/>
              </a:spcAft>
              <a:buClrTx/>
              <a:buSzTx/>
              <a:buFontTx/>
              <a:buAutoNum type="arabicParenR"/>
              <a:tabLst/>
              <a:defRPr/>
            </a:pPr>
            <a:r>
              <a:rPr lang="en-GB" sz="1400" dirty="0">
                <a:solidFill>
                  <a:prstClr val="black"/>
                </a:solidFill>
                <a:latin typeface="Century Gothic" panose="020B0502020202020204" pitchFamily="34" charset="0"/>
              </a:rPr>
              <a:t>I can write a poem about my personality and physical appearance.</a:t>
            </a:r>
          </a:p>
          <a:p>
            <a:pPr marL="342900" marR="0" lvl="0" indent="-342900" algn="l" defTabSz="914400" rtl="0" eaLnBrk="1" fontAlgn="auto" latinLnBrk="0" hangingPunct="1">
              <a:lnSpc>
                <a:spcPct val="100000"/>
              </a:lnSpc>
              <a:spcBef>
                <a:spcPts val="0"/>
              </a:spcBef>
              <a:spcAft>
                <a:spcPts val="0"/>
              </a:spcAft>
              <a:buClrTx/>
              <a:buSzTx/>
              <a:buFontTx/>
              <a:buAutoNum type="arabicParenR"/>
              <a:tabLst/>
              <a:defRPr/>
            </a:pPr>
            <a:r>
              <a:rPr lang="en-GB" sz="1400" dirty="0">
                <a:solidFill>
                  <a:prstClr val="black"/>
                </a:solidFill>
                <a:latin typeface="Century Gothic" panose="020B0502020202020204" pitchFamily="34" charset="0"/>
              </a:rPr>
              <a:t>I can understand and sing along the ‘Rocket song’. </a:t>
            </a:r>
          </a:p>
        </p:txBody>
      </p:sp>
      <p:sp>
        <p:nvSpPr>
          <p:cNvPr id="13" name="TextBox 12"/>
          <p:cNvSpPr txBox="1"/>
          <p:nvPr/>
        </p:nvSpPr>
        <p:spPr>
          <a:xfrm>
            <a:off x="253337" y="5599304"/>
            <a:ext cx="11693116" cy="954107"/>
          </a:xfrm>
          <a:prstGeom prst="rect">
            <a:avLst/>
          </a:prstGeom>
          <a:noFill/>
          <a:ln w="38100">
            <a:solidFill>
              <a:srgbClr val="8A095B"/>
            </a:solidFill>
          </a:ln>
        </p:spPr>
        <p:txBody>
          <a:bodyPr wrap="square" rtlCol="0">
            <a:spAutoFit/>
          </a:bodyPr>
          <a:lstStyle/>
          <a:p>
            <a:r>
              <a:rPr lang="en-GB" sz="1400" b="1" dirty="0">
                <a:latin typeface="Century Gothic" panose="020B0502020202020204" pitchFamily="34" charset="0"/>
              </a:rPr>
              <a:t>Key Performance Indicators</a:t>
            </a:r>
          </a:p>
          <a:p>
            <a:r>
              <a:rPr lang="en-GB" sz="1400" dirty="0">
                <a:latin typeface="Century Gothic" panose="020B0502020202020204" pitchFamily="34" charset="0"/>
              </a:rPr>
              <a:t>Can participate in brief conversations about themselves and others. Can understand and use several adjectives about personality. Can understand and write several sentences about their personality and physical appearance. Can use strategies to decipher unknown words and phrases including using a bilingual dictionary. </a:t>
            </a:r>
          </a:p>
        </p:txBody>
      </p:sp>
      <p:sp>
        <p:nvSpPr>
          <p:cNvPr id="14" name="TextBox 5">
            <a:extLst>
              <a:ext uri="{FF2B5EF4-FFF2-40B4-BE49-F238E27FC236}">
                <a16:creationId xmlns:a16="http://schemas.microsoft.com/office/drawing/2014/main" xmlns="" id="{E1A7A250-9F90-427E-B55D-1A44A03C7DEA}"/>
              </a:ext>
            </a:extLst>
          </p:cNvPr>
          <p:cNvSpPr txBox="1"/>
          <p:nvPr/>
        </p:nvSpPr>
        <p:spPr>
          <a:xfrm>
            <a:off x="280514" y="1258696"/>
            <a:ext cx="7451939" cy="4185761"/>
          </a:xfrm>
          <a:prstGeom prst="rect">
            <a:avLst/>
          </a:prstGeom>
          <a:noFill/>
          <a:ln w="38100">
            <a:solidFill>
              <a:srgbClr val="00AEEF"/>
            </a:solid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1400" b="1" dirty="0">
                <a:latin typeface="Century Gothic" panose="020B0502020202020204" pitchFamily="34" charset="0"/>
              </a:rPr>
              <a:t>In this module:</a:t>
            </a:r>
          </a:p>
          <a:p>
            <a:r>
              <a:rPr lang="en-GB" sz="1400" dirty="0">
                <a:latin typeface="Century Gothic" panose="020B0502020202020204" pitchFamily="34" charset="0"/>
              </a:rPr>
              <a:t>During this half term the children will revisit personal information questions and answers, and extended feelings. They will recall how to describe their eyes and hair colour. Children will be introduced to adjectives to talk about their personality in French. Then, they will put it all together in a poem about themselves. Finally, they will listen to and join in the ‘Rocket song’ all about their dreams and aspirations for the future.</a:t>
            </a:r>
          </a:p>
          <a:p>
            <a:r>
              <a:rPr lang="en-GB" sz="1400" b="1" dirty="0">
                <a:latin typeface="Century Gothic" panose="020B0502020202020204" pitchFamily="34" charset="0"/>
              </a:rPr>
              <a:t>Personal information</a:t>
            </a:r>
          </a:p>
          <a:p>
            <a:pPr marL="171450" indent="-171450">
              <a:buFontTx/>
              <a:buChar char="-"/>
            </a:pPr>
            <a:r>
              <a:rPr lang="en-GB" sz="1400" dirty="0">
                <a:latin typeface="Century Gothic" panose="020B0502020202020204" pitchFamily="34" charset="0"/>
              </a:rPr>
              <a:t>Recall extended feelings from Stage 3 of language learning</a:t>
            </a:r>
          </a:p>
          <a:p>
            <a:pPr marL="171450" indent="-171450">
              <a:buFontTx/>
              <a:buChar char="-"/>
            </a:pPr>
            <a:r>
              <a:rPr lang="en-GB" sz="1400" dirty="0">
                <a:latin typeface="Century Gothic" panose="020B0502020202020204" pitchFamily="34" charset="0"/>
              </a:rPr>
              <a:t>Recall key questions and answers about themselves</a:t>
            </a:r>
          </a:p>
          <a:p>
            <a:r>
              <a:rPr lang="en-GB" sz="1400" b="1" dirty="0">
                <a:latin typeface="Century Gothic" panose="020B0502020202020204" pitchFamily="34" charset="0"/>
              </a:rPr>
              <a:t>My personality</a:t>
            </a:r>
            <a:endParaRPr lang="en-GB" sz="1400" dirty="0">
              <a:latin typeface="Century Gothic" panose="020B0502020202020204" pitchFamily="34" charset="0"/>
            </a:endParaRPr>
          </a:p>
          <a:p>
            <a:pPr marL="171450" indent="-171450">
              <a:buFontTx/>
              <a:buChar char="-"/>
            </a:pPr>
            <a:r>
              <a:rPr lang="en-GB" sz="1400" dirty="0">
                <a:latin typeface="Century Gothic" panose="020B0502020202020204" pitchFamily="34" charset="0"/>
              </a:rPr>
              <a:t>Learn adjectives to talk about personality</a:t>
            </a:r>
          </a:p>
          <a:p>
            <a:r>
              <a:rPr lang="en-GB" sz="1400" b="1" dirty="0">
                <a:latin typeface="Century Gothic" panose="020B0502020202020204" pitchFamily="34" charset="0"/>
              </a:rPr>
              <a:t>My appearance</a:t>
            </a:r>
            <a:endParaRPr lang="en-GB" sz="1400" dirty="0">
              <a:latin typeface="Century Gothic" panose="020B0502020202020204" pitchFamily="34" charset="0"/>
            </a:endParaRPr>
          </a:p>
          <a:p>
            <a:pPr marL="171450" indent="-171450">
              <a:buFontTx/>
              <a:buChar char="-"/>
            </a:pPr>
            <a:r>
              <a:rPr lang="en-GB" sz="1400" dirty="0">
                <a:latin typeface="Century Gothic" panose="020B0502020202020204" pitchFamily="34" charset="0"/>
              </a:rPr>
              <a:t>Recall describing eyes and hair colour.</a:t>
            </a:r>
          </a:p>
          <a:p>
            <a:r>
              <a:rPr lang="en-GB" sz="1400" b="1" dirty="0">
                <a:latin typeface="Century Gothic" panose="020B0502020202020204" pitchFamily="34" charset="0"/>
              </a:rPr>
              <a:t>This is me!</a:t>
            </a:r>
          </a:p>
          <a:p>
            <a:pPr marL="285750" indent="-285750">
              <a:buFontTx/>
              <a:buChar char="-"/>
            </a:pPr>
            <a:r>
              <a:rPr lang="en-GB" sz="1400" dirty="0">
                <a:latin typeface="Century Gothic" panose="020B0502020202020204" pitchFamily="34" charset="0"/>
              </a:rPr>
              <a:t>Write a poem all about themselves.</a:t>
            </a:r>
          </a:p>
          <a:p>
            <a:r>
              <a:rPr lang="en-GB" sz="1400" b="1" dirty="0">
                <a:latin typeface="Century Gothic" panose="020B0502020202020204" pitchFamily="34" charset="0"/>
              </a:rPr>
              <a:t>My dreams</a:t>
            </a:r>
          </a:p>
          <a:p>
            <a:pPr marL="285750" indent="-285750">
              <a:buFontTx/>
              <a:buChar char="-"/>
            </a:pPr>
            <a:r>
              <a:rPr lang="en-GB" sz="1400" dirty="0">
                <a:latin typeface="Century Gothic" panose="020B0502020202020204" pitchFamily="34" charset="0"/>
              </a:rPr>
              <a:t>Sing along the ‘Rocket song’.</a:t>
            </a:r>
          </a:p>
          <a:p>
            <a:pPr marL="285750" indent="-285750">
              <a:buFontTx/>
              <a:buChar char="-"/>
            </a:pPr>
            <a:r>
              <a:rPr lang="en-GB" sz="1400" dirty="0">
                <a:latin typeface="Century Gothic" panose="020B0502020202020204" pitchFamily="34" charset="0"/>
              </a:rPr>
              <a:t>Learn job nouns in French.</a:t>
            </a:r>
          </a:p>
        </p:txBody>
      </p:sp>
      <p:sp>
        <p:nvSpPr>
          <p:cNvPr id="2" name="TextBox 1">
            <a:extLst>
              <a:ext uri="{FF2B5EF4-FFF2-40B4-BE49-F238E27FC236}">
                <a16:creationId xmlns:a16="http://schemas.microsoft.com/office/drawing/2014/main" xmlns="" id="{31647BAC-392C-817E-F70B-DA55294C3836}"/>
              </a:ext>
            </a:extLst>
          </p:cNvPr>
          <p:cNvSpPr txBox="1"/>
          <p:nvPr/>
        </p:nvSpPr>
        <p:spPr>
          <a:xfrm>
            <a:off x="213838" y="382688"/>
            <a:ext cx="7148987" cy="830997"/>
          </a:xfrm>
          <a:prstGeom prst="rect">
            <a:avLst/>
          </a:prstGeom>
          <a:noFill/>
          <a:ln w="38100">
            <a:solidFill>
              <a:schemeClr val="bg1"/>
            </a:solidFill>
          </a:ln>
        </p:spPr>
        <p:txBody>
          <a:bodyPr wrap="square" rtlCol="0">
            <a:spAutoFit/>
          </a:bodyPr>
          <a:lstStyle/>
          <a:p>
            <a:r>
              <a:rPr lang="en-GB" sz="2400" b="1" dirty="0" smtClean="0">
                <a:solidFill>
                  <a:srgbClr val="8A095B"/>
                </a:solidFill>
                <a:latin typeface="Century Gothic" panose="020B0502020202020204" pitchFamily="34" charset="0"/>
              </a:rPr>
              <a:t>Year 6 - Medium </a:t>
            </a:r>
            <a:r>
              <a:rPr lang="en-GB" sz="2400" b="1" dirty="0">
                <a:solidFill>
                  <a:srgbClr val="8A095B"/>
                </a:solidFill>
                <a:latin typeface="Century Gothic" panose="020B0502020202020204" pitchFamily="34" charset="0"/>
              </a:rPr>
              <a:t>Term Plan </a:t>
            </a:r>
          </a:p>
          <a:p>
            <a:r>
              <a:rPr lang="en-GB" sz="2400" b="1" dirty="0" smtClean="0">
                <a:solidFill>
                  <a:srgbClr val="8A095B"/>
                </a:solidFill>
                <a:latin typeface="Century Gothic" panose="020B0502020202020204" pitchFamily="34" charset="0"/>
              </a:rPr>
              <a:t>Autumn 1: </a:t>
            </a:r>
            <a:r>
              <a:rPr lang="en-GB" sz="2400" b="1" smtClean="0">
                <a:solidFill>
                  <a:srgbClr val="8A095B"/>
                </a:solidFill>
                <a:latin typeface="Century Gothic" panose="020B0502020202020204" pitchFamily="34" charset="0"/>
              </a:rPr>
              <a:t>All about me!</a:t>
            </a:r>
            <a:endParaRPr lang="en-GB" sz="2400" b="1" dirty="0">
              <a:solidFill>
                <a:srgbClr val="8A095B"/>
              </a:solidFill>
              <a:latin typeface="Century Gothic" panose="020B0502020202020204" pitchFamily="34" charset="0"/>
            </a:endParaRPr>
          </a:p>
        </p:txBody>
      </p:sp>
      <p:pic>
        <p:nvPicPr>
          <p:cNvPr id="3" name="Picture 2" descr="A picture containing drawing&#10;&#10;Description automatically generated">
            <a:extLst>
              <a:ext uri="{FF2B5EF4-FFF2-40B4-BE49-F238E27FC236}">
                <a16:creationId xmlns:a16="http://schemas.microsoft.com/office/drawing/2014/main" xmlns="" id="{6152EEDC-F55D-875F-5DDF-08E565FFF1F8}"/>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0582677" y="392972"/>
            <a:ext cx="1019513" cy="679675"/>
          </a:xfrm>
          <a:prstGeom prst="rect">
            <a:avLst/>
          </a:prstGeom>
        </p:spPr>
      </p:pic>
      <p:sp>
        <p:nvSpPr>
          <p:cNvPr id="5" name="TextBox 8">
            <a:extLst>
              <a:ext uri="{FF2B5EF4-FFF2-40B4-BE49-F238E27FC236}">
                <a16:creationId xmlns:a16="http://schemas.microsoft.com/office/drawing/2014/main" xmlns="" id="{6FC07DF1-4F25-4152-6976-5D2BB246226A}"/>
              </a:ext>
            </a:extLst>
          </p:cNvPr>
          <p:cNvSpPr txBox="1"/>
          <p:nvPr/>
        </p:nvSpPr>
        <p:spPr>
          <a:xfrm>
            <a:off x="7889358" y="4897437"/>
            <a:ext cx="4057094" cy="338554"/>
          </a:xfrm>
          <a:prstGeom prst="rect">
            <a:avLst/>
          </a:prstGeom>
          <a:noFill/>
          <a:ln w="38100">
            <a:solidFill>
              <a:srgbClr val="21B413"/>
            </a:solid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GB" sz="1600" dirty="0">
                <a:latin typeface="Century Gothic" panose="020B0502020202020204" pitchFamily="34" charset="0"/>
                <a:hlinkClick r:id="rId3"/>
              </a:rPr>
              <a:t>Examples of work – This is me</a:t>
            </a:r>
            <a:endParaRPr lang="en-GB" sz="1600" dirty="0">
              <a:latin typeface="Century Gothic" panose="020B0502020202020204" pitchFamily="34" charset="0"/>
            </a:endParaRPr>
          </a:p>
        </p:txBody>
      </p:sp>
    </p:spTree>
    <p:extLst>
      <p:ext uri="{BB962C8B-B14F-4D97-AF65-F5344CB8AC3E}">
        <p14:creationId xmlns:p14="http://schemas.microsoft.com/office/powerpoint/2010/main" xmlns="" val="41727522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355</TotalTime>
  <Words>295</Words>
  <Application>Microsoft Office PowerPoint</Application>
  <PresentationFormat>Custom</PresentationFormat>
  <Paragraphs>26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Slide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Janet Lloyd</dc:creator>
  <cp:lastModifiedBy>Liam</cp:lastModifiedBy>
  <cp:revision>59</cp:revision>
  <cp:lastPrinted>2019-02-25T10:36:43Z</cp:lastPrinted>
  <dcterms:created xsi:type="dcterms:W3CDTF">2019-02-25T10:25:29Z</dcterms:created>
  <dcterms:modified xsi:type="dcterms:W3CDTF">2025-09-10T20:06:25Z</dcterms:modified>
</cp:coreProperties>
</file>