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69" r:id="rId6"/>
    <p:sldId id="260" r:id="rId7"/>
    <p:sldId id="259" r:id="rId8"/>
    <p:sldId id="268" r:id="rId9"/>
    <p:sldId id="262" r:id="rId10"/>
    <p:sldId id="257" r:id="rId11"/>
    <p:sldId id="258" r:id="rId12"/>
    <p:sldId id="261" r:id="rId13"/>
    <p:sldId id="270" r:id="rId14"/>
    <p:sldId id="263" r:id="rId15"/>
    <p:sldId id="271" r:id="rId16"/>
    <p:sldId id="264" r:id="rId17"/>
    <p:sldId id="272" r:id="rId18"/>
    <p:sldId id="273" r:id="rId19"/>
    <p:sldId id="277" r:id="rId20"/>
    <p:sldId id="278" r:id="rId21"/>
    <p:sldId id="266" r:id="rId22"/>
    <p:sldId id="274" r:id="rId23"/>
    <p:sldId id="267" r:id="rId24"/>
    <p:sldId id="275" r:id="rId25"/>
    <p:sldId id="27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B3F104-EF7E-C23C-BB26-5796FD411971}" v="2580" dt="2025-03-24T12:10:43.780"/>
    <p1510:client id="{89FDC830-4943-8EE7-1EDB-4E02B74F25E0}" v="1457" dt="2025-03-24T14:52:49.191"/>
    <p1510:client id="{B8D2834D-C598-3029-32D5-965835182D09}" v="398" dt="2025-03-25T15:32:34.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B5A3F5-F91C-40D9-ABB6-6F6EDAAB2A5A}"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2A9B46-6CF3-4ACE-B25D-88FD54B9B3D2}" type="slidenum">
              <a:rPr lang="en-GB" smtClean="0"/>
              <a:t>‹#›</a:t>
            </a:fld>
            <a:endParaRPr lang="en-GB"/>
          </a:p>
        </p:txBody>
      </p:sp>
    </p:spTree>
    <p:extLst>
      <p:ext uri="{BB962C8B-B14F-4D97-AF65-F5344CB8AC3E}">
        <p14:creationId xmlns:p14="http://schemas.microsoft.com/office/powerpoint/2010/main" val="385529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B5A3F5-F91C-40D9-ABB6-6F6EDAAB2A5A}"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2A9B46-6CF3-4ACE-B25D-88FD54B9B3D2}" type="slidenum">
              <a:rPr lang="en-GB" smtClean="0"/>
              <a:t>‹#›</a:t>
            </a:fld>
            <a:endParaRPr lang="en-GB"/>
          </a:p>
        </p:txBody>
      </p:sp>
    </p:spTree>
    <p:extLst>
      <p:ext uri="{BB962C8B-B14F-4D97-AF65-F5344CB8AC3E}">
        <p14:creationId xmlns:p14="http://schemas.microsoft.com/office/powerpoint/2010/main" val="3494940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B5A3F5-F91C-40D9-ABB6-6F6EDAAB2A5A}"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2A9B46-6CF3-4ACE-B25D-88FD54B9B3D2}" type="slidenum">
              <a:rPr lang="en-GB" smtClean="0"/>
              <a:t>‹#›</a:t>
            </a:fld>
            <a:endParaRPr lang="en-GB"/>
          </a:p>
        </p:txBody>
      </p:sp>
    </p:spTree>
    <p:extLst>
      <p:ext uri="{BB962C8B-B14F-4D97-AF65-F5344CB8AC3E}">
        <p14:creationId xmlns:p14="http://schemas.microsoft.com/office/powerpoint/2010/main" val="595076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B5A3F5-F91C-40D9-ABB6-6F6EDAAB2A5A}"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2A9B46-6CF3-4ACE-B25D-88FD54B9B3D2}" type="slidenum">
              <a:rPr lang="en-GB" smtClean="0"/>
              <a:t>‹#›</a:t>
            </a:fld>
            <a:endParaRPr lang="en-GB"/>
          </a:p>
        </p:txBody>
      </p:sp>
    </p:spTree>
    <p:extLst>
      <p:ext uri="{BB962C8B-B14F-4D97-AF65-F5344CB8AC3E}">
        <p14:creationId xmlns:p14="http://schemas.microsoft.com/office/powerpoint/2010/main" val="3354096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B5A3F5-F91C-40D9-ABB6-6F6EDAAB2A5A}" type="datetimeFigureOut">
              <a:rPr lang="en-GB" smtClean="0"/>
              <a:t>25/03/2025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2A9B46-6CF3-4ACE-B25D-88FD54B9B3D2}" type="slidenum">
              <a:rPr lang="en-GB" smtClean="0"/>
              <a:t>‹#›</a:t>
            </a:fld>
            <a:endParaRPr lang="en-GB"/>
          </a:p>
        </p:txBody>
      </p:sp>
    </p:spTree>
    <p:extLst>
      <p:ext uri="{BB962C8B-B14F-4D97-AF65-F5344CB8AC3E}">
        <p14:creationId xmlns:p14="http://schemas.microsoft.com/office/powerpoint/2010/main" val="1787046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B5A3F5-F91C-40D9-ABB6-6F6EDAAB2A5A}" type="datetimeFigureOut">
              <a:rPr lang="en-GB" smtClean="0"/>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2A9B46-6CF3-4ACE-B25D-88FD54B9B3D2}" type="slidenum">
              <a:rPr lang="en-GB" smtClean="0"/>
              <a:t>‹#›</a:t>
            </a:fld>
            <a:endParaRPr lang="en-GB"/>
          </a:p>
        </p:txBody>
      </p:sp>
    </p:spTree>
    <p:extLst>
      <p:ext uri="{BB962C8B-B14F-4D97-AF65-F5344CB8AC3E}">
        <p14:creationId xmlns:p14="http://schemas.microsoft.com/office/powerpoint/2010/main" val="215395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B5A3F5-F91C-40D9-ABB6-6F6EDAAB2A5A}" type="datetimeFigureOut">
              <a:rPr lang="en-GB" smtClean="0"/>
              <a:t>25/03/2025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2A9B46-6CF3-4ACE-B25D-88FD54B9B3D2}" type="slidenum">
              <a:rPr lang="en-GB" smtClean="0"/>
              <a:t>‹#›</a:t>
            </a:fld>
            <a:endParaRPr lang="en-GB"/>
          </a:p>
        </p:txBody>
      </p:sp>
    </p:spTree>
    <p:extLst>
      <p:ext uri="{BB962C8B-B14F-4D97-AF65-F5344CB8AC3E}">
        <p14:creationId xmlns:p14="http://schemas.microsoft.com/office/powerpoint/2010/main" val="3275209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B5A3F5-F91C-40D9-ABB6-6F6EDAAB2A5A}" type="datetimeFigureOut">
              <a:rPr lang="en-GB" smtClean="0"/>
              <a:t>25/03/2025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2A9B46-6CF3-4ACE-B25D-88FD54B9B3D2}" type="slidenum">
              <a:rPr lang="en-GB" smtClean="0"/>
              <a:t>‹#›</a:t>
            </a:fld>
            <a:endParaRPr lang="en-GB"/>
          </a:p>
        </p:txBody>
      </p:sp>
    </p:spTree>
    <p:extLst>
      <p:ext uri="{BB962C8B-B14F-4D97-AF65-F5344CB8AC3E}">
        <p14:creationId xmlns:p14="http://schemas.microsoft.com/office/powerpoint/2010/main" val="2559734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5A3F5-F91C-40D9-ABB6-6F6EDAAB2A5A}" type="datetimeFigureOut">
              <a:rPr lang="en-GB" smtClean="0"/>
              <a:t>25/03/2025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2A9B46-6CF3-4ACE-B25D-88FD54B9B3D2}" type="slidenum">
              <a:rPr lang="en-GB" smtClean="0"/>
              <a:t>‹#›</a:t>
            </a:fld>
            <a:endParaRPr lang="en-GB"/>
          </a:p>
        </p:txBody>
      </p:sp>
    </p:spTree>
    <p:extLst>
      <p:ext uri="{BB962C8B-B14F-4D97-AF65-F5344CB8AC3E}">
        <p14:creationId xmlns:p14="http://schemas.microsoft.com/office/powerpoint/2010/main" val="2435011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B5A3F5-F91C-40D9-ABB6-6F6EDAAB2A5A}" type="datetimeFigureOut">
              <a:rPr lang="en-GB" smtClean="0"/>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2A9B46-6CF3-4ACE-B25D-88FD54B9B3D2}" type="slidenum">
              <a:rPr lang="en-GB" smtClean="0"/>
              <a:t>‹#›</a:t>
            </a:fld>
            <a:endParaRPr lang="en-GB"/>
          </a:p>
        </p:txBody>
      </p:sp>
    </p:spTree>
    <p:extLst>
      <p:ext uri="{BB962C8B-B14F-4D97-AF65-F5344CB8AC3E}">
        <p14:creationId xmlns:p14="http://schemas.microsoft.com/office/powerpoint/2010/main" val="157552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B5A3F5-F91C-40D9-ABB6-6F6EDAAB2A5A}" type="datetimeFigureOut">
              <a:rPr lang="en-GB" smtClean="0"/>
              <a:t>25/03/2025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2A9B46-6CF3-4ACE-B25D-88FD54B9B3D2}" type="slidenum">
              <a:rPr lang="en-GB" smtClean="0"/>
              <a:t>‹#›</a:t>
            </a:fld>
            <a:endParaRPr lang="en-GB"/>
          </a:p>
        </p:txBody>
      </p:sp>
    </p:spTree>
    <p:extLst>
      <p:ext uri="{BB962C8B-B14F-4D97-AF65-F5344CB8AC3E}">
        <p14:creationId xmlns:p14="http://schemas.microsoft.com/office/powerpoint/2010/main" val="1515842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5A3F5-F91C-40D9-ABB6-6F6EDAAB2A5A}" type="datetimeFigureOut">
              <a:rPr lang="en-GB" smtClean="0"/>
              <a:t>25/03/2025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A9B46-6CF3-4ACE-B25D-88FD54B9B3D2}" type="slidenum">
              <a:rPr lang="en-GB" smtClean="0"/>
              <a:t>‹#›</a:t>
            </a:fld>
            <a:endParaRPr lang="en-GB"/>
          </a:p>
        </p:txBody>
      </p:sp>
    </p:spTree>
    <p:extLst>
      <p:ext uri="{BB962C8B-B14F-4D97-AF65-F5344CB8AC3E}">
        <p14:creationId xmlns:p14="http://schemas.microsoft.com/office/powerpoint/2010/main" val="2921353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14.png"/><Relationship Id="rId4" Type="http://schemas.openxmlformats.org/officeDocument/2006/relationships/image" Target="../media/image55.jpe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12.png"/><Relationship Id="rId7" Type="http://schemas.openxmlformats.org/officeDocument/2006/relationships/image" Target="../media/image60.jp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62.jp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 Id="rId9"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1.jpeg"/><Relationship Id="rId7" Type="http://schemas.openxmlformats.org/officeDocument/2006/relationships/image" Target="../media/image12.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1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s>
</file>

<file path=ppt/slides/_rels/slide1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35.png"/><Relationship Id="rId3" Type="http://schemas.openxmlformats.org/officeDocument/2006/relationships/image" Target="../media/image100.jpg"/><Relationship Id="rId7" Type="http://schemas.openxmlformats.org/officeDocument/2006/relationships/image" Target="../media/image104.jpeg"/><Relationship Id="rId12" Type="http://schemas.openxmlformats.org/officeDocument/2006/relationships/image" Target="../media/image109.png"/><Relationship Id="rId2" Type="http://schemas.openxmlformats.org/officeDocument/2006/relationships/image" Target="../media/image99.jpg"/><Relationship Id="rId1" Type="http://schemas.openxmlformats.org/officeDocument/2006/relationships/slideLayout" Target="../slideLayouts/slideLayout2.xml"/><Relationship Id="rId6" Type="http://schemas.openxmlformats.org/officeDocument/2006/relationships/image" Target="../media/image103.jpg"/><Relationship Id="rId11" Type="http://schemas.openxmlformats.org/officeDocument/2006/relationships/image" Target="../media/image108.png"/><Relationship Id="rId5" Type="http://schemas.openxmlformats.org/officeDocument/2006/relationships/image" Target="../media/image102.jpg"/><Relationship Id="rId10" Type="http://schemas.openxmlformats.org/officeDocument/2006/relationships/image" Target="../media/image107.png"/><Relationship Id="rId4" Type="http://schemas.openxmlformats.org/officeDocument/2006/relationships/image" Target="../media/image101.jpg"/><Relationship Id="rId9" Type="http://schemas.openxmlformats.org/officeDocument/2006/relationships/image" Target="../media/image106.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jp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jpeg"/><Relationship Id="rId12" Type="http://schemas.openxmlformats.org/officeDocument/2006/relationships/image" Target="../media/image120.jpe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9.jpeg"/><Relationship Id="rId5" Type="http://schemas.openxmlformats.org/officeDocument/2006/relationships/image" Target="../media/image113.jpe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2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jpeg"/><Relationship Id="rId11" Type="http://schemas.openxmlformats.org/officeDocument/2006/relationships/image" Target="../media/image35.png"/><Relationship Id="rId5" Type="http://schemas.openxmlformats.org/officeDocument/2006/relationships/image" Target="../media/image124.png"/><Relationship Id="rId10" Type="http://schemas.openxmlformats.org/officeDocument/2006/relationships/image" Target="../media/image12.png"/><Relationship Id="rId4" Type="http://schemas.openxmlformats.org/officeDocument/2006/relationships/image" Target="../media/image123.jpe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27.pn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4.png"/><Relationship Id="rId2" Type="http://schemas.openxmlformats.org/officeDocument/2006/relationships/hyperlink" Target="https://www.facebook.com/hashtag/biglentwalk?__eep__=6&amp;__cft__%5b0%5d=AZWXQqUeYNvzWlEub8OLmgXURUNAXxEfLVG-kn8LOspjiUamiiaAtPhuvmrw-PApy52L_uTntszsdOEQhOsomBwZH_txmAQqSENpW0b-mB4kh-dC1_zMX7OnmI2WAIZJlWUczJCk4k0dylDizSj6WTffEMkxCY3YXqYRDAcvq6paPlvzlsqgmb3NyhtMupO4Flw&amp;__tn__=*NK-R"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4.png"/><Relationship Id="rId2" Type="http://schemas.openxmlformats.org/officeDocument/2006/relationships/hyperlink" Target="https://www.facebook.com/hashtag/biglentwalk?__eep__=6&amp;__cft__%5b0%5d=AZWXQqUeYNvzWlEub8OLmgXURUNAXxEfLVG-kn8LOspjiUamiiaAtPhuvmrw-PApy52L_uTntszsdOEQhOsomBwZH_txmAQqSENpW0b-mB4kh-dC1_zMX7OnmI2WAIZJlWUczJCk4k0dylDizSj6WTffEMkxCY3YXqYRDAcvq6paPlvzlsqgmb3NyhtMupO4Flw&amp;__tn__=*NK-R"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8.jpeg"/><Relationship Id="rId7"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2.jpe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facebook.com/hashtag/livesimplyaward?__eep__=6&amp;__cft__%5b0%5d=AZUIzHe4NdvQffsx4B0P98kEyAyIf5WKloLqczjVzVQH0A56_ZQcqsNtLp5Tyg-ua61pkEeXmtTGC0VWFtfj7BYJSJaA3KZqEanClEIpROxddSOEHURYuuDv4WU9896cmVY10kRnX-JHxcCia2D7QhidM2CwsGmh2S2fQdDZGU_fhO3vTpKKZxaBdBmxqJjmvJk&amp;__tn__=*NK-R" TargetMode="External"/><Relationship Id="rId7" Type="http://schemas.openxmlformats.org/officeDocument/2006/relationships/image" Target="../media/image36.png"/><Relationship Id="rId12" Type="http://schemas.openxmlformats.org/officeDocument/2006/relationships/image" Target="../media/image49.jpeg"/><Relationship Id="rId2" Type="http://schemas.openxmlformats.org/officeDocument/2006/relationships/hyperlink" Target="https://www.facebook.com/hashtag/biglentwalk?__eep__=6&amp;__cft__%5b0%5d=AZUIzHe4NdvQffsx4B0P98kEyAyIf5WKloLqczjVzVQH0A56_ZQcqsNtLp5Tyg-ua61pkEeXmtTGC0VWFtfj7BYJSJaA3KZqEanClEIpROxddSOEHURYuuDv4WU9896cmVY10kRnX-JHxcCia2D7QhidM2CwsGmh2S2fQdDZGU_fhO3vTpKKZxaBdBmxqJjmvJk&amp;__tn__=*NK-R" TargetMode="Externa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8.jpeg"/><Relationship Id="rId5" Type="http://schemas.openxmlformats.org/officeDocument/2006/relationships/image" Target="../media/image44.jpeg"/><Relationship Id="rId10" Type="http://schemas.openxmlformats.org/officeDocument/2006/relationships/image" Target="../media/image47.jpeg"/><Relationship Id="rId4" Type="http://schemas.openxmlformats.org/officeDocument/2006/relationships/image" Target="../media/image43.jpeg"/><Relationship Id="rId9"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A684-F2C2-4341-8EB8-6C81D7FF7835}"/>
              </a:ext>
            </a:extLst>
          </p:cNvPr>
          <p:cNvSpPr>
            <a:spLocks noGrp="1"/>
          </p:cNvSpPr>
          <p:nvPr>
            <p:ph type="ctrTitle"/>
          </p:nvPr>
        </p:nvSpPr>
        <p:spPr/>
        <p:txBody>
          <a:bodyPr/>
          <a:lstStyle/>
          <a:p>
            <a:r>
              <a:rPr lang="en-US" dirty="0"/>
              <a:t>Live Simply Award </a:t>
            </a:r>
            <a:endParaRPr lang="en-GB" dirty="0"/>
          </a:p>
        </p:txBody>
      </p:sp>
      <p:sp>
        <p:nvSpPr>
          <p:cNvPr id="3" name="Subtitle 2">
            <a:extLst>
              <a:ext uri="{FF2B5EF4-FFF2-40B4-BE49-F238E27FC236}">
                <a16:creationId xmlns:a16="http://schemas.microsoft.com/office/drawing/2014/main" id="{813066A7-0826-7110-4009-421EA4CB2559}"/>
              </a:ext>
            </a:extLst>
          </p:cNvPr>
          <p:cNvSpPr>
            <a:spLocks noGrp="1"/>
          </p:cNvSpPr>
          <p:nvPr>
            <p:ph type="subTitle" idx="1"/>
          </p:nvPr>
        </p:nvSpPr>
        <p:spPr/>
        <p:txBody>
          <a:bodyPr/>
          <a:lstStyle/>
          <a:p>
            <a:r>
              <a:rPr lang="en-US" dirty="0"/>
              <a:t>St Mary’s Catholic Primary School</a:t>
            </a:r>
          </a:p>
          <a:p>
            <a:r>
              <a:rPr lang="en-US" dirty="0"/>
              <a:t>Barnard Castle </a:t>
            </a:r>
          </a:p>
          <a:p>
            <a:r>
              <a:rPr lang="en-US" dirty="0"/>
              <a:t>Headteacher: Lesley Ann Box </a:t>
            </a:r>
            <a:endParaRPr lang="en-GB" dirty="0"/>
          </a:p>
        </p:txBody>
      </p:sp>
      <p:pic>
        <p:nvPicPr>
          <p:cNvPr id="5" name="Picture 4">
            <a:extLst>
              <a:ext uri="{FF2B5EF4-FFF2-40B4-BE49-F238E27FC236}">
                <a16:creationId xmlns:a16="http://schemas.microsoft.com/office/drawing/2014/main" id="{A8AC4182-8085-E010-CE9A-1149CF6CE944}"/>
              </a:ext>
            </a:extLst>
          </p:cNvPr>
          <p:cNvPicPr>
            <a:picLocks noChangeAspect="1"/>
          </p:cNvPicPr>
          <p:nvPr/>
        </p:nvPicPr>
        <p:blipFill>
          <a:blip r:embed="rId2"/>
          <a:stretch>
            <a:fillRect/>
          </a:stretch>
        </p:blipFill>
        <p:spPr>
          <a:xfrm>
            <a:off x="4575607" y="223838"/>
            <a:ext cx="7381875" cy="1704975"/>
          </a:xfrm>
          <a:prstGeom prst="rect">
            <a:avLst/>
          </a:prstGeom>
        </p:spPr>
      </p:pic>
      <p:pic>
        <p:nvPicPr>
          <p:cNvPr id="7" name="Picture 6" descr="A logo with a cross and a star&#10;&#10;Description automatically generated">
            <a:extLst>
              <a:ext uri="{FF2B5EF4-FFF2-40B4-BE49-F238E27FC236}">
                <a16:creationId xmlns:a16="http://schemas.microsoft.com/office/drawing/2014/main" id="{01301B71-16C4-39EE-24D2-851C3B8E7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25" y="598636"/>
            <a:ext cx="1334584" cy="1334584"/>
          </a:xfrm>
          <a:prstGeom prst="rect">
            <a:avLst/>
          </a:prstGeom>
        </p:spPr>
      </p:pic>
      <p:pic>
        <p:nvPicPr>
          <p:cNvPr id="4" name="Picture 3" descr="A blue sign with white text&#10;&#10;AI-generated content may be incorrect.">
            <a:extLst>
              <a:ext uri="{FF2B5EF4-FFF2-40B4-BE49-F238E27FC236}">
                <a16:creationId xmlns:a16="http://schemas.microsoft.com/office/drawing/2014/main" id="{016DEDAC-2F2B-5B2F-5CDE-C0E58057D819}"/>
              </a:ext>
            </a:extLst>
          </p:cNvPr>
          <p:cNvPicPr>
            <a:picLocks noChangeAspect="1"/>
          </p:cNvPicPr>
          <p:nvPr/>
        </p:nvPicPr>
        <p:blipFill>
          <a:blip r:embed="rId4"/>
          <a:stretch>
            <a:fillRect/>
          </a:stretch>
        </p:blipFill>
        <p:spPr>
          <a:xfrm>
            <a:off x="4876800" y="5137357"/>
            <a:ext cx="2438400" cy="1190625"/>
          </a:xfrm>
          <a:prstGeom prst="rect">
            <a:avLst/>
          </a:prstGeom>
        </p:spPr>
      </p:pic>
    </p:spTree>
    <p:extLst>
      <p:ext uri="{BB962C8B-B14F-4D97-AF65-F5344CB8AC3E}">
        <p14:creationId xmlns:p14="http://schemas.microsoft.com/office/powerpoint/2010/main" val="72234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o photo description available.">
            <a:extLst>
              <a:ext uri="{FF2B5EF4-FFF2-40B4-BE49-F238E27FC236}">
                <a16:creationId xmlns:a16="http://schemas.microsoft.com/office/drawing/2014/main" id="{A3259DAB-D4D1-05BA-9FC5-892AD7503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43" r="1" b="24805"/>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May be an image of 4 people">
            <a:extLst>
              <a:ext uri="{FF2B5EF4-FFF2-40B4-BE49-F238E27FC236}">
                <a16:creationId xmlns:a16="http://schemas.microsoft.com/office/drawing/2014/main" id="{3C07400C-59A9-1622-C0F5-A0D4F0FF36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2699" b="15351"/>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May be an image of 4 people">
            <a:extLst>
              <a:ext uri="{FF2B5EF4-FFF2-40B4-BE49-F238E27FC236}">
                <a16:creationId xmlns:a16="http://schemas.microsoft.com/office/drawing/2014/main" id="{7FA7790E-1658-ECC4-6E09-214ECD74A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2417" r="-1" b="3009"/>
          <a:stretch/>
        </p:blipFill>
        <p:spPr bwMode="auto">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7" name="Freeform: Shape 1036">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9" name="Freeform: Shape 1038">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CDA532-5773-972E-0E71-7083132A0F0B}"/>
              </a:ext>
            </a:extLst>
          </p:cNvPr>
          <p:cNvSpPr>
            <a:spLocks noGrp="1"/>
          </p:cNvSpPr>
          <p:nvPr>
            <p:ph type="title"/>
          </p:nvPr>
        </p:nvSpPr>
        <p:spPr>
          <a:xfrm>
            <a:off x="448056" y="225990"/>
            <a:ext cx="4720297" cy="772589"/>
          </a:xfrm>
        </p:spPr>
        <p:txBody>
          <a:bodyPr vert="horz" lIns="91440" tIns="45720" rIns="91440" bIns="45720" rtlCol="0" anchor="ctr">
            <a:normAutofit/>
          </a:bodyPr>
          <a:lstStyle/>
          <a:p>
            <a:r>
              <a:rPr lang="en-US" sz="1200" kern="1200" dirty="0">
                <a:solidFill>
                  <a:srgbClr val="0070C0"/>
                </a:solidFill>
                <a:latin typeface="+mj-lt"/>
                <a:ea typeface="+mj-ea"/>
                <a:cs typeface="+mj-cs"/>
              </a:rPr>
              <a:t>Local (1) </a:t>
            </a:r>
            <a:r>
              <a:rPr lang="en-US" sz="1200" kern="1200" dirty="0">
                <a:solidFill>
                  <a:schemeClr val="tx1"/>
                </a:solidFill>
                <a:latin typeface="+mj-lt"/>
                <a:ea typeface="+mj-ea"/>
                <a:cs typeface="+mj-cs"/>
              </a:rPr>
              <a:t>Finding out more about what happens to our rubbish!</a:t>
            </a:r>
          </a:p>
        </p:txBody>
      </p:sp>
      <p:sp>
        <p:nvSpPr>
          <p:cNvPr id="1041" name="Rectangle 1040">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3" name="Rectangle 1042">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9FA0833-DBE5-E5A6-72F4-253352689F43}"/>
              </a:ext>
            </a:extLst>
          </p:cNvPr>
          <p:cNvSpPr txBox="1"/>
          <p:nvPr/>
        </p:nvSpPr>
        <p:spPr>
          <a:xfrm>
            <a:off x="212437" y="2514600"/>
            <a:ext cx="5564520" cy="1034380"/>
          </a:xfrm>
          <a:prstGeom prst="rect">
            <a:avLst/>
          </a:prstGeom>
        </p:spPr>
        <p:txBody>
          <a:bodyPr vert="horz" lIns="91440" tIns="45720" rIns="91440" bIns="45720" rtlCol="0">
            <a:normAutofit fontScale="55000" lnSpcReduction="20000"/>
          </a:bodyPr>
          <a:lstStyle/>
          <a:p>
            <a:pPr defTabSz="914400">
              <a:lnSpc>
                <a:spcPct val="90000"/>
              </a:lnSpc>
              <a:spcAft>
                <a:spcPts val="600"/>
              </a:spcAft>
            </a:pPr>
            <a:r>
              <a:rPr lang="en-US" sz="2000" dirty="0"/>
              <a:t>Some children who volunteered to be a Litter Bug leader went on to explore other local areas and carry out litter picks and also used a metal detector to find and sort litter. It is wonderful to see the children so motivated and inspired outside of school and involving parents too.</a:t>
            </a:r>
          </a:p>
          <a:p>
            <a:pPr defTabSz="914400">
              <a:lnSpc>
                <a:spcPct val="90000"/>
              </a:lnSpc>
              <a:spcAft>
                <a:spcPts val="600"/>
              </a:spcAft>
            </a:pPr>
            <a:r>
              <a:rPr lang="en-US" sz="2000" b="1" i="1" dirty="0"/>
              <a:t>‘I can’t wait to be a Litter Bug Leader at school. We need to buy more litter pickers </a:t>
            </a:r>
            <a:r>
              <a:rPr lang="en-US" sz="2000" b="1" i="1" dirty="0" err="1"/>
              <a:t>Mrs</a:t>
            </a:r>
            <a:r>
              <a:rPr lang="en-US" sz="2000" b="1" i="1" dirty="0"/>
              <a:t> Box.’</a:t>
            </a:r>
          </a:p>
          <a:p>
            <a:pPr defTabSz="914400">
              <a:lnSpc>
                <a:spcPct val="90000"/>
              </a:lnSpc>
              <a:spcAft>
                <a:spcPts val="600"/>
              </a:spcAft>
            </a:pPr>
            <a:r>
              <a:rPr lang="en-US" sz="2000" b="1" dirty="0"/>
              <a:t>Louie B </a:t>
            </a:r>
          </a:p>
          <a:p>
            <a:pPr defTabSz="914400">
              <a:lnSpc>
                <a:spcPct val="90000"/>
              </a:lnSpc>
              <a:spcAft>
                <a:spcPts val="600"/>
              </a:spcAft>
            </a:pPr>
            <a:endParaRPr lang="en-US" sz="2000" dirty="0"/>
          </a:p>
        </p:txBody>
      </p:sp>
      <p:sp>
        <p:nvSpPr>
          <p:cNvPr id="6" name="TextBox 5">
            <a:extLst>
              <a:ext uri="{FF2B5EF4-FFF2-40B4-BE49-F238E27FC236}">
                <a16:creationId xmlns:a16="http://schemas.microsoft.com/office/drawing/2014/main" id="{8BD0F519-BCBF-85C7-66BC-EF773FB65775}"/>
              </a:ext>
            </a:extLst>
          </p:cNvPr>
          <p:cNvSpPr txBox="1"/>
          <p:nvPr/>
        </p:nvSpPr>
        <p:spPr>
          <a:xfrm>
            <a:off x="56430" y="3401568"/>
            <a:ext cx="5207779" cy="1938992"/>
          </a:xfrm>
          <a:prstGeom prst="rect">
            <a:avLst/>
          </a:prstGeom>
          <a:noFill/>
        </p:spPr>
        <p:txBody>
          <a:bodyPr wrap="square">
            <a:spAutoFit/>
          </a:bodyPr>
          <a:lstStyle/>
          <a:p>
            <a:pPr algn="l"/>
            <a:r>
              <a:rPr lang="en-US" sz="1000" b="0" i="0" dirty="0">
                <a:solidFill>
                  <a:srgbClr val="080809"/>
                </a:solidFill>
                <a:effectLst/>
                <a:latin typeface="Segoe UI Historic" panose="020B0502040204020203" pitchFamily="34" charset="0"/>
              </a:rPr>
              <a:t>A visit to J&amp;B Recycling</a:t>
            </a:r>
          </a:p>
          <a:p>
            <a:pPr algn="l"/>
            <a:r>
              <a:rPr lang="en-US" sz="1000" b="0" i="0" dirty="0">
                <a:solidFill>
                  <a:srgbClr val="080809"/>
                </a:solidFill>
                <a:effectLst/>
                <a:latin typeface="Segoe UI Historic" panose="020B0502040204020203" pitchFamily="34" charset="0"/>
              </a:rPr>
              <a:t>Today 3 of our Climate Champions went along to visit J&amp; B recycling at Hartlepool. The children wanted to find out ore about what happens to our rubbish once it is emptied by the bin men.</a:t>
            </a:r>
          </a:p>
          <a:p>
            <a:pPr algn="l"/>
            <a:r>
              <a:rPr lang="en-US" sz="1000" b="0" i="0" dirty="0">
                <a:solidFill>
                  <a:srgbClr val="080809"/>
                </a:solidFill>
                <a:effectLst/>
                <a:latin typeface="Segoe UI Historic" panose="020B0502040204020203" pitchFamily="34" charset="0"/>
              </a:rPr>
              <a:t>We all learnt so much about the recycling process and were amazed by the size of the machinery, all doing different jobs to sort the rubbish before then being packed for recycling.</a:t>
            </a:r>
          </a:p>
          <a:p>
            <a:pPr algn="l"/>
            <a:r>
              <a:rPr lang="en-US" sz="1000" b="0" i="0" dirty="0">
                <a:solidFill>
                  <a:srgbClr val="080809"/>
                </a:solidFill>
                <a:effectLst/>
                <a:latin typeface="Segoe UI Historic" panose="020B0502040204020203" pitchFamily="34" charset="0"/>
              </a:rPr>
              <a:t>A big thankyou to both Mark and Claire for the guided tour- it was so interesting and I am confident that our pupils will do an excellent job in feeding back what they have learnt so that we can all ensure we are </a:t>
            </a:r>
            <a:r>
              <a:rPr lang="en-US" sz="1000" b="0" i="0" dirty="0">
                <a:solidFill>
                  <a:srgbClr val="00B0F0"/>
                </a:solidFill>
                <a:effectLst/>
                <a:latin typeface="Segoe UI Historic" panose="020B0502040204020203" pitchFamily="34" charset="0"/>
              </a:rPr>
              <a:t>doing our bit in saving the planet and caring for our common home. </a:t>
            </a:r>
            <a:r>
              <a:rPr lang="en-US" sz="1000" b="0" i="0" dirty="0">
                <a:solidFill>
                  <a:srgbClr val="080809"/>
                </a:solidFill>
                <a:effectLst/>
                <a:latin typeface="Segoe UI Historic" panose="020B0502040204020203" pitchFamily="34" charset="0"/>
              </a:rPr>
              <a:t>They came away full of ideas and motivation to get everyone back at school involved!</a:t>
            </a:r>
          </a:p>
        </p:txBody>
      </p:sp>
      <p:sp>
        <p:nvSpPr>
          <p:cNvPr id="11" name="Flowchart: Sequential Access Storage 10">
            <a:extLst>
              <a:ext uri="{FF2B5EF4-FFF2-40B4-BE49-F238E27FC236}">
                <a16:creationId xmlns:a16="http://schemas.microsoft.com/office/drawing/2014/main" id="{7718D796-888E-A19B-1683-C1DBB391E72C}"/>
              </a:ext>
            </a:extLst>
          </p:cNvPr>
          <p:cNvSpPr/>
          <p:nvPr/>
        </p:nvSpPr>
        <p:spPr>
          <a:xfrm>
            <a:off x="212437" y="5657317"/>
            <a:ext cx="2607675" cy="658026"/>
          </a:xfrm>
          <a:prstGeom prst="flowChartMagneticTap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dirty="0"/>
              <a:t>Wow! I did not think there would be this much rubbish! (Evie (Y6)</a:t>
            </a:r>
            <a:endParaRPr lang="en-GB" sz="1200" dirty="0"/>
          </a:p>
        </p:txBody>
      </p:sp>
      <p:sp>
        <p:nvSpPr>
          <p:cNvPr id="13" name="TextBox 12">
            <a:extLst>
              <a:ext uri="{FF2B5EF4-FFF2-40B4-BE49-F238E27FC236}">
                <a16:creationId xmlns:a16="http://schemas.microsoft.com/office/drawing/2014/main" id="{F0644BF5-E67E-6DA5-1F49-0F8E65B29BD3}"/>
              </a:ext>
            </a:extLst>
          </p:cNvPr>
          <p:cNvSpPr txBox="1"/>
          <p:nvPr/>
        </p:nvSpPr>
        <p:spPr>
          <a:xfrm>
            <a:off x="3298677" y="5412931"/>
            <a:ext cx="2071717" cy="1323439"/>
          </a:xfrm>
          <a:prstGeom prst="rect">
            <a:avLst/>
          </a:prstGeom>
          <a:noFill/>
        </p:spPr>
        <p:txBody>
          <a:bodyPr wrap="square" rtlCol="0">
            <a:spAutoFit/>
          </a:bodyPr>
          <a:lstStyle/>
          <a:p>
            <a:r>
              <a:rPr lang="en-US" sz="1000" dirty="0"/>
              <a:t>The children’s pictures were shared on our social medias and the children were also asked to feed back to the school what they had learnt from their visit. They created recycling posters around school to encourage everybody to make more of an effort to recycle.</a:t>
            </a:r>
            <a:endParaRPr lang="en-GB" sz="1000" dirty="0"/>
          </a:p>
        </p:txBody>
      </p:sp>
      <p:pic>
        <p:nvPicPr>
          <p:cNvPr id="15" name="Picture 14" descr="A blue hand print in a circle&#10;&#10;AI-generated content may be incorrect.">
            <a:extLst>
              <a:ext uri="{FF2B5EF4-FFF2-40B4-BE49-F238E27FC236}">
                <a16:creationId xmlns:a16="http://schemas.microsoft.com/office/drawing/2014/main" id="{44BAFE00-33F1-2E6F-CF97-59320AC1EC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2728" y="2314634"/>
            <a:ext cx="1753164" cy="1753164"/>
          </a:xfrm>
          <a:prstGeom prst="rect">
            <a:avLst/>
          </a:prstGeom>
        </p:spPr>
      </p:pic>
      <p:sp>
        <p:nvSpPr>
          <p:cNvPr id="7" name="TextBox 6">
            <a:extLst>
              <a:ext uri="{FF2B5EF4-FFF2-40B4-BE49-F238E27FC236}">
                <a16:creationId xmlns:a16="http://schemas.microsoft.com/office/drawing/2014/main" id="{044CCDCA-7F83-98C2-3C69-AFDC63B93679}"/>
              </a:ext>
            </a:extLst>
          </p:cNvPr>
          <p:cNvSpPr txBox="1"/>
          <p:nvPr/>
        </p:nvSpPr>
        <p:spPr>
          <a:xfrm>
            <a:off x="310596" y="1016867"/>
            <a:ext cx="4720297" cy="1040093"/>
          </a:xfrm>
          <a:prstGeom prst="rect">
            <a:avLst/>
          </a:prstGeom>
          <a:noFill/>
        </p:spPr>
        <p:txBody>
          <a:bodyPr wrap="square" rtlCol="0">
            <a:spAutoFit/>
          </a:bodyPr>
          <a:lstStyle/>
          <a:p>
            <a:pPr>
              <a:lnSpc>
                <a:spcPct val="115000"/>
              </a:lnSpc>
              <a:spcAft>
                <a:spcPts val="800"/>
              </a:spcAft>
            </a:pPr>
            <a:r>
              <a:rPr lang="en-GB" sz="900" i="1" kern="100" dirty="0">
                <a:effectLst/>
                <a:latin typeface="Aptos" panose="020B0004020202020204" pitchFamily="34" charset="0"/>
                <a:ea typeface="Aptos" panose="020B0004020202020204" pitchFamily="34" charset="0"/>
                <a:cs typeface="Times New Roman" panose="02020603050405020304" pitchFamily="18" charset="0"/>
              </a:rPr>
              <a:t>‘Pupils enjoy numerous extra-curricular opportunities. They take part in daily clubs including drama, sport, well-being and choir. Pupils also apply for positions in the ‘Climate Change Team’. Through these, they plan and put in place a wide variety of initiatives. For example, pupils were inspired by a trip to a recycling centre. As a result, they created a ‘litter bug’ group which picks up litter in school and in the local community. These rich opportunities contribute exceptionally well to pupils’ personal development.’  Ofsted November 2024</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3100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descr="May be an image of napkin ring, corn and text">
            <a:extLst>
              <a:ext uri="{FF2B5EF4-FFF2-40B4-BE49-F238E27FC236}">
                <a16:creationId xmlns:a16="http://schemas.microsoft.com/office/drawing/2014/main" id="{C2CFA386-52D0-87A0-D436-790C99D1C9D5}"/>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t="25022"/>
          <a:stretch/>
        </p:blipFill>
        <p:spPr bwMode="auto">
          <a:xfrm>
            <a:off x="12611"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May be an image of 3 people">
            <a:extLst>
              <a:ext uri="{FF2B5EF4-FFF2-40B4-BE49-F238E27FC236}">
                <a16:creationId xmlns:a16="http://schemas.microsoft.com/office/drawing/2014/main" id="{D4AAB93E-7462-84E4-8768-9B594CF83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27" r="2869" b="-4"/>
          <a:stretch/>
        </p:blipFill>
        <p:spPr bwMode="auto">
          <a:xfrm>
            <a:off x="12611" y="1346797"/>
            <a:ext cx="1422252" cy="2538585"/>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a:noFill/>
          <a:extLst>
            <a:ext uri="{909E8E84-426E-40DD-AFC4-6F175D3DCCD1}">
              <a14:hiddenFill xmlns:a14="http://schemas.microsoft.com/office/drawing/2010/main">
                <a:solidFill>
                  <a:srgbClr val="FFFFFF"/>
                </a:solidFill>
              </a14:hiddenFill>
            </a:ext>
          </a:extLst>
        </p:spPr>
      </p:pic>
      <p:pic>
        <p:nvPicPr>
          <p:cNvPr id="7178" name="Picture 10" descr="May be an image of apple and text">
            <a:extLst>
              <a:ext uri="{FF2B5EF4-FFF2-40B4-BE49-F238E27FC236}">
                <a16:creationId xmlns:a16="http://schemas.microsoft.com/office/drawing/2014/main" id="{0764A8FA-7800-7014-6CEA-D9E79179E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666" r="3" b="13335"/>
          <a:stretch/>
        </p:blipFill>
        <p:spPr bwMode="auto">
          <a:xfrm>
            <a:off x="8960897" y="228830"/>
            <a:ext cx="3059879" cy="3059879"/>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pic>
        <p:nvPicPr>
          <p:cNvPr id="7180" name="Picture 12" descr="May be an image of ‎book and ‎text that says &quot;‎For frenevégbags the vege bags, Jt'shardofind It's t's hard to find the words to say, howmany how many thanks this brings your wαy, But hope you your sappreciated thoughtpul touch, yoai're ولل Kind very much. From WATSON WA Ahh ATSON ١ه COURT‎&quot;‎‎">
            <a:extLst>
              <a:ext uri="{FF2B5EF4-FFF2-40B4-BE49-F238E27FC236}">
                <a16:creationId xmlns:a16="http://schemas.microsoft.com/office/drawing/2014/main" id="{E383B0BC-E5FB-12A4-4156-784FE56356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356" r="3" b="18646"/>
          <a:stretch/>
        </p:blipFill>
        <p:spPr bwMode="auto">
          <a:xfrm>
            <a:off x="2977457" y="1590111"/>
            <a:ext cx="2436036" cy="2436036"/>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pic>
        <p:nvPicPr>
          <p:cNvPr id="7172" name="Picture 4" descr="May be an image of 2 people and text">
            <a:extLst>
              <a:ext uri="{FF2B5EF4-FFF2-40B4-BE49-F238E27FC236}">
                <a16:creationId xmlns:a16="http://schemas.microsoft.com/office/drawing/2014/main" id="{9A0A6C2E-68DF-0852-E328-48BB87B0CD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853" r="7149" b="3"/>
          <a:stretch/>
        </p:blipFill>
        <p:spPr bwMode="auto">
          <a:xfrm>
            <a:off x="6196804" y="1758769"/>
            <a:ext cx="2436037" cy="2436037"/>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No photo description available.">
            <a:extLst>
              <a:ext uri="{FF2B5EF4-FFF2-40B4-BE49-F238E27FC236}">
                <a16:creationId xmlns:a16="http://schemas.microsoft.com/office/drawing/2014/main" id="{C254744F-2F28-E71C-2A63-AA95158DFDD6}"/>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5072710" y="5027387"/>
            <a:ext cx="2248189" cy="168614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FCBE3FC-F7E5-8262-48E1-E88489C0D9C1}"/>
              </a:ext>
            </a:extLst>
          </p:cNvPr>
          <p:cNvSpPr>
            <a:spLocks noGrp="1"/>
          </p:cNvSpPr>
          <p:nvPr>
            <p:ph type="title"/>
          </p:nvPr>
        </p:nvSpPr>
        <p:spPr>
          <a:xfrm>
            <a:off x="838200" y="365126"/>
            <a:ext cx="3849159" cy="1096206"/>
          </a:xfrm>
        </p:spPr>
        <p:txBody>
          <a:bodyPr>
            <a:normAutofit/>
          </a:bodyPr>
          <a:lstStyle/>
          <a:p>
            <a:r>
              <a:rPr lang="en-US" sz="1800" dirty="0">
                <a:solidFill>
                  <a:schemeClr val="accent1"/>
                </a:solidFill>
              </a:rPr>
              <a:t>LOCAL (2) </a:t>
            </a:r>
            <a:r>
              <a:rPr lang="en-US" sz="1800" dirty="0"/>
              <a:t>Living in Solidarity</a:t>
            </a:r>
            <a:br>
              <a:rPr lang="en-US" sz="1800" dirty="0"/>
            </a:br>
            <a:r>
              <a:rPr lang="en-US" sz="1800" dirty="0"/>
              <a:t>Supporting our local food banks.</a:t>
            </a:r>
            <a:endParaRPr lang="en-GB" sz="1800" dirty="0"/>
          </a:p>
        </p:txBody>
      </p:sp>
      <p:sp>
        <p:nvSpPr>
          <p:cNvPr id="7" name="Rectangle 6">
            <a:extLst>
              <a:ext uri="{FF2B5EF4-FFF2-40B4-BE49-F238E27FC236}">
                <a16:creationId xmlns:a16="http://schemas.microsoft.com/office/drawing/2014/main" id="{A92A9E98-73B5-1EC3-C472-48139736E7D9}"/>
              </a:ext>
            </a:extLst>
          </p:cNvPr>
          <p:cNvSpPr/>
          <p:nvPr/>
        </p:nvSpPr>
        <p:spPr>
          <a:xfrm>
            <a:off x="508267" y="5232179"/>
            <a:ext cx="4362836" cy="72424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dirty="0"/>
              <a:t>‘It is not God’s will for some to have everything and others to have nothing.’</a:t>
            </a:r>
          </a:p>
          <a:p>
            <a:pPr algn="ctr"/>
            <a:r>
              <a:rPr lang="en-US" sz="1400" dirty="0"/>
              <a:t>Oscar Romero</a:t>
            </a:r>
            <a:endParaRPr lang="en-GB" sz="1400" dirty="0"/>
          </a:p>
        </p:txBody>
      </p:sp>
      <p:sp>
        <p:nvSpPr>
          <p:cNvPr id="8" name="Rectangle 7">
            <a:extLst>
              <a:ext uri="{FF2B5EF4-FFF2-40B4-BE49-F238E27FC236}">
                <a16:creationId xmlns:a16="http://schemas.microsoft.com/office/drawing/2014/main" id="{F04F4211-99DA-3502-D45D-1E6C72A4D3C5}"/>
              </a:ext>
            </a:extLst>
          </p:cNvPr>
          <p:cNvSpPr/>
          <p:nvPr/>
        </p:nvSpPr>
        <p:spPr>
          <a:xfrm>
            <a:off x="7605757" y="5232179"/>
            <a:ext cx="4238714" cy="80115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dirty="0">
                <a:solidFill>
                  <a:srgbClr val="FF33CC"/>
                </a:solidFill>
              </a:rPr>
              <a:t>‘For I was hungry</a:t>
            </a:r>
            <a:r>
              <a:rPr lang="en-US" sz="1400" dirty="0"/>
              <a:t>, and </a:t>
            </a:r>
            <a:r>
              <a:rPr lang="en-US" sz="1400" dirty="0">
                <a:solidFill>
                  <a:srgbClr val="FF0000"/>
                </a:solidFill>
              </a:rPr>
              <a:t>you gave me </a:t>
            </a:r>
            <a:r>
              <a:rPr lang="en-US" sz="1400" dirty="0"/>
              <a:t>something to eat…’ Matthew 25:35</a:t>
            </a:r>
            <a:endParaRPr lang="en-GB" sz="1400" dirty="0"/>
          </a:p>
        </p:txBody>
      </p:sp>
      <p:pic>
        <p:nvPicPr>
          <p:cNvPr id="10" name="Picture 9" descr="A pink heart with a fingerprint in the middle&#10;&#10;AI-generated content may be incorrect.">
            <a:extLst>
              <a:ext uri="{FF2B5EF4-FFF2-40B4-BE49-F238E27FC236}">
                <a16:creationId xmlns:a16="http://schemas.microsoft.com/office/drawing/2014/main" id="{A37E7D78-3DF4-E724-202E-825993A2B1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0335" y="5768064"/>
            <a:ext cx="945465" cy="945465"/>
          </a:xfrm>
          <a:prstGeom prst="rect">
            <a:avLst/>
          </a:prstGeom>
        </p:spPr>
      </p:pic>
      <p:pic>
        <p:nvPicPr>
          <p:cNvPr id="12" name="Picture 11" descr="A blue and white circle with a hand shaking&#10;&#10;AI-generated content may be incorrect.">
            <a:extLst>
              <a:ext uri="{FF2B5EF4-FFF2-40B4-BE49-F238E27FC236}">
                <a16:creationId xmlns:a16="http://schemas.microsoft.com/office/drawing/2014/main" id="{0013B340-9E43-46E4-29C7-0E8F714358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5140" y="5905900"/>
            <a:ext cx="915277" cy="915277"/>
          </a:xfrm>
          <a:prstGeom prst="rect">
            <a:avLst/>
          </a:prstGeom>
        </p:spPr>
      </p:pic>
      <p:pic>
        <p:nvPicPr>
          <p:cNvPr id="14" name="Picture 13" descr="A red heart and hand in a circle&#10;&#10;AI-generated content may be incorrect.">
            <a:extLst>
              <a:ext uri="{FF2B5EF4-FFF2-40B4-BE49-F238E27FC236}">
                <a16:creationId xmlns:a16="http://schemas.microsoft.com/office/drawing/2014/main" id="{108E4DD1-E677-EE07-524C-D706B9EBC3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38268" y="5768064"/>
            <a:ext cx="945465" cy="945465"/>
          </a:xfrm>
          <a:prstGeom prst="rect">
            <a:avLst/>
          </a:prstGeom>
        </p:spPr>
      </p:pic>
    </p:spTree>
    <p:extLst>
      <p:ext uri="{BB962C8B-B14F-4D97-AF65-F5344CB8AC3E}">
        <p14:creationId xmlns:p14="http://schemas.microsoft.com/office/powerpoint/2010/main" val="268077542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descr="May be an image of napkin ring, corn and text">
            <a:extLst>
              <a:ext uri="{FF2B5EF4-FFF2-40B4-BE49-F238E27FC236}">
                <a16:creationId xmlns:a16="http://schemas.microsoft.com/office/drawing/2014/main" id="{C2CFA386-52D0-87A0-D436-790C99D1C9D5}"/>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t="25022"/>
          <a:stretch/>
        </p:blipFill>
        <p:spPr bwMode="auto">
          <a:xfrm>
            <a:off x="11444"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FCBE3FC-F7E5-8262-48E1-E88489C0D9C1}"/>
              </a:ext>
            </a:extLst>
          </p:cNvPr>
          <p:cNvSpPr>
            <a:spLocks noGrp="1"/>
          </p:cNvSpPr>
          <p:nvPr>
            <p:ph type="title"/>
          </p:nvPr>
        </p:nvSpPr>
        <p:spPr>
          <a:xfrm>
            <a:off x="838200" y="365126"/>
            <a:ext cx="3849159" cy="1096206"/>
          </a:xfrm>
        </p:spPr>
        <p:txBody>
          <a:bodyPr>
            <a:normAutofit/>
          </a:bodyPr>
          <a:lstStyle/>
          <a:p>
            <a:r>
              <a:rPr lang="en-US" sz="1800" dirty="0">
                <a:solidFill>
                  <a:schemeClr val="accent1"/>
                </a:solidFill>
              </a:rPr>
              <a:t>LOCAL (2) </a:t>
            </a:r>
            <a:r>
              <a:rPr lang="en-US" sz="1800" dirty="0"/>
              <a:t>Living in Solidarity</a:t>
            </a:r>
            <a:br>
              <a:rPr lang="en-US" sz="1800" dirty="0"/>
            </a:br>
            <a:r>
              <a:rPr lang="en-US" sz="1800" dirty="0"/>
              <a:t>Supporting our local food banks.</a:t>
            </a:r>
            <a:endParaRPr lang="en-GB" sz="1800" dirty="0"/>
          </a:p>
        </p:txBody>
      </p:sp>
      <p:sp>
        <p:nvSpPr>
          <p:cNvPr id="7" name="Rectangle 6">
            <a:extLst>
              <a:ext uri="{FF2B5EF4-FFF2-40B4-BE49-F238E27FC236}">
                <a16:creationId xmlns:a16="http://schemas.microsoft.com/office/drawing/2014/main" id="{A92A9E98-73B5-1EC3-C472-48139736E7D9}"/>
              </a:ext>
            </a:extLst>
          </p:cNvPr>
          <p:cNvSpPr/>
          <p:nvPr/>
        </p:nvSpPr>
        <p:spPr>
          <a:xfrm>
            <a:off x="508267" y="5232179"/>
            <a:ext cx="4362836" cy="72424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dirty="0"/>
              <a:t>‘It is not God’s will for some to have everything and others to have nothing.’</a:t>
            </a:r>
          </a:p>
          <a:p>
            <a:pPr algn="ctr"/>
            <a:r>
              <a:rPr lang="en-US" sz="1400" dirty="0"/>
              <a:t>Oscar Romero</a:t>
            </a:r>
            <a:endParaRPr lang="en-GB" sz="1400" dirty="0"/>
          </a:p>
        </p:txBody>
      </p:sp>
      <p:sp>
        <p:nvSpPr>
          <p:cNvPr id="8" name="Rectangle 7">
            <a:extLst>
              <a:ext uri="{FF2B5EF4-FFF2-40B4-BE49-F238E27FC236}">
                <a16:creationId xmlns:a16="http://schemas.microsoft.com/office/drawing/2014/main" id="{F04F4211-99DA-3502-D45D-1E6C72A4D3C5}"/>
              </a:ext>
            </a:extLst>
          </p:cNvPr>
          <p:cNvSpPr/>
          <p:nvPr/>
        </p:nvSpPr>
        <p:spPr>
          <a:xfrm>
            <a:off x="7605757" y="5232179"/>
            <a:ext cx="4238714" cy="80115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dirty="0">
                <a:solidFill>
                  <a:srgbClr val="FF33CC"/>
                </a:solidFill>
              </a:rPr>
              <a:t>‘For I was hungry</a:t>
            </a:r>
            <a:r>
              <a:rPr lang="en-US" sz="1400" dirty="0"/>
              <a:t>, and </a:t>
            </a:r>
            <a:r>
              <a:rPr lang="en-US" sz="1400" dirty="0">
                <a:solidFill>
                  <a:srgbClr val="FF0000"/>
                </a:solidFill>
              </a:rPr>
              <a:t>you gave me </a:t>
            </a:r>
            <a:r>
              <a:rPr lang="en-US" sz="1400" dirty="0"/>
              <a:t>something to eat…’ Matthew 25:35</a:t>
            </a:r>
            <a:endParaRPr lang="en-GB" sz="1400" dirty="0"/>
          </a:p>
        </p:txBody>
      </p:sp>
      <p:pic>
        <p:nvPicPr>
          <p:cNvPr id="10" name="Picture 9" descr="A pink heart with a fingerprint in the middle&#10;&#10;AI-generated content may be incorrect.">
            <a:extLst>
              <a:ext uri="{FF2B5EF4-FFF2-40B4-BE49-F238E27FC236}">
                <a16:creationId xmlns:a16="http://schemas.microsoft.com/office/drawing/2014/main" id="{A37E7D78-3DF4-E724-202E-825993A2B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4563" y="5782077"/>
            <a:ext cx="945465" cy="945465"/>
          </a:xfrm>
          <a:prstGeom prst="rect">
            <a:avLst/>
          </a:prstGeom>
        </p:spPr>
      </p:pic>
      <p:pic>
        <p:nvPicPr>
          <p:cNvPr id="12" name="Picture 11" descr="A blue and white circle with a hand shaking&#10;&#10;AI-generated content may be incorrect.">
            <a:extLst>
              <a:ext uri="{FF2B5EF4-FFF2-40B4-BE49-F238E27FC236}">
                <a16:creationId xmlns:a16="http://schemas.microsoft.com/office/drawing/2014/main" id="{0013B340-9E43-46E4-29C7-0E8F714358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140" y="5905900"/>
            <a:ext cx="915277" cy="915277"/>
          </a:xfrm>
          <a:prstGeom prst="rect">
            <a:avLst/>
          </a:prstGeom>
        </p:spPr>
      </p:pic>
      <p:pic>
        <p:nvPicPr>
          <p:cNvPr id="14" name="Picture 13" descr="A red heart and hand in a circle&#10;&#10;AI-generated content may be incorrect.">
            <a:extLst>
              <a:ext uri="{FF2B5EF4-FFF2-40B4-BE49-F238E27FC236}">
                <a16:creationId xmlns:a16="http://schemas.microsoft.com/office/drawing/2014/main" id="{108E4DD1-E677-EE07-524C-D706B9EBC3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8268" y="5768064"/>
            <a:ext cx="945465" cy="945465"/>
          </a:xfrm>
          <a:prstGeom prst="rect">
            <a:avLst/>
          </a:prstGeom>
        </p:spPr>
      </p:pic>
      <p:sp>
        <p:nvSpPr>
          <p:cNvPr id="15" name="Flowchart: Sequential Access Storage 14">
            <a:extLst>
              <a:ext uri="{FF2B5EF4-FFF2-40B4-BE49-F238E27FC236}">
                <a16:creationId xmlns:a16="http://schemas.microsoft.com/office/drawing/2014/main" id="{7AE82B0E-267C-A370-288B-C4B6E366A12B}"/>
              </a:ext>
            </a:extLst>
          </p:cNvPr>
          <p:cNvSpPr/>
          <p:nvPr/>
        </p:nvSpPr>
        <p:spPr>
          <a:xfrm rot="521595">
            <a:off x="7619757" y="3355917"/>
            <a:ext cx="2165541" cy="1367575"/>
          </a:xfrm>
          <a:prstGeom prst="flowChartMagneticTap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200" dirty="0"/>
              <a:t>‘If other people have food, then we should give some to the people that don’t.’</a:t>
            </a:r>
          </a:p>
          <a:p>
            <a:pPr algn="ctr"/>
            <a:r>
              <a:rPr lang="en-US" sz="1200" dirty="0"/>
              <a:t>Matilda (Y2)</a:t>
            </a:r>
            <a:endParaRPr lang="en-GB" sz="1200" dirty="0"/>
          </a:p>
        </p:txBody>
      </p:sp>
      <p:pic>
        <p:nvPicPr>
          <p:cNvPr id="19" name="Picture 18">
            <a:extLst>
              <a:ext uri="{FF2B5EF4-FFF2-40B4-BE49-F238E27FC236}">
                <a16:creationId xmlns:a16="http://schemas.microsoft.com/office/drawing/2014/main" id="{2B7E9BFA-42EF-C45B-BC6A-7241F4ABD145}"/>
              </a:ext>
            </a:extLst>
          </p:cNvPr>
          <p:cNvPicPr>
            <a:picLocks noChangeAspect="1"/>
          </p:cNvPicPr>
          <p:nvPr/>
        </p:nvPicPr>
        <p:blipFill>
          <a:blip r:embed="rId6"/>
          <a:stretch>
            <a:fillRect/>
          </a:stretch>
        </p:blipFill>
        <p:spPr>
          <a:xfrm>
            <a:off x="9357490" y="144471"/>
            <a:ext cx="2591739" cy="2691421"/>
          </a:xfrm>
          <a:prstGeom prst="rect">
            <a:avLst/>
          </a:prstGeom>
        </p:spPr>
      </p:pic>
      <p:pic>
        <p:nvPicPr>
          <p:cNvPr id="6" name="Picture 5" descr="A group of people in a store&#10;&#10;AI-generated content may be incorrect.">
            <a:extLst>
              <a:ext uri="{FF2B5EF4-FFF2-40B4-BE49-F238E27FC236}">
                <a16:creationId xmlns:a16="http://schemas.microsoft.com/office/drawing/2014/main" id="{932F505D-2A84-96A5-473E-C885365348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4690" y="3709920"/>
            <a:ext cx="2252707" cy="3003609"/>
          </a:xfrm>
          <a:prstGeom prst="rect">
            <a:avLst/>
          </a:prstGeom>
        </p:spPr>
      </p:pic>
      <p:pic>
        <p:nvPicPr>
          <p:cNvPr id="11" name="Picture 10" descr="A hole in a wall with a couple of kids walking&#10;&#10;AI-generated content may be incorrect.">
            <a:extLst>
              <a:ext uri="{FF2B5EF4-FFF2-40B4-BE49-F238E27FC236}">
                <a16:creationId xmlns:a16="http://schemas.microsoft.com/office/drawing/2014/main" id="{FDCE4EBD-2F53-7A5C-4405-9B8A4D7A6A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7453" y="88846"/>
            <a:ext cx="1829981" cy="1372486"/>
          </a:xfrm>
          <a:prstGeom prst="rect">
            <a:avLst/>
          </a:prstGeom>
        </p:spPr>
      </p:pic>
      <p:pic>
        <p:nvPicPr>
          <p:cNvPr id="16" name="Picture 15" descr="A bulletin board with many hearts&#10;&#10;AI-generated content may be incorrect.">
            <a:extLst>
              <a:ext uri="{FF2B5EF4-FFF2-40B4-BE49-F238E27FC236}">
                <a16:creationId xmlns:a16="http://schemas.microsoft.com/office/drawing/2014/main" id="{1C25001C-1FE0-4C7D-789D-D09DB381EF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267" y="3009900"/>
            <a:ext cx="4362836" cy="2170511"/>
          </a:xfrm>
          <a:prstGeom prst="rect">
            <a:avLst/>
          </a:prstGeom>
        </p:spPr>
      </p:pic>
      <p:sp>
        <p:nvSpPr>
          <p:cNvPr id="18" name="Speech Bubble: Oval 17">
            <a:extLst>
              <a:ext uri="{FF2B5EF4-FFF2-40B4-BE49-F238E27FC236}">
                <a16:creationId xmlns:a16="http://schemas.microsoft.com/office/drawing/2014/main" id="{FC4A93C8-31A0-CB7A-9CF2-9CCBDFD61500}"/>
              </a:ext>
            </a:extLst>
          </p:cNvPr>
          <p:cNvSpPr/>
          <p:nvPr/>
        </p:nvSpPr>
        <p:spPr>
          <a:xfrm>
            <a:off x="11444" y="1154206"/>
            <a:ext cx="2061307" cy="1344503"/>
          </a:xfrm>
          <a:prstGeom prst="wedgeEllipseCallou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200" dirty="0"/>
              <a:t>‘God guides us to give to others. We follow his footsteps. God would give them some food.’</a:t>
            </a:r>
          </a:p>
          <a:p>
            <a:pPr algn="ctr"/>
            <a:r>
              <a:rPr lang="en-US" sz="1200" dirty="0"/>
              <a:t>Tilly (Y1)</a:t>
            </a:r>
            <a:endParaRPr lang="en-GB" sz="1200" dirty="0"/>
          </a:p>
        </p:txBody>
      </p:sp>
      <p:sp>
        <p:nvSpPr>
          <p:cNvPr id="20" name="TextBox 19">
            <a:extLst>
              <a:ext uri="{FF2B5EF4-FFF2-40B4-BE49-F238E27FC236}">
                <a16:creationId xmlns:a16="http://schemas.microsoft.com/office/drawing/2014/main" id="{CD8BDBD0-FD49-E37B-BE78-2565C0729C66}"/>
              </a:ext>
            </a:extLst>
          </p:cNvPr>
          <p:cNvSpPr txBox="1"/>
          <p:nvPr/>
        </p:nvSpPr>
        <p:spPr>
          <a:xfrm>
            <a:off x="6614445" y="289448"/>
            <a:ext cx="2347365" cy="3108543"/>
          </a:xfrm>
          <a:prstGeom prst="rect">
            <a:avLst/>
          </a:prstGeom>
          <a:noFill/>
        </p:spPr>
        <p:txBody>
          <a:bodyPr wrap="square" rtlCol="0">
            <a:spAutoFit/>
          </a:bodyPr>
          <a:lstStyle/>
          <a:p>
            <a:r>
              <a:rPr lang="en-US" sz="1400" dirty="0"/>
              <a:t>Our food bank leaders are responsible for checking the dates of foods, promoting the foodbank Friday’s and coming along with </a:t>
            </a:r>
            <a:r>
              <a:rPr lang="en-US" sz="1400" dirty="0" err="1"/>
              <a:t>Mrs</a:t>
            </a:r>
            <a:r>
              <a:rPr lang="en-US" sz="1400" dirty="0"/>
              <a:t> Box to deliver the food we collect. Sometimes we deliver the food to The Well in Bishop Auckland and sometimes we drop the food off at church. Parents have also volunteered in the past, to deliver the food on our behalf with their own children.</a:t>
            </a:r>
            <a:endParaRPr lang="en-GB" sz="1400" dirty="0"/>
          </a:p>
        </p:txBody>
      </p:sp>
    </p:spTree>
    <p:extLst>
      <p:ext uri="{BB962C8B-B14F-4D97-AF65-F5344CB8AC3E}">
        <p14:creationId xmlns:p14="http://schemas.microsoft.com/office/powerpoint/2010/main" val="182324570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52" name="Picture 8" descr="No photo description available.">
            <a:extLst>
              <a:ext uri="{FF2B5EF4-FFF2-40B4-BE49-F238E27FC236}">
                <a16:creationId xmlns:a16="http://schemas.microsoft.com/office/drawing/2014/main" id="{564C294E-F3E6-8301-54DA-885E65197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47" r="3330"/>
          <a:stretch/>
        </p:blipFill>
        <p:spPr bwMode="auto">
          <a:xfrm>
            <a:off x="9036283" y="-267"/>
            <a:ext cx="3155716" cy="4397817"/>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descr="No photo description available.">
            <a:extLst>
              <a:ext uri="{FF2B5EF4-FFF2-40B4-BE49-F238E27FC236}">
                <a16:creationId xmlns:a16="http://schemas.microsoft.com/office/drawing/2014/main" id="{B6853391-C550-6D73-2546-18ABEB714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61" r="2" b="561"/>
          <a:stretch/>
        </p:blipFill>
        <p:spPr bwMode="auto">
          <a:xfrm>
            <a:off x="2538058" y="3314639"/>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AB7114-75D6-C779-9B1E-65DB4A107720}"/>
              </a:ext>
            </a:extLst>
          </p:cNvPr>
          <p:cNvSpPr>
            <a:spLocks noGrp="1"/>
          </p:cNvSpPr>
          <p:nvPr>
            <p:ph type="title"/>
          </p:nvPr>
        </p:nvSpPr>
        <p:spPr>
          <a:xfrm>
            <a:off x="129714" y="256374"/>
            <a:ext cx="3498586" cy="935358"/>
          </a:xfrm>
        </p:spPr>
        <p:txBody>
          <a:bodyPr>
            <a:normAutofit fontScale="90000"/>
          </a:bodyPr>
          <a:lstStyle/>
          <a:p>
            <a:r>
              <a:rPr lang="en-US" sz="2600" dirty="0">
                <a:solidFill>
                  <a:srgbClr val="7030A0"/>
                </a:solidFill>
              </a:rPr>
              <a:t>LOCAL (3) Living in Solidarity : </a:t>
            </a:r>
            <a:r>
              <a:rPr lang="en-US" sz="2600" dirty="0"/>
              <a:t>Developing links with our Local Care Home</a:t>
            </a:r>
            <a:endParaRPr lang="en-GB" sz="2600" dirty="0"/>
          </a:p>
        </p:txBody>
      </p:sp>
      <p:pic>
        <p:nvPicPr>
          <p:cNvPr id="4" name="Picture 12" descr="May be an image of 4 people">
            <a:extLst>
              <a:ext uri="{FF2B5EF4-FFF2-40B4-BE49-F238E27FC236}">
                <a16:creationId xmlns:a16="http://schemas.microsoft.com/office/drawing/2014/main" id="{1D224663-826C-2ADF-9D95-6FBFD29E602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64894" y="4401456"/>
            <a:ext cx="1265593" cy="9491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9F871D8-B882-F7C1-7CB3-88F0010D8474}"/>
              </a:ext>
            </a:extLst>
          </p:cNvPr>
          <p:cNvSpPr txBox="1"/>
          <p:nvPr/>
        </p:nvSpPr>
        <p:spPr>
          <a:xfrm>
            <a:off x="8340695" y="256374"/>
            <a:ext cx="3789608" cy="923330"/>
          </a:xfrm>
          <a:prstGeom prst="rect">
            <a:avLst/>
          </a:prstGeom>
          <a:noFill/>
        </p:spPr>
        <p:txBody>
          <a:bodyPr wrap="square" lIns="91440" tIns="45720" rIns="91440" bIns="45720" rtlCol="0" anchor="t">
            <a:spAutoFit/>
          </a:bodyPr>
          <a:lstStyle/>
          <a:p>
            <a:r>
              <a:rPr lang="en-US" b="1" dirty="0">
                <a:solidFill>
                  <a:srgbClr val="FF33CC"/>
                </a:solidFill>
              </a:rPr>
              <a:t>Residents are invited to school  events such as fairs, Christmas performances and coffee mornings.</a:t>
            </a:r>
            <a:endParaRPr lang="en-GB" b="1" dirty="0">
              <a:solidFill>
                <a:srgbClr val="FF33CC"/>
              </a:solidFill>
            </a:endParaRPr>
          </a:p>
        </p:txBody>
      </p:sp>
      <p:sp>
        <p:nvSpPr>
          <p:cNvPr id="5" name="TextBox 4">
            <a:extLst>
              <a:ext uri="{FF2B5EF4-FFF2-40B4-BE49-F238E27FC236}">
                <a16:creationId xmlns:a16="http://schemas.microsoft.com/office/drawing/2014/main" id="{B36D0F72-8419-43C4-CDD6-0A4C0E1E71ED}"/>
              </a:ext>
            </a:extLst>
          </p:cNvPr>
          <p:cNvSpPr txBox="1"/>
          <p:nvPr/>
        </p:nvSpPr>
        <p:spPr>
          <a:xfrm>
            <a:off x="162372" y="3529413"/>
            <a:ext cx="3166834" cy="553998"/>
          </a:xfrm>
          <a:prstGeom prst="rect">
            <a:avLst/>
          </a:prstGeom>
          <a:noFill/>
        </p:spPr>
        <p:txBody>
          <a:bodyPr wrap="square" rtlCol="0">
            <a:spAutoFit/>
          </a:bodyPr>
          <a:lstStyle/>
          <a:p>
            <a:r>
              <a:rPr lang="en-US" sz="1000" i="1" dirty="0"/>
              <a:t>‘It is so lovely to see young children. They remind me of when I was young too. It makes me happy.’</a:t>
            </a:r>
          </a:p>
          <a:p>
            <a:r>
              <a:rPr lang="en-US" sz="1000" dirty="0"/>
              <a:t>(Resident, Manor House) </a:t>
            </a:r>
            <a:endParaRPr lang="en-GB" sz="1000" dirty="0"/>
          </a:p>
        </p:txBody>
      </p:sp>
      <p:pic>
        <p:nvPicPr>
          <p:cNvPr id="8" name="Picture 7">
            <a:extLst>
              <a:ext uri="{FF2B5EF4-FFF2-40B4-BE49-F238E27FC236}">
                <a16:creationId xmlns:a16="http://schemas.microsoft.com/office/drawing/2014/main" id="{D2D4BEEE-A337-47A1-9DB0-065111E422D5}"/>
              </a:ext>
            </a:extLst>
          </p:cNvPr>
          <p:cNvPicPr>
            <a:picLocks noChangeAspect="1"/>
          </p:cNvPicPr>
          <p:nvPr/>
        </p:nvPicPr>
        <p:blipFill>
          <a:blip r:embed="rId5"/>
          <a:stretch>
            <a:fillRect/>
          </a:stretch>
        </p:blipFill>
        <p:spPr>
          <a:xfrm>
            <a:off x="162371" y="1269499"/>
            <a:ext cx="3166835" cy="1991515"/>
          </a:xfrm>
          <a:prstGeom prst="rect">
            <a:avLst/>
          </a:prstGeom>
        </p:spPr>
      </p:pic>
      <p:pic>
        <p:nvPicPr>
          <p:cNvPr id="3074" name="Picture 2" descr="No photo description available.">
            <a:extLst>
              <a:ext uri="{FF2B5EF4-FFF2-40B4-BE49-F238E27FC236}">
                <a16:creationId xmlns:a16="http://schemas.microsoft.com/office/drawing/2014/main" id="{397922AA-986F-DD4F-BD4D-CFA15E235C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2907" y="648039"/>
            <a:ext cx="1620909" cy="21612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 photo description available.">
            <a:extLst>
              <a:ext uri="{FF2B5EF4-FFF2-40B4-BE49-F238E27FC236}">
                <a16:creationId xmlns:a16="http://schemas.microsoft.com/office/drawing/2014/main" id="{6BA2B8A1-76F8-645E-7C09-20695AA644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3499" y="606892"/>
            <a:ext cx="1620909" cy="21612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D62A276-65D1-181C-5FC8-209E50CF6249}"/>
              </a:ext>
            </a:extLst>
          </p:cNvPr>
          <p:cNvSpPr txBox="1"/>
          <p:nvPr/>
        </p:nvSpPr>
        <p:spPr>
          <a:xfrm>
            <a:off x="3823499" y="2914116"/>
            <a:ext cx="3641730" cy="369332"/>
          </a:xfrm>
          <a:prstGeom prst="rect">
            <a:avLst/>
          </a:prstGeom>
          <a:noFill/>
        </p:spPr>
        <p:txBody>
          <a:bodyPr wrap="square" rtlCol="0">
            <a:spAutoFit/>
          </a:bodyPr>
          <a:lstStyle/>
          <a:p>
            <a:r>
              <a:rPr lang="en-US" sz="900" dirty="0">
                <a:solidFill>
                  <a:srgbClr val="FF33CC"/>
                </a:solidFill>
              </a:rPr>
              <a:t>A special visit to celebrate  a 100</a:t>
            </a:r>
            <a:r>
              <a:rPr lang="en-US" sz="900" baseline="30000" dirty="0">
                <a:solidFill>
                  <a:srgbClr val="FF33CC"/>
                </a:solidFill>
              </a:rPr>
              <a:t>th</a:t>
            </a:r>
            <a:r>
              <a:rPr lang="en-US" sz="900" dirty="0">
                <a:solidFill>
                  <a:srgbClr val="FF33CC"/>
                </a:solidFill>
              </a:rPr>
              <a:t> birthday celebration! What a wonderful day to be a part of!   (Lesley B HT)</a:t>
            </a:r>
            <a:endParaRPr lang="en-GB" sz="900" dirty="0">
              <a:solidFill>
                <a:srgbClr val="FF33CC"/>
              </a:solidFill>
            </a:endParaRPr>
          </a:p>
        </p:txBody>
      </p:sp>
      <p:sp>
        <p:nvSpPr>
          <p:cNvPr id="11" name="TextBox 10">
            <a:extLst>
              <a:ext uri="{FF2B5EF4-FFF2-40B4-BE49-F238E27FC236}">
                <a16:creationId xmlns:a16="http://schemas.microsoft.com/office/drawing/2014/main" id="{67B003CD-3474-71AF-D537-D8722E44CC59}"/>
              </a:ext>
            </a:extLst>
          </p:cNvPr>
          <p:cNvSpPr txBox="1"/>
          <p:nvPr/>
        </p:nvSpPr>
        <p:spPr>
          <a:xfrm rot="21145564">
            <a:off x="201610" y="6127682"/>
            <a:ext cx="3398479" cy="369332"/>
          </a:xfrm>
          <a:prstGeom prst="rect">
            <a:avLst/>
          </a:prstGeom>
          <a:noFill/>
        </p:spPr>
        <p:txBody>
          <a:bodyPr wrap="square" rtlCol="0">
            <a:spAutoFit/>
          </a:bodyPr>
          <a:lstStyle/>
          <a:p>
            <a:r>
              <a:rPr lang="en-US" sz="900" b="1" dirty="0">
                <a:solidFill>
                  <a:srgbClr val="FF33CC"/>
                </a:solidFill>
              </a:rPr>
              <a:t>‘An impressive culture of positive relationships underpins successful learning</a:t>
            </a:r>
            <a:r>
              <a:rPr lang="en-US" sz="900" dirty="0">
                <a:solidFill>
                  <a:srgbClr val="FF33CC"/>
                </a:solidFill>
              </a:rPr>
              <a:t>.’  </a:t>
            </a:r>
            <a:r>
              <a:rPr lang="en-US" sz="900" dirty="0"/>
              <a:t>Ofsted November 2024</a:t>
            </a:r>
            <a:endParaRPr lang="en-GB" sz="900" dirty="0"/>
          </a:p>
        </p:txBody>
      </p:sp>
      <p:pic>
        <p:nvPicPr>
          <p:cNvPr id="12" name="Picture 11" descr="A pink heart with a fingerprint in the middle&#10;&#10;AI-generated content may be incorrect.">
            <a:extLst>
              <a:ext uri="{FF2B5EF4-FFF2-40B4-BE49-F238E27FC236}">
                <a16:creationId xmlns:a16="http://schemas.microsoft.com/office/drawing/2014/main" id="{F710C2B4-8374-B830-B1FD-6DF03A05F3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714" y="5461215"/>
            <a:ext cx="622689" cy="595537"/>
          </a:xfrm>
          <a:prstGeom prst="rect">
            <a:avLst/>
          </a:prstGeom>
        </p:spPr>
      </p:pic>
      <p:pic>
        <p:nvPicPr>
          <p:cNvPr id="9" name="Picture 8" descr="A screenshot of a message&#10;&#10;AI-generated content may be incorrect.">
            <a:extLst>
              <a:ext uri="{FF2B5EF4-FFF2-40B4-BE49-F238E27FC236}">
                <a16:creationId xmlns:a16="http://schemas.microsoft.com/office/drawing/2014/main" id="{B7B14EB7-EDB8-40C3-A8BD-4AB9E83060A9}"/>
              </a:ext>
            </a:extLst>
          </p:cNvPr>
          <p:cNvPicPr>
            <a:picLocks noChangeAspect="1"/>
          </p:cNvPicPr>
          <p:nvPr/>
        </p:nvPicPr>
        <p:blipFill>
          <a:blip r:embed="rId9"/>
          <a:stretch>
            <a:fillRect/>
          </a:stretch>
        </p:blipFill>
        <p:spPr>
          <a:xfrm>
            <a:off x="6534151" y="4401231"/>
            <a:ext cx="5818415" cy="2409825"/>
          </a:xfrm>
          <a:prstGeom prst="rect">
            <a:avLst/>
          </a:prstGeom>
        </p:spPr>
      </p:pic>
    </p:spTree>
    <p:extLst>
      <p:ext uri="{BB962C8B-B14F-4D97-AF65-F5344CB8AC3E}">
        <p14:creationId xmlns:p14="http://schemas.microsoft.com/office/powerpoint/2010/main" val="1822005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B7114-75D6-C779-9B1E-65DB4A107720}"/>
              </a:ext>
            </a:extLst>
          </p:cNvPr>
          <p:cNvSpPr>
            <a:spLocks noGrp="1"/>
          </p:cNvSpPr>
          <p:nvPr>
            <p:ph type="title"/>
          </p:nvPr>
        </p:nvSpPr>
        <p:spPr>
          <a:xfrm>
            <a:off x="162371" y="256374"/>
            <a:ext cx="6663302" cy="731917"/>
          </a:xfrm>
        </p:spPr>
        <p:txBody>
          <a:bodyPr>
            <a:normAutofit fontScale="90000"/>
          </a:bodyPr>
          <a:lstStyle/>
          <a:p>
            <a:r>
              <a:rPr lang="en-US" sz="2600" dirty="0">
                <a:solidFill>
                  <a:srgbClr val="7030A0"/>
                </a:solidFill>
              </a:rPr>
              <a:t>LOCAL (3): </a:t>
            </a:r>
            <a:r>
              <a:rPr lang="en-US" sz="2600" dirty="0"/>
              <a:t>Developing links with our Local Care Home</a:t>
            </a:r>
            <a:endParaRPr lang="en-GB" sz="2600" dirty="0"/>
          </a:p>
        </p:txBody>
      </p:sp>
      <p:pic>
        <p:nvPicPr>
          <p:cNvPr id="9" name="Content Placeholder 8">
            <a:extLst>
              <a:ext uri="{FF2B5EF4-FFF2-40B4-BE49-F238E27FC236}">
                <a16:creationId xmlns:a16="http://schemas.microsoft.com/office/drawing/2014/main" id="{091F7C05-E2A0-6898-C177-83E8930D64CF}"/>
              </a:ext>
            </a:extLst>
          </p:cNvPr>
          <p:cNvPicPr>
            <a:picLocks noGrp="1" noChangeAspect="1"/>
          </p:cNvPicPr>
          <p:nvPr>
            <p:ph idx="1"/>
          </p:nvPr>
        </p:nvPicPr>
        <p:blipFill>
          <a:blip r:embed="rId2"/>
          <a:stretch>
            <a:fillRect/>
          </a:stretch>
        </p:blipFill>
        <p:spPr>
          <a:xfrm>
            <a:off x="494666" y="2150809"/>
            <a:ext cx="5601334"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2" name="Picture 2" descr="May be an image of 5 people, people studying and chess">
            <a:extLst>
              <a:ext uri="{FF2B5EF4-FFF2-40B4-BE49-F238E27FC236}">
                <a16:creationId xmlns:a16="http://schemas.microsoft.com/office/drawing/2014/main" id="{10E322BD-C51A-815F-063B-B05AAFA6E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183" y="279951"/>
            <a:ext cx="950200" cy="1266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4" name="Picture 4" descr="May be an image of 2 people and text">
            <a:extLst>
              <a:ext uri="{FF2B5EF4-FFF2-40B4-BE49-F238E27FC236}">
                <a16:creationId xmlns:a16="http://schemas.microsoft.com/office/drawing/2014/main" id="{DE0662E2-A824-EECD-3C5C-E54505DA2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147" y="2803271"/>
            <a:ext cx="3669915" cy="2752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6" name="Picture 6" descr="No photo description available.">
            <a:extLst>
              <a:ext uri="{FF2B5EF4-FFF2-40B4-BE49-F238E27FC236}">
                <a16:creationId xmlns:a16="http://schemas.microsoft.com/office/drawing/2014/main" id="{23152A86-642B-7C53-E521-8484AA520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3127" y="3684427"/>
            <a:ext cx="1420434" cy="2013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D726DA8-C9AA-7268-313B-1019AD7818D9}"/>
              </a:ext>
            </a:extLst>
          </p:cNvPr>
          <p:cNvSpPr txBox="1"/>
          <p:nvPr/>
        </p:nvSpPr>
        <p:spPr>
          <a:xfrm>
            <a:off x="10167297" y="2674834"/>
            <a:ext cx="1609303" cy="5632311"/>
          </a:xfrm>
          <a:prstGeom prst="rect">
            <a:avLst/>
          </a:prstGeom>
          <a:noFill/>
        </p:spPr>
        <p:txBody>
          <a:bodyPr wrap="square" rtlCol="0">
            <a:spAutoFit/>
          </a:bodyPr>
          <a:lstStyle/>
          <a:p>
            <a:r>
              <a:rPr lang="en-US" sz="1000" i="1" dirty="0"/>
              <a:t>‘We learn so much about our friends at Manor House- they have lots of funny stories to tell us and they like to talk to us about their family and their jobs before they retired.</a:t>
            </a:r>
          </a:p>
          <a:p>
            <a:r>
              <a:rPr lang="en-US" sz="1000" i="1" dirty="0"/>
              <a:t>It is very interesting.</a:t>
            </a:r>
          </a:p>
          <a:p>
            <a:r>
              <a:rPr lang="en-US" sz="1000" i="1" dirty="0">
                <a:solidFill>
                  <a:srgbClr val="FF33CC"/>
                </a:solidFill>
              </a:rPr>
              <a:t>It is important we respect the elderly as we are all one family and need to look after the people who need the most care.</a:t>
            </a:r>
          </a:p>
          <a:p>
            <a:r>
              <a:rPr lang="en-US" sz="1000" i="1" dirty="0"/>
              <a:t>I </a:t>
            </a:r>
            <a:r>
              <a:rPr lang="en-US" sz="1000" i="1" dirty="0">
                <a:solidFill>
                  <a:srgbClr val="0070C0"/>
                </a:solidFill>
              </a:rPr>
              <a:t>respect</a:t>
            </a:r>
            <a:r>
              <a:rPr lang="en-US" sz="1000" i="1" dirty="0"/>
              <a:t> the elderly- so do my friends.</a:t>
            </a:r>
          </a:p>
          <a:p>
            <a:r>
              <a:rPr lang="en-US" sz="1000" i="1" dirty="0"/>
              <a:t>I am looking forward to the next visit- I hope I get to show them how to knit!’</a:t>
            </a:r>
          </a:p>
          <a:p>
            <a:r>
              <a:rPr lang="en-US" sz="1000" dirty="0"/>
              <a:t>Layla- Mae (Y5)</a:t>
            </a:r>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GB" sz="1000" dirty="0"/>
          </a:p>
        </p:txBody>
      </p:sp>
      <p:pic>
        <p:nvPicPr>
          <p:cNvPr id="5128" name="Picture 8" descr="May be an image of 4 people">
            <a:extLst>
              <a:ext uri="{FF2B5EF4-FFF2-40B4-BE49-F238E27FC236}">
                <a16:creationId xmlns:a16="http://schemas.microsoft.com/office/drawing/2014/main" id="{6254171D-BB67-0C32-ADF7-82DE6BAC8F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4331" y="261900"/>
            <a:ext cx="950199" cy="12669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descr="A pink heart with a fingerprint in the middle&#10;&#10;AI-generated content may be incorrect.">
            <a:extLst>
              <a:ext uri="{FF2B5EF4-FFF2-40B4-BE49-F238E27FC236}">
                <a16:creationId xmlns:a16="http://schemas.microsoft.com/office/drawing/2014/main" id="{7E8AC7F9-8681-F77A-332C-A51D341109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5913" y="452726"/>
            <a:ext cx="921384" cy="921384"/>
          </a:xfrm>
          <a:prstGeom prst="rect">
            <a:avLst/>
          </a:prstGeom>
        </p:spPr>
      </p:pic>
      <p:pic>
        <p:nvPicPr>
          <p:cNvPr id="6" name="Picture 5" descr="A blue and white circle with a hand shaking&#10;&#10;AI-generated content may be incorrect.">
            <a:extLst>
              <a:ext uri="{FF2B5EF4-FFF2-40B4-BE49-F238E27FC236}">
                <a16:creationId xmlns:a16="http://schemas.microsoft.com/office/drawing/2014/main" id="{65325393-BEF3-653D-EE4A-08948BB49C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05920" y="539539"/>
            <a:ext cx="941814" cy="901174"/>
          </a:xfrm>
          <a:prstGeom prst="rect">
            <a:avLst/>
          </a:prstGeom>
        </p:spPr>
      </p:pic>
      <p:pic>
        <p:nvPicPr>
          <p:cNvPr id="7" name="Picture 6" descr="A blue and white circle with a hand shaking&#10;&#10;AI-generated content may be incorrect.">
            <a:extLst>
              <a:ext uri="{FF2B5EF4-FFF2-40B4-BE49-F238E27FC236}">
                <a16:creationId xmlns:a16="http://schemas.microsoft.com/office/drawing/2014/main" id="{6D6E4504-29C6-53F3-19EB-448E756303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7929" y="4114828"/>
            <a:ext cx="769093" cy="769093"/>
          </a:xfrm>
          <a:prstGeom prst="rect">
            <a:avLst/>
          </a:prstGeom>
        </p:spPr>
      </p:pic>
      <p:sp>
        <p:nvSpPr>
          <p:cNvPr id="8" name="TextBox 7">
            <a:extLst>
              <a:ext uri="{FF2B5EF4-FFF2-40B4-BE49-F238E27FC236}">
                <a16:creationId xmlns:a16="http://schemas.microsoft.com/office/drawing/2014/main" id="{0BA812CA-6353-5AE8-365E-DE78105EBFF4}"/>
              </a:ext>
            </a:extLst>
          </p:cNvPr>
          <p:cNvSpPr txBox="1"/>
          <p:nvPr/>
        </p:nvSpPr>
        <p:spPr>
          <a:xfrm>
            <a:off x="415400" y="1179320"/>
            <a:ext cx="6224682" cy="784830"/>
          </a:xfrm>
          <a:prstGeom prst="rect">
            <a:avLst/>
          </a:prstGeom>
          <a:noFill/>
        </p:spPr>
        <p:txBody>
          <a:bodyPr wrap="square" rtlCol="0">
            <a:spAutoFit/>
          </a:bodyPr>
          <a:lstStyle/>
          <a:p>
            <a:r>
              <a:rPr lang="en-US" sz="900" dirty="0"/>
              <a:t>This ongoing action has encouraged incredibly positive relationships between the children and residents as well as school staff and care workers. Pupils and staff at St Mary’s have developed adorable bonds and friendships with our elderly friends at the Manor. The children look forward to their visits and show very caring, compassionate, respectful and loving attitudes when they are there. It is a pleasure to see and something we will continue to develop as part of our community culture and mission of the school. </a:t>
            </a:r>
            <a:endParaRPr lang="en-GB" sz="900" dirty="0"/>
          </a:p>
        </p:txBody>
      </p:sp>
      <p:sp>
        <p:nvSpPr>
          <p:cNvPr id="12" name="TextBox 11">
            <a:extLst>
              <a:ext uri="{FF2B5EF4-FFF2-40B4-BE49-F238E27FC236}">
                <a16:creationId xmlns:a16="http://schemas.microsoft.com/office/drawing/2014/main" id="{B31DAE5C-A001-6D3F-4049-B8B8EF264926}"/>
              </a:ext>
            </a:extLst>
          </p:cNvPr>
          <p:cNvSpPr txBox="1"/>
          <p:nvPr/>
        </p:nvSpPr>
        <p:spPr>
          <a:xfrm rot="10800000" flipV="1">
            <a:off x="7178467" y="2146298"/>
            <a:ext cx="4674550" cy="562270"/>
          </a:xfrm>
          <a:prstGeom prst="rect">
            <a:avLst/>
          </a:prstGeom>
          <a:noFill/>
        </p:spPr>
        <p:txBody>
          <a:bodyPr wrap="square">
            <a:spAutoFit/>
          </a:bodyPr>
          <a:lstStyle/>
          <a:p>
            <a:pPr>
              <a:lnSpc>
                <a:spcPct val="115000"/>
              </a:lnSpc>
              <a:spcAft>
                <a:spcPts val="800"/>
              </a:spcAft>
            </a:pPr>
            <a:r>
              <a:rPr lang="en-GB" sz="900" b="1" i="1" kern="100" dirty="0">
                <a:effectLst/>
                <a:latin typeface="Aptos" panose="020B0004020202020204" pitchFamily="34" charset="0"/>
                <a:ea typeface="Aptos" panose="020B0004020202020204" pitchFamily="34" charset="0"/>
                <a:cs typeface="Times New Roman" panose="02020603050405020304" pitchFamily="18" charset="0"/>
              </a:rPr>
              <a:t>‘St Mary’s is a welcoming and inclusive school where pupils thrive. Pupils are happy. They enjoy positive relationships with staff and peers alike. There is a respectful warmth that spreads through the school.’</a:t>
            </a:r>
            <a:r>
              <a:rPr lang="en-GB" sz="900" b="1" i="1"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  </a:t>
            </a:r>
            <a:r>
              <a:rPr lang="en-GB" sz="900" b="1" i="1" kern="100" dirty="0">
                <a:solidFill>
                  <a:schemeClr val="accent2"/>
                </a:solidFill>
                <a:effectLst/>
                <a:latin typeface="Aptos" panose="020B0004020202020204" pitchFamily="34" charset="0"/>
                <a:ea typeface="Aptos" panose="020B0004020202020204" pitchFamily="34" charset="0"/>
                <a:cs typeface="Times New Roman" panose="02020603050405020304" pitchFamily="18" charset="0"/>
              </a:rPr>
              <a:t>Ofsted  November 2024</a:t>
            </a:r>
          </a:p>
        </p:txBody>
      </p:sp>
    </p:spTree>
    <p:extLst>
      <p:ext uri="{BB962C8B-B14F-4D97-AF65-F5344CB8AC3E}">
        <p14:creationId xmlns:p14="http://schemas.microsoft.com/office/powerpoint/2010/main" val="3854477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B7114-75D6-C779-9B1E-65DB4A107720}"/>
              </a:ext>
            </a:extLst>
          </p:cNvPr>
          <p:cNvSpPr>
            <a:spLocks noGrp="1"/>
          </p:cNvSpPr>
          <p:nvPr>
            <p:ph type="title"/>
          </p:nvPr>
        </p:nvSpPr>
        <p:spPr>
          <a:xfrm>
            <a:off x="162371" y="256374"/>
            <a:ext cx="6663302" cy="731917"/>
          </a:xfrm>
        </p:spPr>
        <p:txBody>
          <a:bodyPr>
            <a:normAutofit fontScale="90000"/>
          </a:bodyPr>
          <a:lstStyle/>
          <a:p>
            <a:r>
              <a:rPr lang="en-US" sz="2600" dirty="0">
                <a:solidFill>
                  <a:srgbClr val="7030A0"/>
                </a:solidFill>
              </a:rPr>
              <a:t>LOCAL (3): </a:t>
            </a:r>
            <a:r>
              <a:rPr lang="en-US" sz="2600" dirty="0"/>
              <a:t>Developing links with our Local Care Home</a:t>
            </a:r>
            <a:endParaRPr lang="en-GB" sz="2600" dirty="0"/>
          </a:p>
        </p:txBody>
      </p:sp>
      <p:pic>
        <p:nvPicPr>
          <p:cNvPr id="6" name="Picture 5">
            <a:extLst>
              <a:ext uri="{FF2B5EF4-FFF2-40B4-BE49-F238E27FC236}">
                <a16:creationId xmlns:a16="http://schemas.microsoft.com/office/drawing/2014/main" id="{FAD44A6F-B548-5515-519F-63C005AE5A97}"/>
              </a:ext>
            </a:extLst>
          </p:cNvPr>
          <p:cNvPicPr>
            <a:picLocks noChangeAspect="1"/>
          </p:cNvPicPr>
          <p:nvPr/>
        </p:nvPicPr>
        <p:blipFill>
          <a:blip r:embed="rId2"/>
          <a:stretch>
            <a:fillRect/>
          </a:stretch>
        </p:blipFill>
        <p:spPr>
          <a:xfrm>
            <a:off x="321558" y="988291"/>
            <a:ext cx="6344927" cy="3990109"/>
          </a:xfrm>
          <a:prstGeom prst="rect">
            <a:avLst/>
          </a:prstGeom>
        </p:spPr>
      </p:pic>
      <p:sp>
        <p:nvSpPr>
          <p:cNvPr id="7" name="TextBox 6">
            <a:extLst>
              <a:ext uri="{FF2B5EF4-FFF2-40B4-BE49-F238E27FC236}">
                <a16:creationId xmlns:a16="http://schemas.microsoft.com/office/drawing/2014/main" id="{4AD4D76E-C094-3A7A-0E4B-306F9DE59C22}"/>
              </a:ext>
            </a:extLst>
          </p:cNvPr>
          <p:cNvSpPr txBox="1"/>
          <p:nvPr/>
        </p:nvSpPr>
        <p:spPr>
          <a:xfrm>
            <a:off x="6890327" y="2244436"/>
            <a:ext cx="4729018" cy="1338828"/>
          </a:xfrm>
          <a:prstGeom prst="rect">
            <a:avLst/>
          </a:prstGeom>
          <a:noFill/>
        </p:spPr>
        <p:txBody>
          <a:bodyPr wrap="square" rtlCol="0">
            <a:spAutoFit/>
          </a:bodyPr>
          <a:lstStyle/>
          <a:p>
            <a:r>
              <a:rPr lang="en-US" sz="900" dirty="0"/>
              <a:t>Our commitment to Care</a:t>
            </a:r>
          </a:p>
          <a:p>
            <a:r>
              <a:rPr lang="en-US" sz="900" dirty="0"/>
              <a:t>In October 2023 staff used and Inset day to put together an action plan made up of 12 monthly pledges to build links with our local care home and develop relationships with residents, children and staff.</a:t>
            </a:r>
          </a:p>
          <a:p>
            <a:r>
              <a:rPr lang="en-US" sz="900" dirty="0"/>
              <a:t>Together, we came up with our motto; Opening our hearts, Connecting to the Community.</a:t>
            </a:r>
          </a:p>
          <a:p>
            <a:r>
              <a:rPr lang="en-US" sz="900" dirty="0"/>
              <a:t>The impact of the pledge has ensured children have made wonderful friendships with the elderly and have demonstrated incredibly respectful and compassionate attitudes during visits.</a:t>
            </a:r>
          </a:p>
          <a:p>
            <a:r>
              <a:rPr lang="en-US" sz="900" dirty="0"/>
              <a:t>We continue to carry out the pledges each month and to ensure they are </a:t>
            </a:r>
            <a:r>
              <a:rPr lang="en-US" sz="900" dirty="0" err="1"/>
              <a:t>prioritised</a:t>
            </a:r>
            <a:r>
              <a:rPr lang="en-US" sz="900" dirty="0"/>
              <a:t>, and fulfilled they are part of our weekly agenda at each staff meeting.</a:t>
            </a:r>
            <a:endParaRPr lang="en-GB" sz="900" dirty="0"/>
          </a:p>
        </p:txBody>
      </p:sp>
      <p:sp>
        <p:nvSpPr>
          <p:cNvPr id="3" name="Flowchart: Sequential Access Storage 2">
            <a:extLst>
              <a:ext uri="{FF2B5EF4-FFF2-40B4-BE49-F238E27FC236}">
                <a16:creationId xmlns:a16="http://schemas.microsoft.com/office/drawing/2014/main" id="{ECB99917-E022-B6A3-8999-A5A91AC3F9C4}"/>
              </a:ext>
            </a:extLst>
          </p:cNvPr>
          <p:cNvSpPr/>
          <p:nvPr/>
        </p:nvSpPr>
        <p:spPr>
          <a:xfrm>
            <a:off x="6878121" y="3676403"/>
            <a:ext cx="4740234" cy="2159052"/>
          </a:xfrm>
          <a:prstGeom prst="flowChartMagneticTap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i="1" dirty="0">
                <a:solidFill>
                  <a:schemeClr val="tx1"/>
                </a:solidFill>
              </a:rPr>
              <a:t>‘As part of our training day across BHCET all schools gathered in the morning for CST training and sharing examples of good practice across our schools. We then spent the afternoon working within our own school teams and during this time, together we decided on what key principles we would like to further develop in school. Staff  pledged to ensure that the monthly visits would take place and would be </a:t>
            </a:r>
            <a:r>
              <a:rPr lang="en-US" sz="1000" i="1" dirty="0" err="1">
                <a:solidFill>
                  <a:schemeClr val="tx1"/>
                </a:solidFill>
              </a:rPr>
              <a:t>prioritised</a:t>
            </a:r>
            <a:r>
              <a:rPr lang="en-US" sz="1000" i="1" dirty="0">
                <a:solidFill>
                  <a:schemeClr val="tx1"/>
                </a:solidFill>
              </a:rPr>
              <a:t> within school and local community.</a:t>
            </a:r>
          </a:p>
          <a:p>
            <a:pPr algn="ctr"/>
            <a:r>
              <a:rPr lang="en-US" sz="1000" dirty="0">
                <a:solidFill>
                  <a:schemeClr val="tx1"/>
                </a:solidFill>
              </a:rPr>
              <a:t>St Mary’s Staff Team </a:t>
            </a:r>
          </a:p>
          <a:p>
            <a:pPr algn="ctr"/>
            <a:endParaRPr lang="en-US" sz="1000" dirty="0">
              <a:solidFill>
                <a:schemeClr val="tx1"/>
              </a:solidFill>
            </a:endParaRPr>
          </a:p>
        </p:txBody>
      </p:sp>
      <p:sp>
        <p:nvSpPr>
          <p:cNvPr id="4" name="Speech Bubble: Rectangle with Corners Rounded 3">
            <a:extLst>
              <a:ext uri="{FF2B5EF4-FFF2-40B4-BE49-F238E27FC236}">
                <a16:creationId xmlns:a16="http://schemas.microsoft.com/office/drawing/2014/main" id="{33DDA10A-C2AA-C3F0-65A6-E4D2B2E0F35B}"/>
              </a:ext>
            </a:extLst>
          </p:cNvPr>
          <p:cNvSpPr/>
          <p:nvPr/>
        </p:nvSpPr>
        <p:spPr>
          <a:xfrm>
            <a:off x="321558" y="5281302"/>
            <a:ext cx="1387601" cy="803304"/>
          </a:xfrm>
          <a:prstGeom prst="wedgeRound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i="1" dirty="0">
                <a:solidFill>
                  <a:schemeClr val="tx1"/>
                </a:solidFill>
              </a:rPr>
              <a:t>‘I really hope I get to go to the Manor House again- I loved it!’ </a:t>
            </a:r>
          </a:p>
          <a:p>
            <a:pPr algn="ctr"/>
            <a:r>
              <a:rPr lang="en-US" sz="900" dirty="0">
                <a:solidFill>
                  <a:schemeClr val="tx1"/>
                </a:solidFill>
              </a:rPr>
              <a:t>Rosalia Y3</a:t>
            </a:r>
            <a:endParaRPr lang="en-GB" sz="900" dirty="0">
              <a:solidFill>
                <a:schemeClr val="tx1"/>
              </a:solidFill>
            </a:endParaRPr>
          </a:p>
        </p:txBody>
      </p:sp>
      <p:sp>
        <p:nvSpPr>
          <p:cNvPr id="5" name="Speech Bubble: Rectangle with Corners Rounded 4">
            <a:extLst>
              <a:ext uri="{FF2B5EF4-FFF2-40B4-BE49-F238E27FC236}">
                <a16:creationId xmlns:a16="http://schemas.microsoft.com/office/drawing/2014/main" id="{87D1295F-E5FB-4582-958B-2720FE5AB1E4}"/>
              </a:ext>
            </a:extLst>
          </p:cNvPr>
          <p:cNvSpPr/>
          <p:nvPr/>
        </p:nvSpPr>
        <p:spPr>
          <a:xfrm>
            <a:off x="2616561" y="5204388"/>
            <a:ext cx="2416912" cy="1273323"/>
          </a:xfrm>
          <a:prstGeom prst="wedgeRound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‘I like how we get involved with the activities and suggest things like crocheting hearts. One of the ladies ( Margaret showed me what she had crocheted in her room- she is so good. She told me she use to be a teacher. Olivia ( Y6) </a:t>
            </a:r>
            <a:endParaRPr lang="en-GB" sz="1000" dirty="0">
              <a:solidFill>
                <a:schemeClr val="tx1"/>
              </a:solidFill>
            </a:endParaRPr>
          </a:p>
        </p:txBody>
      </p:sp>
      <p:pic>
        <p:nvPicPr>
          <p:cNvPr id="9" name="Picture 8">
            <a:extLst>
              <a:ext uri="{FF2B5EF4-FFF2-40B4-BE49-F238E27FC236}">
                <a16:creationId xmlns:a16="http://schemas.microsoft.com/office/drawing/2014/main" id="{430DA559-BC16-38D9-8971-116E1F9F92AB}"/>
              </a:ext>
            </a:extLst>
          </p:cNvPr>
          <p:cNvPicPr>
            <a:picLocks noChangeAspect="1"/>
          </p:cNvPicPr>
          <p:nvPr/>
        </p:nvPicPr>
        <p:blipFill>
          <a:blip r:embed="rId3"/>
          <a:stretch>
            <a:fillRect/>
          </a:stretch>
        </p:blipFill>
        <p:spPr>
          <a:xfrm>
            <a:off x="6890327" y="378044"/>
            <a:ext cx="4729018" cy="1508589"/>
          </a:xfrm>
          <a:prstGeom prst="rect">
            <a:avLst/>
          </a:prstGeom>
        </p:spPr>
      </p:pic>
      <p:pic>
        <p:nvPicPr>
          <p:cNvPr id="1026" name="Picture 2" descr="May be an image of 2 people, people studying and book">
            <a:extLst>
              <a:ext uri="{FF2B5EF4-FFF2-40B4-BE49-F238E27FC236}">
                <a16:creationId xmlns:a16="http://schemas.microsoft.com/office/drawing/2014/main" id="{B56E53DC-F1F1-5E5A-74E5-4AF0BB17C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0178" y="5069812"/>
            <a:ext cx="1156855" cy="15424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May be an image of 2 people, people studying and book">
            <a:extLst>
              <a:ext uri="{FF2B5EF4-FFF2-40B4-BE49-F238E27FC236}">
                <a16:creationId xmlns:a16="http://schemas.microsoft.com/office/drawing/2014/main" id="{80490ACB-7EE3-35DB-ACFD-5E6A05273D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30736" y="1147522"/>
            <a:ext cx="748463" cy="997951"/>
          </a:xfrm>
          <a:prstGeom prst="rect">
            <a:avLst/>
          </a:prstGeom>
          <a:noFill/>
          <a:ln>
            <a:noFill/>
          </a:ln>
        </p:spPr>
      </p:pic>
      <p:pic>
        <p:nvPicPr>
          <p:cNvPr id="12" name="Picture 11">
            <a:extLst>
              <a:ext uri="{FF2B5EF4-FFF2-40B4-BE49-F238E27FC236}">
                <a16:creationId xmlns:a16="http://schemas.microsoft.com/office/drawing/2014/main" id="{155259EC-CEEA-2F16-171E-4C5887320628}"/>
              </a:ext>
            </a:extLst>
          </p:cNvPr>
          <p:cNvPicPr>
            <a:picLocks noChangeAspect="1"/>
          </p:cNvPicPr>
          <p:nvPr/>
        </p:nvPicPr>
        <p:blipFill>
          <a:blip r:embed="rId6"/>
          <a:stretch>
            <a:fillRect/>
          </a:stretch>
        </p:blipFill>
        <p:spPr>
          <a:xfrm>
            <a:off x="1776306" y="5069812"/>
            <a:ext cx="773107" cy="1496735"/>
          </a:xfrm>
          <a:prstGeom prst="rect">
            <a:avLst/>
          </a:prstGeom>
        </p:spPr>
      </p:pic>
    </p:spTree>
    <p:extLst>
      <p:ext uri="{BB962C8B-B14F-4D97-AF65-F5344CB8AC3E}">
        <p14:creationId xmlns:p14="http://schemas.microsoft.com/office/powerpoint/2010/main" val="3573994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9D877-6D81-6F57-7E7C-1A18892E5C79}"/>
              </a:ext>
            </a:extLst>
          </p:cNvPr>
          <p:cNvSpPr>
            <a:spLocks noGrp="1"/>
          </p:cNvSpPr>
          <p:nvPr>
            <p:ph type="title"/>
          </p:nvPr>
        </p:nvSpPr>
        <p:spPr/>
        <p:txBody>
          <a:bodyPr/>
          <a:lstStyle/>
          <a:p>
            <a:r>
              <a:rPr lang="en-US" dirty="0">
                <a:solidFill>
                  <a:srgbClr val="FF0000"/>
                </a:solidFill>
                <a:ea typeface="Calibri Light"/>
                <a:cs typeface="Calibri Light"/>
              </a:rPr>
              <a:t>School (1)</a:t>
            </a:r>
            <a:r>
              <a:rPr lang="en-US" dirty="0">
                <a:ea typeface="Calibri Light"/>
                <a:cs typeface="Calibri Light"/>
              </a:rPr>
              <a:t> Live Simply </a:t>
            </a:r>
            <a:br>
              <a:rPr lang="en-US" dirty="0">
                <a:ea typeface="Calibri Light"/>
                <a:cs typeface="Calibri Light"/>
              </a:rPr>
            </a:br>
            <a:r>
              <a:rPr lang="en-US" dirty="0">
                <a:ea typeface="Calibri Light"/>
                <a:cs typeface="Calibri Light"/>
              </a:rPr>
              <a:t>Our commitment to pledge...</a:t>
            </a:r>
            <a:endParaRPr lang="en-US" dirty="0"/>
          </a:p>
        </p:txBody>
      </p:sp>
      <p:pic>
        <p:nvPicPr>
          <p:cNvPr id="4" name="Picture 3" descr="A screenshot of a message&#10;&#10;AI-generated content may be incorrect.">
            <a:extLst>
              <a:ext uri="{FF2B5EF4-FFF2-40B4-BE49-F238E27FC236}">
                <a16:creationId xmlns:a16="http://schemas.microsoft.com/office/drawing/2014/main" id="{45220C5D-D8E6-ED74-752E-097422B5304F}"/>
              </a:ext>
            </a:extLst>
          </p:cNvPr>
          <p:cNvPicPr>
            <a:picLocks noChangeAspect="1"/>
          </p:cNvPicPr>
          <p:nvPr/>
        </p:nvPicPr>
        <p:blipFill>
          <a:blip r:embed="rId2"/>
          <a:stretch>
            <a:fillRect/>
          </a:stretch>
        </p:blipFill>
        <p:spPr>
          <a:xfrm>
            <a:off x="1593781" y="1953855"/>
            <a:ext cx="4251326" cy="2744443"/>
          </a:xfrm>
          <a:prstGeom prst="rect">
            <a:avLst/>
          </a:prstGeom>
        </p:spPr>
      </p:pic>
      <p:pic>
        <p:nvPicPr>
          <p:cNvPr id="5" name="Picture 4" descr="A screenshot of a social media page&#10;&#10;AI-generated content may be incorrect.">
            <a:extLst>
              <a:ext uri="{FF2B5EF4-FFF2-40B4-BE49-F238E27FC236}">
                <a16:creationId xmlns:a16="http://schemas.microsoft.com/office/drawing/2014/main" id="{C535E5B8-5607-C265-54DD-75BEC5D66990}"/>
              </a:ext>
            </a:extLst>
          </p:cNvPr>
          <p:cNvPicPr>
            <a:picLocks noChangeAspect="1"/>
          </p:cNvPicPr>
          <p:nvPr/>
        </p:nvPicPr>
        <p:blipFill>
          <a:blip r:embed="rId3"/>
          <a:stretch>
            <a:fillRect/>
          </a:stretch>
        </p:blipFill>
        <p:spPr>
          <a:xfrm>
            <a:off x="7811453" y="214313"/>
            <a:ext cx="3996055" cy="3228975"/>
          </a:xfrm>
          <a:prstGeom prst="rect">
            <a:avLst/>
          </a:prstGeom>
        </p:spPr>
      </p:pic>
      <p:pic>
        <p:nvPicPr>
          <p:cNvPr id="3" name="Picture 2" descr="A green board with papers and stickers&#10;&#10;AI-generated content may be incorrect.">
            <a:extLst>
              <a:ext uri="{FF2B5EF4-FFF2-40B4-BE49-F238E27FC236}">
                <a16:creationId xmlns:a16="http://schemas.microsoft.com/office/drawing/2014/main" id="{FF130F55-041C-0429-C027-700058F1E8F4}"/>
              </a:ext>
            </a:extLst>
          </p:cNvPr>
          <p:cNvPicPr>
            <a:picLocks noChangeAspect="1"/>
          </p:cNvPicPr>
          <p:nvPr/>
        </p:nvPicPr>
        <p:blipFill>
          <a:blip r:embed="rId4"/>
          <a:stretch>
            <a:fillRect/>
          </a:stretch>
        </p:blipFill>
        <p:spPr>
          <a:xfrm>
            <a:off x="8028609" y="3544956"/>
            <a:ext cx="3567045" cy="2760871"/>
          </a:xfrm>
          <a:prstGeom prst="rect">
            <a:avLst/>
          </a:prstGeom>
        </p:spPr>
      </p:pic>
      <p:pic>
        <p:nvPicPr>
          <p:cNvPr id="8" name="Picture 7" descr="A white paper with black text on it&#10;&#10;AI-generated content may be incorrect.">
            <a:extLst>
              <a:ext uri="{FF2B5EF4-FFF2-40B4-BE49-F238E27FC236}">
                <a16:creationId xmlns:a16="http://schemas.microsoft.com/office/drawing/2014/main" id="{0041A339-272E-052E-E7F8-197C3EC20134}"/>
              </a:ext>
            </a:extLst>
          </p:cNvPr>
          <p:cNvPicPr>
            <a:picLocks noChangeAspect="1"/>
          </p:cNvPicPr>
          <p:nvPr/>
        </p:nvPicPr>
        <p:blipFill>
          <a:blip r:embed="rId5"/>
          <a:stretch>
            <a:fillRect/>
          </a:stretch>
        </p:blipFill>
        <p:spPr>
          <a:xfrm rot="-540000">
            <a:off x="5169728" y="4649304"/>
            <a:ext cx="1355588" cy="1811132"/>
          </a:xfrm>
          <a:prstGeom prst="rect">
            <a:avLst/>
          </a:prstGeom>
        </p:spPr>
      </p:pic>
      <p:pic>
        <p:nvPicPr>
          <p:cNvPr id="9" name="Picture 8" descr="A white paper with writing on it&#10;&#10;AI-generated content may be incorrect.">
            <a:extLst>
              <a:ext uri="{FF2B5EF4-FFF2-40B4-BE49-F238E27FC236}">
                <a16:creationId xmlns:a16="http://schemas.microsoft.com/office/drawing/2014/main" id="{ADC594B4-C49F-02BA-2B38-B5AD55E615A4}"/>
              </a:ext>
            </a:extLst>
          </p:cNvPr>
          <p:cNvPicPr>
            <a:picLocks noChangeAspect="1"/>
          </p:cNvPicPr>
          <p:nvPr/>
        </p:nvPicPr>
        <p:blipFill>
          <a:blip r:embed="rId6"/>
          <a:stretch>
            <a:fillRect/>
          </a:stretch>
        </p:blipFill>
        <p:spPr>
          <a:xfrm>
            <a:off x="2861641" y="4770783"/>
            <a:ext cx="1355587" cy="1833218"/>
          </a:xfrm>
          <a:prstGeom prst="rect">
            <a:avLst/>
          </a:prstGeom>
        </p:spPr>
      </p:pic>
      <p:pic>
        <p:nvPicPr>
          <p:cNvPr id="10" name="Picture 9" descr="A paper with writing on it&#10;&#10;AI-generated content may be incorrect.">
            <a:extLst>
              <a:ext uri="{FF2B5EF4-FFF2-40B4-BE49-F238E27FC236}">
                <a16:creationId xmlns:a16="http://schemas.microsoft.com/office/drawing/2014/main" id="{751EB279-B9C7-BA7A-F743-FFB35176F3A1}"/>
              </a:ext>
            </a:extLst>
          </p:cNvPr>
          <p:cNvPicPr>
            <a:picLocks noChangeAspect="1"/>
          </p:cNvPicPr>
          <p:nvPr/>
        </p:nvPicPr>
        <p:blipFill>
          <a:blip r:embed="rId7"/>
          <a:stretch>
            <a:fillRect/>
          </a:stretch>
        </p:blipFill>
        <p:spPr>
          <a:xfrm rot="840000">
            <a:off x="487294" y="4638261"/>
            <a:ext cx="1366631" cy="1822175"/>
          </a:xfrm>
          <a:prstGeom prst="rect">
            <a:avLst/>
          </a:prstGeom>
        </p:spPr>
      </p:pic>
    </p:spTree>
    <p:extLst>
      <p:ext uri="{BB962C8B-B14F-4D97-AF65-F5344CB8AC3E}">
        <p14:creationId xmlns:p14="http://schemas.microsoft.com/office/powerpoint/2010/main" val="2986161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673DD4B1-D446-08DE-759B-E75C3512707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ece of paper with writing on it&#10;&#10;AI-generated content may be incorrect.">
            <a:extLst>
              <a:ext uri="{FF2B5EF4-FFF2-40B4-BE49-F238E27FC236}">
                <a16:creationId xmlns:a16="http://schemas.microsoft.com/office/drawing/2014/main" id="{B6D22466-DEAD-94C5-64FB-3B188F7440CC}"/>
              </a:ext>
            </a:extLst>
          </p:cNvPr>
          <p:cNvPicPr>
            <a:picLocks noChangeAspect="1"/>
          </p:cNvPicPr>
          <p:nvPr/>
        </p:nvPicPr>
        <p:blipFill>
          <a:blip r:embed="rId2"/>
          <a:srcRect t="18066" r="-3" b="24210"/>
          <a:stretch/>
        </p:blipFill>
        <p:spPr>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a:solidFill>
            <a:srgbClr val="FFFFFF">
              <a:shade val="85000"/>
            </a:srgbClr>
          </a:solidFill>
        </p:spPr>
      </p:pic>
      <p:pic>
        <p:nvPicPr>
          <p:cNvPr id="8" name="Picture 7" descr="A child writing on a piece of paper&#10;&#10;AI-generated content may be incorrect.">
            <a:extLst>
              <a:ext uri="{FF2B5EF4-FFF2-40B4-BE49-F238E27FC236}">
                <a16:creationId xmlns:a16="http://schemas.microsoft.com/office/drawing/2014/main" id="{1F8572DD-3E44-614B-C222-0D36AA977673}"/>
              </a:ext>
            </a:extLst>
          </p:cNvPr>
          <p:cNvPicPr>
            <a:picLocks noChangeAspect="1"/>
          </p:cNvPicPr>
          <p:nvPr/>
        </p:nvPicPr>
        <p:blipFill>
          <a:blip r:embed="rId3"/>
          <a:srcRect t="14238" r="2" b="46754"/>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7" name="Picture 6" descr="A blue and white circle with a hand shaking&#10;&#10;AI-generated content may be incorrect.">
            <a:extLst>
              <a:ext uri="{FF2B5EF4-FFF2-40B4-BE49-F238E27FC236}">
                <a16:creationId xmlns:a16="http://schemas.microsoft.com/office/drawing/2014/main" id="{8266E526-8B87-5B21-50C0-C183D9270852}"/>
              </a:ext>
            </a:extLst>
          </p:cNvPr>
          <p:cNvPicPr>
            <a:picLocks noChangeAspect="1"/>
          </p:cNvPicPr>
          <p:nvPr/>
        </p:nvPicPr>
        <p:blipFill>
          <a:blip r:embed="rId4">
            <a:extLst>
              <a:ext uri="{28A0092B-C50C-407E-A947-70E740481C1C}">
                <a14:useLocalDpi xmlns:a14="http://schemas.microsoft.com/office/drawing/2010/main" val="0"/>
              </a:ext>
            </a:extLst>
          </a:blip>
          <a:srcRect t="17081" r="-3" b="14793"/>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9" name="Picture 8" descr="A person writing on a piece of paper&#10;&#10;AI-generated content may be incorrect.">
            <a:extLst>
              <a:ext uri="{FF2B5EF4-FFF2-40B4-BE49-F238E27FC236}">
                <a16:creationId xmlns:a16="http://schemas.microsoft.com/office/drawing/2014/main" id="{09ABA738-842E-D0A8-1C28-229A3911B141}"/>
              </a:ext>
            </a:extLst>
          </p:cNvPr>
          <p:cNvPicPr>
            <a:picLocks noChangeAspect="1"/>
          </p:cNvPicPr>
          <p:nvPr/>
        </p:nvPicPr>
        <p:blipFill>
          <a:blip r:embed="rId5"/>
          <a:srcRect t="19687" r="2" b="34277"/>
          <a:stretch/>
        </p:blipFill>
        <p:spPr>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18"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2BC7B0-D1C1-9A69-93CC-8001B0FFFDB6}"/>
              </a:ext>
            </a:extLst>
          </p:cNvPr>
          <p:cNvSpPr>
            <a:spLocks noGrp="1"/>
          </p:cNvSpPr>
          <p:nvPr>
            <p:ph type="title"/>
          </p:nvPr>
        </p:nvSpPr>
        <p:spPr>
          <a:xfrm>
            <a:off x="682388" y="3098042"/>
            <a:ext cx="5308979" cy="852985"/>
          </a:xfrm>
        </p:spPr>
        <p:txBody>
          <a:bodyPr>
            <a:normAutofit/>
          </a:bodyPr>
          <a:lstStyle/>
          <a:p>
            <a:r>
              <a:rPr lang="en-US" sz="2500">
                <a:solidFill>
                  <a:srgbClr val="FFFFFF"/>
                </a:solidFill>
                <a:ea typeface="Calibri Light"/>
                <a:cs typeface="Calibri Light"/>
              </a:rPr>
              <a:t>School (1) Live Simply </a:t>
            </a:r>
            <a:br>
              <a:rPr lang="en-US" sz="2500">
                <a:solidFill>
                  <a:srgbClr val="FFFFFF"/>
                </a:solidFill>
                <a:ea typeface="Calibri Light"/>
                <a:cs typeface="Calibri Light"/>
              </a:rPr>
            </a:br>
            <a:r>
              <a:rPr lang="en-US" sz="2500">
                <a:solidFill>
                  <a:srgbClr val="FFFFFF"/>
                </a:solidFill>
                <a:ea typeface="Calibri Light"/>
                <a:cs typeface="Calibri Light"/>
              </a:rPr>
              <a:t>Our commitment to pledge...</a:t>
            </a:r>
            <a:endParaRPr lang="en-US" sz="2500">
              <a:solidFill>
                <a:srgbClr val="FFFFFF"/>
              </a:solidFill>
            </a:endParaRPr>
          </a:p>
        </p:txBody>
      </p:sp>
      <p:pic>
        <p:nvPicPr>
          <p:cNvPr id="10" name="Picture 9" descr="A child writing on a piece of paper&#10;&#10;AI-generated content may be incorrect.">
            <a:extLst>
              <a:ext uri="{FF2B5EF4-FFF2-40B4-BE49-F238E27FC236}">
                <a16:creationId xmlns:a16="http://schemas.microsoft.com/office/drawing/2014/main" id="{0A1C5980-8D34-D1C4-B92E-AD835D9B53F4}"/>
              </a:ext>
            </a:extLst>
          </p:cNvPr>
          <p:cNvPicPr>
            <a:picLocks noChangeAspect="1"/>
          </p:cNvPicPr>
          <p:nvPr/>
        </p:nvPicPr>
        <p:blipFill>
          <a:blip r:embed="rId6"/>
          <a:srcRect t="21452" r="-1" b="23240"/>
          <a:stretch/>
        </p:blipFill>
        <p:spPr>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3" name="Content Placeholder 2">
            <a:extLst>
              <a:ext uri="{FF2B5EF4-FFF2-40B4-BE49-F238E27FC236}">
                <a16:creationId xmlns:a16="http://schemas.microsoft.com/office/drawing/2014/main" id="{B4B72879-7096-F858-59E3-F6AD07C428E9}"/>
              </a:ext>
            </a:extLst>
          </p:cNvPr>
          <p:cNvSpPr>
            <a:spLocks noGrp="1"/>
          </p:cNvSpPr>
          <p:nvPr>
            <p:ph idx="1"/>
          </p:nvPr>
        </p:nvSpPr>
        <p:spPr>
          <a:xfrm>
            <a:off x="682388" y="3951027"/>
            <a:ext cx="4746863" cy="2130364"/>
          </a:xfrm>
        </p:spPr>
        <p:txBody>
          <a:bodyPr vert="horz" lIns="91440" tIns="45720" rIns="91440" bIns="45720" rtlCol="0" anchor="ctr">
            <a:normAutofit/>
          </a:bodyPr>
          <a:lstStyle/>
          <a:p>
            <a:pPr marL="0" indent="0">
              <a:buNone/>
            </a:pPr>
            <a:r>
              <a:rPr lang="en-US" sz="1300" dirty="0">
                <a:solidFill>
                  <a:srgbClr val="FFFFFF"/>
                </a:solidFill>
                <a:ea typeface="Calibri"/>
                <a:cs typeface="Times New Roman"/>
              </a:rPr>
              <a:t>As part of our commitment and dedication to making our pledge to Live Simply, Sustainably and in Solidarity we:</a:t>
            </a:r>
          </a:p>
          <a:p>
            <a:pPr marL="0" indent="0">
              <a:buNone/>
            </a:pPr>
            <a:r>
              <a:rPr lang="en-US" sz="1300" dirty="0">
                <a:solidFill>
                  <a:srgbClr val="FFFFFF"/>
                </a:solidFill>
                <a:ea typeface="Calibri"/>
                <a:cs typeface="Times New Roman"/>
              </a:rPr>
              <a:t>Made pledges in school- children and staff</a:t>
            </a:r>
          </a:p>
          <a:p>
            <a:pPr marL="0" indent="0">
              <a:buNone/>
            </a:pPr>
            <a:r>
              <a:rPr lang="en-US" sz="1300" dirty="0">
                <a:solidFill>
                  <a:srgbClr val="FFFFFF"/>
                </a:solidFill>
                <a:ea typeface="Calibri"/>
                <a:cs typeface="Times New Roman"/>
              </a:rPr>
              <a:t>Stuck the pledges in our RE books and in Faith in Action books as a reminder of what we pledged to do over time and to help us reflect and evaluate how proactive we have been.</a:t>
            </a:r>
          </a:p>
          <a:p>
            <a:pPr marL="0" indent="0">
              <a:buNone/>
            </a:pPr>
            <a:r>
              <a:rPr lang="en-US" sz="1300" dirty="0">
                <a:solidFill>
                  <a:srgbClr val="FFFFFF"/>
                </a:solidFill>
                <a:ea typeface="Calibri"/>
                <a:cs typeface="Times New Roman"/>
              </a:rPr>
              <a:t>Invited parishioners and governors to make their pledge- inviting them to add their pledge to our display that we took along to church  after we displayed the pledges in our school hall.</a:t>
            </a:r>
          </a:p>
        </p:txBody>
      </p:sp>
    </p:spTree>
    <p:extLst>
      <p:ext uri="{BB962C8B-B14F-4D97-AF65-F5344CB8AC3E}">
        <p14:creationId xmlns:p14="http://schemas.microsoft.com/office/powerpoint/2010/main" val="186543210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3B4B4-B446-95F7-9AE8-E89309ED7472}"/>
              </a:ext>
            </a:extLst>
          </p:cNvPr>
          <p:cNvSpPr>
            <a:spLocks noGrp="1"/>
          </p:cNvSpPr>
          <p:nvPr>
            <p:ph type="title"/>
          </p:nvPr>
        </p:nvSpPr>
        <p:spPr>
          <a:xfrm>
            <a:off x="205901" y="814659"/>
            <a:ext cx="7837859" cy="1045770"/>
          </a:xfrm>
        </p:spPr>
        <p:txBody>
          <a:bodyPr vert="horz" lIns="91440" tIns="45720" rIns="91440" bIns="45720" rtlCol="0" anchor="ctr">
            <a:normAutofit/>
          </a:bodyPr>
          <a:lstStyle/>
          <a:p>
            <a:r>
              <a:rPr lang="en-US" sz="2200" kern="1200" dirty="0">
                <a:solidFill>
                  <a:srgbClr val="FF0000"/>
                </a:solidFill>
                <a:latin typeface="+mj-lt"/>
                <a:ea typeface="+mj-ea"/>
                <a:cs typeface="+mj-cs"/>
              </a:rPr>
              <a:t>SCHOOL (2): </a:t>
            </a:r>
            <a:r>
              <a:rPr lang="en-US" sz="2200" kern="1200" dirty="0">
                <a:solidFill>
                  <a:schemeClr val="tx1"/>
                </a:solidFill>
                <a:latin typeface="+mj-lt"/>
                <a:ea typeface="+mj-ea"/>
                <a:cs typeface="+mj-cs"/>
              </a:rPr>
              <a:t>Live Simply/Live Sustainably</a:t>
            </a:r>
            <a:br>
              <a:rPr lang="en-US" sz="2200" kern="1200" dirty="0">
                <a:solidFill>
                  <a:schemeClr val="tx1"/>
                </a:solidFill>
                <a:latin typeface="+mj-lt"/>
                <a:ea typeface="+mj-ea"/>
                <a:cs typeface="+mj-cs"/>
              </a:rPr>
            </a:br>
            <a:r>
              <a:rPr lang="en-US" sz="2200" kern="1200" dirty="0">
                <a:solidFill>
                  <a:schemeClr val="tx1"/>
                </a:solidFill>
                <a:latin typeface="+mj-lt"/>
                <a:ea typeface="+mj-ea"/>
                <a:cs typeface="+mj-cs"/>
              </a:rPr>
              <a:t>  </a:t>
            </a:r>
            <a:br>
              <a:rPr lang="en-US" sz="2200" kern="1200" dirty="0">
                <a:solidFill>
                  <a:schemeClr val="tx1"/>
                </a:solidFill>
                <a:latin typeface="+mj-lt"/>
                <a:ea typeface="+mj-ea"/>
                <a:cs typeface="+mj-cs"/>
              </a:rPr>
            </a:br>
            <a:r>
              <a:rPr lang="en-US" sz="2200" i="1" kern="1200" dirty="0">
                <a:solidFill>
                  <a:schemeClr val="tx1"/>
                </a:solidFill>
                <a:latin typeface="+mj-lt"/>
                <a:ea typeface="+mj-ea"/>
                <a:cs typeface="+mj-cs"/>
              </a:rPr>
              <a:t>‘Time to connect to nature’</a:t>
            </a:r>
            <a:endParaRPr lang="en-US" sz="5200" i="1" kern="1200" dirty="0">
              <a:solidFill>
                <a:schemeClr val="tx1"/>
              </a:solidFill>
              <a:latin typeface="+mj-lt"/>
              <a:ea typeface="+mj-ea"/>
              <a:cs typeface="+mj-cs"/>
            </a:endParaRPr>
          </a:p>
        </p:txBody>
      </p:sp>
      <p:pic>
        <p:nvPicPr>
          <p:cNvPr id="9218" name="Picture 2" descr="May be an image of 4 people, child, people standing and outdoors">
            <a:extLst>
              <a:ext uri="{FF2B5EF4-FFF2-40B4-BE49-F238E27FC236}">
                <a16:creationId xmlns:a16="http://schemas.microsoft.com/office/drawing/2014/main" id="{31C232EF-DB04-3C8B-3879-FCB7F82CE6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84" r="-2" b="137"/>
          <a:stretch/>
        </p:blipFill>
        <p:spPr bwMode="auto">
          <a:xfrm>
            <a:off x="8051219" y="271508"/>
            <a:ext cx="1757438" cy="231926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May be an image of 1 person and child">
            <a:extLst>
              <a:ext uri="{FF2B5EF4-FFF2-40B4-BE49-F238E27FC236}">
                <a16:creationId xmlns:a16="http://schemas.microsoft.com/office/drawing/2014/main" id="{A180694E-130F-4129-4D2F-23BC8090D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24" r="-2" b="-2"/>
          <a:stretch/>
        </p:blipFill>
        <p:spPr bwMode="auto">
          <a:xfrm>
            <a:off x="6312739" y="283081"/>
            <a:ext cx="1219981" cy="15910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o photo description available.">
            <a:extLst>
              <a:ext uri="{FF2B5EF4-FFF2-40B4-BE49-F238E27FC236}">
                <a16:creationId xmlns:a16="http://schemas.microsoft.com/office/drawing/2014/main" id="{0938BDE8-ED9B-551B-4D42-8677F1947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2048" y="267689"/>
            <a:ext cx="1667309" cy="15910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photo description available.">
            <a:extLst>
              <a:ext uri="{FF2B5EF4-FFF2-40B4-BE49-F238E27FC236}">
                <a16:creationId xmlns:a16="http://schemas.microsoft.com/office/drawing/2014/main" id="{83528FA7-558C-9550-4CCE-99E0A8E244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0430" y="3876094"/>
            <a:ext cx="1283509" cy="17189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 photo description available.">
            <a:extLst>
              <a:ext uri="{FF2B5EF4-FFF2-40B4-BE49-F238E27FC236}">
                <a16:creationId xmlns:a16="http://schemas.microsoft.com/office/drawing/2014/main" id="{6DF2FD76-9F4D-CAE9-3EE3-3537264CEE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8408" y="4465660"/>
            <a:ext cx="1357745" cy="181032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6" name="Picture 8" descr="No photo description available.">
            <a:extLst>
              <a:ext uri="{FF2B5EF4-FFF2-40B4-BE49-F238E27FC236}">
                <a16:creationId xmlns:a16="http://schemas.microsoft.com/office/drawing/2014/main" id="{E8FF6719-6425-14D0-CA39-8955A181FC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1022" y="267841"/>
            <a:ext cx="1126887" cy="15888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o photo description available.">
            <a:extLst>
              <a:ext uri="{FF2B5EF4-FFF2-40B4-BE49-F238E27FC236}">
                <a16:creationId xmlns:a16="http://schemas.microsoft.com/office/drawing/2014/main" id="{55682304-E541-2F13-84E5-3928336F72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6631" y="2964244"/>
            <a:ext cx="1772114" cy="23628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o photo description available.">
            <a:extLst>
              <a:ext uri="{FF2B5EF4-FFF2-40B4-BE49-F238E27FC236}">
                <a16:creationId xmlns:a16="http://schemas.microsoft.com/office/drawing/2014/main" id="{456447B4-3063-4CAF-615C-B77F9EF450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01068" y="2430752"/>
            <a:ext cx="1991262" cy="26550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EFA624-F8FC-9C47-84A0-915FC5CDC3D9}"/>
              </a:ext>
            </a:extLst>
          </p:cNvPr>
          <p:cNvSpPr txBox="1"/>
          <p:nvPr/>
        </p:nvSpPr>
        <p:spPr>
          <a:xfrm>
            <a:off x="221673" y="2163795"/>
            <a:ext cx="3694825" cy="1754326"/>
          </a:xfrm>
          <a:prstGeom prst="rect">
            <a:avLst/>
          </a:prstGeom>
          <a:noFill/>
        </p:spPr>
        <p:txBody>
          <a:bodyPr wrap="square" rtlCol="0">
            <a:spAutoFit/>
          </a:bodyPr>
          <a:lstStyle/>
          <a:p>
            <a:r>
              <a:rPr lang="en-US" sz="900" dirty="0"/>
              <a:t>Our broad, balanced curriculum offers a variety of opportunities that allow children the opportunity to explore, play and learn outside; in our school grounds, local area, school visits and so much more!</a:t>
            </a:r>
          </a:p>
          <a:p>
            <a:r>
              <a:rPr lang="en-US" sz="900" dirty="0"/>
              <a:t>We are dedicated to offering our children weekly opportunities that embrace the outdoors and allow children to make connections with nature as part of their everyday learning.</a:t>
            </a:r>
          </a:p>
          <a:p>
            <a:r>
              <a:rPr lang="en-US" sz="900" dirty="0"/>
              <a:t>The evidence on this slide shows just some of the vast  activities we plan that involve our parents, the community and the great outdoors. One pupil ( Matthew Y5)) wrote to  David Attenborough as part of his homework set by his class teacher and was delighted to get a reply! </a:t>
            </a:r>
          </a:p>
          <a:p>
            <a:r>
              <a:rPr lang="en-US" sz="900" dirty="0"/>
              <a:t>Oracy is an important part of our pedagogy too and across our curriculum this is embedded to allow children the opportunity to ‘simply talk!’</a:t>
            </a:r>
            <a:endParaRPr lang="en-GB" sz="900" dirty="0"/>
          </a:p>
        </p:txBody>
      </p:sp>
      <p:pic>
        <p:nvPicPr>
          <p:cNvPr id="2064" name="Picture 16" descr="May be an image of 8 people">
            <a:extLst>
              <a:ext uri="{FF2B5EF4-FFF2-40B4-BE49-F238E27FC236}">
                <a16:creationId xmlns:a16="http://schemas.microsoft.com/office/drawing/2014/main" id="{226797CF-4225-6410-EEA7-492475F3A0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41380" y="2030413"/>
            <a:ext cx="2294143" cy="172060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No photo description available.">
            <a:extLst>
              <a:ext uri="{FF2B5EF4-FFF2-40B4-BE49-F238E27FC236}">
                <a16:creationId xmlns:a16="http://schemas.microsoft.com/office/drawing/2014/main" id="{A904296C-B7AA-61AC-B418-966D0D0948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49395" y="1338904"/>
            <a:ext cx="1034128" cy="1391537"/>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02D7C7A0-0406-23C5-D387-8BBDB5BC7167}"/>
              </a:ext>
            </a:extLst>
          </p:cNvPr>
          <p:cNvSpPr/>
          <p:nvPr/>
        </p:nvSpPr>
        <p:spPr>
          <a:xfrm rot="765312">
            <a:off x="2804044" y="4123743"/>
            <a:ext cx="1772493" cy="964139"/>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Being outside makes me feel happy!</a:t>
            </a:r>
          </a:p>
          <a:p>
            <a:pPr algn="ctr"/>
            <a:r>
              <a:rPr lang="en-US" sz="800" dirty="0">
                <a:solidFill>
                  <a:schemeClr val="tx1"/>
                </a:solidFill>
              </a:rPr>
              <a:t>(Dotty (Y1) </a:t>
            </a:r>
            <a:r>
              <a:rPr lang="en-US" dirty="0">
                <a:solidFill>
                  <a:schemeClr val="tx1"/>
                </a:solidFill>
              </a:rPr>
              <a:t> </a:t>
            </a:r>
            <a:endParaRPr lang="en-GB" dirty="0">
              <a:solidFill>
                <a:schemeClr val="tx1"/>
              </a:solidFill>
            </a:endParaRPr>
          </a:p>
        </p:txBody>
      </p:sp>
      <p:sp>
        <p:nvSpPr>
          <p:cNvPr id="5" name="Speech Bubble: Oval 4">
            <a:extLst>
              <a:ext uri="{FF2B5EF4-FFF2-40B4-BE49-F238E27FC236}">
                <a16:creationId xmlns:a16="http://schemas.microsoft.com/office/drawing/2014/main" id="{A579C83F-4E43-9D05-08FB-AB5E8E62D871}"/>
              </a:ext>
            </a:extLst>
          </p:cNvPr>
          <p:cNvSpPr/>
          <p:nvPr/>
        </p:nvSpPr>
        <p:spPr>
          <a:xfrm rot="20654618">
            <a:off x="282966" y="4076510"/>
            <a:ext cx="1779775" cy="1026754"/>
          </a:xfrm>
          <a:prstGeom prst="wedgeEllipseCallout">
            <a:avLst>
              <a:gd name="adj1" fmla="val 24791"/>
              <a:gd name="adj2" fmla="val 7300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I like to be outside because it makes me feel calm when I hear the bird noises and the wind.’</a:t>
            </a:r>
          </a:p>
          <a:p>
            <a:pPr algn="ctr"/>
            <a:r>
              <a:rPr lang="en-US" sz="900" dirty="0">
                <a:solidFill>
                  <a:schemeClr val="tx1"/>
                </a:solidFill>
              </a:rPr>
              <a:t>Tilly ( Y1)</a:t>
            </a:r>
            <a:r>
              <a:rPr lang="en-US" dirty="0">
                <a:solidFill>
                  <a:schemeClr val="tx1"/>
                </a:solidFill>
              </a:rPr>
              <a:t> </a:t>
            </a:r>
            <a:endParaRPr lang="en-GB" dirty="0">
              <a:solidFill>
                <a:schemeClr val="tx1"/>
              </a:solidFill>
            </a:endParaRPr>
          </a:p>
        </p:txBody>
      </p:sp>
      <p:sp>
        <p:nvSpPr>
          <p:cNvPr id="6" name="TextBox 5">
            <a:extLst>
              <a:ext uri="{FF2B5EF4-FFF2-40B4-BE49-F238E27FC236}">
                <a16:creationId xmlns:a16="http://schemas.microsoft.com/office/drawing/2014/main" id="{A97694BC-352B-3D80-8D25-2692D4FD2CEC}"/>
              </a:ext>
            </a:extLst>
          </p:cNvPr>
          <p:cNvSpPr txBox="1"/>
          <p:nvPr/>
        </p:nvSpPr>
        <p:spPr>
          <a:xfrm>
            <a:off x="4886324" y="5591174"/>
            <a:ext cx="7000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dirty="0">
                <a:ea typeface="Calibri"/>
                <a:cs typeface="Calibri"/>
              </a:rPr>
              <a:t>'The weekly adventure sessions in EYFS are carefully planned so that the children can explore and learn in their local outdoor areas. It is an excellent way to build community links and develop relationships with parents who come along each week as regular volunteers. We offer children right across school many outdoor experiences, lessons and activities that allow them to develop </a:t>
            </a:r>
            <a:r>
              <a:rPr lang="en-US" sz="900" i="1" err="1">
                <a:ea typeface="Calibri"/>
                <a:cs typeface="Calibri"/>
              </a:rPr>
              <a:t>nerw</a:t>
            </a:r>
            <a:r>
              <a:rPr lang="en-US" sz="900" i="1" dirty="0">
                <a:ea typeface="Calibri"/>
                <a:cs typeface="Calibri"/>
              </a:rPr>
              <a:t> talents and interests and to appreciate our common home.</a:t>
            </a:r>
            <a:r>
              <a:rPr lang="en-US" sz="900" dirty="0">
                <a:ea typeface="Calibri"/>
                <a:cs typeface="Calibri"/>
              </a:rPr>
              <a:t>' (EYFS team, St Mary's)</a:t>
            </a:r>
          </a:p>
        </p:txBody>
      </p:sp>
    </p:spTree>
    <p:extLst>
      <p:ext uri="{BB962C8B-B14F-4D97-AF65-F5344CB8AC3E}">
        <p14:creationId xmlns:p14="http://schemas.microsoft.com/office/powerpoint/2010/main" val="2744884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7B8E-9931-936A-3FE2-45E07E2A6404}"/>
              </a:ext>
            </a:extLst>
          </p:cNvPr>
          <p:cNvSpPr>
            <a:spLocks noGrp="1"/>
          </p:cNvSpPr>
          <p:nvPr>
            <p:ph type="title"/>
          </p:nvPr>
        </p:nvSpPr>
        <p:spPr>
          <a:xfrm>
            <a:off x="848360" y="365125"/>
            <a:ext cx="3200400" cy="898843"/>
          </a:xfrm>
        </p:spPr>
        <p:txBody>
          <a:bodyPr>
            <a:normAutofit/>
          </a:bodyPr>
          <a:lstStyle/>
          <a:p>
            <a:r>
              <a:rPr lang="en-GB" sz="1400" b="1" dirty="0">
                <a:solidFill>
                  <a:srgbClr val="FF0000"/>
                </a:solidFill>
                <a:ea typeface="Calibri Light"/>
                <a:cs typeface="Calibri Light"/>
              </a:rPr>
              <a:t>School (2) </a:t>
            </a:r>
            <a:r>
              <a:rPr lang="en-GB" sz="1400" dirty="0">
                <a:ea typeface="Calibri Light"/>
                <a:cs typeface="Calibri Light"/>
              </a:rPr>
              <a:t>Live Simply/ Live Sustainably</a:t>
            </a:r>
          </a:p>
        </p:txBody>
      </p:sp>
      <p:pic>
        <p:nvPicPr>
          <p:cNvPr id="5" name="Content Placeholder 4" descr="A piece of paper with writing on it&#10;&#10;AI-generated content may be incorrect.">
            <a:extLst>
              <a:ext uri="{FF2B5EF4-FFF2-40B4-BE49-F238E27FC236}">
                <a16:creationId xmlns:a16="http://schemas.microsoft.com/office/drawing/2014/main" id="{BE320529-4E76-2123-800E-7644F5D4BC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4069" y="3946208"/>
            <a:ext cx="1810652" cy="2510241"/>
          </a:xfrm>
        </p:spPr>
      </p:pic>
      <p:pic>
        <p:nvPicPr>
          <p:cNvPr id="9" name="Picture 8" descr="A person holding a chicken&#10;&#10;AI-generated content may be incorrect.">
            <a:extLst>
              <a:ext uri="{FF2B5EF4-FFF2-40B4-BE49-F238E27FC236}">
                <a16:creationId xmlns:a16="http://schemas.microsoft.com/office/drawing/2014/main" id="{F9A01B33-76DC-BCE0-F305-8FFAD6086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261" y="365990"/>
            <a:ext cx="3331395" cy="4374111"/>
          </a:xfrm>
          <a:prstGeom prst="rect">
            <a:avLst/>
          </a:prstGeom>
        </p:spPr>
      </p:pic>
      <p:pic>
        <p:nvPicPr>
          <p:cNvPr id="11" name="Picture 10" descr="A collage of a cat and a cat in a hat&#10;&#10;AI-generated content may be incorrect.">
            <a:extLst>
              <a:ext uri="{FF2B5EF4-FFF2-40B4-BE49-F238E27FC236}">
                <a16:creationId xmlns:a16="http://schemas.microsoft.com/office/drawing/2014/main" id="{32316387-564C-67C7-200D-538294415E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4571" y="223289"/>
            <a:ext cx="2506258" cy="3796145"/>
          </a:xfrm>
          <a:prstGeom prst="rect">
            <a:avLst/>
          </a:prstGeom>
        </p:spPr>
      </p:pic>
      <p:pic>
        <p:nvPicPr>
          <p:cNvPr id="13" name="Picture 12" descr="A child holding a card&#10;&#10;AI-generated content may be incorrect.">
            <a:extLst>
              <a:ext uri="{FF2B5EF4-FFF2-40B4-BE49-F238E27FC236}">
                <a16:creationId xmlns:a16="http://schemas.microsoft.com/office/drawing/2014/main" id="{438EF53C-F9C9-8ED3-383A-87944CB26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5082" y="1620057"/>
            <a:ext cx="1692158" cy="2406073"/>
          </a:xfrm>
          <a:prstGeom prst="rect">
            <a:avLst/>
          </a:prstGeom>
        </p:spPr>
      </p:pic>
      <p:pic>
        <p:nvPicPr>
          <p:cNvPr id="15" name="Picture 14" descr="A child on a bicycle with a cartoon design on it&#10;&#10;AI-generated content may be incorrect.">
            <a:extLst>
              <a:ext uri="{FF2B5EF4-FFF2-40B4-BE49-F238E27FC236}">
                <a16:creationId xmlns:a16="http://schemas.microsoft.com/office/drawing/2014/main" id="{43A2ED1C-4033-DDAC-6C5E-C99512E5D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898" y="1115498"/>
            <a:ext cx="1891199" cy="2516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May be an image of ‎1 person, child, map and ‎text that says &quot;‎סםי 6 S ቃት AA‎&quot;‎‎">
            <a:extLst>
              <a:ext uri="{FF2B5EF4-FFF2-40B4-BE49-F238E27FC236}">
                <a16:creationId xmlns:a16="http://schemas.microsoft.com/office/drawing/2014/main" id="{0287E37B-F2E4-71F5-DDE8-65C270B3E3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4980" y="4249566"/>
            <a:ext cx="2506440" cy="190840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D118BE84-9D5B-383F-1869-7A5B2BBD8E10}"/>
              </a:ext>
            </a:extLst>
          </p:cNvPr>
          <p:cNvSpPr/>
          <p:nvPr/>
        </p:nvSpPr>
        <p:spPr>
          <a:xfrm rot="1080000">
            <a:off x="7362824" y="285750"/>
            <a:ext cx="1971675" cy="876300"/>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00" i="1" dirty="0">
                <a:ea typeface="Calibri"/>
                <a:cs typeface="Calibri"/>
              </a:rPr>
              <a:t>'I like to go and see our chickens. They give us eggs! I like to count them... 1,2,3!'</a:t>
            </a:r>
          </a:p>
          <a:p>
            <a:pPr algn="ctr"/>
            <a:r>
              <a:rPr lang="en-US" sz="1000" dirty="0">
                <a:ea typeface="Calibri"/>
                <a:cs typeface="Calibri"/>
              </a:rPr>
              <a:t>Josh EYFS </a:t>
            </a:r>
          </a:p>
        </p:txBody>
      </p:sp>
      <p:sp>
        <p:nvSpPr>
          <p:cNvPr id="4" name="Rectangle: Rounded Corners 3">
            <a:extLst>
              <a:ext uri="{FF2B5EF4-FFF2-40B4-BE49-F238E27FC236}">
                <a16:creationId xmlns:a16="http://schemas.microsoft.com/office/drawing/2014/main" id="{95666226-8BE9-5186-8E54-057A5BC8FC6A}"/>
              </a:ext>
            </a:extLst>
          </p:cNvPr>
          <p:cNvSpPr/>
          <p:nvPr/>
        </p:nvSpPr>
        <p:spPr>
          <a:xfrm>
            <a:off x="7650480" y="4242435"/>
            <a:ext cx="1550670" cy="178689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00" i="1" dirty="0">
                <a:ea typeface="Calibri"/>
                <a:cs typeface="Calibri"/>
              </a:rPr>
              <a:t>'God created the world for us so we should all make sure we look after it. We learn how to look after the world through prayer and liturgy, our actions and our lessons. We need to respect the world.'</a:t>
            </a:r>
          </a:p>
          <a:p>
            <a:pPr algn="ctr"/>
            <a:r>
              <a:rPr lang="en-US" sz="1000" dirty="0">
                <a:ea typeface="Calibri"/>
                <a:cs typeface="Calibri"/>
              </a:rPr>
              <a:t>Charlotte ( Y2)</a:t>
            </a:r>
          </a:p>
        </p:txBody>
      </p:sp>
      <p:sp>
        <p:nvSpPr>
          <p:cNvPr id="6" name="Speech Bubble: Rectangle with Corners Rounded 5">
            <a:extLst>
              <a:ext uri="{FF2B5EF4-FFF2-40B4-BE49-F238E27FC236}">
                <a16:creationId xmlns:a16="http://schemas.microsoft.com/office/drawing/2014/main" id="{B635DCD5-11C3-A20F-7130-648F2788665C}"/>
              </a:ext>
            </a:extLst>
          </p:cNvPr>
          <p:cNvSpPr/>
          <p:nvPr/>
        </p:nvSpPr>
        <p:spPr>
          <a:xfrm>
            <a:off x="4046220" y="4831079"/>
            <a:ext cx="3455670" cy="1571625"/>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00" i="1" dirty="0">
                <a:ea typeface="Calibri"/>
                <a:cs typeface="Calibri"/>
              </a:rPr>
              <a:t>'The children have a </a:t>
            </a:r>
            <a:r>
              <a:rPr lang="en-US" sz="1000" i="1" err="1">
                <a:ea typeface="Calibri"/>
                <a:cs typeface="Calibri"/>
              </a:rPr>
              <a:t>rota</a:t>
            </a:r>
            <a:r>
              <a:rPr lang="en-US" sz="1000" i="1" dirty="0">
                <a:ea typeface="Calibri"/>
                <a:cs typeface="Calibri"/>
              </a:rPr>
              <a:t> so that they all take it in turns to be</a:t>
            </a:r>
            <a:r>
              <a:rPr lang="en-US" sz="1000" i="1" dirty="0">
                <a:solidFill>
                  <a:srgbClr val="0070C0"/>
                </a:solidFill>
                <a:ea typeface="Calibri"/>
                <a:cs typeface="Calibri"/>
              </a:rPr>
              <a:t> responsible</a:t>
            </a:r>
            <a:r>
              <a:rPr lang="en-US" sz="1000" i="1" dirty="0">
                <a:ea typeface="Calibri"/>
                <a:cs typeface="Calibri"/>
              </a:rPr>
              <a:t> for feeding, watering, cleaning and collecting eggs from the chickens. The chickens allow the children to connect with each other, with  nature and to  develop </a:t>
            </a:r>
            <a:r>
              <a:rPr lang="en-US" sz="1000" i="1" dirty="0">
                <a:solidFill>
                  <a:srgbClr val="0070C0"/>
                </a:solidFill>
                <a:ea typeface="Calibri"/>
                <a:cs typeface="Calibri"/>
              </a:rPr>
              <a:t>responsibilities</a:t>
            </a:r>
            <a:r>
              <a:rPr lang="en-US" sz="1000" i="1" dirty="0">
                <a:ea typeface="Calibri"/>
                <a:cs typeface="Calibri"/>
              </a:rPr>
              <a:t> so that the chickens are safe, fed and watered. The children love to collect the eggs and then either sell them on the drive to parents or give to our elderly </a:t>
            </a:r>
            <a:r>
              <a:rPr lang="en-US" sz="1000" i="1" err="1">
                <a:ea typeface="Calibri"/>
                <a:cs typeface="Calibri"/>
              </a:rPr>
              <a:t>neighbours</a:t>
            </a:r>
            <a:r>
              <a:rPr lang="en-US" sz="1000" i="1" dirty="0">
                <a:ea typeface="Calibri"/>
                <a:cs typeface="Calibri"/>
              </a:rPr>
              <a:t>. All money then goes back into the gardening funds.'</a:t>
            </a:r>
          </a:p>
          <a:p>
            <a:pPr algn="ctr"/>
            <a:r>
              <a:rPr lang="en-US" sz="1000" dirty="0">
                <a:ea typeface="Calibri"/>
                <a:cs typeface="Calibri"/>
              </a:rPr>
              <a:t>(Leanne P ( DH/Science and community garden lead) </a:t>
            </a:r>
          </a:p>
        </p:txBody>
      </p:sp>
      <p:pic>
        <p:nvPicPr>
          <p:cNvPr id="8" name="Picture 7" descr="A child giving a thumbs up&#10;&#10;AI-generated content may be incorrect.">
            <a:extLst>
              <a:ext uri="{FF2B5EF4-FFF2-40B4-BE49-F238E27FC236}">
                <a16:creationId xmlns:a16="http://schemas.microsoft.com/office/drawing/2014/main" id="{655AFD55-BE77-F388-3EAA-80E291A2771E}"/>
              </a:ext>
            </a:extLst>
          </p:cNvPr>
          <p:cNvPicPr>
            <a:picLocks noChangeAspect="1"/>
          </p:cNvPicPr>
          <p:nvPr/>
        </p:nvPicPr>
        <p:blipFill>
          <a:blip r:embed="rId8"/>
          <a:stretch>
            <a:fillRect/>
          </a:stretch>
        </p:blipFill>
        <p:spPr>
          <a:xfrm>
            <a:off x="2442210" y="1004888"/>
            <a:ext cx="1508760" cy="1929765"/>
          </a:xfrm>
          <a:prstGeom prst="rect">
            <a:avLst/>
          </a:prstGeom>
        </p:spPr>
      </p:pic>
      <p:pic>
        <p:nvPicPr>
          <p:cNvPr id="10" name="Picture 9" descr="A child feeding a goat&#10;&#10;AI-generated content may be incorrect.">
            <a:extLst>
              <a:ext uri="{FF2B5EF4-FFF2-40B4-BE49-F238E27FC236}">
                <a16:creationId xmlns:a16="http://schemas.microsoft.com/office/drawing/2014/main" id="{CFCACCA5-E87E-3D8C-B298-B9B600E1D8D5}"/>
              </a:ext>
            </a:extLst>
          </p:cNvPr>
          <p:cNvPicPr>
            <a:picLocks noChangeAspect="1"/>
          </p:cNvPicPr>
          <p:nvPr/>
        </p:nvPicPr>
        <p:blipFill>
          <a:blip r:embed="rId9"/>
          <a:stretch>
            <a:fillRect/>
          </a:stretch>
        </p:blipFill>
        <p:spPr>
          <a:xfrm>
            <a:off x="271463" y="3945255"/>
            <a:ext cx="1826895" cy="2533650"/>
          </a:xfrm>
          <a:prstGeom prst="rect">
            <a:avLst/>
          </a:prstGeom>
        </p:spPr>
      </p:pic>
      <p:pic>
        <p:nvPicPr>
          <p:cNvPr id="12" name="Picture 11" descr="A yellow and blue hands touching&#10;&#10;AI-generated content may be incorrect.">
            <a:extLst>
              <a:ext uri="{FF2B5EF4-FFF2-40B4-BE49-F238E27FC236}">
                <a16:creationId xmlns:a16="http://schemas.microsoft.com/office/drawing/2014/main" id="{8077F662-6A76-A6FA-211E-73C68D7879E0}"/>
              </a:ext>
            </a:extLst>
          </p:cNvPr>
          <p:cNvPicPr>
            <a:picLocks noChangeAspect="1"/>
          </p:cNvPicPr>
          <p:nvPr/>
        </p:nvPicPr>
        <p:blipFill>
          <a:blip r:embed="rId10"/>
          <a:stretch>
            <a:fillRect/>
          </a:stretch>
        </p:blipFill>
        <p:spPr>
          <a:xfrm flipH="1">
            <a:off x="8690610" y="5864543"/>
            <a:ext cx="1280160" cy="958215"/>
          </a:xfrm>
          <a:prstGeom prst="rect">
            <a:avLst/>
          </a:prstGeom>
        </p:spPr>
      </p:pic>
      <p:pic>
        <p:nvPicPr>
          <p:cNvPr id="14" name="Picture 13" descr="A yellow handshake with blue outline&#10;&#10;AI-generated content may be incorrect.">
            <a:extLst>
              <a:ext uri="{FF2B5EF4-FFF2-40B4-BE49-F238E27FC236}">
                <a16:creationId xmlns:a16="http://schemas.microsoft.com/office/drawing/2014/main" id="{9F8E9768-8104-9BAA-7B8E-092B51CDFF36}"/>
              </a:ext>
            </a:extLst>
          </p:cNvPr>
          <p:cNvPicPr>
            <a:picLocks noChangeAspect="1"/>
          </p:cNvPicPr>
          <p:nvPr/>
        </p:nvPicPr>
        <p:blipFill>
          <a:blip r:embed="rId11"/>
          <a:stretch>
            <a:fillRect/>
          </a:stretch>
        </p:blipFill>
        <p:spPr>
          <a:xfrm>
            <a:off x="2735580" y="6021705"/>
            <a:ext cx="1531620" cy="834390"/>
          </a:xfrm>
          <a:prstGeom prst="rect">
            <a:avLst/>
          </a:prstGeom>
        </p:spPr>
      </p:pic>
      <p:pic>
        <p:nvPicPr>
          <p:cNvPr id="16" name="Picture 15" descr="Yellow gloves with a heart in the middle&#10;&#10;AI-generated content may be incorrect.">
            <a:extLst>
              <a:ext uri="{FF2B5EF4-FFF2-40B4-BE49-F238E27FC236}">
                <a16:creationId xmlns:a16="http://schemas.microsoft.com/office/drawing/2014/main" id="{F5739473-BDE9-CC79-2504-16AC90E4B758}"/>
              </a:ext>
            </a:extLst>
          </p:cNvPr>
          <p:cNvPicPr>
            <a:picLocks noChangeAspect="1"/>
          </p:cNvPicPr>
          <p:nvPr/>
        </p:nvPicPr>
        <p:blipFill>
          <a:blip r:embed="rId12"/>
          <a:stretch>
            <a:fillRect/>
          </a:stretch>
        </p:blipFill>
        <p:spPr>
          <a:xfrm>
            <a:off x="67628" y="5855970"/>
            <a:ext cx="992505" cy="906780"/>
          </a:xfrm>
          <a:prstGeom prst="rect">
            <a:avLst/>
          </a:prstGeom>
        </p:spPr>
      </p:pic>
      <p:pic>
        <p:nvPicPr>
          <p:cNvPr id="17" name="Picture 16" descr="A blue hand print in a circle&#10;&#10;AI-generated content may be incorrect.">
            <a:extLst>
              <a:ext uri="{FF2B5EF4-FFF2-40B4-BE49-F238E27FC236}">
                <a16:creationId xmlns:a16="http://schemas.microsoft.com/office/drawing/2014/main" id="{BF5A6079-4E3C-00BD-18BA-4CCF408DDECB}"/>
              </a:ext>
            </a:extLst>
          </p:cNvPr>
          <p:cNvPicPr>
            <a:picLocks noChangeAspect="1"/>
          </p:cNvPicPr>
          <p:nvPr/>
        </p:nvPicPr>
        <p:blipFill>
          <a:blip r:embed="rId13"/>
          <a:stretch>
            <a:fillRect/>
          </a:stretch>
        </p:blipFill>
        <p:spPr>
          <a:xfrm>
            <a:off x="2594610" y="2822191"/>
            <a:ext cx="1203960" cy="1188720"/>
          </a:xfrm>
          <a:prstGeom prst="rect">
            <a:avLst/>
          </a:prstGeom>
        </p:spPr>
      </p:pic>
      <p:pic>
        <p:nvPicPr>
          <p:cNvPr id="18" name="Picture 17" descr="A yellow and white circle with a hand holding a plant&#10;&#10;AI-generated content may be incorrect.">
            <a:extLst>
              <a:ext uri="{FF2B5EF4-FFF2-40B4-BE49-F238E27FC236}">
                <a16:creationId xmlns:a16="http://schemas.microsoft.com/office/drawing/2014/main" id="{BC24130F-354E-9FF5-6BFA-7F831497D209}"/>
              </a:ext>
            </a:extLst>
          </p:cNvPr>
          <p:cNvPicPr>
            <a:picLocks noChangeAspect="1"/>
          </p:cNvPicPr>
          <p:nvPr/>
        </p:nvPicPr>
        <p:blipFill>
          <a:blip r:embed="rId14"/>
          <a:stretch>
            <a:fillRect/>
          </a:stretch>
        </p:blipFill>
        <p:spPr>
          <a:xfrm>
            <a:off x="9124950" y="3348990"/>
            <a:ext cx="1165860" cy="1188720"/>
          </a:xfrm>
          <a:prstGeom prst="rect">
            <a:avLst/>
          </a:prstGeom>
        </p:spPr>
      </p:pic>
    </p:spTree>
    <p:extLst>
      <p:ext uri="{BB962C8B-B14F-4D97-AF65-F5344CB8AC3E}">
        <p14:creationId xmlns:p14="http://schemas.microsoft.com/office/powerpoint/2010/main" val="1298247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AB88E-955D-09A9-0513-2D7F99EE02F3}"/>
              </a:ext>
            </a:extLst>
          </p:cNvPr>
          <p:cNvSpPr>
            <a:spLocks noGrp="1"/>
          </p:cNvSpPr>
          <p:nvPr>
            <p:ph type="title"/>
          </p:nvPr>
        </p:nvSpPr>
        <p:spPr>
          <a:xfrm>
            <a:off x="704209" y="635070"/>
            <a:ext cx="4300913" cy="988632"/>
          </a:xfrm>
        </p:spPr>
        <p:txBody>
          <a:bodyPr vert="horz" lIns="91440" tIns="45720" rIns="91440" bIns="45720" rtlCol="0">
            <a:normAutofit fontScale="90000"/>
          </a:bodyPr>
          <a:lstStyle/>
          <a:p>
            <a:r>
              <a:rPr lang="en-US" sz="3600" kern="1200" dirty="0">
                <a:solidFill>
                  <a:srgbClr val="00B050"/>
                </a:solidFill>
                <a:latin typeface="+mj-lt"/>
                <a:ea typeface="+mj-ea"/>
                <a:cs typeface="+mj-cs"/>
              </a:rPr>
              <a:t>Global (1) Fairtrade Fortnight </a:t>
            </a:r>
          </a:p>
        </p:txBody>
      </p:sp>
      <p:sp>
        <p:nvSpPr>
          <p:cNvPr id="4117" name="Content Placeholder 4116">
            <a:extLst>
              <a:ext uri="{FF2B5EF4-FFF2-40B4-BE49-F238E27FC236}">
                <a16:creationId xmlns:a16="http://schemas.microsoft.com/office/drawing/2014/main" id="{5DCC9F16-B8D2-2C41-0466-4F3F67171AF8}"/>
              </a:ext>
            </a:extLst>
          </p:cNvPr>
          <p:cNvSpPr>
            <a:spLocks noGrp="1"/>
          </p:cNvSpPr>
          <p:nvPr>
            <p:ph idx="1"/>
          </p:nvPr>
        </p:nvSpPr>
        <p:spPr>
          <a:xfrm>
            <a:off x="205099" y="1941363"/>
            <a:ext cx="5016381" cy="1571088"/>
          </a:xfrm>
        </p:spPr>
        <p:txBody>
          <a:bodyPr anchor="t">
            <a:normAutofit lnSpcReduction="10000"/>
          </a:bodyPr>
          <a:lstStyle/>
          <a:p>
            <a:pPr marL="0" indent="0">
              <a:buNone/>
            </a:pPr>
            <a:r>
              <a:rPr lang="en-US" sz="1200" dirty="0"/>
              <a:t>The bake off brought the school </a:t>
            </a:r>
            <a:r>
              <a:rPr lang="en-US" sz="1200" dirty="0">
                <a:solidFill>
                  <a:schemeClr val="accent2"/>
                </a:solidFill>
              </a:rPr>
              <a:t>community together- </a:t>
            </a:r>
            <a:r>
              <a:rPr lang="en-US" sz="1200" dirty="0"/>
              <a:t>talking about Fairtrade, finding Fairtrade items and tasting Fairtrade foods.</a:t>
            </a:r>
          </a:p>
          <a:p>
            <a:pPr marL="0" indent="0">
              <a:buNone/>
            </a:pPr>
            <a:r>
              <a:rPr lang="en-US" sz="1200" dirty="0"/>
              <a:t>As part of home work we saw quality pieces of work that show clear learning and understanding of what Fairtrade means and why we as Catholics need to promote it across school and home.</a:t>
            </a:r>
          </a:p>
          <a:p>
            <a:pPr marL="0" indent="0">
              <a:buNone/>
            </a:pPr>
            <a:r>
              <a:rPr lang="en-US" sz="1200" dirty="0"/>
              <a:t>Fairtrade is part of our curriculum both in RE, English and wider life of school- the children wrote some very persuasive letters in English to encourage the kitchen to make changes and switch to using Fairtrade products.</a:t>
            </a:r>
          </a:p>
        </p:txBody>
      </p:sp>
      <p:sp>
        <p:nvSpPr>
          <p:cNvPr id="3" name="TextBox 2">
            <a:extLst>
              <a:ext uri="{FF2B5EF4-FFF2-40B4-BE49-F238E27FC236}">
                <a16:creationId xmlns:a16="http://schemas.microsoft.com/office/drawing/2014/main" id="{09A0172A-715E-D691-BFDC-309457B65C8C}"/>
              </a:ext>
            </a:extLst>
          </p:cNvPr>
          <p:cNvSpPr txBox="1"/>
          <p:nvPr/>
        </p:nvSpPr>
        <p:spPr>
          <a:xfrm>
            <a:off x="888763" y="5136643"/>
            <a:ext cx="4116358" cy="1384995"/>
          </a:xfrm>
          <a:prstGeom prst="rect">
            <a:avLst/>
          </a:prstGeom>
          <a:noFill/>
        </p:spPr>
        <p:txBody>
          <a:bodyPr wrap="square" rtlCol="0">
            <a:spAutoFit/>
          </a:bodyPr>
          <a:lstStyle/>
          <a:p>
            <a:r>
              <a:rPr lang="en-US" sz="1400" i="1" dirty="0">
                <a:solidFill>
                  <a:srgbClr val="00B050"/>
                </a:solidFill>
              </a:rPr>
              <a:t>‘Judging was so difficult- tasting was fun! The children were able to tell me all about their Fairtrade ingredients and how they made their bakes. Delicious!’</a:t>
            </a:r>
          </a:p>
          <a:p>
            <a:endParaRPr lang="en-US" sz="1400" i="1" dirty="0">
              <a:solidFill>
                <a:srgbClr val="00B050"/>
              </a:solidFill>
            </a:endParaRPr>
          </a:p>
          <a:p>
            <a:r>
              <a:rPr lang="en-US" sz="1400" i="1" dirty="0">
                <a:solidFill>
                  <a:srgbClr val="00B050"/>
                </a:solidFill>
              </a:rPr>
              <a:t>Miss Bunford- school cook </a:t>
            </a:r>
            <a:endParaRPr lang="en-GB" sz="1400" i="1" dirty="0">
              <a:solidFill>
                <a:srgbClr val="00B050"/>
              </a:solidFill>
            </a:endParaRPr>
          </a:p>
        </p:txBody>
      </p:sp>
      <p:pic>
        <p:nvPicPr>
          <p:cNvPr id="5122" name="Picture 2" descr="May be an image of 1 person">
            <a:extLst>
              <a:ext uri="{FF2B5EF4-FFF2-40B4-BE49-F238E27FC236}">
                <a16:creationId xmlns:a16="http://schemas.microsoft.com/office/drawing/2014/main" id="{3DD17087-2779-4FFB-6233-54972CA39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0514" y="3166204"/>
            <a:ext cx="1529459" cy="20392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ay be an image of 1 person and text">
            <a:extLst>
              <a:ext uri="{FF2B5EF4-FFF2-40B4-BE49-F238E27FC236}">
                <a16:creationId xmlns:a16="http://schemas.microsoft.com/office/drawing/2014/main" id="{9B5D0978-3436-9BBC-FB3F-DCD44FB05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0646" y="291088"/>
            <a:ext cx="1303568" cy="1738091"/>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38824044-A454-2B62-6FF9-F437E9C41E2C}"/>
              </a:ext>
            </a:extLst>
          </p:cNvPr>
          <p:cNvSpPr/>
          <p:nvPr/>
        </p:nvSpPr>
        <p:spPr>
          <a:xfrm rot="996672">
            <a:off x="7183597" y="217693"/>
            <a:ext cx="2770338" cy="1113989"/>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‘Do you know Maltesers use Fairtrade chocolate? I won the bake off and that is what I won- they are very nice!’</a:t>
            </a:r>
          </a:p>
          <a:p>
            <a:pPr algn="ctr"/>
            <a:r>
              <a:rPr lang="en-US" sz="1200" dirty="0"/>
              <a:t>Louie B Y3</a:t>
            </a:r>
            <a:endParaRPr lang="en-GB" sz="1200" dirty="0"/>
          </a:p>
        </p:txBody>
      </p:sp>
      <p:pic>
        <p:nvPicPr>
          <p:cNvPr id="5128" name="Picture 8" descr="May be an image of 2 people, child, toy and text">
            <a:extLst>
              <a:ext uri="{FF2B5EF4-FFF2-40B4-BE49-F238E27FC236}">
                <a16:creationId xmlns:a16="http://schemas.microsoft.com/office/drawing/2014/main" id="{275C5A5C-2C13-8B40-621D-372116D21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8169" y="2518763"/>
            <a:ext cx="1541441" cy="205525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No photo description available.">
            <a:extLst>
              <a:ext uri="{FF2B5EF4-FFF2-40B4-BE49-F238E27FC236}">
                <a16:creationId xmlns:a16="http://schemas.microsoft.com/office/drawing/2014/main" id="{AAB28E82-93C9-CCE2-6D71-E79A307FD6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398" y="2518764"/>
            <a:ext cx="1541441" cy="205525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May be an image of 2 people and text">
            <a:extLst>
              <a:ext uri="{FF2B5EF4-FFF2-40B4-BE49-F238E27FC236}">
                <a16:creationId xmlns:a16="http://schemas.microsoft.com/office/drawing/2014/main" id="{600318AE-5874-EF39-0166-A86A4A0062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3839" y="3176303"/>
            <a:ext cx="1521884" cy="20291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and child reading a book&#10;&#10;AI-generated content may be incorrect.">
            <a:extLst>
              <a:ext uri="{FF2B5EF4-FFF2-40B4-BE49-F238E27FC236}">
                <a16:creationId xmlns:a16="http://schemas.microsoft.com/office/drawing/2014/main" id="{D3212E14-45DA-5575-DF75-A8E4BAB623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129511" y="3633449"/>
            <a:ext cx="928811" cy="1238415"/>
          </a:xfrm>
          <a:prstGeom prst="rect">
            <a:avLst/>
          </a:prstGeom>
        </p:spPr>
      </p:pic>
      <p:pic>
        <p:nvPicPr>
          <p:cNvPr id="8" name="Picture 7">
            <a:extLst>
              <a:ext uri="{FF2B5EF4-FFF2-40B4-BE49-F238E27FC236}">
                <a16:creationId xmlns:a16="http://schemas.microsoft.com/office/drawing/2014/main" id="{9B9E0A14-3A45-95B6-E1A3-B3B24AFF4AC7}"/>
              </a:ext>
            </a:extLst>
          </p:cNvPr>
          <p:cNvPicPr>
            <a:picLocks noChangeAspect="1"/>
          </p:cNvPicPr>
          <p:nvPr/>
        </p:nvPicPr>
        <p:blipFill>
          <a:blip r:embed="rId8"/>
          <a:stretch>
            <a:fillRect/>
          </a:stretch>
        </p:blipFill>
        <p:spPr>
          <a:xfrm>
            <a:off x="3409396" y="3512451"/>
            <a:ext cx="1071614" cy="1488354"/>
          </a:xfrm>
          <a:prstGeom prst="rect">
            <a:avLst/>
          </a:prstGeom>
        </p:spPr>
      </p:pic>
      <p:pic>
        <p:nvPicPr>
          <p:cNvPr id="10" name="Picture 9">
            <a:extLst>
              <a:ext uri="{FF2B5EF4-FFF2-40B4-BE49-F238E27FC236}">
                <a16:creationId xmlns:a16="http://schemas.microsoft.com/office/drawing/2014/main" id="{3C619428-9AD4-BF40-A389-B5514688FC04}"/>
              </a:ext>
            </a:extLst>
          </p:cNvPr>
          <p:cNvPicPr>
            <a:picLocks noChangeAspect="1"/>
          </p:cNvPicPr>
          <p:nvPr/>
        </p:nvPicPr>
        <p:blipFill>
          <a:blip r:embed="rId9"/>
          <a:stretch>
            <a:fillRect/>
          </a:stretch>
        </p:blipFill>
        <p:spPr>
          <a:xfrm>
            <a:off x="663729" y="3512451"/>
            <a:ext cx="1006855" cy="1384995"/>
          </a:xfrm>
          <a:prstGeom prst="rect">
            <a:avLst/>
          </a:prstGeom>
        </p:spPr>
      </p:pic>
      <p:sp>
        <p:nvSpPr>
          <p:cNvPr id="11" name="TextBox 10">
            <a:extLst>
              <a:ext uri="{FF2B5EF4-FFF2-40B4-BE49-F238E27FC236}">
                <a16:creationId xmlns:a16="http://schemas.microsoft.com/office/drawing/2014/main" id="{D89EFF87-32F6-8ABF-CE08-E8FE3434F293}"/>
              </a:ext>
            </a:extLst>
          </p:cNvPr>
          <p:cNvSpPr txBox="1"/>
          <p:nvPr/>
        </p:nvSpPr>
        <p:spPr>
          <a:xfrm>
            <a:off x="6096000" y="5706275"/>
            <a:ext cx="5748471" cy="861774"/>
          </a:xfrm>
          <a:prstGeom prst="rect">
            <a:avLst/>
          </a:prstGeom>
          <a:noFill/>
        </p:spPr>
        <p:txBody>
          <a:bodyPr wrap="square" rtlCol="0">
            <a:spAutoFit/>
          </a:bodyPr>
          <a:lstStyle/>
          <a:p>
            <a:r>
              <a:rPr lang="en-US" sz="1200" i="1" dirty="0"/>
              <a:t>‘</a:t>
            </a:r>
            <a:r>
              <a:rPr lang="en-US" sz="1200" i="1" dirty="0">
                <a:solidFill>
                  <a:srgbClr val="0070C0"/>
                </a:solidFill>
              </a:rPr>
              <a:t>together, gladly embracing </a:t>
            </a:r>
            <a:r>
              <a:rPr lang="en-US" sz="1200" i="1" dirty="0"/>
              <a:t>school virtues both at home and at school with our Fairtrade bake- off, developing awareness of and promoting </a:t>
            </a:r>
            <a:r>
              <a:rPr lang="en-US" sz="1200" i="1" dirty="0">
                <a:solidFill>
                  <a:srgbClr val="FF0000"/>
                </a:solidFill>
              </a:rPr>
              <a:t>justice</a:t>
            </a:r>
            <a:r>
              <a:rPr lang="en-US" sz="1200" i="1" dirty="0"/>
              <a:t>, responsibility, </a:t>
            </a:r>
            <a:r>
              <a:rPr lang="en-US" sz="1200" i="1" dirty="0">
                <a:solidFill>
                  <a:srgbClr val="FF33CC"/>
                </a:solidFill>
              </a:rPr>
              <a:t>human dignity </a:t>
            </a:r>
            <a:r>
              <a:rPr lang="en-US" sz="1200" i="1" dirty="0"/>
              <a:t>and </a:t>
            </a:r>
            <a:r>
              <a:rPr lang="en-US" sz="1200" i="1" dirty="0">
                <a:solidFill>
                  <a:srgbClr val="FF0000"/>
                </a:solidFill>
              </a:rPr>
              <a:t>option for the poor.  </a:t>
            </a:r>
          </a:p>
          <a:p>
            <a:r>
              <a:rPr lang="en-US" sz="1400" dirty="0"/>
              <a:t> </a:t>
            </a:r>
            <a:r>
              <a:rPr lang="en-US" sz="1200" dirty="0"/>
              <a:t>HT St Mary’s Primary School </a:t>
            </a:r>
            <a:endParaRPr lang="en-GB" sz="1200" dirty="0"/>
          </a:p>
        </p:txBody>
      </p:sp>
      <p:pic>
        <p:nvPicPr>
          <p:cNvPr id="13" name="Picture 12" descr="A pink heart with a fingerprint in the middle&#10;&#10;AI-generated content may be incorrect.">
            <a:extLst>
              <a:ext uri="{FF2B5EF4-FFF2-40B4-BE49-F238E27FC236}">
                <a16:creationId xmlns:a16="http://schemas.microsoft.com/office/drawing/2014/main" id="{23C4BA73-A0D9-34F9-03C2-E472566B35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6946" y="2091763"/>
            <a:ext cx="876418" cy="876418"/>
          </a:xfrm>
          <a:prstGeom prst="rect">
            <a:avLst/>
          </a:prstGeom>
        </p:spPr>
      </p:pic>
      <p:pic>
        <p:nvPicPr>
          <p:cNvPr id="15" name="Picture 14" descr="A blue and white circle with a hand shaking&#10;&#10;AI-generated content may be incorrect.">
            <a:extLst>
              <a:ext uri="{FF2B5EF4-FFF2-40B4-BE49-F238E27FC236}">
                <a16:creationId xmlns:a16="http://schemas.microsoft.com/office/drawing/2014/main" id="{8F816820-4899-98E9-2F9A-59BB8E7281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29007" y="4665300"/>
            <a:ext cx="942685" cy="942685"/>
          </a:xfrm>
          <a:prstGeom prst="rect">
            <a:avLst/>
          </a:prstGeom>
        </p:spPr>
      </p:pic>
      <p:pic>
        <p:nvPicPr>
          <p:cNvPr id="17" name="Picture 16" descr="A red heart and hand in a circle&#10;&#10;AI-generated content may be incorrect.">
            <a:extLst>
              <a:ext uri="{FF2B5EF4-FFF2-40B4-BE49-F238E27FC236}">
                <a16:creationId xmlns:a16="http://schemas.microsoft.com/office/drawing/2014/main" id="{02CDB9E2-9B59-DE96-D189-EC7FEB5C25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21723" y="4632592"/>
            <a:ext cx="1073683" cy="1073683"/>
          </a:xfrm>
          <a:prstGeom prst="rect">
            <a:avLst/>
          </a:prstGeom>
        </p:spPr>
      </p:pic>
      <p:pic>
        <p:nvPicPr>
          <p:cNvPr id="19" name="Picture 18" descr="A circle with a group of people and a globe&#10;&#10;AI-generated content may be incorrect.">
            <a:extLst>
              <a:ext uri="{FF2B5EF4-FFF2-40B4-BE49-F238E27FC236}">
                <a16:creationId xmlns:a16="http://schemas.microsoft.com/office/drawing/2014/main" id="{6FC0A24B-5DC3-0CCA-7DC7-05145FCD82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62873" y="1997977"/>
            <a:ext cx="991121" cy="991121"/>
          </a:xfrm>
          <a:prstGeom prst="rect">
            <a:avLst/>
          </a:prstGeom>
        </p:spPr>
      </p:pic>
    </p:spTree>
    <p:extLst>
      <p:ext uri="{BB962C8B-B14F-4D97-AF65-F5344CB8AC3E}">
        <p14:creationId xmlns:p14="http://schemas.microsoft.com/office/powerpoint/2010/main" val="265126250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No photo description available.">
            <a:extLst>
              <a:ext uri="{FF2B5EF4-FFF2-40B4-BE49-F238E27FC236}">
                <a16:creationId xmlns:a16="http://schemas.microsoft.com/office/drawing/2014/main" id="{4F5CB2E2-B1CB-A0D5-F183-FF21CAD38312}"/>
              </a:ext>
            </a:extLst>
          </p:cNvPr>
          <p:cNvPicPr>
            <a:picLocks noGrp="1" noChangeAspect="1"/>
          </p:cNvPicPr>
          <p:nvPr>
            <p:ph idx="1"/>
          </p:nvPr>
        </p:nvPicPr>
        <p:blipFill>
          <a:blip r:embed="rId2"/>
          <a:stretch>
            <a:fillRect/>
          </a:stretch>
        </p:blipFill>
        <p:spPr>
          <a:xfrm>
            <a:off x="8475266" y="400006"/>
            <a:ext cx="1105876" cy="1483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025CD4A7-7109-4A44-2D3D-08E529D8F48A}"/>
              </a:ext>
            </a:extLst>
          </p:cNvPr>
          <p:cNvSpPr txBox="1"/>
          <p:nvPr/>
        </p:nvSpPr>
        <p:spPr>
          <a:xfrm rot="-10800000" flipH="1" flipV="1">
            <a:off x="708660" y="924461"/>
            <a:ext cx="41224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rPr>
              <a:t>SCHOOL (3)</a:t>
            </a:r>
            <a:r>
              <a:rPr lang="en-US" dirty="0"/>
              <a:t> Live Simply</a:t>
            </a:r>
          </a:p>
        </p:txBody>
      </p:sp>
      <p:sp>
        <p:nvSpPr>
          <p:cNvPr id="6" name="TextBox 5">
            <a:extLst>
              <a:ext uri="{FF2B5EF4-FFF2-40B4-BE49-F238E27FC236}">
                <a16:creationId xmlns:a16="http://schemas.microsoft.com/office/drawing/2014/main" id="{2D469737-DA84-CC8B-27AE-DBA6C5AED741}"/>
              </a:ext>
            </a:extLst>
          </p:cNvPr>
          <p:cNvSpPr txBox="1"/>
          <p:nvPr/>
        </p:nvSpPr>
        <p:spPr>
          <a:xfrm>
            <a:off x="361949" y="1543050"/>
            <a:ext cx="498157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Calibri"/>
                <a:cs typeface="Calibri"/>
              </a:rPr>
              <a:t>We will create an Oscar Romero prayer space in school that all children can access throughout the day. </a:t>
            </a:r>
          </a:p>
          <a:p>
            <a:endParaRPr lang="en-US" sz="1000" dirty="0">
              <a:ea typeface="Calibri"/>
              <a:cs typeface="Calibri"/>
            </a:endParaRPr>
          </a:p>
          <a:p>
            <a:r>
              <a:rPr lang="en-US" sz="1000" dirty="0">
                <a:ea typeface="Calibri"/>
                <a:cs typeface="Calibri"/>
              </a:rPr>
              <a:t>We will encourage and create simple forms of prayer opportunities to promote Aspiration, Live Simply, In Solidarity and Sustainably.</a:t>
            </a:r>
            <a:endParaRPr lang="en-US" sz="1000">
              <a:ea typeface="Calibri"/>
              <a:cs typeface="Calibri"/>
            </a:endParaRPr>
          </a:p>
        </p:txBody>
      </p:sp>
      <p:sp>
        <p:nvSpPr>
          <p:cNvPr id="7" name="TextBox 6">
            <a:extLst>
              <a:ext uri="{FF2B5EF4-FFF2-40B4-BE49-F238E27FC236}">
                <a16:creationId xmlns:a16="http://schemas.microsoft.com/office/drawing/2014/main" id="{1F49D0D8-FA72-9696-C1CD-9380148AEC9D}"/>
              </a:ext>
            </a:extLst>
          </p:cNvPr>
          <p:cNvSpPr txBox="1"/>
          <p:nvPr/>
        </p:nvSpPr>
        <p:spPr>
          <a:xfrm>
            <a:off x="447674" y="2714624"/>
            <a:ext cx="3019425"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Calibri"/>
                <a:cs typeface="Calibri"/>
              </a:rPr>
              <a:t>Over the past 18 months we have created further prayer opportunities and spaces around school, for all children to access. Some spaces are permanently there, others are set up as part of the liturgical year, events or occasions in school. We have also invested time to gather pupil voice and invite our local artist in to school ( Lynda Nelson)  so that scripture and </a:t>
            </a:r>
            <a:r>
              <a:rPr lang="en-US" sz="1000" dirty="0" err="1">
                <a:ea typeface="Calibri"/>
                <a:cs typeface="Calibri"/>
              </a:rPr>
              <a:t>positiv</a:t>
            </a:r>
            <a:r>
              <a:rPr lang="en-US" sz="1000" dirty="0">
                <a:ea typeface="Calibri"/>
                <a:cs typeface="Calibri"/>
              </a:rPr>
              <a:t> quotes are more evident around school and outside grounds too Here are a selection of just some of the spaces we have set up, including our Romero Cross and quote from Oscor Romero himself 'Aspire to be more, not to have more.'</a:t>
            </a:r>
          </a:p>
          <a:p>
            <a:r>
              <a:rPr lang="en-US" sz="1000" dirty="0">
                <a:ea typeface="Calibri"/>
                <a:cs typeface="Calibri"/>
              </a:rPr>
              <a:t>Oscar Romero.</a:t>
            </a:r>
          </a:p>
        </p:txBody>
      </p:sp>
      <p:sp>
        <p:nvSpPr>
          <p:cNvPr id="9" name="TextBox 8">
            <a:extLst>
              <a:ext uri="{FF2B5EF4-FFF2-40B4-BE49-F238E27FC236}">
                <a16:creationId xmlns:a16="http://schemas.microsoft.com/office/drawing/2014/main" id="{F588E3A6-7587-3AED-7B06-51E89F463CA0}"/>
              </a:ext>
            </a:extLst>
          </p:cNvPr>
          <p:cNvSpPr txBox="1"/>
          <p:nvPr/>
        </p:nvSpPr>
        <p:spPr>
          <a:xfrm>
            <a:off x="6268810" y="1251857"/>
            <a:ext cx="200787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ea typeface="Calibri"/>
                <a:cs typeface="Calibri"/>
              </a:rPr>
              <a:t>Our school 'Poppy Field' EYFS pupils re- planting clay poppies from previous years and then add new poppies to our area at the front of school for the whole of the school community to admire, access.</a:t>
            </a:r>
          </a:p>
        </p:txBody>
      </p:sp>
      <p:pic>
        <p:nvPicPr>
          <p:cNvPr id="10" name="Picture 9" descr="May be an image of 1 person and text">
            <a:extLst>
              <a:ext uri="{FF2B5EF4-FFF2-40B4-BE49-F238E27FC236}">
                <a16:creationId xmlns:a16="http://schemas.microsoft.com/office/drawing/2014/main" id="{26D9455B-0BC1-BA34-77D2-4D2BAF8D40C9}"/>
              </a:ext>
            </a:extLst>
          </p:cNvPr>
          <p:cNvPicPr>
            <a:picLocks noChangeAspect="1"/>
          </p:cNvPicPr>
          <p:nvPr/>
        </p:nvPicPr>
        <p:blipFill>
          <a:blip r:embed="rId3"/>
          <a:stretch>
            <a:fillRect/>
          </a:stretch>
        </p:blipFill>
        <p:spPr>
          <a:xfrm>
            <a:off x="10023021" y="256223"/>
            <a:ext cx="1524000" cy="2154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D0C30996-B086-3752-2638-CD7228A58C1C}"/>
              </a:ext>
            </a:extLst>
          </p:cNvPr>
          <p:cNvSpPr txBox="1"/>
          <p:nvPr/>
        </p:nvSpPr>
        <p:spPr>
          <a:xfrm>
            <a:off x="8143875" y="2717346"/>
            <a:ext cx="36126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Calibri"/>
                <a:cs typeface="Calibri"/>
              </a:rPr>
              <a:t>Signs and symbols 'Mary Hunt' around school grounds. These 3- fold displays are then taken to St Mary's Catholic Church so that our parish Priest, Father Thomas and parishioners can also enjoy seeing what we have been up to in school- building positive community links too.</a:t>
            </a:r>
          </a:p>
        </p:txBody>
      </p:sp>
      <p:pic>
        <p:nvPicPr>
          <p:cNvPr id="12" name="Picture 11" descr="No photo description available.">
            <a:extLst>
              <a:ext uri="{FF2B5EF4-FFF2-40B4-BE49-F238E27FC236}">
                <a16:creationId xmlns:a16="http://schemas.microsoft.com/office/drawing/2014/main" id="{5AD63A3F-E326-C7F2-20D4-20902A5C49D6}"/>
              </a:ext>
            </a:extLst>
          </p:cNvPr>
          <p:cNvPicPr>
            <a:picLocks noChangeAspect="1"/>
          </p:cNvPicPr>
          <p:nvPr/>
        </p:nvPicPr>
        <p:blipFill>
          <a:blip r:embed="rId4"/>
          <a:stretch>
            <a:fillRect/>
          </a:stretch>
        </p:blipFill>
        <p:spPr>
          <a:xfrm>
            <a:off x="2200412" y="4772978"/>
            <a:ext cx="1407794" cy="1817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No photo description available.">
            <a:extLst>
              <a:ext uri="{FF2B5EF4-FFF2-40B4-BE49-F238E27FC236}">
                <a16:creationId xmlns:a16="http://schemas.microsoft.com/office/drawing/2014/main" id="{4646D91C-7589-4AC9-79D9-2BEE0A038755}"/>
              </a:ext>
            </a:extLst>
          </p:cNvPr>
          <p:cNvPicPr>
            <a:picLocks noChangeAspect="1"/>
          </p:cNvPicPr>
          <p:nvPr/>
        </p:nvPicPr>
        <p:blipFill>
          <a:blip r:embed="rId5"/>
          <a:stretch>
            <a:fillRect/>
          </a:stretch>
        </p:blipFill>
        <p:spPr>
          <a:xfrm>
            <a:off x="4869996" y="400322"/>
            <a:ext cx="1291590" cy="1283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person looking at a christmas tree&#10;&#10;AI-generated content may be incorrect.">
            <a:extLst>
              <a:ext uri="{FF2B5EF4-FFF2-40B4-BE49-F238E27FC236}">
                <a16:creationId xmlns:a16="http://schemas.microsoft.com/office/drawing/2014/main" id="{FB60B646-FE7A-7069-90E9-881F8EC511FC}"/>
              </a:ext>
            </a:extLst>
          </p:cNvPr>
          <p:cNvPicPr>
            <a:picLocks noChangeAspect="1"/>
          </p:cNvPicPr>
          <p:nvPr/>
        </p:nvPicPr>
        <p:blipFill>
          <a:blip r:embed="rId6"/>
          <a:stretch>
            <a:fillRect/>
          </a:stretch>
        </p:blipFill>
        <p:spPr>
          <a:xfrm>
            <a:off x="3839664" y="2579778"/>
            <a:ext cx="1286148" cy="1988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CC77846D-3A2D-60D2-E87F-8B33413AFCB3}"/>
              </a:ext>
            </a:extLst>
          </p:cNvPr>
          <p:cNvSpPr txBox="1"/>
          <p:nvPr/>
        </p:nvSpPr>
        <p:spPr>
          <a:xfrm>
            <a:off x="3781424" y="4815839"/>
            <a:ext cx="1415415"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ea typeface="Calibri"/>
                <a:cs typeface="Calibri"/>
              </a:rPr>
              <a:t>Our Stars of Hope tree during Advent. Residents were invited to come and draw or write a prayer too and hang it on the tree...</a:t>
            </a:r>
          </a:p>
        </p:txBody>
      </p:sp>
      <p:pic>
        <p:nvPicPr>
          <p:cNvPr id="18" name="Picture 4" descr="No photo description available.">
            <a:extLst>
              <a:ext uri="{FF2B5EF4-FFF2-40B4-BE49-F238E27FC236}">
                <a16:creationId xmlns:a16="http://schemas.microsoft.com/office/drawing/2014/main" id="{EBF2C804-D384-DD3C-9CEA-F353CCE160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33"/>
          <a:stretch/>
        </p:blipFill>
        <p:spPr bwMode="auto">
          <a:xfrm>
            <a:off x="4067450" y="5600710"/>
            <a:ext cx="761999" cy="1030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A person looking at a christmas tree&#10;&#10;AI-generated content may be incorrect.">
            <a:extLst>
              <a:ext uri="{FF2B5EF4-FFF2-40B4-BE49-F238E27FC236}">
                <a16:creationId xmlns:a16="http://schemas.microsoft.com/office/drawing/2014/main" id="{4002CB1D-3A2C-74EA-F243-4968714D986D}"/>
              </a:ext>
            </a:extLst>
          </p:cNvPr>
          <p:cNvPicPr>
            <a:picLocks noChangeAspect="1"/>
          </p:cNvPicPr>
          <p:nvPr/>
        </p:nvPicPr>
        <p:blipFill>
          <a:blip r:embed="rId8"/>
          <a:stretch>
            <a:fillRect/>
          </a:stretch>
        </p:blipFill>
        <p:spPr>
          <a:xfrm>
            <a:off x="5340531" y="2583044"/>
            <a:ext cx="1119052" cy="2109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A statue of a person holding a child and a cross on a table&#10;&#10;AI-generated content may be incorrect.">
            <a:extLst>
              <a:ext uri="{FF2B5EF4-FFF2-40B4-BE49-F238E27FC236}">
                <a16:creationId xmlns:a16="http://schemas.microsoft.com/office/drawing/2014/main" id="{15841DAC-1963-10BA-F533-9E5906FCE2B9}"/>
              </a:ext>
            </a:extLst>
          </p:cNvPr>
          <p:cNvPicPr>
            <a:picLocks noChangeAspect="1"/>
          </p:cNvPicPr>
          <p:nvPr/>
        </p:nvPicPr>
        <p:blipFill>
          <a:blip r:embed="rId9"/>
          <a:stretch>
            <a:fillRect/>
          </a:stretch>
        </p:blipFill>
        <p:spPr>
          <a:xfrm>
            <a:off x="7474813" y="4112488"/>
            <a:ext cx="2201907" cy="169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A screenshot of a phone&#10;&#10;AI-generated content may be incorrect.">
            <a:extLst>
              <a:ext uri="{FF2B5EF4-FFF2-40B4-BE49-F238E27FC236}">
                <a16:creationId xmlns:a16="http://schemas.microsoft.com/office/drawing/2014/main" id="{E61B34F4-2E8F-D799-A294-D7A335BEDB8C}"/>
              </a:ext>
            </a:extLst>
          </p:cNvPr>
          <p:cNvPicPr>
            <a:picLocks noChangeAspect="1"/>
          </p:cNvPicPr>
          <p:nvPr/>
        </p:nvPicPr>
        <p:blipFill>
          <a:blip r:embed="rId10"/>
          <a:stretch>
            <a:fillRect/>
          </a:stretch>
        </p:blipFill>
        <p:spPr>
          <a:xfrm>
            <a:off x="9900694" y="4292237"/>
            <a:ext cx="1868805" cy="2301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No photo description available.">
            <a:extLst>
              <a:ext uri="{FF2B5EF4-FFF2-40B4-BE49-F238E27FC236}">
                <a16:creationId xmlns:a16="http://schemas.microsoft.com/office/drawing/2014/main" id="{B901F5BD-35D3-EB83-7FF1-ECBD45820F39}"/>
              </a:ext>
            </a:extLst>
          </p:cNvPr>
          <p:cNvPicPr>
            <a:picLocks noChangeAspect="1"/>
          </p:cNvPicPr>
          <p:nvPr/>
        </p:nvPicPr>
        <p:blipFill>
          <a:blip r:embed="rId11"/>
          <a:stretch>
            <a:fillRect/>
          </a:stretch>
        </p:blipFill>
        <p:spPr>
          <a:xfrm>
            <a:off x="449138" y="4778041"/>
            <a:ext cx="1383575" cy="1814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No photo description available.">
            <a:extLst>
              <a:ext uri="{FF2B5EF4-FFF2-40B4-BE49-F238E27FC236}">
                <a16:creationId xmlns:a16="http://schemas.microsoft.com/office/drawing/2014/main" id="{29B912F3-9100-240F-3ED0-1FF95B741F90}"/>
              </a:ext>
            </a:extLst>
          </p:cNvPr>
          <p:cNvPicPr>
            <a:picLocks noChangeAspect="1"/>
          </p:cNvPicPr>
          <p:nvPr/>
        </p:nvPicPr>
        <p:blipFill>
          <a:blip r:embed="rId12"/>
          <a:stretch>
            <a:fillRect/>
          </a:stretch>
        </p:blipFill>
        <p:spPr>
          <a:xfrm>
            <a:off x="5508170" y="4920343"/>
            <a:ext cx="1763489" cy="1676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264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EAB51062-4658-01C7-CD0C-7578708C707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group of children sitting on a couch holding books&#10;&#10;AI-generated content may be incorrect.">
            <a:extLst>
              <a:ext uri="{FF2B5EF4-FFF2-40B4-BE49-F238E27FC236}">
                <a16:creationId xmlns:a16="http://schemas.microsoft.com/office/drawing/2014/main" id="{8F4CC200-D2F8-D3BC-2205-94F7A56D86B3}"/>
              </a:ext>
            </a:extLst>
          </p:cNvPr>
          <p:cNvPicPr>
            <a:picLocks noChangeAspect="1"/>
          </p:cNvPicPr>
          <p:nvPr/>
        </p:nvPicPr>
        <p:blipFill>
          <a:blip r:embed="rId2"/>
          <a:srcRect t="17060" r="-3" b="13589"/>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9" name="Picture 8" descr="A child looking at a wall&#10;&#10;AI-generated content may be incorrect.">
            <a:extLst>
              <a:ext uri="{FF2B5EF4-FFF2-40B4-BE49-F238E27FC236}">
                <a16:creationId xmlns:a16="http://schemas.microsoft.com/office/drawing/2014/main" id="{945FD486-2A51-4B2F-66A8-B04174824590}"/>
              </a:ext>
            </a:extLst>
          </p:cNvPr>
          <p:cNvPicPr>
            <a:picLocks noChangeAspect="1"/>
          </p:cNvPicPr>
          <p:nvPr/>
        </p:nvPicPr>
        <p:blipFill>
          <a:blip r:embed="rId3"/>
          <a:srcRect l="17335"/>
          <a:stretch/>
        </p:blipFill>
        <p:spPr>
          <a:xfrm>
            <a:off x="5374639" y="2663706"/>
            <a:ext cx="4626927" cy="4197911"/>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p:spPr>
      </p:pic>
      <p:sp>
        <p:nvSpPr>
          <p:cNvPr id="18"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84ABDA-5DB5-E260-8F9F-E731D5969D5D}"/>
              </a:ext>
            </a:extLst>
          </p:cNvPr>
          <p:cNvSpPr>
            <a:spLocks noGrp="1"/>
          </p:cNvSpPr>
          <p:nvPr>
            <p:ph type="title"/>
          </p:nvPr>
        </p:nvSpPr>
        <p:spPr>
          <a:xfrm>
            <a:off x="682388" y="3026922"/>
            <a:ext cx="5308979" cy="924105"/>
          </a:xfrm>
        </p:spPr>
        <p:txBody>
          <a:bodyPr>
            <a:normAutofit fontScale="90000"/>
          </a:bodyPr>
          <a:lstStyle/>
          <a:p>
            <a:r>
              <a:rPr lang="en-US" sz="2500" dirty="0">
                <a:solidFill>
                  <a:srgbClr val="FF0000"/>
                </a:solidFill>
              </a:rPr>
              <a:t>SCHOOL (3)</a:t>
            </a:r>
            <a:r>
              <a:rPr lang="en-US" sz="2500" dirty="0">
                <a:solidFill>
                  <a:srgbClr val="FFFFFF"/>
                </a:solidFill>
              </a:rPr>
              <a:t> Live Simply  </a:t>
            </a:r>
            <a:br>
              <a:rPr lang="en-US" sz="2500" dirty="0">
                <a:solidFill>
                  <a:srgbClr val="FFFFFF"/>
                </a:solidFill>
                <a:ea typeface="Calibri Light"/>
                <a:cs typeface="Calibri Light"/>
              </a:rPr>
            </a:br>
            <a:r>
              <a:rPr lang="en-US" sz="2500" dirty="0">
                <a:solidFill>
                  <a:srgbClr val="FFFFFF"/>
                </a:solidFill>
              </a:rPr>
              <a:t>Creative Prayer spaces and scripture around school </a:t>
            </a:r>
            <a:br>
              <a:rPr lang="en-US" sz="2500" dirty="0">
                <a:solidFill>
                  <a:srgbClr val="FFFFFF"/>
                </a:solidFill>
              </a:rPr>
            </a:br>
            <a:endParaRPr lang="en-GB" sz="2500" dirty="0">
              <a:solidFill>
                <a:srgbClr val="FFFFFF"/>
              </a:solidFill>
            </a:endParaRPr>
          </a:p>
        </p:txBody>
      </p:sp>
      <p:pic>
        <p:nvPicPr>
          <p:cNvPr id="11" name="Picture 10" descr="No photo description available.">
            <a:extLst>
              <a:ext uri="{FF2B5EF4-FFF2-40B4-BE49-F238E27FC236}">
                <a16:creationId xmlns:a16="http://schemas.microsoft.com/office/drawing/2014/main" id="{FA94AFCA-1501-2C19-E980-527B560F6EB7}"/>
              </a:ext>
            </a:extLst>
          </p:cNvPr>
          <p:cNvPicPr>
            <a:picLocks noChangeAspect="1"/>
          </p:cNvPicPr>
          <p:nvPr/>
        </p:nvPicPr>
        <p:blipFill>
          <a:blip r:embed="rId4"/>
          <a:srcRect t="2358" r="5" b="6816"/>
          <a:stretch/>
        </p:blipFill>
        <p:spPr>
          <a:xfrm>
            <a:off x="4675537" y="-1"/>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8" name="Picture 7" descr="A green board with a cross and a candle&#10;&#10;AI-generated content may be incorrect.">
            <a:extLst>
              <a:ext uri="{FF2B5EF4-FFF2-40B4-BE49-F238E27FC236}">
                <a16:creationId xmlns:a16="http://schemas.microsoft.com/office/drawing/2014/main" id="{A0925E12-C83F-7028-A948-2C73EAB97E63}"/>
              </a:ext>
            </a:extLst>
          </p:cNvPr>
          <p:cNvPicPr>
            <a:picLocks noChangeAspect="1"/>
          </p:cNvPicPr>
          <p:nvPr/>
        </p:nvPicPr>
        <p:blipFill>
          <a:blip r:embed="rId5"/>
          <a:srcRect t="1674" r="2" b="2"/>
          <a:stretch/>
        </p:blipFill>
        <p:spPr>
          <a:xfrm>
            <a:off x="2280734" y="2"/>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5" name="Picture 4" descr="No photo description available.">
            <a:extLst>
              <a:ext uri="{FF2B5EF4-FFF2-40B4-BE49-F238E27FC236}">
                <a16:creationId xmlns:a16="http://schemas.microsoft.com/office/drawing/2014/main" id="{3BE133F4-D472-922D-98AC-064E98B81D7D}"/>
              </a:ext>
            </a:extLst>
          </p:cNvPr>
          <p:cNvPicPr>
            <a:picLocks noChangeAspect="1"/>
          </p:cNvPicPr>
          <p:nvPr/>
        </p:nvPicPr>
        <p:blipFill>
          <a:blip r:embed="rId6"/>
          <a:srcRect t="27099" r="-3" b="15177"/>
          <a:stretch/>
        </p:blipFill>
        <p:spPr>
          <a:xfrm>
            <a:off x="3"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sp>
        <p:nvSpPr>
          <p:cNvPr id="6" name="Content Placeholder 5">
            <a:extLst>
              <a:ext uri="{FF2B5EF4-FFF2-40B4-BE49-F238E27FC236}">
                <a16:creationId xmlns:a16="http://schemas.microsoft.com/office/drawing/2014/main" id="{CA6492FE-EEA5-7634-19B8-1544C4FD6B81}"/>
              </a:ext>
            </a:extLst>
          </p:cNvPr>
          <p:cNvSpPr>
            <a:spLocks noGrp="1"/>
          </p:cNvSpPr>
          <p:nvPr>
            <p:ph idx="1"/>
          </p:nvPr>
        </p:nvSpPr>
        <p:spPr>
          <a:xfrm>
            <a:off x="682388" y="3951027"/>
            <a:ext cx="4746863" cy="2130364"/>
          </a:xfrm>
        </p:spPr>
        <p:txBody>
          <a:bodyPr anchor="ctr">
            <a:normAutofit fontScale="77500" lnSpcReduction="20000"/>
          </a:bodyPr>
          <a:lstStyle/>
          <a:p>
            <a:r>
              <a:rPr lang="en-US" sz="2000" dirty="0">
                <a:solidFill>
                  <a:srgbClr val="FFFFFF"/>
                </a:solidFill>
                <a:ea typeface="Calibri"/>
                <a:cs typeface="Calibri"/>
              </a:rPr>
              <a:t>Pupil voice helped us decide as a school what scripture to have in each of the classrooms and in corridors of school. The vast majority of children voted for our school mission; </a:t>
            </a:r>
            <a:r>
              <a:rPr lang="en-US" sz="2000" i="1" dirty="0">
                <a:solidFill>
                  <a:srgbClr val="FFFFFF"/>
                </a:solidFill>
                <a:ea typeface="Calibri"/>
                <a:cs typeface="Calibri"/>
              </a:rPr>
              <a:t>'I can do all things through Christ who strengthens me.' </a:t>
            </a:r>
            <a:endParaRPr lang="en-US">
              <a:solidFill>
                <a:srgbClr val="FFFFFF"/>
              </a:solidFill>
              <a:ea typeface="Calibri"/>
              <a:cs typeface="Calibri"/>
            </a:endParaRPr>
          </a:p>
          <a:p>
            <a:pPr marL="0" indent="0">
              <a:buNone/>
            </a:pPr>
            <a:r>
              <a:rPr lang="en-US" sz="2000" dirty="0">
                <a:solidFill>
                  <a:srgbClr val="FFFFFF"/>
                </a:solidFill>
                <a:ea typeface="Calibri"/>
                <a:cs typeface="Calibri"/>
              </a:rPr>
              <a:t>Philippians 4;13</a:t>
            </a:r>
            <a:endParaRPr lang="en-US">
              <a:ea typeface="Calibri" panose="020F0502020204030204"/>
              <a:cs typeface="Calibri" panose="020F0502020204030204"/>
            </a:endParaRPr>
          </a:p>
          <a:p>
            <a:r>
              <a:rPr lang="en-US" sz="2000" dirty="0">
                <a:solidFill>
                  <a:srgbClr val="FFFFFF"/>
                </a:solidFill>
                <a:ea typeface="Calibri"/>
                <a:cs typeface="Calibri"/>
              </a:rPr>
              <a:t>The</a:t>
            </a:r>
            <a:r>
              <a:rPr lang="en-US" sz="2000" i="1" dirty="0">
                <a:solidFill>
                  <a:srgbClr val="FFFFFF"/>
                </a:solidFill>
                <a:ea typeface="Calibri"/>
                <a:cs typeface="Calibri"/>
              </a:rPr>
              <a:t> 'Time to shine'</a:t>
            </a:r>
            <a:r>
              <a:rPr lang="en-US" sz="2000" dirty="0">
                <a:solidFill>
                  <a:srgbClr val="FFFFFF"/>
                </a:solidFill>
                <a:ea typeface="Calibri"/>
                <a:cs typeface="Calibri"/>
              </a:rPr>
              <a:t> area is also used for our fortnightly prayer group with Father Thomas over Friday morning break times. The prayer group is an invite to children, staff and governors.</a:t>
            </a:r>
          </a:p>
        </p:txBody>
      </p:sp>
      <p:pic>
        <p:nvPicPr>
          <p:cNvPr id="7" name="Picture 6" descr="A wall with heart shaped mirrors and a green umbrella&#10;&#10;AI-generated content may be incorrect.">
            <a:extLst>
              <a:ext uri="{FF2B5EF4-FFF2-40B4-BE49-F238E27FC236}">
                <a16:creationId xmlns:a16="http://schemas.microsoft.com/office/drawing/2014/main" id="{A9BF0D11-6053-821F-1D27-0E2A3F8C4BC2}"/>
              </a:ext>
            </a:extLst>
          </p:cNvPr>
          <p:cNvPicPr>
            <a:picLocks noChangeAspect="1"/>
          </p:cNvPicPr>
          <p:nvPr/>
        </p:nvPicPr>
        <p:blipFill>
          <a:blip r:embed="rId7"/>
          <a:srcRect r="30074" b="1"/>
          <a:stretch/>
        </p:blipFill>
        <p:spPr>
          <a:xfrm>
            <a:off x="8264962" y="2660089"/>
            <a:ext cx="3927039" cy="4197911"/>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p:spPr>
      </p:pic>
      <p:sp>
        <p:nvSpPr>
          <p:cNvPr id="12" name="TextBox 11">
            <a:extLst>
              <a:ext uri="{FF2B5EF4-FFF2-40B4-BE49-F238E27FC236}">
                <a16:creationId xmlns:a16="http://schemas.microsoft.com/office/drawing/2014/main" id="{52B5B15A-649B-4CE2-44EA-39D485AF0DEE}"/>
              </a:ext>
            </a:extLst>
          </p:cNvPr>
          <p:cNvSpPr txBox="1"/>
          <p:nvPr/>
        </p:nvSpPr>
        <p:spPr>
          <a:xfrm>
            <a:off x="8518071" y="2258785"/>
            <a:ext cx="27214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Calibri"/>
                <a:cs typeface="Calibri"/>
              </a:rPr>
              <a:t>Faith In Action Group 2025 </a:t>
            </a:r>
            <a:endParaRPr lang="en-US" sz="1600" b="1" dirty="0"/>
          </a:p>
        </p:txBody>
      </p:sp>
      <p:sp>
        <p:nvSpPr>
          <p:cNvPr id="13" name="TextBox 12">
            <a:extLst>
              <a:ext uri="{FF2B5EF4-FFF2-40B4-BE49-F238E27FC236}">
                <a16:creationId xmlns:a16="http://schemas.microsoft.com/office/drawing/2014/main" id="{AB322C91-1EBB-E779-E97B-19BF7A8E346A}"/>
              </a:ext>
            </a:extLst>
          </p:cNvPr>
          <p:cNvSpPr txBox="1"/>
          <p:nvPr/>
        </p:nvSpPr>
        <p:spPr>
          <a:xfrm>
            <a:off x="394607" y="6087837"/>
            <a:ext cx="47352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ea typeface="Calibri"/>
                <a:cs typeface="Calibri"/>
              </a:rPr>
              <a:t>'Prayer is part of everyday life at school – I am proud when I show people my school. It makes me  feel relaxed, calm, not lonely, joyful, peaceful  and safe.'    Larks Class Y1/2 </a:t>
            </a:r>
          </a:p>
        </p:txBody>
      </p:sp>
      <p:pic>
        <p:nvPicPr>
          <p:cNvPr id="15" name="Picture 14" descr="A purple bird with a branch in its beak&#10;&#10;AI-generated content may be incorrect.">
            <a:extLst>
              <a:ext uri="{FF2B5EF4-FFF2-40B4-BE49-F238E27FC236}">
                <a16:creationId xmlns:a16="http://schemas.microsoft.com/office/drawing/2014/main" id="{0BAA3060-64A7-FCD6-0962-11CEC1526AC9}"/>
              </a:ext>
            </a:extLst>
          </p:cNvPr>
          <p:cNvPicPr>
            <a:picLocks noChangeAspect="1"/>
          </p:cNvPicPr>
          <p:nvPr/>
        </p:nvPicPr>
        <p:blipFill>
          <a:blip r:embed="rId8"/>
          <a:stretch>
            <a:fillRect/>
          </a:stretch>
        </p:blipFill>
        <p:spPr>
          <a:xfrm>
            <a:off x="5853793" y="3099708"/>
            <a:ext cx="985158" cy="985158"/>
          </a:xfrm>
          <a:prstGeom prst="rect">
            <a:avLst/>
          </a:prstGeom>
        </p:spPr>
      </p:pic>
      <p:pic>
        <p:nvPicPr>
          <p:cNvPr id="17" name="Picture 16" descr="A circle with a group of people and a globe&#10;&#10;AI-generated content may be incorrect.">
            <a:extLst>
              <a:ext uri="{FF2B5EF4-FFF2-40B4-BE49-F238E27FC236}">
                <a16:creationId xmlns:a16="http://schemas.microsoft.com/office/drawing/2014/main" id="{09D6644C-4891-F6B2-89C4-C334D62D1BDC}"/>
              </a:ext>
            </a:extLst>
          </p:cNvPr>
          <p:cNvPicPr>
            <a:picLocks noChangeAspect="1"/>
          </p:cNvPicPr>
          <p:nvPr/>
        </p:nvPicPr>
        <p:blipFill>
          <a:blip r:embed="rId9"/>
          <a:stretch>
            <a:fillRect/>
          </a:stretch>
        </p:blipFill>
        <p:spPr>
          <a:xfrm>
            <a:off x="4612821" y="2022021"/>
            <a:ext cx="1050473" cy="985158"/>
          </a:xfrm>
          <a:prstGeom prst="rect">
            <a:avLst/>
          </a:prstGeom>
        </p:spPr>
      </p:pic>
      <p:pic>
        <p:nvPicPr>
          <p:cNvPr id="19" name="Picture 18" descr="A pink heart with a fingerprint in the middle&#10;&#10;AI-generated content may be incorrect.">
            <a:extLst>
              <a:ext uri="{FF2B5EF4-FFF2-40B4-BE49-F238E27FC236}">
                <a16:creationId xmlns:a16="http://schemas.microsoft.com/office/drawing/2014/main" id="{D1E55322-4D33-465D-7051-9673A149B476}"/>
              </a:ext>
            </a:extLst>
          </p:cNvPr>
          <p:cNvPicPr>
            <a:picLocks noChangeAspect="1"/>
          </p:cNvPicPr>
          <p:nvPr/>
        </p:nvPicPr>
        <p:blipFill>
          <a:blip r:embed="rId10"/>
          <a:stretch>
            <a:fillRect/>
          </a:stretch>
        </p:blipFill>
        <p:spPr>
          <a:xfrm>
            <a:off x="-2722" y="2000249"/>
            <a:ext cx="963388" cy="963388"/>
          </a:xfrm>
          <a:prstGeom prst="rect">
            <a:avLst/>
          </a:prstGeom>
        </p:spPr>
      </p:pic>
      <p:pic>
        <p:nvPicPr>
          <p:cNvPr id="20" name="Picture 19" descr="A blue hand print in a circle&#10;&#10;AI-generated content may be incorrect.">
            <a:extLst>
              <a:ext uri="{FF2B5EF4-FFF2-40B4-BE49-F238E27FC236}">
                <a16:creationId xmlns:a16="http://schemas.microsoft.com/office/drawing/2014/main" id="{E2D6C1AD-0E2B-6816-C880-2F2BFB28093F}"/>
              </a:ext>
            </a:extLst>
          </p:cNvPr>
          <p:cNvPicPr>
            <a:picLocks noChangeAspect="1"/>
          </p:cNvPicPr>
          <p:nvPr/>
        </p:nvPicPr>
        <p:blipFill>
          <a:blip r:embed="rId11"/>
          <a:srcRect l="-527726" t="-4717" r="528635" b="5660"/>
          <a:stretch/>
        </p:blipFill>
        <p:spPr>
          <a:xfrm>
            <a:off x="4678135" y="1347107"/>
            <a:ext cx="1181152" cy="1137609"/>
          </a:xfrm>
          <a:prstGeom prst="rect">
            <a:avLst/>
          </a:prstGeom>
        </p:spPr>
      </p:pic>
      <p:pic>
        <p:nvPicPr>
          <p:cNvPr id="21" name="Picture 20" descr="A blue hand print in a circle&#10;&#10;AI-generated content may be incorrect.">
            <a:extLst>
              <a:ext uri="{FF2B5EF4-FFF2-40B4-BE49-F238E27FC236}">
                <a16:creationId xmlns:a16="http://schemas.microsoft.com/office/drawing/2014/main" id="{33580190-4857-C432-1310-087D44335406}"/>
              </a:ext>
            </a:extLst>
          </p:cNvPr>
          <p:cNvPicPr>
            <a:picLocks noChangeAspect="1"/>
          </p:cNvPicPr>
          <p:nvPr/>
        </p:nvPicPr>
        <p:blipFill>
          <a:blip r:embed="rId11"/>
          <a:stretch>
            <a:fillRect/>
          </a:stretch>
        </p:blipFill>
        <p:spPr>
          <a:xfrm>
            <a:off x="10001249" y="2664279"/>
            <a:ext cx="1028702" cy="1072243"/>
          </a:xfrm>
          <a:prstGeom prst="rect">
            <a:avLst/>
          </a:prstGeom>
        </p:spPr>
      </p:pic>
    </p:spTree>
    <p:extLst>
      <p:ext uri="{BB962C8B-B14F-4D97-AF65-F5344CB8AC3E}">
        <p14:creationId xmlns:p14="http://schemas.microsoft.com/office/powerpoint/2010/main" val="313146135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hild sitting in a chair with her hands together&#10;&#10;AI-generated content may be incorrect.">
            <a:extLst>
              <a:ext uri="{FF2B5EF4-FFF2-40B4-BE49-F238E27FC236}">
                <a16:creationId xmlns:a16="http://schemas.microsoft.com/office/drawing/2014/main" id="{D196A5EA-37E8-5615-3095-73463F507361}"/>
              </a:ext>
            </a:extLst>
          </p:cNvPr>
          <p:cNvPicPr>
            <a:picLocks noChangeAspect="1"/>
          </p:cNvPicPr>
          <p:nvPr/>
        </p:nvPicPr>
        <p:blipFill>
          <a:blip r:embed="rId2"/>
          <a:srcRect t="14577" r="-5" b="-5"/>
          <a:stretch/>
        </p:blipFill>
        <p:spPr>
          <a:xfrm>
            <a:off x="20" y="10"/>
            <a:ext cx="2970445" cy="3383269"/>
          </a:xfrm>
          <a:prstGeom prst="rect">
            <a:avLst/>
          </a:prstGeom>
        </p:spPr>
      </p:pic>
      <p:pic>
        <p:nvPicPr>
          <p:cNvPr id="8" name="Picture 7" descr="A door with a painting on the wall&#10;&#10;AI-generated content may be incorrect.">
            <a:extLst>
              <a:ext uri="{FF2B5EF4-FFF2-40B4-BE49-F238E27FC236}">
                <a16:creationId xmlns:a16="http://schemas.microsoft.com/office/drawing/2014/main" id="{FE490779-E03A-CC13-4C7C-2829A4E0A22E}"/>
              </a:ext>
            </a:extLst>
          </p:cNvPr>
          <p:cNvPicPr>
            <a:picLocks noChangeAspect="1"/>
          </p:cNvPicPr>
          <p:nvPr/>
        </p:nvPicPr>
        <p:blipFill>
          <a:blip r:embed="rId3"/>
          <a:srcRect t="7603" r="5" b="6978"/>
          <a:stretch/>
        </p:blipFill>
        <p:spPr>
          <a:xfrm>
            <a:off x="3072956" y="10"/>
            <a:ext cx="2970465" cy="3383268"/>
          </a:xfrm>
          <a:prstGeom prst="rect">
            <a:avLst/>
          </a:prstGeom>
        </p:spPr>
      </p:pic>
      <p:pic>
        <p:nvPicPr>
          <p:cNvPr id="5" name="Picture 4" descr="A blue sign on a brick wall&#10;&#10;AI-generated content may be incorrect.">
            <a:extLst>
              <a:ext uri="{FF2B5EF4-FFF2-40B4-BE49-F238E27FC236}">
                <a16:creationId xmlns:a16="http://schemas.microsoft.com/office/drawing/2014/main" id="{F9989052-4A90-10EC-C304-CCFE883DA0AD}"/>
              </a:ext>
            </a:extLst>
          </p:cNvPr>
          <p:cNvPicPr>
            <a:picLocks noChangeAspect="1"/>
          </p:cNvPicPr>
          <p:nvPr/>
        </p:nvPicPr>
        <p:blipFill>
          <a:blip r:embed="rId4"/>
          <a:srcRect l="20912" r="13212" b="4"/>
          <a:stretch/>
        </p:blipFill>
        <p:spPr>
          <a:xfrm>
            <a:off x="6145909" y="10"/>
            <a:ext cx="2971800" cy="3383268"/>
          </a:xfrm>
          <a:prstGeom prst="rect">
            <a:avLst/>
          </a:prstGeom>
        </p:spPr>
      </p:pic>
      <p:pic>
        <p:nvPicPr>
          <p:cNvPr id="4" name="Content Placeholder 3" descr="A group of kids posing for a picture&#10;&#10;AI-generated content may be incorrect.">
            <a:extLst>
              <a:ext uri="{FF2B5EF4-FFF2-40B4-BE49-F238E27FC236}">
                <a16:creationId xmlns:a16="http://schemas.microsoft.com/office/drawing/2014/main" id="{9090D226-C9AB-8A46-314D-000B9C9EC3C7}"/>
              </a:ext>
            </a:extLst>
          </p:cNvPr>
          <p:cNvPicPr>
            <a:picLocks noChangeAspect="1"/>
          </p:cNvPicPr>
          <p:nvPr/>
        </p:nvPicPr>
        <p:blipFill>
          <a:blip r:embed="rId5"/>
          <a:srcRect l="18716" r="15408" b="4"/>
          <a:stretch/>
        </p:blipFill>
        <p:spPr>
          <a:xfrm>
            <a:off x="9220200" y="10"/>
            <a:ext cx="2971800" cy="3383268"/>
          </a:xfrm>
          <a:prstGeom prst="rect">
            <a:avLst/>
          </a:prstGeom>
        </p:spPr>
      </p:pic>
      <p:pic>
        <p:nvPicPr>
          <p:cNvPr id="7" name="Picture 6" descr="A group of kids kneeling in front of a statue&#10;&#10;AI-generated content may be incorrect.">
            <a:extLst>
              <a:ext uri="{FF2B5EF4-FFF2-40B4-BE49-F238E27FC236}">
                <a16:creationId xmlns:a16="http://schemas.microsoft.com/office/drawing/2014/main" id="{E91C23A3-AEB3-7CBE-FAFA-71D8D542FE5E}"/>
              </a:ext>
            </a:extLst>
          </p:cNvPr>
          <p:cNvPicPr>
            <a:picLocks noChangeAspect="1"/>
          </p:cNvPicPr>
          <p:nvPr/>
        </p:nvPicPr>
        <p:blipFill>
          <a:blip r:embed="rId6"/>
          <a:srcRect t="13017" r="-1" b="12351"/>
          <a:stretch/>
        </p:blipFill>
        <p:spPr>
          <a:xfrm>
            <a:off x="-1018" y="3474720"/>
            <a:ext cx="6044438" cy="3383280"/>
          </a:xfrm>
          <a:prstGeom prst="rect">
            <a:avLst/>
          </a:prstGeom>
        </p:spPr>
      </p:pic>
      <p:sp>
        <p:nvSpPr>
          <p:cNvPr id="17" name="Rectangle 1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75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236C3-7AE4-9685-C2F4-848E3669E913}"/>
              </a:ext>
            </a:extLst>
          </p:cNvPr>
          <p:cNvSpPr>
            <a:spLocks noGrp="1"/>
          </p:cNvSpPr>
          <p:nvPr>
            <p:ph type="title"/>
          </p:nvPr>
        </p:nvSpPr>
        <p:spPr>
          <a:xfrm>
            <a:off x="6491653" y="3799272"/>
            <a:ext cx="5193748" cy="637124"/>
          </a:xfrm>
          <a:solidFill>
            <a:srgbClr val="FF0000"/>
          </a:solidFill>
        </p:spPr>
        <p:txBody>
          <a:bodyPr>
            <a:normAutofit/>
          </a:bodyPr>
          <a:lstStyle/>
          <a:p>
            <a:r>
              <a:rPr lang="en-US" sz="3200" dirty="0">
                <a:solidFill>
                  <a:srgbClr val="FFFFFF"/>
                </a:solidFill>
                <a:ea typeface="Calibri Light"/>
                <a:cs typeface="Calibri Light"/>
              </a:rPr>
              <a:t>School (3) Live Simply </a:t>
            </a:r>
            <a:endParaRPr lang="en-US" sz="3200" dirty="0">
              <a:solidFill>
                <a:srgbClr val="FFFFFF"/>
              </a:solidFill>
            </a:endParaRPr>
          </a:p>
        </p:txBody>
      </p:sp>
      <p:sp>
        <p:nvSpPr>
          <p:cNvPr id="12" name="Content Placeholder 11">
            <a:extLst>
              <a:ext uri="{FF2B5EF4-FFF2-40B4-BE49-F238E27FC236}">
                <a16:creationId xmlns:a16="http://schemas.microsoft.com/office/drawing/2014/main" id="{9B579EF8-855E-BDDA-92F2-AFD744CB9820}"/>
              </a:ext>
            </a:extLst>
          </p:cNvPr>
          <p:cNvSpPr>
            <a:spLocks noGrp="1"/>
          </p:cNvSpPr>
          <p:nvPr>
            <p:ph idx="1"/>
          </p:nvPr>
        </p:nvSpPr>
        <p:spPr>
          <a:xfrm>
            <a:off x="6479648" y="4510585"/>
            <a:ext cx="5366610" cy="1758732"/>
          </a:xfrm>
        </p:spPr>
        <p:txBody>
          <a:bodyPr vert="horz" lIns="91440" tIns="45720" rIns="91440" bIns="45720" rtlCol="0" anchor="t">
            <a:normAutofit fontScale="62500" lnSpcReduction="20000"/>
          </a:bodyPr>
          <a:lstStyle/>
          <a:p>
            <a:r>
              <a:rPr lang="en-US" sz="1800" dirty="0">
                <a:solidFill>
                  <a:srgbClr val="FFFFFF"/>
                </a:solidFill>
                <a:ea typeface="Calibri"/>
                <a:cs typeface="Calibri"/>
              </a:rPr>
              <a:t>Our outdoor prayer garden is called The Mary Garden.</a:t>
            </a:r>
          </a:p>
          <a:p>
            <a:r>
              <a:rPr lang="en-US" sz="1800" dirty="0">
                <a:solidFill>
                  <a:srgbClr val="FFFFFF"/>
                </a:solidFill>
                <a:ea typeface="Calibri"/>
                <a:cs typeface="Calibri"/>
              </a:rPr>
              <a:t>The </a:t>
            </a:r>
            <a:r>
              <a:rPr lang="en-US" sz="1800" err="1">
                <a:solidFill>
                  <a:srgbClr val="FFFFFF"/>
                </a:solidFill>
                <a:ea typeface="Calibri"/>
                <a:cs typeface="Calibri"/>
              </a:rPr>
              <a:t>colours</a:t>
            </a:r>
            <a:r>
              <a:rPr lang="en-US" sz="1800" dirty="0">
                <a:solidFill>
                  <a:srgbClr val="FFFFFF"/>
                </a:solidFill>
                <a:ea typeface="Calibri"/>
                <a:cs typeface="Calibri"/>
              </a:rPr>
              <a:t> are blue like Mary and purple for Lent. It is Lent </a:t>
            </a:r>
            <a:r>
              <a:rPr lang="en-US" sz="1800">
                <a:solidFill>
                  <a:srgbClr val="FFFFFF"/>
                </a:solidFill>
                <a:ea typeface="Calibri"/>
                <a:cs typeface="Calibri"/>
              </a:rPr>
              <a:t>now.  William </a:t>
            </a:r>
            <a:r>
              <a:rPr lang="en-US" sz="1800" dirty="0">
                <a:solidFill>
                  <a:srgbClr val="FFFFFF"/>
                </a:solidFill>
                <a:ea typeface="Calibri"/>
                <a:cs typeface="Calibri"/>
              </a:rPr>
              <a:t> ( Y4) </a:t>
            </a:r>
          </a:p>
          <a:p>
            <a:r>
              <a:rPr lang="en-US" sz="1800" dirty="0">
                <a:solidFill>
                  <a:srgbClr val="FFFFFF"/>
                </a:solidFill>
                <a:ea typeface="Calibri"/>
                <a:cs typeface="Calibri"/>
              </a:rPr>
              <a:t>Christine from church looks after our flowers so they do not die.</a:t>
            </a:r>
          </a:p>
          <a:p>
            <a:r>
              <a:rPr lang="en-US" sz="1800" dirty="0">
                <a:solidFill>
                  <a:srgbClr val="FFFFFF"/>
                </a:solidFill>
                <a:ea typeface="Calibri"/>
                <a:cs typeface="Calibri"/>
              </a:rPr>
              <a:t>The garden makes me feel  peaceful- I like to pray outside – like today when it is sunny. Penny and Margaret ( Y3) </a:t>
            </a:r>
          </a:p>
          <a:p>
            <a:r>
              <a:rPr lang="en-US" sz="1800" dirty="0">
                <a:solidFill>
                  <a:srgbClr val="FFFFFF"/>
                </a:solidFill>
                <a:ea typeface="Calibri"/>
                <a:cs typeface="Calibri"/>
              </a:rPr>
              <a:t>'It makes me feel calm.' ( Joel (Y4)</a:t>
            </a:r>
          </a:p>
          <a:p>
            <a:r>
              <a:rPr lang="en-US" sz="1800" dirty="0">
                <a:solidFill>
                  <a:srgbClr val="FFFFFF"/>
                </a:solidFill>
                <a:ea typeface="Calibri"/>
                <a:cs typeface="Calibri"/>
              </a:rPr>
              <a:t>Sometimes we have liturgies outside with </a:t>
            </a:r>
            <a:r>
              <a:rPr lang="en-US" sz="1800" dirty="0" err="1">
                <a:solidFill>
                  <a:srgbClr val="FFFFFF"/>
                </a:solidFill>
                <a:ea typeface="Calibri"/>
                <a:cs typeface="Calibri"/>
              </a:rPr>
              <a:t>Mrs</a:t>
            </a:r>
            <a:r>
              <a:rPr lang="en-US" sz="1800" dirty="0">
                <a:solidFill>
                  <a:srgbClr val="FFFFFF"/>
                </a:solidFill>
                <a:ea typeface="Calibri"/>
                <a:cs typeface="Calibri"/>
              </a:rPr>
              <a:t> Jennings William ( Y4) </a:t>
            </a:r>
          </a:p>
        </p:txBody>
      </p:sp>
      <p:pic>
        <p:nvPicPr>
          <p:cNvPr id="9" name="Picture 8" descr="A purple bird with a branch in its beak&#10;&#10;AI-generated content may be incorrect.">
            <a:extLst>
              <a:ext uri="{FF2B5EF4-FFF2-40B4-BE49-F238E27FC236}">
                <a16:creationId xmlns:a16="http://schemas.microsoft.com/office/drawing/2014/main" id="{1FA29646-A270-5F20-2477-1D5D65A87300}"/>
              </a:ext>
            </a:extLst>
          </p:cNvPr>
          <p:cNvPicPr>
            <a:picLocks noChangeAspect="1"/>
          </p:cNvPicPr>
          <p:nvPr/>
        </p:nvPicPr>
        <p:blipFill>
          <a:blip r:embed="rId7"/>
          <a:stretch>
            <a:fillRect/>
          </a:stretch>
        </p:blipFill>
        <p:spPr>
          <a:xfrm>
            <a:off x="5296728" y="2574510"/>
            <a:ext cx="1609588" cy="1609588"/>
          </a:xfrm>
          <a:prstGeom prst="rect">
            <a:avLst/>
          </a:prstGeom>
        </p:spPr>
      </p:pic>
    </p:spTree>
    <p:extLst>
      <p:ext uri="{BB962C8B-B14F-4D97-AF65-F5344CB8AC3E}">
        <p14:creationId xmlns:p14="http://schemas.microsoft.com/office/powerpoint/2010/main" val="385512406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AB88E-955D-09A9-0513-2D7F99EE02F3}"/>
              </a:ext>
            </a:extLst>
          </p:cNvPr>
          <p:cNvSpPr>
            <a:spLocks noGrp="1"/>
          </p:cNvSpPr>
          <p:nvPr>
            <p:ph type="title"/>
          </p:nvPr>
        </p:nvSpPr>
        <p:spPr>
          <a:xfrm>
            <a:off x="704209" y="635069"/>
            <a:ext cx="4509236" cy="1139139"/>
          </a:xfrm>
        </p:spPr>
        <p:txBody>
          <a:bodyPr vert="horz" lIns="91440" tIns="45720" rIns="91440" bIns="45720" rtlCol="0">
            <a:normAutofit fontScale="90000"/>
          </a:bodyPr>
          <a:lstStyle/>
          <a:p>
            <a:r>
              <a:rPr lang="en-US" sz="3600" kern="1200" dirty="0">
                <a:solidFill>
                  <a:srgbClr val="00B050"/>
                </a:solidFill>
                <a:latin typeface="+mj-lt"/>
                <a:ea typeface="+mj-ea"/>
                <a:cs typeface="+mj-cs"/>
              </a:rPr>
              <a:t>Global (1)</a:t>
            </a:r>
            <a:r>
              <a:rPr lang="en-US" sz="3600" dirty="0">
                <a:solidFill>
                  <a:srgbClr val="00B050"/>
                </a:solidFill>
              </a:rPr>
              <a:t>Living in Solidarity </a:t>
            </a:r>
            <a:r>
              <a:rPr lang="en-US" sz="3600" kern="1200" dirty="0">
                <a:solidFill>
                  <a:srgbClr val="00B050"/>
                </a:solidFill>
                <a:latin typeface="+mj-lt"/>
                <a:ea typeface="+mj-ea"/>
                <a:cs typeface="+mj-cs"/>
              </a:rPr>
              <a:t>Fairtrade Fortnight </a:t>
            </a:r>
          </a:p>
        </p:txBody>
      </p:sp>
      <p:sp>
        <p:nvSpPr>
          <p:cNvPr id="4117" name="Content Placeholder 4116">
            <a:extLst>
              <a:ext uri="{FF2B5EF4-FFF2-40B4-BE49-F238E27FC236}">
                <a16:creationId xmlns:a16="http://schemas.microsoft.com/office/drawing/2014/main" id="{5DCC9F16-B8D2-2C41-0466-4F3F67171AF8}"/>
              </a:ext>
            </a:extLst>
          </p:cNvPr>
          <p:cNvSpPr>
            <a:spLocks noGrp="1"/>
          </p:cNvSpPr>
          <p:nvPr>
            <p:ph idx="1"/>
          </p:nvPr>
        </p:nvSpPr>
        <p:spPr>
          <a:xfrm>
            <a:off x="720992" y="1941362"/>
            <a:ext cx="4492454" cy="2419097"/>
          </a:xfrm>
        </p:spPr>
        <p:txBody>
          <a:bodyPr anchor="t">
            <a:normAutofit/>
          </a:bodyPr>
          <a:lstStyle/>
          <a:p>
            <a:pPr marL="0" indent="0">
              <a:buNone/>
            </a:pPr>
            <a:r>
              <a:rPr lang="en-US" sz="1500" dirty="0"/>
              <a:t>Both at home and at school the children engaged in many activities to promote and raise awareness of Fairtrade. From Fairtrade hunting to bake offs the children and our families gladly embraced the opportunity to develop their understanding of Fairtrade and  also consider changes in their own lives that will make the world a fairer place.</a:t>
            </a:r>
          </a:p>
          <a:p>
            <a:pPr marL="0" indent="0">
              <a:buNone/>
            </a:pPr>
            <a:r>
              <a:rPr lang="en-US" sz="1500" i="1" dirty="0"/>
              <a:t>‘Fairtrade is just </a:t>
            </a:r>
            <a:r>
              <a:rPr lang="en-US" sz="1500" i="1" dirty="0" err="1"/>
              <a:t>fair.That’s</a:t>
            </a:r>
            <a:r>
              <a:rPr lang="en-US" sz="1500" i="1" dirty="0"/>
              <a:t> it!</a:t>
            </a:r>
          </a:p>
          <a:p>
            <a:pPr marL="0" indent="0">
              <a:buNone/>
            </a:pPr>
            <a:r>
              <a:rPr lang="en-US" sz="1500" dirty="0"/>
              <a:t>Luna- Reception Class</a:t>
            </a:r>
          </a:p>
        </p:txBody>
      </p:sp>
      <p:pic>
        <p:nvPicPr>
          <p:cNvPr id="4107" name="Picture 11" descr="No photo description available.">
            <a:extLst>
              <a:ext uri="{FF2B5EF4-FFF2-40B4-BE49-F238E27FC236}">
                <a16:creationId xmlns:a16="http://schemas.microsoft.com/office/drawing/2014/main" id="{63A984D5-828E-2E91-3DC7-9EA2C615D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 b="25003"/>
          <a:stretch/>
        </p:blipFill>
        <p:spPr bwMode="auto">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pic>
        <p:nvPicPr>
          <p:cNvPr id="7170" name="Picture 2" descr="May be an image of 1 person and text">
            <a:extLst>
              <a:ext uri="{FF2B5EF4-FFF2-40B4-BE49-F238E27FC236}">
                <a16:creationId xmlns:a16="http://schemas.microsoft.com/office/drawing/2014/main" id="{F6DC2673-9532-1B59-80F7-98541A31E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5000"/>
          <a:stretch/>
        </p:blipFill>
        <p:spPr bwMode="auto">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4113" name="Picture 17" descr="May be an image of 2 people, cake and indoor">
            <a:extLst>
              <a:ext uri="{FF2B5EF4-FFF2-40B4-BE49-F238E27FC236}">
                <a16:creationId xmlns:a16="http://schemas.microsoft.com/office/drawing/2014/main" id="{8BC5A340-72B5-F405-8847-30E7901D2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560" r="4" b="4"/>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pic>
        <p:nvPicPr>
          <p:cNvPr id="4109" name="Picture 13" descr="No photo description available.">
            <a:extLst>
              <a:ext uri="{FF2B5EF4-FFF2-40B4-BE49-F238E27FC236}">
                <a16:creationId xmlns:a16="http://schemas.microsoft.com/office/drawing/2014/main" id="{BB360B2F-2A18-61F2-F2A7-FD6E6158C2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968" r="5" b="22542"/>
          <a:stretch/>
        </p:blipFill>
        <p:spPr bwMode="auto">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Content Placeholder 6" descr="A logo with a black background&#10;&#10;Description automatically generated">
            <a:extLst>
              <a:ext uri="{FF2B5EF4-FFF2-40B4-BE49-F238E27FC236}">
                <a16:creationId xmlns:a16="http://schemas.microsoft.com/office/drawing/2014/main" id="{C0F74BE2-4FE2-FBE5-9C8F-9337DEEB29A7}"/>
              </a:ext>
            </a:extLst>
          </p:cNvPr>
          <p:cNvPicPr>
            <a:picLocks noChangeAspect="1"/>
          </p:cNvPicPr>
          <p:nvPr/>
        </p:nvPicPr>
        <p:blipFill>
          <a:blip r:embed="rId6">
            <a:extLst>
              <a:ext uri="{28A0092B-C50C-407E-A947-70E740481C1C}">
                <a14:useLocalDpi xmlns:a14="http://schemas.microsoft.com/office/drawing/2010/main" val="0"/>
              </a:ext>
            </a:extLst>
          </a:blip>
          <a:srcRect t="9401" b="17538"/>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47854771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F8496-059A-D297-F977-161B9551C468}"/>
              </a:ext>
            </a:extLst>
          </p:cNvPr>
          <p:cNvSpPr>
            <a:spLocks noGrp="1"/>
          </p:cNvSpPr>
          <p:nvPr>
            <p:ph type="title"/>
          </p:nvPr>
        </p:nvSpPr>
        <p:spPr>
          <a:xfrm>
            <a:off x="1005294" y="371720"/>
            <a:ext cx="6603782" cy="552046"/>
          </a:xfrm>
        </p:spPr>
        <p:txBody>
          <a:bodyPr anchor="b">
            <a:normAutofit/>
          </a:bodyPr>
          <a:lstStyle/>
          <a:p>
            <a:r>
              <a:rPr lang="en-US" sz="1400" b="1" dirty="0">
                <a:solidFill>
                  <a:srgbClr val="00B050"/>
                </a:solidFill>
              </a:rPr>
              <a:t>Global (2) </a:t>
            </a:r>
            <a:r>
              <a:rPr lang="en-US" sz="1400" dirty="0"/>
              <a:t>Living in </a:t>
            </a:r>
            <a:r>
              <a:rPr lang="en-US" sz="1400" dirty="0">
                <a:solidFill>
                  <a:schemeClr val="accent1">
                    <a:lumMod val="75000"/>
                  </a:schemeClr>
                </a:solidFill>
              </a:rPr>
              <a:t>Solidarity</a:t>
            </a:r>
            <a:br>
              <a:rPr lang="en-US" sz="1400" dirty="0"/>
            </a:br>
            <a:r>
              <a:rPr lang="en-US" sz="1400" dirty="0"/>
              <a:t>We will take part in </a:t>
            </a:r>
            <a:r>
              <a:rPr lang="en-US" sz="1400" dirty="0" err="1"/>
              <a:t>Cafod’s</a:t>
            </a:r>
            <a:r>
              <a:rPr lang="en-US" sz="1400" dirty="0"/>
              <a:t> Big Lent Walk to support our Global </a:t>
            </a:r>
            <a:r>
              <a:rPr lang="en-US" sz="1400" dirty="0" err="1"/>
              <a:t>Neighbours</a:t>
            </a:r>
            <a:r>
              <a:rPr lang="en-US" sz="1400" dirty="0"/>
              <a:t>.</a:t>
            </a:r>
            <a:endParaRPr lang="en-GB" sz="1400" dirty="0"/>
          </a:p>
        </p:txBody>
      </p:sp>
      <p:sp>
        <p:nvSpPr>
          <p:cNvPr id="3" name="Content Placeholder 2">
            <a:extLst>
              <a:ext uri="{FF2B5EF4-FFF2-40B4-BE49-F238E27FC236}">
                <a16:creationId xmlns:a16="http://schemas.microsoft.com/office/drawing/2014/main" id="{C2493CF5-840F-C489-C77E-90D3A7E850DB}"/>
              </a:ext>
            </a:extLst>
          </p:cNvPr>
          <p:cNvSpPr>
            <a:spLocks noGrp="1"/>
          </p:cNvSpPr>
          <p:nvPr>
            <p:ph idx="1"/>
          </p:nvPr>
        </p:nvSpPr>
        <p:spPr>
          <a:xfrm>
            <a:off x="971368" y="2711395"/>
            <a:ext cx="4114801" cy="3465568"/>
          </a:xfrm>
        </p:spPr>
        <p:txBody>
          <a:bodyPr>
            <a:normAutofit/>
          </a:bodyPr>
          <a:lstStyle/>
          <a:p>
            <a:pPr marL="0" indent="0">
              <a:buNone/>
            </a:pPr>
            <a:r>
              <a:rPr lang="en-US" sz="1600" i="1" dirty="0"/>
              <a:t>‘</a:t>
            </a:r>
            <a:r>
              <a:rPr lang="en-US" sz="1600" b="0" i="0" dirty="0">
                <a:effectLst/>
                <a:latin typeface="Segoe UI Historic" panose="020B0502040204020203" pitchFamily="34" charset="0"/>
              </a:rPr>
              <a:t>A huge thankyou to the children, staff, parents and grandparents who all came along to join us this morning, for our final Big Lent Walk! As a whole school we walked along to Bowes Museum, around their beautiful grounds and back to school.</a:t>
            </a:r>
          </a:p>
          <a:p>
            <a:pPr marL="0" indent="0">
              <a:buNone/>
            </a:pPr>
            <a:r>
              <a:rPr lang="en-US" sz="1600" b="0" i="0" dirty="0">
                <a:effectLst/>
                <a:latin typeface="Segoe UI Historic" panose="020B0502040204020203" pitchFamily="34" charset="0"/>
              </a:rPr>
              <a:t>So that's 1 mile per child and adult to add to our total and we also raised a further £62.65, taking our total amount to £285.65.</a:t>
            </a:r>
          </a:p>
          <a:p>
            <a:pPr marL="0" indent="0">
              <a:buNone/>
            </a:pPr>
            <a:r>
              <a:rPr lang="en-US" sz="1600" b="0" i="0" dirty="0">
                <a:effectLst/>
                <a:latin typeface="Segoe UI Historic" panose="020B0502040204020203" pitchFamily="34" charset="0"/>
              </a:rPr>
              <a:t>St Mary's this is wonderful! Above our £200 target and also above our km target too.</a:t>
            </a:r>
          </a:p>
          <a:p>
            <a:pPr marL="0" indent="0">
              <a:buNone/>
            </a:pPr>
            <a:r>
              <a:rPr lang="en-US" sz="1600" b="0" i="0" dirty="0">
                <a:effectLst/>
                <a:latin typeface="Segoe UI Historic" panose="020B0502040204020203" pitchFamily="34" charset="0"/>
              </a:rPr>
              <a:t>Well done!</a:t>
            </a:r>
          </a:p>
          <a:p>
            <a:pPr marL="0" indent="0">
              <a:buNone/>
            </a:pPr>
            <a:r>
              <a:rPr lang="en-US" sz="1600" b="1" i="0" u="none" strike="noStrike" dirty="0">
                <a:effectLst/>
                <a:latin typeface="inherit"/>
                <a:hlinkClick r:id="rId2"/>
              </a:rPr>
              <a:t>#BigLentWalk</a:t>
            </a:r>
            <a:endParaRPr lang="en-US" sz="1600" b="0" i="0" dirty="0">
              <a:effectLst/>
              <a:latin typeface="Segoe UI Historic" panose="020B0502040204020203" pitchFamily="34" charset="0"/>
            </a:endParaRPr>
          </a:p>
        </p:txBody>
      </p:sp>
      <p:pic>
        <p:nvPicPr>
          <p:cNvPr id="4098" name="Picture 2" descr="No photo description available.">
            <a:extLst>
              <a:ext uri="{FF2B5EF4-FFF2-40B4-BE49-F238E27FC236}">
                <a16:creationId xmlns:a16="http://schemas.microsoft.com/office/drawing/2014/main" id="{0B0C35B0-421E-BFE0-901D-EF49D3047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715" r="-1" b="26719"/>
          <a:stretch/>
        </p:blipFill>
        <p:spPr bwMode="auto">
          <a:xfrm>
            <a:off x="8111136" y="3429000"/>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4104" name="Picture 8" descr="No photo description available.">
            <a:extLst>
              <a:ext uri="{FF2B5EF4-FFF2-40B4-BE49-F238E27FC236}">
                <a16:creationId xmlns:a16="http://schemas.microsoft.com/office/drawing/2014/main" id="{4C454E55-1AF1-2A53-25DF-F0955549A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785" r="1" b="9828"/>
          <a:stretch/>
        </p:blipFill>
        <p:spPr bwMode="auto">
          <a:xfrm>
            <a:off x="5584255" y="1295486"/>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A blue and white circle with a hand shaking&#10;&#10;AI-generated content may be incorrect.">
            <a:extLst>
              <a:ext uri="{FF2B5EF4-FFF2-40B4-BE49-F238E27FC236}">
                <a16:creationId xmlns:a16="http://schemas.microsoft.com/office/drawing/2014/main" id="{D199F08A-62BD-11D5-BBFC-4EA64C507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16" y="273112"/>
            <a:ext cx="749262" cy="749262"/>
          </a:xfrm>
          <a:prstGeom prst="rect">
            <a:avLst/>
          </a:prstGeom>
        </p:spPr>
      </p:pic>
      <p:pic>
        <p:nvPicPr>
          <p:cNvPr id="10" name="Picture 9">
            <a:extLst>
              <a:ext uri="{FF2B5EF4-FFF2-40B4-BE49-F238E27FC236}">
                <a16:creationId xmlns:a16="http://schemas.microsoft.com/office/drawing/2014/main" id="{6D46D99E-06DD-67BF-FB0A-30146F2E7C59}"/>
              </a:ext>
            </a:extLst>
          </p:cNvPr>
          <p:cNvPicPr>
            <a:picLocks noChangeAspect="1"/>
          </p:cNvPicPr>
          <p:nvPr/>
        </p:nvPicPr>
        <p:blipFill>
          <a:blip r:embed="rId6"/>
          <a:stretch>
            <a:fillRect/>
          </a:stretch>
        </p:blipFill>
        <p:spPr>
          <a:xfrm>
            <a:off x="2143345" y="973215"/>
            <a:ext cx="2462838" cy="1708635"/>
          </a:xfrm>
          <a:prstGeom prst="rect">
            <a:avLst/>
          </a:prstGeom>
        </p:spPr>
      </p:pic>
      <p:sp>
        <p:nvSpPr>
          <p:cNvPr id="11" name="Speech Bubble: Oval 10">
            <a:extLst>
              <a:ext uri="{FF2B5EF4-FFF2-40B4-BE49-F238E27FC236}">
                <a16:creationId xmlns:a16="http://schemas.microsoft.com/office/drawing/2014/main" id="{F0F9079B-D679-8D4E-5BFC-B83EC51DEAFA}"/>
              </a:ext>
            </a:extLst>
          </p:cNvPr>
          <p:cNvSpPr/>
          <p:nvPr/>
        </p:nvSpPr>
        <p:spPr>
          <a:xfrm>
            <a:off x="8758062" y="546931"/>
            <a:ext cx="2992405" cy="1791406"/>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t>
            </a:r>
            <a:r>
              <a:rPr lang="en-US" sz="1200" b="1" i="1" dirty="0">
                <a:solidFill>
                  <a:schemeClr val="tx2"/>
                </a:solidFill>
              </a:rPr>
              <a:t>Solidarity</a:t>
            </a:r>
            <a:r>
              <a:rPr lang="en-US" sz="1200" b="1" i="1" dirty="0">
                <a:solidFill>
                  <a:schemeClr val="tx1"/>
                </a:solidFill>
              </a:rPr>
              <a:t> means to kind of stick together! We stood together as a school family when we walked for </a:t>
            </a:r>
            <a:r>
              <a:rPr lang="en-US" sz="1200" b="1" i="1" dirty="0" err="1">
                <a:solidFill>
                  <a:schemeClr val="tx1"/>
                </a:solidFill>
              </a:rPr>
              <a:t>Cafod</a:t>
            </a:r>
            <a:r>
              <a:rPr lang="en-US" sz="1200" b="1" i="1" dirty="0">
                <a:solidFill>
                  <a:schemeClr val="tx1"/>
                </a:solidFill>
              </a:rPr>
              <a:t> because we are a school family and we help our </a:t>
            </a:r>
            <a:r>
              <a:rPr lang="en-US" sz="1200" b="1" i="1" dirty="0">
                <a:solidFill>
                  <a:srgbClr val="FF0000"/>
                </a:solidFill>
              </a:rPr>
              <a:t>global </a:t>
            </a:r>
            <a:r>
              <a:rPr lang="en-US" sz="1200" b="1" i="1" dirty="0" err="1">
                <a:solidFill>
                  <a:srgbClr val="FF0000"/>
                </a:solidFill>
              </a:rPr>
              <a:t>neighbours</a:t>
            </a:r>
            <a:r>
              <a:rPr lang="en-US" sz="1200" b="1" i="1" dirty="0">
                <a:solidFill>
                  <a:srgbClr val="FF0000"/>
                </a:solidFill>
              </a:rPr>
              <a:t>.’</a:t>
            </a:r>
          </a:p>
          <a:p>
            <a:pPr algn="ctr"/>
            <a:r>
              <a:rPr lang="en-US" sz="1400" dirty="0">
                <a:solidFill>
                  <a:schemeClr val="tx1"/>
                </a:solidFill>
              </a:rPr>
              <a:t>Evelyn H Y5 </a:t>
            </a:r>
            <a:endParaRPr lang="en-GB" sz="1400" dirty="0"/>
          </a:p>
        </p:txBody>
      </p:sp>
      <p:sp>
        <p:nvSpPr>
          <p:cNvPr id="12" name="Rectangle 11">
            <a:extLst>
              <a:ext uri="{FF2B5EF4-FFF2-40B4-BE49-F238E27FC236}">
                <a16:creationId xmlns:a16="http://schemas.microsoft.com/office/drawing/2014/main" id="{A85E0E18-B62F-7A62-0AC0-BB7B86F7E771}"/>
              </a:ext>
            </a:extLst>
          </p:cNvPr>
          <p:cNvSpPr/>
          <p:nvPr/>
        </p:nvSpPr>
        <p:spPr>
          <a:xfrm>
            <a:off x="3785787" y="5862415"/>
            <a:ext cx="4114801" cy="62386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400" i="1" dirty="0"/>
              <a:t>‘A wonderful final walk to be part of as parent and governor of the school.’</a:t>
            </a:r>
            <a:endParaRPr lang="en-GB" sz="1400" i="1" dirty="0"/>
          </a:p>
        </p:txBody>
      </p:sp>
      <p:pic>
        <p:nvPicPr>
          <p:cNvPr id="14" name="Picture 13" descr="A red heart and hand in a circle&#10;&#10;AI-generated content may be incorrect.">
            <a:extLst>
              <a:ext uri="{FF2B5EF4-FFF2-40B4-BE49-F238E27FC236}">
                <a16:creationId xmlns:a16="http://schemas.microsoft.com/office/drawing/2014/main" id="{681D48CB-021A-C15C-26BB-037C0077F5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42" y="1170493"/>
            <a:ext cx="849209" cy="849209"/>
          </a:xfrm>
          <a:prstGeom prst="rect">
            <a:avLst/>
          </a:prstGeom>
        </p:spPr>
      </p:pic>
    </p:spTree>
    <p:extLst>
      <p:ext uri="{BB962C8B-B14F-4D97-AF65-F5344CB8AC3E}">
        <p14:creationId xmlns:p14="http://schemas.microsoft.com/office/powerpoint/2010/main" val="639685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F8496-059A-D297-F977-161B9551C468}"/>
              </a:ext>
            </a:extLst>
          </p:cNvPr>
          <p:cNvSpPr>
            <a:spLocks noGrp="1"/>
          </p:cNvSpPr>
          <p:nvPr>
            <p:ph type="title"/>
          </p:nvPr>
        </p:nvSpPr>
        <p:spPr>
          <a:xfrm>
            <a:off x="1005294" y="371720"/>
            <a:ext cx="6603782" cy="552046"/>
          </a:xfrm>
        </p:spPr>
        <p:txBody>
          <a:bodyPr anchor="b">
            <a:normAutofit/>
          </a:bodyPr>
          <a:lstStyle/>
          <a:p>
            <a:r>
              <a:rPr lang="en-US" sz="1400" b="1" dirty="0">
                <a:solidFill>
                  <a:srgbClr val="00B050"/>
                </a:solidFill>
              </a:rPr>
              <a:t>Global (2) </a:t>
            </a:r>
            <a:r>
              <a:rPr lang="en-US" sz="1400" dirty="0"/>
              <a:t>Living in </a:t>
            </a:r>
            <a:r>
              <a:rPr lang="en-US" sz="1400" dirty="0">
                <a:solidFill>
                  <a:schemeClr val="accent1">
                    <a:lumMod val="75000"/>
                  </a:schemeClr>
                </a:solidFill>
              </a:rPr>
              <a:t>Solidarity</a:t>
            </a:r>
            <a:br>
              <a:rPr lang="en-US" sz="1400" dirty="0"/>
            </a:br>
            <a:r>
              <a:rPr lang="en-US" sz="1400" dirty="0"/>
              <a:t>We will take part in </a:t>
            </a:r>
            <a:r>
              <a:rPr lang="en-US" sz="1400" dirty="0" err="1">
                <a:solidFill>
                  <a:srgbClr val="0070C0"/>
                </a:solidFill>
              </a:rPr>
              <a:t>Cafod’s</a:t>
            </a:r>
            <a:r>
              <a:rPr lang="en-US" sz="1400" dirty="0">
                <a:solidFill>
                  <a:srgbClr val="0070C0"/>
                </a:solidFill>
              </a:rPr>
              <a:t> Big Lent Walk </a:t>
            </a:r>
            <a:r>
              <a:rPr lang="en-US" sz="1400" dirty="0"/>
              <a:t>to support our </a:t>
            </a:r>
            <a:r>
              <a:rPr lang="en-US" sz="1400" dirty="0">
                <a:solidFill>
                  <a:srgbClr val="FF0000"/>
                </a:solidFill>
              </a:rPr>
              <a:t>Global </a:t>
            </a:r>
            <a:r>
              <a:rPr lang="en-US" sz="1400" dirty="0" err="1">
                <a:solidFill>
                  <a:srgbClr val="FF0000"/>
                </a:solidFill>
              </a:rPr>
              <a:t>Neighbours</a:t>
            </a:r>
            <a:r>
              <a:rPr lang="en-US" sz="1400" dirty="0"/>
              <a:t>.</a:t>
            </a:r>
            <a:endParaRPr lang="en-GB" sz="1400" dirty="0"/>
          </a:p>
        </p:txBody>
      </p:sp>
      <p:sp>
        <p:nvSpPr>
          <p:cNvPr id="3" name="Content Placeholder 2">
            <a:extLst>
              <a:ext uri="{FF2B5EF4-FFF2-40B4-BE49-F238E27FC236}">
                <a16:creationId xmlns:a16="http://schemas.microsoft.com/office/drawing/2014/main" id="{C2493CF5-840F-C489-C77E-90D3A7E850DB}"/>
              </a:ext>
            </a:extLst>
          </p:cNvPr>
          <p:cNvSpPr>
            <a:spLocks noGrp="1"/>
          </p:cNvSpPr>
          <p:nvPr>
            <p:ph idx="1"/>
          </p:nvPr>
        </p:nvSpPr>
        <p:spPr>
          <a:xfrm>
            <a:off x="971368" y="2711395"/>
            <a:ext cx="4114801" cy="3465568"/>
          </a:xfrm>
        </p:spPr>
        <p:txBody>
          <a:bodyPr>
            <a:normAutofit/>
          </a:bodyPr>
          <a:lstStyle/>
          <a:p>
            <a:pPr marL="0" indent="0">
              <a:buNone/>
            </a:pPr>
            <a:r>
              <a:rPr lang="en-US" sz="1600" i="1" dirty="0"/>
              <a:t>‘</a:t>
            </a:r>
            <a:r>
              <a:rPr lang="en-US" sz="1600" b="0" i="0" dirty="0">
                <a:effectLst/>
                <a:latin typeface="Segoe UI Historic" panose="020B0502040204020203" pitchFamily="34" charset="0"/>
              </a:rPr>
              <a:t>A huge thankyou to the children, staff, parents and grandparents who all came along to join us this morning, for our final Big Lent Walk! As a whole school we walked along to Bowes Museum, around their beautiful grounds and back to school.</a:t>
            </a:r>
          </a:p>
          <a:p>
            <a:pPr marL="0" indent="0">
              <a:buNone/>
            </a:pPr>
            <a:r>
              <a:rPr lang="en-US" sz="1600" b="0" i="0" dirty="0">
                <a:effectLst/>
                <a:latin typeface="Segoe UI Historic" panose="020B0502040204020203" pitchFamily="34" charset="0"/>
              </a:rPr>
              <a:t>So that's 1 mile per child and adult to add to our total and we also raised a further £62.65, taking our total amount to £285.65.</a:t>
            </a:r>
          </a:p>
          <a:p>
            <a:pPr marL="0" indent="0">
              <a:buNone/>
            </a:pPr>
            <a:r>
              <a:rPr lang="en-US" sz="1600" b="0" i="0" dirty="0">
                <a:effectLst/>
                <a:latin typeface="Segoe UI Historic" panose="020B0502040204020203" pitchFamily="34" charset="0"/>
              </a:rPr>
              <a:t>St Mary's this is wonderful! Above our £200 target and also above our km target too.</a:t>
            </a:r>
          </a:p>
          <a:p>
            <a:pPr marL="0" indent="0">
              <a:buNone/>
            </a:pPr>
            <a:r>
              <a:rPr lang="en-US" sz="1600" b="0" i="0" dirty="0">
                <a:effectLst/>
                <a:latin typeface="Segoe UI Historic" panose="020B0502040204020203" pitchFamily="34" charset="0"/>
              </a:rPr>
              <a:t>Well done!</a:t>
            </a:r>
          </a:p>
          <a:p>
            <a:pPr marL="0" indent="0">
              <a:buNone/>
            </a:pPr>
            <a:r>
              <a:rPr lang="en-US" sz="1600" b="1" i="0" u="none" strike="noStrike" dirty="0">
                <a:effectLst/>
                <a:latin typeface="inherit"/>
                <a:hlinkClick r:id="rId2"/>
              </a:rPr>
              <a:t>#BigLentWalk</a:t>
            </a:r>
            <a:endParaRPr lang="en-US" sz="1600" b="0" i="0" dirty="0">
              <a:effectLst/>
              <a:latin typeface="Segoe UI Historic" panose="020B0502040204020203" pitchFamily="34" charset="0"/>
            </a:endParaRPr>
          </a:p>
        </p:txBody>
      </p:sp>
      <p:pic>
        <p:nvPicPr>
          <p:cNvPr id="4098" name="Picture 2" descr="No photo description available.">
            <a:extLst>
              <a:ext uri="{FF2B5EF4-FFF2-40B4-BE49-F238E27FC236}">
                <a16:creationId xmlns:a16="http://schemas.microsoft.com/office/drawing/2014/main" id="{0B0C35B0-421E-BFE0-901D-EF49D3047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715" r="-1" b="26719"/>
          <a:stretch/>
        </p:blipFill>
        <p:spPr bwMode="auto">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group of people walking on a path&#10;&#10;Description automatically generated">
            <a:extLst>
              <a:ext uri="{FF2B5EF4-FFF2-40B4-BE49-F238E27FC236}">
                <a16:creationId xmlns:a16="http://schemas.microsoft.com/office/drawing/2014/main" id="{373EA5B3-B4F8-F122-F112-9EE9E1301DB8}"/>
              </a:ext>
            </a:extLst>
          </p:cNvPr>
          <p:cNvPicPr>
            <a:picLocks noChangeAspect="1"/>
          </p:cNvPicPr>
          <p:nvPr/>
        </p:nvPicPr>
        <p:blipFill>
          <a:blip r:embed="rId4"/>
          <a:srcRect l="35248" r="3" b="3"/>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pic>
        <p:nvPicPr>
          <p:cNvPr id="6" name="Picture 5" descr="A blue and white circle with a hand shaking&#10;&#10;AI-generated content may be incorrect.">
            <a:extLst>
              <a:ext uri="{FF2B5EF4-FFF2-40B4-BE49-F238E27FC236}">
                <a16:creationId xmlns:a16="http://schemas.microsoft.com/office/drawing/2014/main" id="{D199F08A-62BD-11D5-BBFC-4EA64C507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16" y="273112"/>
            <a:ext cx="749262" cy="749262"/>
          </a:xfrm>
          <a:prstGeom prst="rect">
            <a:avLst/>
          </a:prstGeom>
        </p:spPr>
      </p:pic>
      <p:pic>
        <p:nvPicPr>
          <p:cNvPr id="10" name="Picture 9">
            <a:extLst>
              <a:ext uri="{FF2B5EF4-FFF2-40B4-BE49-F238E27FC236}">
                <a16:creationId xmlns:a16="http://schemas.microsoft.com/office/drawing/2014/main" id="{6D46D99E-06DD-67BF-FB0A-30146F2E7C59}"/>
              </a:ext>
            </a:extLst>
          </p:cNvPr>
          <p:cNvPicPr>
            <a:picLocks noChangeAspect="1"/>
          </p:cNvPicPr>
          <p:nvPr/>
        </p:nvPicPr>
        <p:blipFill>
          <a:blip r:embed="rId6"/>
          <a:stretch>
            <a:fillRect/>
          </a:stretch>
        </p:blipFill>
        <p:spPr>
          <a:xfrm>
            <a:off x="2143345" y="973215"/>
            <a:ext cx="2291924" cy="1590061"/>
          </a:xfrm>
          <a:prstGeom prst="rect">
            <a:avLst/>
          </a:prstGeom>
        </p:spPr>
      </p:pic>
      <p:pic>
        <p:nvPicPr>
          <p:cNvPr id="4" name="Picture 3" descr="A red heart and hand in a circle&#10;&#10;AI-generated content may be incorrect.">
            <a:extLst>
              <a:ext uri="{FF2B5EF4-FFF2-40B4-BE49-F238E27FC236}">
                <a16:creationId xmlns:a16="http://schemas.microsoft.com/office/drawing/2014/main" id="{0BCFAC9F-16B3-BB49-15AA-07DD66E30E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42" y="1170493"/>
            <a:ext cx="849209" cy="849209"/>
          </a:xfrm>
          <a:prstGeom prst="rect">
            <a:avLst/>
          </a:prstGeom>
        </p:spPr>
      </p:pic>
    </p:spTree>
    <p:extLst>
      <p:ext uri="{BB962C8B-B14F-4D97-AF65-F5344CB8AC3E}">
        <p14:creationId xmlns:p14="http://schemas.microsoft.com/office/powerpoint/2010/main" val="2523944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26436-889D-E07B-A40C-E7BB8247B58E}"/>
              </a:ext>
            </a:extLst>
          </p:cNvPr>
          <p:cNvSpPr>
            <a:spLocks noGrp="1"/>
          </p:cNvSpPr>
          <p:nvPr>
            <p:ph type="title"/>
          </p:nvPr>
        </p:nvSpPr>
        <p:spPr>
          <a:xfrm>
            <a:off x="838201" y="345810"/>
            <a:ext cx="4960945" cy="1325563"/>
          </a:xfrm>
        </p:spPr>
        <p:txBody>
          <a:bodyPr>
            <a:normAutofit/>
          </a:bodyPr>
          <a:lstStyle/>
          <a:p>
            <a:endParaRPr lang="en-GB" dirty="0"/>
          </a:p>
        </p:txBody>
      </p:sp>
      <p:pic>
        <p:nvPicPr>
          <p:cNvPr id="6" name="Content Placeholder 5">
            <a:extLst>
              <a:ext uri="{FF2B5EF4-FFF2-40B4-BE49-F238E27FC236}">
                <a16:creationId xmlns:a16="http://schemas.microsoft.com/office/drawing/2014/main" id="{3E772496-B1AF-F440-9A43-8504FF75F777}"/>
              </a:ext>
            </a:extLst>
          </p:cNvPr>
          <p:cNvPicPr>
            <a:picLocks noGrp="1" noChangeAspect="1"/>
          </p:cNvPicPr>
          <p:nvPr>
            <p:ph idx="1"/>
          </p:nvPr>
        </p:nvPicPr>
        <p:blipFill>
          <a:blip r:embed="rId2"/>
          <a:stretch>
            <a:fillRect/>
          </a:stretch>
        </p:blipFill>
        <p:spPr>
          <a:xfrm>
            <a:off x="3612188" y="2002033"/>
            <a:ext cx="2998477" cy="2407931"/>
          </a:xfrm>
        </p:spPr>
      </p:pic>
      <p:pic>
        <p:nvPicPr>
          <p:cNvPr id="3078" name="Picture 6" descr="No photo description available.">
            <a:extLst>
              <a:ext uri="{FF2B5EF4-FFF2-40B4-BE49-F238E27FC236}">
                <a16:creationId xmlns:a16="http://schemas.microsoft.com/office/drawing/2014/main" id="{D64D080A-60D2-6333-56FC-A8974846B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044" r="-2" b="24048"/>
          <a:stretch/>
        </p:blipFill>
        <p:spPr bwMode="auto">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No photo description available.">
            <a:extLst>
              <a:ext uri="{FF2B5EF4-FFF2-40B4-BE49-F238E27FC236}">
                <a16:creationId xmlns:a16="http://schemas.microsoft.com/office/drawing/2014/main" id="{D993492E-24FC-79D6-8433-874F31D51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69" r="6676" b="-4"/>
          <a:stretch/>
        </p:blipFill>
        <p:spPr bwMode="auto">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No photo description available.">
            <a:extLst>
              <a:ext uri="{FF2B5EF4-FFF2-40B4-BE49-F238E27FC236}">
                <a16:creationId xmlns:a16="http://schemas.microsoft.com/office/drawing/2014/main" id="{579B4E9A-D8A6-C1D3-70A1-6B0C61D31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283" r="4" b="4"/>
          <a:stretch/>
        </p:blipFill>
        <p:spPr bwMode="auto">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3FD5097-5E0D-CF65-BEB4-AD90129D888F}"/>
              </a:ext>
            </a:extLst>
          </p:cNvPr>
          <p:cNvPicPr>
            <a:picLocks noChangeAspect="1"/>
          </p:cNvPicPr>
          <p:nvPr/>
        </p:nvPicPr>
        <p:blipFill>
          <a:blip r:embed="rId6"/>
          <a:stretch>
            <a:fillRect/>
          </a:stretch>
        </p:blipFill>
        <p:spPr>
          <a:xfrm>
            <a:off x="146941" y="278150"/>
            <a:ext cx="6050523" cy="1397475"/>
          </a:xfrm>
          <a:prstGeom prst="rect">
            <a:avLst/>
          </a:prstGeom>
        </p:spPr>
      </p:pic>
      <p:pic>
        <p:nvPicPr>
          <p:cNvPr id="3080" name="Picture 8" descr="No photo description available.">
            <a:extLst>
              <a:ext uri="{FF2B5EF4-FFF2-40B4-BE49-F238E27FC236}">
                <a16:creationId xmlns:a16="http://schemas.microsoft.com/office/drawing/2014/main" id="{5D3309A1-C598-F527-2EEE-7948540DE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9832" y="2279032"/>
            <a:ext cx="2471914" cy="18539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8B669E-CDA8-6A15-BCD7-0EB89DFBF66C}"/>
              </a:ext>
            </a:extLst>
          </p:cNvPr>
          <p:cNvPicPr>
            <a:picLocks noChangeAspect="1"/>
          </p:cNvPicPr>
          <p:nvPr/>
        </p:nvPicPr>
        <p:blipFill>
          <a:blip r:embed="rId8"/>
          <a:stretch>
            <a:fillRect/>
          </a:stretch>
        </p:blipFill>
        <p:spPr>
          <a:xfrm>
            <a:off x="278920" y="3429000"/>
            <a:ext cx="3430377" cy="2279032"/>
          </a:xfrm>
          <a:prstGeom prst="rect">
            <a:avLst/>
          </a:prstGeom>
        </p:spPr>
      </p:pic>
    </p:spTree>
    <p:extLst>
      <p:ext uri="{BB962C8B-B14F-4D97-AF65-F5344CB8AC3E}">
        <p14:creationId xmlns:p14="http://schemas.microsoft.com/office/powerpoint/2010/main" val="902814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922E0-8F0A-4EC6-DA82-3CE33A51D206}"/>
              </a:ext>
            </a:extLst>
          </p:cNvPr>
          <p:cNvSpPr>
            <a:spLocks noGrp="1"/>
          </p:cNvSpPr>
          <p:nvPr>
            <p:ph type="title"/>
          </p:nvPr>
        </p:nvSpPr>
        <p:spPr>
          <a:xfrm>
            <a:off x="1431637" y="365125"/>
            <a:ext cx="7139796" cy="1342817"/>
          </a:xfrm>
        </p:spPr>
        <p:txBody>
          <a:bodyPr>
            <a:normAutofit/>
          </a:bodyPr>
          <a:lstStyle/>
          <a:p>
            <a:r>
              <a:rPr lang="en-US" sz="1400" b="1" dirty="0">
                <a:solidFill>
                  <a:srgbClr val="00B050"/>
                </a:solidFill>
              </a:rPr>
              <a:t>Global Action (3 ) Live Simply  </a:t>
            </a:r>
            <a:r>
              <a:rPr lang="en-US" sz="1400" b="1" dirty="0"/>
              <a:t>We will take part in World Environment Day.</a:t>
            </a:r>
            <a:br>
              <a:rPr lang="en-US" sz="1400" b="1" dirty="0"/>
            </a:br>
            <a:r>
              <a:rPr lang="en-US" sz="1400" b="1" dirty="0"/>
              <a:t>We will promote and raise awareness of caring for our </a:t>
            </a:r>
            <a:r>
              <a:rPr lang="en-US" sz="1400" b="1" dirty="0">
                <a:solidFill>
                  <a:srgbClr val="0070C0"/>
                </a:solidFill>
              </a:rPr>
              <a:t>common home</a:t>
            </a:r>
            <a:br>
              <a:rPr lang="en-US" sz="1400" b="1" dirty="0"/>
            </a:br>
            <a:r>
              <a:rPr lang="en-US" sz="1400" b="1" dirty="0"/>
              <a:t>We will invite parents and parishioners to come along for a </a:t>
            </a:r>
            <a:r>
              <a:rPr lang="en-US" sz="1400" b="1" dirty="0">
                <a:solidFill>
                  <a:schemeClr val="accent4">
                    <a:lumMod val="60000"/>
                    <a:lumOff val="40000"/>
                  </a:schemeClr>
                </a:solidFill>
              </a:rPr>
              <a:t>planting session </a:t>
            </a:r>
            <a:r>
              <a:rPr lang="en-US" sz="1400" b="1" dirty="0"/>
              <a:t>in our </a:t>
            </a:r>
            <a:r>
              <a:rPr lang="en-US" sz="1400" b="1" dirty="0">
                <a:solidFill>
                  <a:schemeClr val="accent4">
                    <a:lumMod val="60000"/>
                    <a:lumOff val="40000"/>
                  </a:schemeClr>
                </a:solidFill>
              </a:rPr>
              <a:t>community garden</a:t>
            </a:r>
            <a:br>
              <a:rPr lang="en-US" sz="1400" b="1" dirty="0"/>
            </a:br>
            <a:r>
              <a:rPr lang="en-US" sz="1400" b="1" dirty="0"/>
              <a:t>Homework tasks will be used to promote further awareness outside of school</a:t>
            </a:r>
            <a:endParaRPr lang="en-GB" sz="1400" b="1" dirty="0"/>
          </a:p>
        </p:txBody>
      </p:sp>
      <p:sp>
        <p:nvSpPr>
          <p:cNvPr id="3" name="Content Placeholder 2">
            <a:extLst>
              <a:ext uri="{FF2B5EF4-FFF2-40B4-BE49-F238E27FC236}">
                <a16:creationId xmlns:a16="http://schemas.microsoft.com/office/drawing/2014/main" id="{AE6A00D9-C0CE-5D24-5038-E5ADB42E6412}"/>
              </a:ext>
            </a:extLst>
          </p:cNvPr>
          <p:cNvSpPr>
            <a:spLocks noGrp="1"/>
          </p:cNvSpPr>
          <p:nvPr>
            <p:ph idx="1"/>
          </p:nvPr>
        </p:nvSpPr>
        <p:spPr>
          <a:xfrm>
            <a:off x="6513788" y="2333297"/>
            <a:ext cx="4840010" cy="3843666"/>
          </a:xfrm>
        </p:spPr>
        <p:txBody>
          <a:bodyPr>
            <a:normAutofit/>
          </a:bodyPr>
          <a:lstStyle/>
          <a:p>
            <a:r>
              <a:rPr lang="en-US" sz="1100"/>
              <a:t>World Environment Day: 5</a:t>
            </a:r>
            <a:r>
              <a:rPr lang="en-US" sz="1100" baseline="30000"/>
              <a:t>th</a:t>
            </a:r>
            <a:r>
              <a:rPr lang="en-US" sz="1100"/>
              <a:t> June 2024</a:t>
            </a:r>
          </a:p>
          <a:p>
            <a:r>
              <a:rPr lang="en-US" sz="1100"/>
              <a:t>Our Climate Change Champions wrote a letter to Bishop Stephen inviting him to join us for World Environment Day.  </a:t>
            </a:r>
          </a:p>
          <a:p>
            <a:pPr marL="0" indent="0">
              <a:buNone/>
            </a:pPr>
            <a:endParaRPr lang="en-US" sz="1100"/>
          </a:p>
          <a:p>
            <a:r>
              <a:rPr lang="en-US" sz="1100" b="0" i="0">
                <a:effectLst/>
                <a:latin typeface="Segoe UI Historic" panose="020B0502040204020203" pitchFamily="34" charset="0"/>
              </a:rPr>
              <a:t>As part of our World Environment Day activities we were delighted to welcome Bishop Stephen, along with Father Thomas and school governors to school today. We gathered together as a school to remind ourselves of Laudato Si' a letter from Pope Francis to everybody, reminding us that we should care for our common home.</a:t>
            </a:r>
          </a:p>
          <a:p>
            <a:r>
              <a:rPr lang="en-US" sz="1100" b="0" i="0">
                <a:effectLst/>
                <a:latin typeface="Segoe UI Historic" panose="020B0502040204020203" pitchFamily="34" charset="0"/>
              </a:rPr>
              <a:t>We shared our journey so far in taking actions and pledges to hopefully achieve the Live Simply Award this summer. Bishop Stephen thanked the Climate Change Champions, all children and staff for everything they were doing to protect, respect and look after the world we share as God's family.</a:t>
            </a:r>
          </a:p>
          <a:p>
            <a:r>
              <a:rPr lang="en-US" sz="1100" b="0" i="0">
                <a:effectLst/>
                <a:latin typeface="Segoe UI Historic" panose="020B0502040204020203" pitchFamily="34" charset="0"/>
              </a:rPr>
              <a:t>The children read beautifully and they also enjoyed asking Bishop Stephen lots of their own questions at the end too- they now know his favourite colour is blue, he enjoys reading and watching football, and when he was younger he played in defence! The list goes on!</a:t>
            </a:r>
          </a:p>
          <a:p>
            <a:r>
              <a:rPr lang="en-US" sz="1100" b="0" i="0">
                <a:effectLst/>
                <a:latin typeface="Segoe UI Historic" panose="020B0502040204020203" pitchFamily="34" charset="0"/>
              </a:rPr>
              <a:t>Thankyou Bishop Stephen- we hope you come back to see us soon.</a:t>
            </a:r>
          </a:p>
          <a:p>
            <a:endParaRPr lang="en-GB" sz="1100"/>
          </a:p>
        </p:txBody>
      </p:sp>
      <p:graphicFrame>
        <p:nvGraphicFramePr>
          <p:cNvPr id="4" name="Content Placeholder 3">
            <a:extLst>
              <a:ext uri="{FF2B5EF4-FFF2-40B4-BE49-F238E27FC236}">
                <a16:creationId xmlns:a16="http://schemas.microsoft.com/office/drawing/2014/main" id="{25EC5A07-4C80-3E18-1E12-638BA2C38ED2}"/>
              </a:ext>
            </a:extLst>
          </p:cNvPr>
          <p:cNvGraphicFramePr>
            <a:graphicFrameLocks noChangeAspect="1"/>
          </p:cNvGraphicFramePr>
          <p:nvPr>
            <p:extLst>
              <p:ext uri="{D42A27DB-BD31-4B8C-83A1-F6EECF244321}">
                <p14:modId xmlns:p14="http://schemas.microsoft.com/office/powerpoint/2010/main" val="3452921523"/>
              </p:ext>
            </p:extLst>
          </p:nvPr>
        </p:nvGraphicFramePr>
        <p:xfrm>
          <a:off x="184218" y="2037088"/>
          <a:ext cx="2821153" cy="3991696"/>
        </p:xfrm>
        <a:graphic>
          <a:graphicData uri="http://schemas.openxmlformats.org/presentationml/2006/ole">
            <mc:AlternateContent xmlns:mc="http://schemas.openxmlformats.org/markup-compatibility/2006">
              <mc:Choice xmlns:v="urn:schemas-microsoft-com:vml" Requires="v">
                <p:oleObj name="Acrobat Document" r:id="rId2" imgW="4533723" imgH="6415694" progId="AcroExch.Document.DC">
                  <p:embed/>
                </p:oleObj>
              </mc:Choice>
              <mc:Fallback>
                <p:oleObj name="Acrobat Document" r:id="rId2" imgW="4533723" imgH="6415694" progId="AcroExch.Document.DC">
                  <p:embed/>
                  <p:pic>
                    <p:nvPicPr>
                      <p:cNvPr id="4" name="Content Placeholder 3">
                        <a:extLst>
                          <a:ext uri="{FF2B5EF4-FFF2-40B4-BE49-F238E27FC236}">
                            <a16:creationId xmlns:a16="http://schemas.microsoft.com/office/drawing/2014/main" id="{25EC5A07-4C80-3E18-1E12-638BA2C38ED2}"/>
                          </a:ext>
                        </a:extLst>
                      </p:cNvPr>
                      <p:cNvPicPr/>
                      <p:nvPr/>
                    </p:nvPicPr>
                    <p:blipFill>
                      <a:blip r:embed="rId3"/>
                      <a:stretch>
                        <a:fillRect/>
                      </a:stretch>
                    </p:blipFill>
                    <p:spPr>
                      <a:xfrm>
                        <a:off x="184218" y="2037088"/>
                        <a:ext cx="2821153" cy="3991696"/>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0F154153-DF49-BE02-BE76-60685F9D0445}"/>
              </a:ext>
            </a:extLst>
          </p:cNvPr>
          <p:cNvPicPr>
            <a:picLocks noChangeAspect="1"/>
          </p:cNvPicPr>
          <p:nvPr/>
        </p:nvPicPr>
        <p:blipFill>
          <a:blip r:embed="rId4"/>
          <a:stretch>
            <a:fillRect/>
          </a:stretch>
        </p:blipFill>
        <p:spPr>
          <a:xfrm>
            <a:off x="3260689" y="2043593"/>
            <a:ext cx="2997780" cy="3991696"/>
          </a:xfrm>
          <a:prstGeom prst="rect">
            <a:avLst/>
          </a:prstGeom>
        </p:spPr>
      </p:pic>
      <p:pic>
        <p:nvPicPr>
          <p:cNvPr id="6" name="Picture 2" descr="No photo description available.">
            <a:extLst>
              <a:ext uri="{FF2B5EF4-FFF2-40B4-BE49-F238E27FC236}">
                <a16:creationId xmlns:a16="http://schemas.microsoft.com/office/drawing/2014/main" id="{351C06CA-F24F-8094-7DB0-5483F3BF74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5097" y="142467"/>
            <a:ext cx="1618453" cy="1077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No photo description available.">
            <a:extLst>
              <a:ext uri="{FF2B5EF4-FFF2-40B4-BE49-F238E27FC236}">
                <a16:creationId xmlns:a16="http://schemas.microsoft.com/office/drawing/2014/main" id="{82D59C52-1269-2B32-789F-0D59BA438F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3023" y="1343776"/>
            <a:ext cx="1618453" cy="1077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hand print in a circle&#10;&#10;AI-generated content may be incorrect.">
            <a:extLst>
              <a:ext uri="{FF2B5EF4-FFF2-40B4-BE49-F238E27FC236}">
                <a16:creationId xmlns:a16="http://schemas.microsoft.com/office/drawing/2014/main" id="{14D342F7-12B0-23F2-212D-FBAD289B07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65" y="477435"/>
            <a:ext cx="1230507" cy="1230507"/>
          </a:xfrm>
          <a:prstGeom prst="rect">
            <a:avLst/>
          </a:prstGeom>
        </p:spPr>
      </p:pic>
      <p:pic>
        <p:nvPicPr>
          <p:cNvPr id="11" name="Picture 10" descr="A yellow and white circle with a hand holding a plant&#10;&#10;AI-generated content may be incorrect.">
            <a:extLst>
              <a:ext uri="{FF2B5EF4-FFF2-40B4-BE49-F238E27FC236}">
                <a16:creationId xmlns:a16="http://schemas.microsoft.com/office/drawing/2014/main" id="{F745093B-EC17-8218-DE80-461E1899F0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0038" y="414477"/>
            <a:ext cx="1278070" cy="1278070"/>
          </a:xfrm>
          <a:prstGeom prst="rect">
            <a:avLst/>
          </a:prstGeom>
        </p:spPr>
      </p:pic>
    </p:spTree>
    <p:extLst>
      <p:ext uri="{BB962C8B-B14F-4D97-AF65-F5344CB8AC3E}">
        <p14:creationId xmlns:p14="http://schemas.microsoft.com/office/powerpoint/2010/main" val="907964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9746C-6722-DFAD-176F-B99643C754F2}"/>
              </a:ext>
            </a:extLst>
          </p:cNvPr>
          <p:cNvSpPr>
            <a:spLocks noGrp="1"/>
          </p:cNvSpPr>
          <p:nvPr>
            <p:ph type="title"/>
          </p:nvPr>
        </p:nvSpPr>
        <p:spPr>
          <a:xfrm>
            <a:off x="838200" y="365126"/>
            <a:ext cx="4398818" cy="964911"/>
          </a:xfrm>
        </p:spPr>
        <p:txBody>
          <a:bodyPr>
            <a:normAutofit/>
          </a:bodyPr>
          <a:lstStyle/>
          <a:p>
            <a:r>
              <a:rPr lang="en-US" sz="1200" i="1" dirty="0">
                <a:solidFill>
                  <a:srgbClr val="00B050"/>
                </a:solidFill>
              </a:rPr>
              <a:t>‘</a:t>
            </a:r>
            <a:r>
              <a:rPr lang="en-US" sz="1200" b="1" i="1" dirty="0">
                <a:solidFill>
                  <a:srgbClr val="00B050"/>
                </a:solidFill>
              </a:rPr>
              <a:t>Global (3) Live Simply</a:t>
            </a:r>
            <a:r>
              <a:rPr lang="en-US" sz="1200" i="1" dirty="0">
                <a:solidFill>
                  <a:srgbClr val="00B050"/>
                </a:solidFill>
              </a:rPr>
              <a:t> </a:t>
            </a:r>
            <a:br>
              <a:rPr lang="en-US" sz="1200" i="1" dirty="0"/>
            </a:br>
            <a:r>
              <a:rPr lang="en-US" sz="1200" i="1" dirty="0"/>
              <a:t>What a lovely opportunity to work with the Grandchildren and do a little bit of gardening for the school too. Thankyou!’ </a:t>
            </a:r>
            <a:br>
              <a:rPr lang="en-US" sz="1200" i="1" dirty="0"/>
            </a:br>
            <a:r>
              <a:rPr lang="en-US" sz="1200" i="1" dirty="0"/>
              <a:t>Grandparent Y3 pupil </a:t>
            </a:r>
            <a:endParaRPr lang="en-GB" sz="1200" i="1" dirty="0"/>
          </a:p>
        </p:txBody>
      </p:sp>
      <p:pic>
        <p:nvPicPr>
          <p:cNvPr id="8" name="Picture 2" descr="May be an image of 2 people and child">
            <a:extLst>
              <a:ext uri="{FF2B5EF4-FFF2-40B4-BE49-F238E27FC236}">
                <a16:creationId xmlns:a16="http://schemas.microsoft.com/office/drawing/2014/main" id="{B4E884CF-9381-4684-490C-CE5A01D90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9243" y="3483580"/>
            <a:ext cx="2019685" cy="15147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E86B35D6-5FF9-4450-00BE-9045FC5B4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159" y="218180"/>
            <a:ext cx="1966421" cy="26218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id="{6F6655ED-ED94-2332-A8D2-3301B1EC1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8174" y="1529128"/>
            <a:ext cx="2019685" cy="26929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 photo description available.">
            <a:extLst>
              <a:ext uri="{FF2B5EF4-FFF2-40B4-BE49-F238E27FC236}">
                <a16:creationId xmlns:a16="http://schemas.microsoft.com/office/drawing/2014/main" id="{4BA2B33A-4C28-A00A-730B-8BFC95B73E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69" y="1533650"/>
            <a:ext cx="2837777" cy="21283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o photo description available.">
            <a:extLst>
              <a:ext uri="{FF2B5EF4-FFF2-40B4-BE49-F238E27FC236}">
                <a16:creationId xmlns:a16="http://schemas.microsoft.com/office/drawing/2014/main" id="{1F881C52-96A6-CFDE-28C0-C2360BA1A6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69" y="3916439"/>
            <a:ext cx="2837777" cy="21283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E5D77D7-6DEF-11C7-8EF0-6F26446B18A9}"/>
              </a:ext>
            </a:extLst>
          </p:cNvPr>
          <p:cNvSpPr txBox="1"/>
          <p:nvPr/>
        </p:nvSpPr>
        <p:spPr>
          <a:xfrm rot="21137414">
            <a:off x="6840307" y="5688697"/>
            <a:ext cx="4939828" cy="738664"/>
          </a:xfrm>
          <a:prstGeom prst="rect">
            <a:avLst/>
          </a:prstGeom>
          <a:noFill/>
        </p:spPr>
        <p:txBody>
          <a:bodyPr wrap="square" rtlCol="0">
            <a:spAutoFit/>
          </a:bodyPr>
          <a:lstStyle/>
          <a:p>
            <a:r>
              <a:rPr lang="en-US" sz="1400" dirty="0"/>
              <a:t>‘</a:t>
            </a:r>
            <a:r>
              <a:rPr lang="en-US" sz="1400" i="1" dirty="0"/>
              <a:t>I love to garden but I do not have my own, so it is great that I get to help at school and at church too.’</a:t>
            </a:r>
          </a:p>
          <a:p>
            <a:r>
              <a:rPr lang="en-US" sz="1400" dirty="0"/>
              <a:t>Christine ( Parishioner St Mary’s Church) </a:t>
            </a:r>
            <a:endParaRPr lang="en-GB" sz="1400" dirty="0"/>
          </a:p>
        </p:txBody>
      </p:sp>
      <p:sp>
        <p:nvSpPr>
          <p:cNvPr id="11" name="TextBox 10">
            <a:extLst>
              <a:ext uri="{FF2B5EF4-FFF2-40B4-BE49-F238E27FC236}">
                <a16:creationId xmlns:a16="http://schemas.microsoft.com/office/drawing/2014/main" id="{1864EB90-BE0C-7469-E79C-774E181C1CA0}"/>
              </a:ext>
            </a:extLst>
          </p:cNvPr>
          <p:cNvSpPr txBox="1"/>
          <p:nvPr/>
        </p:nvSpPr>
        <p:spPr>
          <a:xfrm>
            <a:off x="8880421" y="-25144"/>
            <a:ext cx="2700471" cy="3108543"/>
          </a:xfrm>
          <a:prstGeom prst="rect">
            <a:avLst/>
          </a:prstGeom>
          <a:noFill/>
        </p:spPr>
        <p:txBody>
          <a:bodyPr wrap="square" rtlCol="0">
            <a:spAutoFit/>
          </a:bodyPr>
          <a:lstStyle/>
          <a:p>
            <a:r>
              <a:rPr lang="en-US" sz="1400" dirty="0"/>
              <a:t>The </a:t>
            </a:r>
            <a:r>
              <a:rPr lang="en-US" sz="1400" dirty="0">
                <a:solidFill>
                  <a:schemeClr val="accent4">
                    <a:lumMod val="40000"/>
                    <a:lumOff val="60000"/>
                  </a:schemeClr>
                </a:solidFill>
              </a:rPr>
              <a:t>community garden </a:t>
            </a:r>
            <a:r>
              <a:rPr lang="en-US" sz="1400" dirty="0"/>
              <a:t>session developed positive relationships across the community and an increased awareness of </a:t>
            </a:r>
            <a:r>
              <a:rPr lang="en-US" sz="1400" dirty="0">
                <a:solidFill>
                  <a:srgbClr val="00B050"/>
                </a:solidFill>
              </a:rPr>
              <a:t>responsibility</a:t>
            </a:r>
            <a:r>
              <a:rPr lang="en-US" sz="1400" dirty="0"/>
              <a:t> to look after and </a:t>
            </a:r>
            <a:r>
              <a:rPr lang="en-US" sz="1400" dirty="0">
                <a:solidFill>
                  <a:schemeClr val="accent4">
                    <a:lumMod val="60000"/>
                    <a:lumOff val="40000"/>
                  </a:schemeClr>
                </a:solidFill>
              </a:rPr>
              <a:t>maintain our gardens.</a:t>
            </a:r>
          </a:p>
          <a:p>
            <a:r>
              <a:rPr lang="en-US" sz="1400" dirty="0"/>
              <a:t>There was a wonderful sense of pride from all involved including younger siblings and staff even coming in to paint the pod during half term. The children were able to see that whilst the garden belongs to us, </a:t>
            </a:r>
            <a:r>
              <a:rPr lang="en-US" sz="1400" dirty="0">
                <a:solidFill>
                  <a:schemeClr val="accent5"/>
                </a:solidFill>
              </a:rPr>
              <a:t>it is for us to look after and for all to enjoy</a:t>
            </a:r>
            <a:r>
              <a:rPr lang="en-US" sz="1400" dirty="0"/>
              <a:t>.</a:t>
            </a:r>
            <a:endParaRPr lang="en-GB" sz="1400" dirty="0"/>
          </a:p>
        </p:txBody>
      </p:sp>
      <p:sp>
        <p:nvSpPr>
          <p:cNvPr id="13" name="Speech Bubble: Oval 12">
            <a:extLst>
              <a:ext uri="{FF2B5EF4-FFF2-40B4-BE49-F238E27FC236}">
                <a16:creationId xmlns:a16="http://schemas.microsoft.com/office/drawing/2014/main" id="{64F24D26-48E9-6F79-6179-FA0C407673C7}"/>
              </a:ext>
            </a:extLst>
          </p:cNvPr>
          <p:cNvSpPr/>
          <p:nvPr/>
        </p:nvSpPr>
        <p:spPr>
          <a:xfrm rot="715940">
            <a:off x="1999716" y="3381954"/>
            <a:ext cx="2521009" cy="1094543"/>
          </a:xfrm>
          <a:prstGeom prst="wedgeEllipseCallout">
            <a:avLst/>
          </a:prstGeom>
          <a:solidFill>
            <a:schemeClr val="bg1"/>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We worked together as a team, it was so much fun and it was hard work!</a:t>
            </a:r>
            <a:endParaRPr lang="en-GB" sz="1200" dirty="0">
              <a:ln w="0"/>
              <a:solidFill>
                <a:schemeClr val="tx1"/>
              </a:solidFill>
              <a:effectLst>
                <a:outerShdw blurRad="38100" dist="19050" dir="2700000" algn="tl" rotWithShape="0">
                  <a:schemeClr val="dk1">
                    <a:alpha val="40000"/>
                  </a:schemeClr>
                </a:outerShdw>
              </a:effectLst>
            </a:endParaRPr>
          </a:p>
        </p:txBody>
      </p:sp>
      <p:sp>
        <p:nvSpPr>
          <p:cNvPr id="14" name="TextBox 13">
            <a:extLst>
              <a:ext uri="{FF2B5EF4-FFF2-40B4-BE49-F238E27FC236}">
                <a16:creationId xmlns:a16="http://schemas.microsoft.com/office/drawing/2014/main" id="{581668D5-25AD-0ECD-996A-0A259178C102}"/>
              </a:ext>
            </a:extLst>
          </p:cNvPr>
          <p:cNvSpPr txBox="1"/>
          <p:nvPr/>
        </p:nvSpPr>
        <p:spPr>
          <a:xfrm>
            <a:off x="3298678" y="4828374"/>
            <a:ext cx="2401368" cy="954107"/>
          </a:xfrm>
          <a:prstGeom prst="rect">
            <a:avLst/>
          </a:prstGeom>
          <a:noFill/>
        </p:spPr>
        <p:txBody>
          <a:bodyPr wrap="square" rtlCol="0">
            <a:spAutoFit/>
          </a:bodyPr>
          <a:lstStyle/>
          <a:p>
            <a:r>
              <a:rPr lang="en-US" sz="1400" i="1" dirty="0"/>
              <a:t>‘The climate is a common good, belonging to all and meant for all.’</a:t>
            </a:r>
          </a:p>
          <a:p>
            <a:r>
              <a:rPr lang="en-US" sz="1400" dirty="0"/>
              <a:t>Pope Francis, </a:t>
            </a:r>
            <a:r>
              <a:rPr lang="en-US" sz="1400" dirty="0" err="1"/>
              <a:t>Laudato</a:t>
            </a:r>
            <a:r>
              <a:rPr lang="en-US" sz="1400" dirty="0"/>
              <a:t> Si’</a:t>
            </a:r>
            <a:endParaRPr lang="en-GB" sz="1400" dirty="0"/>
          </a:p>
        </p:txBody>
      </p:sp>
      <p:pic>
        <p:nvPicPr>
          <p:cNvPr id="15" name="Picture 14" descr="A yellow and white circle with a hand holding a plant&#10;&#10;AI-generated content may be incorrect.">
            <a:extLst>
              <a:ext uri="{FF2B5EF4-FFF2-40B4-BE49-F238E27FC236}">
                <a16:creationId xmlns:a16="http://schemas.microsoft.com/office/drawing/2014/main" id="{30541395-E418-8B45-6D93-C69CFFC853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1843" y="5328872"/>
            <a:ext cx="1278070" cy="1278070"/>
          </a:xfrm>
          <a:prstGeom prst="rect">
            <a:avLst/>
          </a:prstGeom>
        </p:spPr>
      </p:pic>
      <p:pic>
        <p:nvPicPr>
          <p:cNvPr id="16" name="Picture 15" descr="A blue hand print in a circle&#10;&#10;AI-generated content may be incorrect.">
            <a:extLst>
              <a:ext uri="{FF2B5EF4-FFF2-40B4-BE49-F238E27FC236}">
                <a16:creationId xmlns:a16="http://schemas.microsoft.com/office/drawing/2014/main" id="{5FB88A02-4BBE-6761-3C25-FE713E763F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2462" y="2326307"/>
            <a:ext cx="1230507" cy="1230507"/>
          </a:xfrm>
          <a:prstGeom prst="rect">
            <a:avLst/>
          </a:prstGeom>
        </p:spPr>
      </p:pic>
      <p:pic>
        <p:nvPicPr>
          <p:cNvPr id="3" name="Picture 2" descr="May be an image of 4 people, people standing and outdoors">
            <a:extLst>
              <a:ext uri="{FF2B5EF4-FFF2-40B4-BE49-F238E27FC236}">
                <a16:creationId xmlns:a16="http://schemas.microsoft.com/office/drawing/2014/main" id="{EE3C380E-EB11-B75A-CC84-B7057101370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61712" y="2941560"/>
            <a:ext cx="1949104" cy="2598805"/>
          </a:xfrm>
          <a:prstGeom prst="rect">
            <a:avLst/>
          </a:prstGeom>
          <a:noFill/>
          <a:ln>
            <a:noFill/>
          </a:ln>
        </p:spPr>
      </p:pic>
    </p:spTree>
    <p:extLst>
      <p:ext uri="{BB962C8B-B14F-4D97-AF65-F5344CB8AC3E}">
        <p14:creationId xmlns:p14="http://schemas.microsoft.com/office/powerpoint/2010/main" val="1742934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08181-8F07-AD9D-C14E-8F4035CF5D7F}"/>
              </a:ext>
            </a:extLst>
          </p:cNvPr>
          <p:cNvSpPr>
            <a:spLocks noGrp="1"/>
          </p:cNvSpPr>
          <p:nvPr>
            <p:ph type="title"/>
          </p:nvPr>
        </p:nvSpPr>
        <p:spPr>
          <a:xfrm>
            <a:off x="838201" y="365125"/>
            <a:ext cx="6486235" cy="1849232"/>
          </a:xfrm>
        </p:spPr>
        <p:txBody>
          <a:bodyPr>
            <a:normAutofit fontScale="90000"/>
          </a:bodyPr>
          <a:lstStyle/>
          <a:p>
            <a:r>
              <a:rPr lang="en-US" sz="1800" dirty="0">
                <a:solidFill>
                  <a:srgbClr val="0070C0"/>
                </a:solidFill>
              </a:rPr>
              <a:t>LOCAL (1) Living Sustainably </a:t>
            </a:r>
            <a:br>
              <a:rPr lang="en-US" sz="1800" dirty="0">
                <a:solidFill>
                  <a:srgbClr val="0070C0"/>
                </a:solidFill>
                <a:ea typeface="Calibri Light"/>
                <a:cs typeface="Calibri Light"/>
              </a:rPr>
            </a:br>
            <a:r>
              <a:rPr lang="en-US" sz="1800" dirty="0">
                <a:solidFill>
                  <a:srgbClr val="0070C0"/>
                </a:solidFill>
              </a:rPr>
              <a:t> </a:t>
            </a:r>
            <a:r>
              <a:rPr lang="en-US" sz="1800" dirty="0"/>
              <a:t>Litter Picking </a:t>
            </a:r>
            <a:br>
              <a:rPr lang="en-US" sz="1800" dirty="0"/>
            </a:br>
            <a:r>
              <a:rPr lang="en-US" sz="1800" dirty="0"/>
              <a:t>We will </a:t>
            </a:r>
            <a:r>
              <a:rPr lang="en-US" sz="1800" dirty="0" err="1"/>
              <a:t>organise</a:t>
            </a:r>
            <a:r>
              <a:rPr lang="en-US" sz="1800" dirty="0"/>
              <a:t> termly litter picks in the local community so our environment is cleaner and safer for all, including wildlife.</a:t>
            </a:r>
            <a:br>
              <a:rPr lang="en-US" sz="1800" dirty="0"/>
            </a:br>
            <a:r>
              <a:rPr lang="en-US" sz="1800" dirty="0"/>
              <a:t>We will have a </a:t>
            </a:r>
            <a:r>
              <a:rPr lang="en-US" sz="1800" dirty="0" err="1"/>
              <a:t>rota</a:t>
            </a:r>
            <a:r>
              <a:rPr lang="en-US" sz="1800" dirty="0"/>
              <a:t> so that children are given opportunities to </a:t>
            </a:r>
            <a:r>
              <a:rPr lang="en-US" sz="1800" dirty="0">
                <a:solidFill>
                  <a:schemeClr val="accent2"/>
                </a:solidFill>
              </a:rPr>
              <a:t>participate, </a:t>
            </a:r>
            <a:r>
              <a:rPr lang="en-US" sz="1800" dirty="0">
                <a:solidFill>
                  <a:srgbClr val="00B050"/>
                </a:solidFill>
              </a:rPr>
              <a:t>take action </a:t>
            </a:r>
            <a:r>
              <a:rPr lang="en-US" sz="1800" dirty="0"/>
              <a:t>and share the </a:t>
            </a:r>
            <a:r>
              <a:rPr lang="en-US" sz="1800" dirty="0">
                <a:solidFill>
                  <a:srgbClr val="00B050"/>
                </a:solidFill>
              </a:rPr>
              <a:t>responsibility of caring </a:t>
            </a:r>
            <a:r>
              <a:rPr lang="en-US" sz="1800" dirty="0"/>
              <a:t>for our world.</a:t>
            </a:r>
            <a:br>
              <a:rPr lang="en-US" dirty="0"/>
            </a:br>
            <a:r>
              <a:rPr lang="en-US" dirty="0"/>
              <a:t> </a:t>
            </a:r>
            <a:endParaRPr lang="en-GB" dirty="0"/>
          </a:p>
        </p:txBody>
      </p:sp>
      <p:sp>
        <p:nvSpPr>
          <p:cNvPr id="3" name="Content Placeholder 2">
            <a:extLst>
              <a:ext uri="{FF2B5EF4-FFF2-40B4-BE49-F238E27FC236}">
                <a16:creationId xmlns:a16="http://schemas.microsoft.com/office/drawing/2014/main" id="{F94CD5ED-6A9A-F80A-9692-31570868F496}"/>
              </a:ext>
            </a:extLst>
          </p:cNvPr>
          <p:cNvSpPr>
            <a:spLocks noGrp="1"/>
          </p:cNvSpPr>
          <p:nvPr>
            <p:ph idx="1"/>
          </p:nvPr>
        </p:nvSpPr>
        <p:spPr>
          <a:xfrm>
            <a:off x="838200" y="2948299"/>
            <a:ext cx="5579691" cy="1849232"/>
          </a:xfrm>
        </p:spPr>
        <p:txBody>
          <a:bodyPr>
            <a:normAutofit fontScale="92500" lnSpcReduction="20000"/>
          </a:bodyPr>
          <a:lstStyle/>
          <a:p>
            <a:pPr marL="0" indent="0">
              <a:buNone/>
            </a:pPr>
            <a:r>
              <a:rPr lang="en-US" sz="1400" b="0" i="0" dirty="0">
                <a:effectLst/>
                <a:latin typeface="Segoe UI Historic" panose="020B0502040204020203" pitchFamily="34" charset="0"/>
              </a:rPr>
              <a:t>Our lunch time ramblers have combined their daily steps with  local litter picks. As part of our Live Simply Award we have pledged to make an effort to keep our school grounds and local area litter free- no better time to do it than during our Big Lent Lunch Walks!</a:t>
            </a:r>
          </a:p>
          <a:p>
            <a:pPr marL="0" indent="0">
              <a:buNone/>
            </a:pPr>
            <a:r>
              <a:rPr lang="en-US" sz="1400" b="0" i="0" dirty="0">
                <a:effectLst/>
                <a:latin typeface="Segoe UI Historic" panose="020B0502040204020203" pitchFamily="34" charset="0"/>
              </a:rPr>
              <a:t>A huge thankyou to </a:t>
            </a:r>
            <a:r>
              <a:rPr lang="en-US" sz="1400" b="0" i="0" dirty="0" err="1">
                <a:effectLst/>
                <a:latin typeface="Segoe UI Historic" panose="020B0502040204020203" pitchFamily="34" charset="0"/>
              </a:rPr>
              <a:t>Mrs</a:t>
            </a:r>
            <a:r>
              <a:rPr lang="en-US" sz="1400" b="0" i="0" dirty="0">
                <a:effectLst/>
                <a:latin typeface="Segoe UI Historic" panose="020B0502040204020203" pitchFamily="34" charset="0"/>
              </a:rPr>
              <a:t> Dominick and Miss Callender for giving up some of their own lunch time to supervise the children with such worthwhile activities and opportunities.</a:t>
            </a:r>
          </a:p>
          <a:p>
            <a:r>
              <a:rPr lang="en-US" sz="1600" b="1" i="0" u="none" strike="noStrike" dirty="0">
                <a:effectLst/>
                <a:latin typeface="inherit"/>
                <a:hlinkClick r:id="rId2"/>
              </a:rPr>
              <a:t>#BigLentWalk</a:t>
            </a:r>
            <a:endParaRPr lang="en-US" sz="1600" b="0" i="0" dirty="0">
              <a:effectLst/>
              <a:latin typeface="Segoe UI Historic" panose="020B0502040204020203" pitchFamily="34" charset="0"/>
            </a:endParaRPr>
          </a:p>
          <a:p>
            <a:r>
              <a:rPr lang="en-US" sz="1600" b="1" i="0" u="none" strike="noStrike" dirty="0">
                <a:effectLst/>
                <a:latin typeface="inherit"/>
                <a:hlinkClick r:id="rId3"/>
              </a:rPr>
              <a:t>#livesimplyaward</a:t>
            </a:r>
            <a:endParaRPr lang="en-US" sz="1600" b="0" i="0" dirty="0">
              <a:effectLst/>
              <a:latin typeface="Segoe UI Historic" panose="020B0502040204020203" pitchFamily="34" charset="0"/>
            </a:endParaRPr>
          </a:p>
          <a:p>
            <a:endParaRPr lang="en-GB" sz="1600" dirty="0"/>
          </a:p>
        </p:txBody>
      </p:sp>
      <p:pic>
        <p:nvPicPr>
          <p:cNvPr id="5122" name="Picture 2" descr="No photo description available.">
            <a:extLst>
              <a:ext uri="{FF2B5EF4-FFF2-40B4-BE49-F238E27FC236}">
                <a16:creationId xmlns:a16="http://schemas.microsoft.com/office/drawing/2014/main" id="{78731E6A-5E56-250E-E0AC-4EB7325C2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3740"/>
          <a:stretch/>
        </p:blipFill>
        <p:spPr bwMode="auto">
          <a:xfrm>
            <a:off x="6430737" y="0"/>
            <a:ext cx="5761264" cy="6626216"/>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No photo description available.">
            <a:extLst>
              <a:ext uri="{FF2B5EF4-FFF2-40B4-BE49-F238E27FC236}">
                <a16:creationId xmlns:a16="http://schemas.microsoft.com/office/drawing/2014/main" id="{A3777E6C-89BF-A7E7-53CD-C6C3BDAEBC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948" y="1815245"/>
            <a:ext cx="817546" cy="10900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een circle with a hand and a group of people&#10;&#10;AI-generated content may be incorrect.">
            <a:extLst>
              <a:ext uri="{FF2B5EF4-FFF2-40B4-BE49-F238E27FC236}">
                <a16:creationId xmlns:a16="http://schemas.microsoft.com/office/drawing/2014/main" id="{7FC67D97-5279-8A02-EBE1-EB853B124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7652" y="1746205"/>
            <a:ext cx="903982" cy="903982"/>
          </a:xfrm>
          <a:prstGeom prst="rect">
            <a:avLst/>
          </a:prstGeom>
        </p:spPr>
      </p:pic>
      <p:pic>
        <p:nvPicPr>
          <p:cNvPr id="6" name="Picture 5" descr="A yellow and white circle with a hand holding a plant&#10;&#10;AI-generated content may be incorrect.">
            <a:extLst>
              <a:ext uri="{FF2B5EF4-FFF2-40B4-BE49-F238E27FC236}">
                <a16:creationId xmlns:a16="http://schemas.microsoft.com/office/drawing/2014/main" id="{A43E435C-1769-7715-89F1-382A49A465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215" y="1789530"/>
            <a:ext cx="920096" cy="920096"/>
          </a:xfrm>
          <a:prstGeom prst="rect">
            <a:avLst/>
          </a:prstGeom>
        </p:spPr>
      </p:pic>
      <p:pic>
        <p:nvPicPr>
          <p:cNvPr id="8" name="Picture 7" descr="A circle with a group of people and a globe&#10;&#10;AI-generated content may be incorrect.">
            <a:extLst>
              <a:ext uri="{FF2B5EF4-FFF2-40B4-BE49-F238E27FC236}">
                <a16:creationId xmlns:a16="http://schemas.microsoft.com/office/drawing/2014/main" id="{731081A4-53AB-63FB-5C11-97BE014403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3459" y="1778561"/>
            <a:ext cx="871626" cy="871626"/>
          </a:xfrm>
          <a:prstGeom prst="rect">
            <a:avLst/>
          </a:prstGeom>
        </p:spPr>
      </p:pic>
      <p:sp>
        <p:nvSpPr>
          <p:cNvPr id="9" name="Flowchart: Sequential Access Storage 8">
            <a:extLst>
              <a:ext uri="{FF2B5EF4-FFF2-40B4-BE49-F238E27FC236}">
                <a16:creationId xmlns:a16="http://schemas.microsoft.com/office/drawing/2014/main" id="{D0B9F04E-9E99-DC95-EEAC-F436C7181ACC}"/>
              </a:ext>
            </a:extLst>
          </p:cNvPr>
          <p:cNvSpPr/>
          <p:nvPr/>
        </p:nvSpPr>
        <p:spPr>
          <a:xfrm rot="20509822">
            <a:off x="711636" y="5074457"/>
            <a:ext cx="2324456" cy="1524687"/>
          </a:xfrm>
          <a:prstGeom prst="flowChartMagneticTap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i="1" dirty="0"/>
              <a:t>‘Some people just don’t care about dropping litter but we do. We need to be the ones responsible and respect God’s world.’</a:t>
            </a:r>
          </a:p>
          <a:p>
            <a:pPr algn="ctr"/>
            <a:r>
              <a:rPr lang="en-US" sz="1200" dirty="0"/>
              <a:t>Connie (Y6) </a:t>
            </a:r>
            <a:endParaRPr lang="en-GB" sz="1200" dirty="0"/>
          </a:p>
        </p:txBody>
      </p:sp>
      <p:sp>
        <p:nvSpPr>
          <p:cNvPr id="10" name="Flowchart: Sequential Access Storage 9">
            <a:extLst>
              <a:ext uri="{FF2B5EF4-FFF2-40B4-BE49-F238E27FC236}">
                <a16:creationId xmlns:a16="http://schemas.microsoft.com/office/drawing/2014/main" id="{7F215849-2E8F-3493-66DF-98EE7C13ECC8}"/>
              </a:ext>
            </a:extLst>
          </p:cNvPr>
          <p:cNvSpPr/>
          <p:nvPr/>
        </p:nvSpPr>
        <p:spPr>
          <a:xfrm>
            <a:off x="7269717" y="1016000"/>
            <a:ext cx="2916068" cy="1317001"/>
          </a:xfrm>
          <a:prstGeom prst="flowChartMagneticTap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200" dirty="0"/>
              <a:t>‘If you put rubbish on the floor- that is bad. If you pick it up and put it in the bin- that is good. That is what God wants us to do because it is good.’</a:t>
            </a:r>
          </a:p>
          <a:p>
            <a:pPr algn="ctr"/>
            <a:r>
              <a:rPr lang="en-US" sz="1200" dirty="0"/>
              <a:t>Cassian (EYFS) </a:t>
            </a:r>
            <a:endParaRPr lang="en-GB" sz="1200" dirty="0"/>
          </a:p>
        </p:txBody>
      </p:sp>
      <p:pic>
        <p:nvPicPr>
          <p:cNvPr id="12" name="Picture 8" descr="No photo description available.">
            <a:extLst>
              <a:ext uri="{FF2B5EF4-FFF2-40B4-BE49-F238E27FC236}">
                <a16:creationId xmlns:a16="http://schemas.microsoft.com/office/drawing/2014/main" id="{5EF969E9-A59C-9D69-08D8-F7FE432026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4480" y="1803408"/>
            <a:ext cx="826133" cy="11015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o photo description available.">
            <a:extLst>
              <a:ext uri="{FF2B5EF4-FFF2-40B4-BE49-F238E27FC236}">
                <a16:creationId xmlns:a16="http://schemas.microsoft.com/office/drawing/2014/main" id="{0461C0BD-55C7-B282-0542-49E53882A3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3667" y="5220780"/>
            <a:ext cx="1902835" cy="14271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No photo description available.">
            <a:extLst>
              <a:ext uri="{FF2B5EF4-FFF2-40B4-BE49-F238E27FC236}">
                <a16:creationId xmlns:a16="http://schemas.microsoft.com/office/drawing/2014/main" id="{9A16F042-D34A-9673-563C-8B504D23259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23373" y="1814857"/>
            <a:ext cx="817546" cy="1090062"/>
          </a:xfrm>
          <a:prstGeom prst="rect">
            <a:avLst/>
          </a:prstGeom>
          <a:noFill/>
          <a:ln>
            <a:noFill/>
          </a:ln>
        </p:spPr>
      </p:pic>
      <p:pic>
        <p:nvPicPr>
          <p:cNvPr id="2056" name="Picture 8" descr="No photo description available.">
            <a:extLst>
              <a:ext uri="{FF2B5EF4-FFF2-40B4-BE49-F238E27FC236}">
                <a16:creationId xmlns:a16="http://schemas.microsoft.com/office/drawing/2014/main" id="{C929D558-16A7-3F31-50EF-1674D6B414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01613" y="4171026"/>
            <a:ext cx="2465644" cy="1849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264222"/>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E706FC50C55349BDAB39EAE70FFCE8" ma:contentTypeVersion="17" ma:contentTypeDescription="Create a new document." ma:contentTypeScope="" ma:versionID="7ad5c5f7ba12a126e69f1c870e7e6958">
  <xsd:schema xmlns:xsd="http://www.w3.org/2001/XMLSchema" xmlns:xs="http://www.w3.org/2001/XMLSchema" xmlns:p="http://schemas.microsoft.com/office/2006/metadata/properties" xmlns:ns3="8298def0-00c2-4ac6-8f81-d014c159980d" xmlns:ns4="637078a3-0392-4b7e-b01e-db5d1f86953b" targetNamespace="http://schemas.microsoft.com/office/2006/metadata/properties" ma:root="true" ma:fieldsID="3a9d600e87159529b032d2fef23feb75" ns3:_="" ns4:_="">
    <xsd:import namespace="8298def0-00c2-4ac6-8f81-d014c159980d"/>
    <xsd:import namespace="637078a3-0392-4b7e-b01e-db5d1f86953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98def0-00c2-4ac6-8f81-d014c15998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7078a3-0392-4b7e-b01e-db5d1f86953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298def0-00c2-4ac6-8f81-d014c159980d" xsi:nil="true"/>
  </documentManagement>
</p:properties>
</file>

<file path=customXml/itemProps1.xml><?xml version="1.0" encoding="utf-8"?>
<ds:datastoreItem xmlns:ds="http://schemas.openxmlformats.org/officeDocument/2006/customXml" ds:itemID="{2E728200-8A0C-4564-B7C8-2C90ECB390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98def0-00c2-4ac6-8f81-d014c159980d"/>
    <ds:schemaRef ds:uri="637078a3-0392-4b7e-b01e-db5d1f8695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438DEB-DEE5-4682-A5DA-F6472BDE1D82}">
  <ds:schemaRefs>
    <ds:schemaRef ds:uri="http://schemas.microsoft.com/sharepoint/v3/contenttype/forms"/>
  </ds:schemaRefs>
</ds:datastoreItem>
</file>

<file path=customXml/itemProps3.xml><?xml version="1.0" encoding="utf-8"?>
<ds:datastoreItem xmlns:ds="http://schemas.openxmlformats.org/officeDocument/2006/customXml" ds:itemID="{59F8ABAA-71A6-4917-BAC4-8670A2E56C7A}">
  <ds:schemaRef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637078a3-0392-4b7e-b01e-db5d1f86953b"/>
    <ds:schemaRef ds:uri="http://schemas.microsoft.com/office/2006/documentManagement/types"/>
    <ds:schemaRef ds:uri="http://purl.org/dc/dcmitype/"/>
    <ds:schemaRef ds:uri="http://www.w3.org/XML/1998/namespace"/>
    <ds:schemaRef ds:uri="8298def0-00c2-4ac6-8f81-d014c159980d"/>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1148</TotalTime>
  <Words>3642</Words>
  <Application>Microsoft Office PowerPoint</Application>
  <PresentationFormat>Widescreen</PresentationFormat>
  <Paragraphs>169</Paragraphs>
  <Slides>22</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0" baseType="lpstr">
      <vt:lpstr>Aptos</vt:lpstr>
      <vt:lpstr>Arial</vt:lpstr>
      <vt:lpstr>Calibri</vt:lpstr>
      <vt:lpstr>Calibri Light</vt:lpstr>
      <vt:lpstr>inherit</vt:lpstr>
      <vt:lpstr>Segoe UI Historic</vt:lpstr>
      <vt:lpstr>Office 2013 - 2022 Theme</vt:lpstr>
      <vt:lpstr>Acrobat Document</vt:lpstr>
      <vt:lpstr>Live Simply Award </vt:lpstr>
      <vt:lpstr>Global (1) Fairtrade Fortnight </vt:lpstr>
      <vt:lpstr>Global (1)Living in Solidarity Fairtrade Fortnight </vt:lpstr>
      <vt:lpstr>Global (2) Living in Solidarity We will take part in Cafod’s Big Lent Walk to support our Global Neighbours.</vt:lpstr>
      <vt:lpstr>Global (2) Living in Solidarity We will take part in Cafod’s Big Lent Walk to support our Global Neighbours.</vt:lpstr>
      <vt:lpstr>PowerPoint Presentation</vt:lpstr>
      <vt:lpstr>Global Action (3 ) Live Simply  We will take part in World Environment Day. We will promote and raise awareness of caring for our common home We will invite parents and parishioners to come along for a planting session in our community garden Homework tasks will be used to promote further awareness outside of school</vt:lpstr>
      <vt:lpstr>‘Global (3) Live Simply  What a lovely opportunity to work with the Grandchildren and do a little bit of gardening for the school too. Thankyou!’  Grandparent Y3 pupil </vt:lpstr>
      <vt:lpstr>LOCAL (1) Living Sustainably   Litter Picking  We will organise termly litter picks in the local community so our environment is cleaner and safer for all, including wildlife. We will have a rota so that children are given opportunities to participate, take action and share the responsibility of caring for our world.  </vt:lpstr>
      <vt:lpstr>Local (1) Finding out more about what happens to our rubbish!</vt:lpstr>
      <vt:lpstr>LOCAL (2) Living in Solidarity Supporting our local food banks.</vt:lpstr>
      <vt:lpstr>LOCAL (2) Living in Solidarity Supporting our local food banks.</vt:lpstr>
      <vt:lpstr>LOCAL (3) Living in Solidarity : Developing links with our Local Care Home</vt:lpstr>
      <vt:lpstr>LOCAL (3): Developing links with our Local Care Home</vt:lpstr>
      <vt:lpstr>LOCAL (3): Developing links with our Local Care Home</vt:lpstr>
      <vt:lpstr>School (1) Live Simply  Our commitment to pledge...</vt:lpstr>
      <vt:lpstr>School (1) Live Simply  Our commitment to pledge...</vt:lpstr>
      <vt:lpstr>SCHOOL (2): Live Simply/Live Sustainably    ‘Time to connect to nature’</vt:lpstr>
      <vt:lpstr>School (2) Live Simply/ Live Sustainably</vt:lpstr>
      <vt:lpstr>PowerPoint Presentation</vt:lpstr>
      <vt:lpstr>SCHOOL (3) Live Simply   Creative Prayer spaces and scripture around school  </vt:lpstr>
      <vt:lpstr>School (3) Live Simply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Live Simply Award</dc:title>
  <dc:creator>Lesley Box</dc:creator>
  <cp:lastModifiedBy>Lesley Box</cp:lastModifiedBy>
  <cp:revision>764</cp:revision>
  <dcterms:created xsi:type="dcterms:W3CDTF">2024-12-17T10:35:12Z</dcterms:created>
  <dcterms:modified xsi:type="dcterms:W3CDTF">2025-03-25T15:53:18Z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0x01010075E706FC50C55349BDAB39EAE70FFCE8</vt:lpwstr>
  </property>
</Properties>
</file>