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1" r:id="rId2"/>
    <p:sldId id="286" r:id="rId3"/>
    <p:sldId id="261" r:id="rId4"/>
    <p:sldId id="264" r:id="rId5"/>
    <p:sldId id="266" r:id="rId6"/>
    <p:sldId id="267" r:id="rId7"/>
    <p:sldId id="265" r:id="rId8"/>
    <p:sldId id="268" r:id="rId9"/>
    <p:sldId id="269" r:id="rId10"/>
    <p:sldId id="270" r:id="rId11"/>
    <p:sldId id="273" r:id="rId12"/>
    <p:sldId id="274" r:id="rId13"/>
    <p:sldId id="275" r:id="rId14"/>
    <p:sldId id="282" r:id="rId15"/>
    <p:sldId id="284" r:id="rId16"/>
    <p:sldId id="285" r:id="rId17"/>
    <p:sldId id="257" r:id="rId18"/>
    <p:sldId id="277" r:id="rId19"/>
    <p:sldId id="258" r:id="rId20"/>
    <p:sldId id="262" r:id="rId21"/>
    <p:sldId id="259" r:id="rId22"/>
    <p:sldId id="280" r:id="rId23"/>
    <p:sldId id="279" r:id="rId24"/>
    <p:sldId id="263" r:id="rId25"/>
    <p:sldId id="287" r:id="rId26"/>
    <p:sldId id="288" r:id="rId27"/>
    <p:sldId id="289" r:id="rId28"/>
    <p:sldId id="290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895B-7CFC-430D-84FF-C5B76DE7768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081D7-0E2F-4395-A34D-C87D234EB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Fluency is not something that will just happen.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It is a spectrum and everyone’s fluency decreases with more challenging texts so it needs to be practised even in Year 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It needs to be modelled, encouraged and explained.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371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Prosody- paying attention to punctuation.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331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2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d58a7f2d16_0_91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g1d58a7f2d16_0_91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g1d58a7f2d16_0_91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g1d58a7f2d16_0_9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1d58a7f2d16_0_91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d58a7f2d16_0_9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3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1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7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8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33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DFEC-E888-4BE1-B93E-F73B5042DD3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2FD4-EB4F-485D-B098-343F7F887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-257" b="317"/>
          <a:stretch/>
        </p:blipFill>
        <p:spPr>
          <a:xfrm>
            <a:off x="9331682" y="4479555"/>
            <a:ext cx="2735822" cy="2071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57" y="0"/>
            <a:ext cx="4429125" cy="666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406" y="159740"/>
            <a:ext cx="3738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be a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 SSMM!</a:t>
            </a:r>
          </a:p>
        </p:txBody>
      </p:sp>
      <p:pic>
        <p:nvPicPr>
          <p:cNvPr id="2050" name="Picture 2" descr="Reading Superhero: 120 Pages I 6x9 I Blank I Funny Literature Bookworm,  Author &amp; Writing Gifts: Amazon.co.uk: Notebooks, Funny: 9781688843257: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10" y="1284834"/>
            <a:ext cx="3296992" cy="3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0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2" y="1196622"/>
            <a:ext cx="9515475" cy="47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7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628" y="365125"/>
            <a:ext cx="891074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19" y="666044"/>
            <a:ext cx="9019961" cy="5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452" y="743800"/>
            <a:ext cx="8151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006" y="592428"/>
            <a:ext cx="10238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is why at SSMM we start our approach with a whole text first and then unpick the vocabulary</a:t>
            </a:r>
            <a:r>
              <a:rPr lang="en-GB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885" y="2073499"/>
            <a:ext cx="10702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Once the children know the words, we can then start to work on improving their fluency.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885" y="3408296"/>
            <a:ext cx="107023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why we ask children to keep their books for so long:</a:t>
            </a:r>
          </a:p>
          <a:p>
            <a:endParaRPr lang="en-GB" sz="1400" dirty="0"/>
          </a:p>
          <a:p>
            <a:pPr marL="514350" indent="-514350">
              <a:buAutoNum type="arabicParenR"/>
            </a:pPr>
            <a:r>
              <a:rPr lang="en-GB" sz="3200" dirty="0"/>
              <a:t>To work out the words</a:t>
            </a:r>
          </a:p>
          <a:p>
            <a:pPr marL="514350" indent="-514350">
              <a:buAutoNum type="arabicParenR"/>
            </a:pPr>
            <a:r>
              <a:rPr lang="en-GB" sz="3200" dirty="0"/>
              <a:t>To begin to improve their fluency of the text</a:t>
            </a:r>
          </a:p>
          <a:p>
            <a:pPr marL="514350" indent="-514350">
              <a:buAutoNum type="arabicParenR"/>
            </a:pPr>
            <a:r>
              <a:rPr lang="en-GB" sz="3200" dirty="0"/>
              <a:t>To understand what it is saying</a:t>
            </a:r>
          </a:p>
          <a:p>
            <a:endParaRPr lang="en-GB" sz="1600" dirty="0"/>
          </a:p>
          <a:p>
            <a:r>
              <a:rPr lang="en-GB" sz="2800" i="1" dirty="0"/>
              <a:t>There is a reason behind everything we do!</a:t>
            </a:r>
          </a:p>
        </p:txBody>
      </p:sp>
    </p:spTree>
    <p:extLst>
      <p:ext uri="{BB962C8B-B14F-4D97-AF65-F5344CB8AC3E}">
        <p14:creationId xmlns:p14="http://schemas.microsoft.com/office/powerpoint/2010/main" val="24504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1019751" y="472667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buSzPts val="3111"/>
            </a:pPr>
            <a:r>
              <a:rPr lang="en-GB"/>
              <a:t>Why is fluency so important?</a:t>
            </a:r>
            <a:endParaRPr/>
          </a:p>
        </p:txBody>
      </p:sp>
      <p:pic>
        <p:nvPicPr>
          <p:cNvPr id="152" name="Google Shape;15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829794"/>
            <a:ext cx="11215900" cy="497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81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092200" y="679433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buSzPts val="3111"/>
            </a:pPr>
            <a:r>
              <a:rPr lang="en-GB"/>
              <a:t>What exactly do we mean  by fluency?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568" y="907626"/>
            <a:ext cx="10113232" cy="493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05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Vocabulary development</a:t>
            </a:r>
          </a:p>
          <a:p>
            <a:r>
              <a:rPr lang="en-GB" dirty="0"/>
              <a:t>Experiences/increased general knowledge</a:t>
            </a:r>
          </a:p>
          <a:p>
            <a:r>
              <a:rPr lang="en-GB" dirty="0"/>
              <a:t>To learn</a:t>
            </a:r>
          </a:p>
          <a:p>
            <a:r>
              <a:rPr lang="en-GB" dirty="0"/>
              <a:t>Text around us</a:t>
            </a:r>
          </a:p>
          <a:p>
            <a:r>
              <a:rPr lang="en-GB" dirty="0"/>
              <a:t>Mental well being</a:t>
            </a:r>
          </a:p>
          <a:p>
            <a:r>
              <a:rPr lang="en-GB" dirty="0"/>
              <a:t>Better academic attainment</a:t>
            </a:r>
          </a:p>
        </p:txBody>
      </p:sp>
    </p:spTree>
    <p:extLst>
      <p:ext uri="{BB962C8B-B14F-4D97-AF65-F5344CB8AC3E}">
        <p14:creationId xmlns:p14="http://schemas.microsoft.com/office/powerpoint/2010/main" val="190455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89" y="666044"/>
            <a:ext cx="10631311" cy="5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4000" t="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teach children to read in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 books</a:t>
            </a:r>
            <a:endParaRPr lang="en-GB" dirty="0"/>
          </a:p>
          <a:p>
            <a:r>
              <a:rPr lang="en-GB" dirty="0"/>
              <a:t>Shared reading</a:t>
            </a:r>
          </a:p>
          <a:p>
            <a:r>
              <a:rPr lang="en-GB" dirty="0"/>
              <a:t>Read aloud</a:t>
            </a:r>
          </a:p>
          <a:p>
            <a:r>
              <a:rPr lang="en-GB" dirty="0"/>
              <a:t>Synthetics Phonics teaching</a:t>
            </a:r>
          </a:p>
          <a:p>
            <a:r>
              <a:rPr lang="en-GB" dirty="0"/>
              <a:t>Guided reading</a:t>
            </a:r>
          </a:p>
          <a:p>
            <a:r>
              <a:rPr lang="en-US" dirty="0"/>
              <a:t>Whole class reading</a:t>
            </a:r>
            <a:endParaRPr lang="en-GB" dirty="0"/>
          </a:p>
          <a:p>
            <a:r>
              <a:rPr lang="en-GB" dirty="0"/>
              <a:t>Independent reading</a:t>
            </a:r>
          </a:p>
          <a:p>
            <a:r>
              <a:rPr lang="en-GB" dirty="0"/>
              <a:t>Reading comprehension </a:t>
            </a:r>
          </a:p>
        </p:txBody>
      </p:sp>
    </p:spTree>
    <p:extLst>
      <p:ext uri="{BB962C8B-B14F-4D97-AF65-F5344CB8AC3E}">
        <p14:creationId xmlns:p14="http://schemas.microsoft.com/office/powerpoint/2010/main" val="212357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-257" b="317"/>
          <a:stretch/>
        </p:blipFill>
        <p:spPr>
          <a:xfrm>
            <a:off x="10393252" y="1998589"/>
            <a:ext cx="1473693" cy="1115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189" y="515155"/>
            <a:ext cx="1665668" cy="2507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405" y="159740"/>
            <a:ext cx="7588984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this presentation, I hope to share with you:</a:t>
            </a:r>
          </a:p>
          <a:p>
            <a:pPr algn="ctr"/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we approach reading at SSMM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 we do it that way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you can do at home.</a:t>
            </a:r>
          </a:p>
        </p:txBody>
      </p:sp>
    </p:spTree>
    <p:extLst>
      <p:ext uri="{BB962C8B-B14F-4D97-AF65-F5344CB8AC3E}">
        <p14:creationId xmlns:p14="http://schemas.microsoft.com/office/powerpoint/2010/main" val="367767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8" y="206435"/>
            <a:ext cx="4596004" cy="296850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84" y="206435"/>
            <a:ext cx="6614700" cy="496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50" y="4301542"/>
            <a:ext cx="2522426" cy="23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3000" t="23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help children to enjoy reading and become lifelong readers?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Book week</a:t>
            </a:r>
          </a:p>
          <a:p>
            <a:r>
              <a:rPr lang="en-GB" dirty="0"/>
              <a:t>Incentives</a:t>
            </a:r>
          </a:p>
          <a:p>
            <a:r>
              <a:rPr lang="en-GB" dirty="0"/>
              <a:t>Buddies</a:t>
            </a:r>
          </a:p>
          <a:p>
            <a:r>
              <a:rPr lang="en-GB" dirty="0"/>
              <a:t>Library</a:t>
            </a:r>
          </a:p>
          <a:p>
            <a:r>
              <a:rPr lang="en-GB" dirty="0"/>
              <a:t>Class novels</a:t>
            </a:r>
          </a:p>
          <a:p>
            <a:r>
              <a:rPr lang="en-GB" dirty="0"/>
              <a:t>Teaching through a text</a:t>
            </a:r>
          </a:p>
          <a:p>
            <a:r>
              <a:rPr lang="en-GB" dirty="0"/>
              <a:t>Role models</a:t>
            </a:r>
          </a:p>
          <a:p>
            <a:r>
              <a:rPr lang="en-GB" dirty="0"/>
              <a:t>Range of books available</a:t>
            </a:r>
          </a:p>
          <a:p>
            <a:r>
              <a:rPr lang="en-GB" dirty="0"/>
              <a:t>Parent support in and out of school</a:t>
            </a:r>
          </a:p>
        </p:txBody>
      </p:sp>
    </p:spTree>
    <p:extLst>
      <p:ext uri="{BB962C8B-B14F-4D97-AF65-F5344CB8AC3E}">
        <p14:creationId xmlns:p14="http://schemas.microsoft.com/office/powerpoint/2010/main" val="386564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0157" y="11559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The next slide shows you the type of tasks the children are assessed with in KS2 …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These are the areas we have to cover according to the National Curriculum.</a:t>
            </a:r>
          </a:p>
        </p:txBody>
      </p:sp>
    </p:spTree>
    <p:extLst>
      <p:ext uri="{BB962C8B-B14F-4D97-AF65-F5344CB8AC3E}">
        <p14:creationId xmlns:p14="http://schemas.microsoft.com/office/powerpoint/2010/main" val="2462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17141"/>
              </p:ext>
            </p:extLst>
          </p:nvPr>
        </p:nvGraphicFramePr>
        <p:xfrm>
          <a:off x="579550" y="321972"/>
          <a:ext cx="11140226" cy="633640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18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Extract from Treasure Island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4" marR="58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Key Stage Two Task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4" marR="584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winkl" panose="02000000000000000000" pitchFamily="2" charset="0"/>
                        </a:rPr>
                        <a:t>I remember him as if it were yesterday, as he came plodding to the inn door, his sea-chest following behind him in a hand-barrow—a tall, strong, heavy, nut-brown man, his tarry pigtail falling over the shoulder of his soiled blue coat, his hands ragged and scarred, with black, broken nails, and the sabre cut across one cheek, a dirty, livid white. I remember him looking round the cover and whistling to himself as he did so, and then breaking out in that old sea-song that he sang so often afterwards: "Fifteen men on the dead man's chest— </a:t>
                      </a:r>
                      <a:r>
                        <a:rPr lang="en-GB" sz="1600" dirty="0" err="1">
                          <a:effectLst/>
                          <a:latin typeface="Twinkl" panose="02000000000000000000" pitchFamily="2" charset="0"/>
                        </a:rPr>
                        <a:t>Yo-ho-ho</a:t>
                      </a:r>
                      <a:r>
                        <a:rPr lang="en-GB" sz="1600" dirty="0">
                          <a:effectLst/>
                          <a:latin typeface="Twinkl" panose="02000000000000000000" pitchFamily="2" charset="0"/>
                        </a:rPr>
                        <a:t>, and a bottle of rum!" in the high, old tottering voice that seemed to have been tuned and broken at the capstan bars. Then he rapped on the door with a bit of stick like a handspike that he carried, and when my father appeared, called roughly for a glass of rum. This, when it was brought to him, he drank slowly, like a connoisseur, lingering on the taste and still looking about him at the cliffs and up at our signboard. </a:t>
                      </a:r>
                      <a:endParaRPr lang="en-GB" sz="1050" dirty="0">
                        <a:effectLst/>
                        <a:latin typeface="Twinkl" panose="020000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4" marR="584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Vocabulary-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With reference to the text, explain how the author uses language to make the reader think that the man is a sailor. 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Infer</a:t>
                      </a:r>
                      <a:r>
                        <a:rPr lang="en-GB" sz="1800" dirty="0">
                          <a:effectLst/>
                        </a:rPr>
                        <a:t>- Why do you think the man drank the rum slowly?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Predict</a:t>
                      </a:r>
                      <a:r>
                        <a:rPr lang="en-GB" sz="1800" dirty="0">
                          <a:effectLst/>
                        </a:rPr>
                        <a:t>- What type of man do you think this visitor will turn out to be?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Explain</a:t>
                      </a:r>
                      <a:r>
                        <a:rPr lang="en-GB" sz="1800" dirty="0">
                          <a:effectLst/>
                        </a:rPr>
                        <a:t>- What affect the description of the man has on the reader.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Retrieval</a:t>
                      </a:r>
                      <a:r>
                        <a:rPr lang="en-GB" sz="1800" dirty="0">
                          <a:effectLst/>
                        </a:rPr>
                        <a:t>- What was in the man’s hand-barrow?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Summarise</a:t>
                      </a:r>
                      <a:r>
                        <a:rPr lang="en-GB" sz="1800" dirty="0">
                          <a:effectLst/>
                        </a:rPr>
                        <a:t> the extract in 3 sentences. </a:t>
                      </a:r>
                      <a:endParaRPr lang="en-GB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4" marR="584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5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1528384"/>
            <a:ext cx="6986954" cy="4945820"/>
          </a:xfrm>
        </p:spPr>
      </p:pic>
    </p:spTree>
    <p:extLst>
      <p:ext uri="{BB962C8B-B14F-4D97-AF65-F5344CB8AC3E}">
        <p14:creationId xmlns:p14="http://schemas.microsoft.com/office/powerpoint/2010/main" val="2408394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BB989-AA58-467D-8E59-59451AA51953}"/>
              </a:ext>
            </a:extLst>
          </p:cNvPr>
          <p:cNvSpPr txBox="1"/>
          <p:nvPr/>
        </p:nvSpPr>
        <p:spPr>
          <a:xfrm>
            <a:off x="552893" y="723013"/>
            <a:ext cx="11398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If your child prefers to read one genre of book, fantastic! They are reading!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D2EF4-E3B4-48BD-B98D-C907487D3F66}"/>
              </a:ext>
            </a:extLst>
          </p:cNvPr>
          <p:cNvSpPr txBox="1"/>
          <p:nvPr/>
        </p:nvSpPr>
        <p:spPr>
          <a:xfrm>
            <a:off x="552893" y="2758028"/>
            <a:ext cx="1139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If your child is willing to try something else, even better!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EE2672-BAC9-4B84-8B5E-EE0C750F281B}"/>
              </a:ext>
            </a:extLst>
          </p:cNvPr>
          <p:cNvSpPr/>
          <p:nvPr/>
        </p:nvSpPr>
        <p:spPr>
          <a:xfrm>
            <a:off x="552893" y="4700719"/>
            <a:ext cx="1067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next few slides might help to sign post alternative authors. 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4464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35FAE-D40E-489E-9F5D-25D4F6B8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57" y="0"/>
            <a:ext cx="9735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BB837F-E95C-4ED9-A88B-15328A04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5" y="-105903"/>
            <a:ext cx="9295957" cy="6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CF285-8126-46A8-BFC5-881F4792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8" y="70928"/>
            <a:ext cx="9295957" cy="65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1501422"/>
            <a:ext cx="6829425" cy="4515556"/>
          </a:xfrm>
        </p:spPr>
      </p:pic>
    </p:spTree>
    <p:extLst>
      <p:ext uri="{BB962C8B-B14F-4D97-AF65-F5344CB8AC3E}">
        <p14:creationId xmlns:p14="http://schemas.microsoft.com/office/powerpoint/2010/main" val="259512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215558"/>
            <a:ext cx="11307651" cy="6199498"/>
          </a:xfrm>
        </p:spPr>
      </p:pic>
    </p:spTree>
    <p:extLst>
      <p:ext uri="{BB962C8B-B14F-4D97-AF65-F5344CB8AC3E}">
        <p14:creationId xmlns:p14="http://schemas.microsoft.com/office/powerpoint/2010/main" val="362281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26" y="908866"/>
            <a:ext cx="7718474" cy="5463638"/>
          </a:xfrm>
        </p:spPr>
      </p:pic>
    </p:spTree>
    <p:extLst>
      <p:ext uri="{BB962C8B-B14F-4D97-AF65-F5344CB8AC3E}">
        <p14:creationId xmlns:p14="http://schemas.microsoft.com/office/powerpoint/2010/main" val="24320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485422"/>
            <a:ext cx="9982200" cy="56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71033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451556"/>
            <a:ext cx="10642600" cy="59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258778" cy="509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94578"/>
            <a:ext cx="1017763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2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646</Words>
  <Application>Microsoft Office PowerPoint</Application>
  <PresentationFormat>Widescreen</PresentationFormat>
  <Paragraphs>75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Times New Roman</vt:lpstr>
      <vt:lpstr>Twinkl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fluency so important?</vt:lpstr>
      <vt:lpstr>What exactly do we mean  by fluency?</vt:lpstr>
      <vt:lpstr>Why Read?</vt:lpstr>
      <vt:lpstr>PowerPoint Presentation</vt:lpstr>
      <vt:lpstr>How do we teach children to read in school?</vt:lpstr>
      <vt:lpstr>PowerPoint Presentation</vt:lpstr>
      <vt:lpstr>How do we help children to enjoy reading and become lifelong readers?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– Mary Dean’s Primary School</dc:title>
  <dc:creator>Geraldine Butchers</dc:creator>
  <cp:lastModifiedBy>Mrs R Guinan</cp:lastModifiedBy>
  <cp:revision>25</cp:revision>
  <dcterms:created xsi:type="dcterms:W3CDTF">2016-09-15T20:27:32Z</dcterms:created>
  <dcterms:modified xsi:type="dcterms:W3CDTF">2023-11-01T14:07:01Z</dcterms:modified>
</cp:coreProperties>
</file>