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a+4ALr50VKUpGtX39rvNr3ZCK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47FD51C-E9C6-4207-82BA-A9B0D50B8503}">
  <a:tblStyle styleId="{847FD51C-E9C6-4207-82BA-A9B0D50B8503}" styleName="Table_0">
    <a:wholeTbl>
      <a:tcTxStyle b="off" i="off">
        <a:font>
          <a:latin typeface="+mn-lt"/>
          <a:ea typeface="+mn-lt"/>
          <a:cs typeface="+mn-lt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E9EBF5"/>
          </a:solidFill>
        </a:fill>
      </a:tcStyle>
    </a:wholeTbl>
    <a:band1H>
      <a:tcTxStyle b="off" i="off"/>
      <a:tcStyle>
        <a:fill>
          <a:solidFill>
            <a:srgbClr val="CFD5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5EA"/>
          </a:solidFill>
        </a:fill>
      </a:tcStyle>
    </a:band1V>
    <a:band2V>
      <a:tcTxStyle b="off" i="off"/>
    </a:band2V>
    <a:lastCol>
      <a:tcTxStyle b="on" i="off">
        <a:font>
          <a:latin typeface="+mn-lt"/>
          <a:ea typeface="+mn-lt"/>
          <a:cs typeface="+mn-lt"/>
        </a:font>
        <a:srgbClr val="FFFFFF"/>
      </a:tcTxStyle>
      <a:tcStyle>
        <a:fill>
          <a:solidFill>
            <a:srgbClr val="4472C4"/>
          </a:solidFill>
        </a:fill>
      </a:tcStyle>
    </a:lastCol>
    <a:firstCol>
      <a:tcTxStyle b="on" i="off">
        <a:font>
          <a:latin typeface="+mn-lt"/>
          <a:ea typeface="+mn-lt"/>
          <a:cs typeface="+mn-lt"/>
        </a:font>
        <a:srgbClr val="FFFFFF"/>
      </a:tcTxStyle>
      <a:tcStyle>
        <a:fill>
          <a:solidFill>
            <a:srgbClr val="4472C4"/>
          </a:solidFill>
        </a:fill>
      </a:tcStyle>
    </a:firstCol>
    <a:la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4472C4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4472C4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12" Type="http://customschemas.google.com/relationships/presentationmetadata" Target="metadata"/><Relationship Id="rId9" Type="http://schemas.openxmlformats.org/officeDocument/2006/relationships/font" Target="fonts/CenturyGothi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" name="Google Shape;30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7"/>
          <p:cNvSpPr txBox="1"/>
          <p:nvPr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GB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© Focus Education UK Ltd.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7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8"/>
          <p:cNvSpPr txBox="1"/>
          <p:nvPr>
            <p:ph type="ctrTitle"/>
          </p:nvPr>
        </p:nvSpPr>
        <p:spPr>
          <a:xfrm>
            <a:off x="685800" y="1122361"/>
            <a:ext cx="7772400" cy="2387598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" type="subTitle"/>
          </p:nvPr>
        </p:nvSpPr>
        <p:spPr>
          <a:xfrm>
            <a:off x="1143000" y="3602041"/>
            <a:ext cx="6858000" cy="1655758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/>
          <p:nvPr>
            <p:ph type="title"/>
          </p:nvPr>
        </p:nvSpPr>
        <p:spPr>
          <a:xfrm>
            <a:off x="142875" y="57150"/>
            <a:ext cx="8867775" cy="4921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 sz="2800">
                <a:solidFill>
                  <a:srgbClr val="7FC18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 6: Electricity Knowledge Mat</a:t>
            </a:r>
            <a:endParaRPr/>
          </a:p>
        </p:txBody>
      </p:sp>
      <p:graphicFrame>
        <p:nvGraphicFramePr>
          <p:cNvPr id="33" name="Google Shape;33;p23"/>
          <p:cNvGraphicFramePr/>
          <p:nvPr/>
        </p:nvGraphicFramePr>
        <p:xfrm>
          <a:off x="142888" y="6476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{847FD51C-E9C6-4207-82BA-A9B0D50B8503}</a:tableStyleId>
              </a:tblPr>
              <a:tblGrid>
                <a:gridCol w="1413700"/>
                <a:gridCol w="2447000"/>
                <a:gridCol w="2743200"/>
                <a:gridCol w="2263850"/>
              </a:tblGrid>
              <a:tr h="3549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Subject Specific Vocabulary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C184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entury Gothic"/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Electrical symbols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Sticky Knowledge about Electricity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2070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conductor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i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Some materials let electricity pass through them easily. These materials are known as electrical conductors.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9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81000">
                <a:tc vMerge="1"/>
                <a:tc vMerge="1"/>
                <a:tc vMerge="1"/>
                <a:tc rowSpan="2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Noto Sans Symbols"/>
                        <a:buChar char="❑"/>
                      </a:pPr>
                      <a:r>
                        <a:rPr b="0" i="0" lang="en-GB" sz="95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Electricity travels at the speed of light. That's more than 186,000 miles per second!</a:t>
                      </a:r>
                      <a:endParaRPr b="0" sz="95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23832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insulator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i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Plastic, wood, glass and rubber are good electrical insulators.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116625">
                <a:tc vMerge="1"/>
                <a:tc vMerge="1"/>
                <a:tc vMerge="1"/>
                <a:tc rowSpan="2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Noto Sans Symbols"/>
                        <a:buChar char="❑"/>
                      </a:pPr>
                      <a:r>
                        <a:rPr b="0" lang="en-GB" sz="95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Electricity comes from the power station, the wind, the sun, water and even an animal’s poo!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5467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socket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socket is a safe device to plug your electrical items into at home. Almost every room at home will have at least one socket.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74425">
                <a:tc vMerge="1"/>
                <a:tc vMerge="1"/>
                <a:tc vMerge="1"/>
                <a:tc rowSpan="3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Noto Sans Symbols"/>
                        <a:buChar char="❑"/>
                      </a:pPr>
                      <a:r>
                        <a:rPr b="0" lang="en-GB" sz="95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Electricity is a type of energy that builds up in one place (static), or flows from one place to another (current electricity).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48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series circuits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i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series circuit is one that has more than one resistor, but only one path through which the electricity (electrons) flows.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2570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cells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i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 electrical cell is a device that is used to generate electricity, or one that is used to make chemical reactions possible by applying electricity.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364150">
                <a:tc vMerge="1"/>
                <a:tc vMerge="1"/>
                <a:tc vMerge="1"/>
                <a:tc rowSpan="2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Noto Sans Symbols"/>
                        <a:buChar char="❑"/>
                      </a:pPr>
                      <a:r>
                        <a:rPr b="0" lang="en-GB" sz="95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Coal is the biggest source of energy for producing electricity. Coal is burned in furnaces that boil water and create steam.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453275">
                <a:tc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volts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i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Voltage is an electrical potential difference, the difference in electric potential between two places.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facts to know by the end of the electricity topic: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20650">
                <a:tc vMerge="1"/>
                <a:tc vMerge="1"/>
                <a:tc vMerge="1"/>
                <a:tc rowSpan="4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Noto Sans Symbols"/>
                        <a:buChar char="❑"/>
                      </a:pPr>
                      <a:r>
                        <a:rPr b="0" lang="en-GB" sz="95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popular way of generating electricity is through hydropower. This is a process where electricity is made by water which spins turbines attached to generators.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127000">
                <a:tc vMerge="1"/>
                <a:tc vMerge="1"/>
                <a:tc rowSpan="7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en-GB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that the brightness of a bulb is associated with the voltage.</a:t>
                      </a:r>
                      <a:endParaRPr sz="1400" u="none" cap="none" strike="noStrike"/>
                    </a:p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en-GB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Compare and give reasons for variations in how components function.</a:t>
                      </a:r>
                      <a:endParaRPr sz="1400" u="none" cap="none" strike="noStrike"/>
                    </a:p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en-GB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Use recognised symbols when representing a simple circuit in a diagram.</a:t>
                      </a:r>
                      <a:endParaRPr sz="1400" u="none" cap="none" strike="noStrike"/>
                    </a:p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en-GB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Construct simple series circuits.</a:t>
                      </a:r>
                      <a:endParaRPr sz="1400" u="none" cap="none" strike="noStrike"/>
                    </a:p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en-GB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 able to answer questions about what happens when they try different components, for example; switches, bulbs, buzzers and motors. </a:t>
                      </a:r>
                      <a:endParaRPr b="0" sz="10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354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generator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machine that converts energy into electricity.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4579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turbine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machine that creates continuous power in which a wheel, or something similar, moves round and round by fast moving water, steam, gas or air.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163225">
                <a:tc vMerge="1"/>
                <a:tc vMerge="1"/>
                <a:tc vMerge="1"/>
                <a:tc rowSpan="2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Noto Sans Symbols"/>
                        <a:buChar char="❑"/>
                      </a:pPr>
                      <a:r>
                        <a:rPr b="0" i="0" lang="en-GB" sz="95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bolt of lightning can measure up to 3,000,000 volts, and lasts less than one second!</a:t>
                      </a:r>
                      <a:endParaRPr b="0" sz="95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51402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fuses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These are safety devices. A fuse is a strip of wire that melts and breaks an electric circuit if it goes over a safe level.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120650">
                <a:tc vMerge="1"/>
                <a:tc vMerge="1"/>
                <a:tc vMerge="1"/>
                <a:tc rowSpan="2"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Noto Sans Symbols"/>
                        <a:buChar char="❑"/>
                      </a:pPr>
                      <a:r>
                        <a:rPr b="0" i="0" lang="en-GB" sz="95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Electric fields work in a similar way to gravity. Whereas gravity always attracts, electric fields can either attract or repulse.</a:t>
                      </a:r>
                      <a:endParaRPr b="0" sz="95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4E9"/>
                    </a:solidFill>
                  </a:tcPr>
                </a:tc>
              </a:tr>
              <a:tr h="789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Thomas Edison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0" lang="en-GB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 was a great inventor that came up with a way of making the electric light bulb accessible for homes, industry and outside in the streets.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</a:tbl>
          </a:graphicData>
        </a:graphic>
      </p:graphicFrame>
      <p:pic>
        <p:nvPicPr>
          <p:cNvPr id="34" name="Google Shape;3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78288" y="950208"/>
            <a:ext cx="2494790" cy="2478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2018-11-22T20:08:20Z</dcterms:created>
  <dc:creator>Clive Davies OBE, Director</dc:creator>
</cp:coreProperties>
</file>