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4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2" r:id="rId8"/>
    <p:sldId id="264" r:id="rId9"/>
  </p:sldIdLst>
  <p:sldSz cx="9144000" cy="6858000" type="screen4x3"/>
  <p:notesSz cx="6858000" cy="9144000"/>
  <p:embeddedFontLst>
    <p:embeddedFont>
      <p:font typeface="Helvetica Neue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000000"/>
          </p15:clr>
        </p15:guide>
        <p15:guide id="2" pos="93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AEK82UBzSzO8DEp4RWowQmuY0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119"/>
        <p:guide pos="9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body" idx="1"/>
          </p:nvPr>
        </p:nvSpPr>
        <p:spPr>
          <a:xfrm>
            <a:off x="1485925" y="1844824"/>
            <a:ext cx="3429000" cy="41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2"/>
          </p:nvPr>
        </p:nvSpPr>
        <p:spPr>
          <a:xfrm>
            <a:off x="5067325" y="1844824"/>
            <a:ext cx="3429000" cy="417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1476375" y="188912"/>
            <a:ext cx="5472112" cy="141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 rot="5400000">
            <a:off x="3049587" y="534987"/>
            <a:ext cx="3959225" cy="7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>
            <a:spLocks noGrp="1"/>
          </p:cNvSpPr>
          <p:nvPr>
            <p:ph type="pic" idx="2"/>
          </p:nvPr>
        </p:nvSpPr>
        <p:spPr>
          <a:xfrm>
            <a:off x="1792288" y="188913"/>
            <a:ext cx="5227984" cy="453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54C00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1415B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B70005"/>
              </a:buClr>
              <a:buSzPts val="2400"/>
              <a:buFont typeface="Helvetica Neue"/>
              <a:buNone/>
              <a:defRPr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797E01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7028184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Helvetica Neue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Helvetica Neue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Helvetica Neue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Helvetica Neue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Helvetica Neue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Helvetica Neue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Helvetica Neue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Font typeface="Helvetica Neue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Font typeface="Helvetica Neue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Font typeface="Helvetica Neue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2000"/>
              <a:buFont typeface="Helvetica Neue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2000"/>
              <a:buFont typeface="Helvetica Neue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2000"/>
              <a:buFont typeface="Helvetica Neue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2000"/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1476375" y="188912"/>
            <a:ext cx="5472112" cy="141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rgbClr val="F54C00"/>
              </a:buClr>
              <a:buSzPts val="2100"/>
              <a:buFont typeface="Noto Sans Symbols"/>
              <a:buChar char="🞆"/>
              <a:defRPr sz="3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rgbClr val="01415B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B70005"/>
              </a:buClr>
              <a:buSzPts val="2400"/>
              <a:buFont typeface="Helvetica Neue"/>
              <a:buChar char="•"/>
              <a:defRPr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97E0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Google Shape;15;p13"/>
          <p:cNvCxnSpPr/>
          <p:nvPr/>
        </p:nvCxnSpPr>
        <p:spPr>
          <a:xfrm rot="10800000">
            <a:off x="1371600" y="304800"/>
            <a:ext cx="0" cy="1295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" name="Google Shape;16;p13"/>
          <p:cNvSpPr/>
          <p:nvPr/>
        </p:nvSpPr>
        <p:spPr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" name="Google Shape;17;p13"/>
          <p:cNvSpPr/>
          <p:nvPr/>
        </p:nvSpPr>
        <p:spPr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Google Shape;18;p13"/>
          <p:cNvSpPr/>
          <p:nvPr/>
        </p:nvSpPr>
        <p:spPr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9" name="Google Shape;19;p13" descr="rg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19925" y="312737"/>
            <a:ext cx="1824037" cy="13160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15"/>
          <p:cNvCxnSpPr/>
          <p:nvPr/>
        </p:nvCxnSpPr>
        <p:spPr>
          <a:xfrm rot="10800000">
            <a:off x="1371600" y="304800"/>
            <a:ext cx="0" cy="1295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2" name="Google Shape;52;p15"/>
          <p:cNvSpPr/>
          <p:nvPr/>
        </p:nvSpPr>
        <p:spPr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" name="Google Shape;53;p15"/>
          <p:cNvSpPr/>
          <p:nvPr/>
        </p:nvSpPr>
        <p:spPr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" name="Google Shape;54;p15"/>
          <p:cNvSpPr/>
          <p:nvPr/>
        </p:nvSpPr>
        <p:spPr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5" name="Google Shape;55;p15" descr="rg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9925" y="312737"/>
            <a:ext cx="1824037" cy="1316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5" descr="rg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9925" y="312737"/>
            <a:ext cx="1824037" cy="131603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1476375" y="188912"/>
            <a:ext cx="5472112" cy="141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rgbClr val="F54C00"/>
              </a:buClr>
              <a:buSzPts val="2100"/>
              <a:buFont typeface="Noto Sans Symbols"/>
              <a:buChar char="🞆"/>
              <a:defRPr sz="3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rgbClr val="01415B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B70005"/>
              </a:buClr>
              <a:buSzPts val="2400"/>
              <a:buFont typeface="Helvetica Neue"/>
              <a:buChar char="•"/>
              <a:defRPr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97E0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740160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8pkIW30EJs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rtrade.org.uk/en/what-is-fairtrade/producer-ma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>
            <a:spLocks noGrp="1"/>
          </p:cNvSpPr>
          <p:nvPr>
            <p:ph type="title"/>
          </p:nvPr>
        </p:nvSpPr>
        <p:spPr>
          <a:xfrm>
            <a:off x="1476375" y="188912"/>
            <a:ext cx="5472112" cy="143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Helvetica Neue"/>
              <a:buNone/>
            </a:pPr>
            <a:r>
              <a:rPr lang="en-US" sz="3600" b="1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Lesson four:</a:t>
            </a:r>
            <a:br>
              <a:rPr lang="en-US" sz="3600" b="1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3600" b="1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Investigating fairtrade</a:t>
            </a:r>
            <a:endParaRPr/>
          </a:p>
        </p:txBody>
      </p:sp>
      <p:sp>
        <p:nvSpPr>
          <p:cNvPr id="73" name="Google Shape;73;p1"/>
          <p:cNvSpPr txBox="1">
            <a:spLocks noGrp="1"/>
          </p:cNvSpPr>
          <p:nvPr>
            <p:ph type="body" idx="1"/>
          </p:nvPr>
        </p:nvSpPr>
        <p:spPr>
          <a:xfrm>
            <a:off x="1485900" y="1844675"/>
            <a:ext cx="3429000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lang="en-US" sz="26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</p:txBody>
      </p:sp>
      <p:sp>
        <p:nvSpPr>
          <p:cNvPr id="74" name="Google Shape;74;p1"/>
          <p:cNvSpPr/>
          <p:nvPr/>
        </p:nvSpPr>
        <p:spPr>
          <a:xfrm>
            <a:off x="250825" y="2924175"/>
            <a:ext cx="2665412" cy="2663825"/>
          </a:xfrm>
          <a:prstGeom prst="ellipse">
            <a:avLst/>
          </a:prstGeom>
          <a:solidFill>
            <a:srgbClr val="F54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3276600" y="2924175"/>
            <a:ext cx="2592387" cy="2663825"/>
          </a:xfrm>
          <a:prstGeom prst="ellipse">
            <a:avLst/>
          </a:prstGeom>
          <a:solidFill>
            <a:srgbClr val="01415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6227762" y="2924175"/>
            <a:ext cx="2627312" cy="2663825"/>
          </a:xfrm>
          <a:prstGeom prst="ellipse">
            <a:avLst/>
          </a:prstGeom>
          <a:solidFill>
            <a:srgbClr val="B7000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6443662" y="3932237"/>
            <a:ext cx="21605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207375" cy="304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30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-133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54C00"/>
              </a:buClr>
              <a:buSzPts val="2100"/>
              <a:buFont typeface="Noto Sans Symbols"/>
              <a:buChar char="🞆"/>
            </a:pPr>
            <a:r>
              <a:rPr lang="en-US" sz="30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Trade is </a:t>
            </a:r>
            <a:r>
              <a:rPr lang="en-US" sz="3000" b="1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global</a:t>
            </a:r>
            <a:r>
              <a:rPr lang="en-US" sz="30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countries import and export goods to and from other countries.</a:t>
            </a:r>
            <a:endParaRPr/>
          </a:p>
          <a:p>
            <a:pPr marL="0" lvl="0" indent="-133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54C00"/>
              </a:buClr>
              <a:buSzPts val="2100"/>
              <a:buFont typeface="Noto Sans Symbols"/>
              <a:buChar char="🞆"/>
            </a:pPr>
            <a:r>
              <a:rPr lang="en-US" sz="30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Supply chains are </a:t>
            </a:r>
            <a:r>
              <a:rPr lang="en-US" sz="3000" b="1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global</a:t>
            </a:r>
            <a:r>
              <a:rPr lang="en-US" sz="30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manufactured goods go through stages of production that occur at different locations around the globe.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54C00"/>
              </a:buClr>
              <a:buSzPts val="2100"/>
              <a:buFont typeface="Noto Sans Symbols"/>
              <a:buNone/>
            </a:pPr>
            <a:endParaRPr sz="30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lvl="0" indent="-209550" algn="l" rtl="0">
              <a:spcBef>
                <a:spcPts val="600"/>
              </a:spcBef>
              <a:spcAft>
                <a:spcPts val="0"/>
              </a:spcAft>
              <a:buSzPts val="2100"/>
              <a:buNone/>
            </a:pPr>
            <a:endParaRPr sz="30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1447800" y="304800"/>
            <a:ext cx="5424487" cy="1219200"/>
          </a:xfrm>
          <a:prstGeom prst="rect">
            <a:avLst/>
          </a:prstGeom>
          <a:solidFill>
            <a:srgbClr val="797E0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Helvetica Neue"/>
              <a:buNone/>
            </a:pPr>
            <a:r>
              <a:rPr lang="en-US" sz="4000" b="1" i="0" u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Recap: Global Trade</a:t>
            </a:r>
            <a:endParaRPr/>
          </a:p>
        </p:txBody>
      </p:sp>
      <p:pic>
        <p:nvPicPr>
          <p:cNvPr id="84" name="Google Shape;84;p2" descr="C:\Users\olivia.russell\Downloads\134974908_0bfc108593_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3937" y="4797425"/>
            <a:ext cx="1944687" cy="13938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 txBox="1"/>
          <p:nvPr/>
        </p:nvSpPr>
        <p:spPr>
          <a:xfrm>
            <a:off x="3995737" y="6208712"/>
            <a:ext cx="15779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None/>
            </a:pPr>
            <a:r>
              <a:rPr lang="en-US" sz="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Globe © Steve Cadman, Flickr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>
            <a:spLocks noGrp="1"/>
          </p:cNvSpPr>
          <p:nvPr>
            <p:ph type="title"/>
          </p:nvPr>
        </p:nvSpPr>
        <p:spPr>
          <a:xfrm>
            <a:off x="1476375" y="333375"/>
            <a:ext cx="5495925" cy="1104900"/>
          </a:xfrm>
          <a:prstGeom prst="rect">
            <a:avLst/>
          </a:prstGeom>
          <a:solidFill>
            <a:srgbClr val="01415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Helvetica Neue"/>
              <a:buNone/>
            </a:pPr>
            <a:r>
              <a:rPr lang="en-US" sz="4000" b="1" i="0" u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fairtrade?</a:t>
            </a:r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90678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Trade between companies in </a:t>
            </a:r>
            <a:r>
              <a:rPr lang="en-US" sz="2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developed countries</a:t>
            </a:r>
            <a:r>
              <a:rPr lang="en-US"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producers in </a:t>
            </a:r>
            <a:r>
              <a:rPr lang="en-US" sz="2800" b="1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less developed countries </a:t>
            </a:r>
            <a:r>
              <a:rPr lang="en-US"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which fair prices are paid to the producers. </a:t>
            </a:r>
            <a:endParaRPr/>
          </a:p>
          <a:p>
            <a:pPr marL="342900" marR="0" lvl="0" indent="-218440" algn="l" rtl="0">
              <a:spcBef>
                <a:spcPts val="56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2" name="Google Shape;92;p4" descr="fairtra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5512" y="3425825"/>
            <a:ext cx="3981450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4"/>
          <p:cNvSpPr txBox="1"/>
          <p:nvPr/>
        </p:nvSpPr>
        <p:spPr>
          <a:xfrm>
            <a:off x="6759575" y="3716337"/>
            <a:ext cx="2087562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lang="en-US" sz="1800" b="1" i="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/>
              </a:rPr>
              <a:t>Watch the video on fairtrade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5756275" cy="1320800"/>
          </a:xfrm>
          <a:prstGeom prst="rect">
            <a:avLst/>
          </a:prstGeom>
          <a:solidFill>
            <a:srgbClr val="F54C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Helvetica Neue"/>
              <a:buNone/>
            </a:pPr>
            <a:r>
              <a:rPr lang="en-US" sz="4000" b="1" i="0" u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Fairtrade: </a:t>
            </a:r>
            <a:br>
              <a:rPr lang="en-US" sz="4000" b="1" i="0" u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4000" b="1" i="0" u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it all about?</a:t>
            </a:r>
            <a:endParaRPr/>
          </a:p>
        </p:txBody>
      </p:sp>
      <p:sp>
        <p:nvSpPr>
          <p:cNvPr id="99" name="Google Shape;99;p5"/>
          <p:cNvSpPr txBox="1">
            <a:spLocks noGrp="1"/>
          </p:cNvSpPr>
          <p:nvPr>
            <p:ph type="body" idx="1"/>
          </p:nvPr>
        </p:nvSpPr>
        <p:spPr>
          <a:xfrm>
            <a:off x="684212" y="1844675"/>
            <a:ext cx="75438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</a:t>
            </a:r>
            <a:r>
              <a:rPr lang="en-US" sz="2800" b="0" i="1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Fairtrade is about better prices, decent working conditions and fair terms of trade for farmers and workers</a:t>
            </a:r>
            <a:r>
              <a:rPr lang="en-US" sz="32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</a:pPr>
            <a:r>
              <a:rPr lang="en-US" sz="2800" b="0" i="1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It’s about supporting the development of thriving farming and worker communities that have more control over their futures and protecting the environment in which they live and work”.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lang="en-US" sz="2400" b="0" i="1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- The Fairtrade Foundation </a:t>
            </a:r>
            <a:endParaRPr/>
          </a:p>
          <a:p>
            <a:pPr marL="342900" lvl="0" indent="-236220" algn="l" rtl="0">
              <a:spcBef>
                <a:spcPts val="480"/>
              </a:spcBef>
              <a:spcAft>
                <a:spcPts val="0"/>
              </a:spcAft>
              <a:buSzPts val="1680"/>
              <a:buNone/>
            </a:pPr>
            <a:endParaRPr sz="2400" b="0" i="1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0" name="Google Shape;100;p5" descr="Fairtrad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18150" y="5157787"/>
            <a:ext cx="882650" cy="1038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5"/>
          <p:cNvSpPr txBox="1"/>
          <p:nvPr/>
        </p:nvSpPr>
        <p:spPr>
          <a:xfrm>
            <a:off x="5257800" y="6642100"/>
            <a:ext cx="1017587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None/>
            </a:pPr>
            <a:r>
              <a:rPr lang="en-US" sz="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Source: Wikipedia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/>
          <p:nvPr/>
        </p:nvSpPr>
        <p:spPr>
          <a:xfrm>
            <a:off x="3092450" y="2182812"/>
            <a:ext cx="3019425" cy="28194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rgbClr val="FF97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Helvetica Neue"/>
              <a:buNone/>
            </a:pPr>
            <a:r>
              <a:rPr lang="en-US" sz="2600" b="0" i="0" u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FAIRTRADE</a:t>
            </a:r>
            <a:endParaRPr/>
          </a:p>
        </p:txBody>
      </p:sp>
      <p:sp>
        <p:nvSpPr>
          <p:cNvPr id="107" name="Google Shape;107;p6"/>
          <p:cNvSpPr txBox="1"/>
          <p:nvPr/>
        </p:nvSpPr>
        <p:spPr>
          <a:xfrm>
            <a:off x="2176462" y="674687"/>
            <a:ext cx="34290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lang="en-US" sz="1800" b="1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Protects workers’ rights </a:t>
            </a:r>
            <a:r>
              <a:rPr lang="en-US"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 working conditions, keeping them safe and healthy. </a:t>
            </a:r>
            <a:endParaRPr/>
          </a:p>
        </p:txBody>
      </p:sp>
      <p:sp>
        <p:nvSpPr>
          <p:cNvPr id="108" name="Google Shape;108;p6"/>
          <p:cNvSpPr txBox="1"/>
          <p:nvPr/>
        </p:nvSpPr>
        <p:spPr>
          <a:xfrm>
            <a:off x="228600" y="2362200"/>
            <a:ext cx="27432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lang="en-US" sz="1800" b="1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Benefits and empowers </a:t>
            </a:r>
            <a:r>
              <a:rPr lang="en-US"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marginalized communities in developing countries.  </a:t>
            </a:r>
            <a:endParaRPr/>
          </a:p>
        </p:txBody>
      </p:sp>
      <p:sp>
        <p:nvSpPr>
          <p:cNvPr id="109" name="Google Shape;109;p6"/>
          <p:cNvSpPr txBox="1"/>
          <p:nvPr/>
        </p:nvSpPr>
        <p:spPr>
          <a:xfrm>
            <a:off x="6227762" y="1989137"/>
            <a:ext cx="2667000" cy="2030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lang="en-US"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Helps producers </a:t>
            </a:r>
            <a:r>
              <a:rPr lang="en-US" sz="1800" b="1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help themselves out of poverty</a:t>
            </a:r>
            <a:r>
              <a:rPr lang="en-US"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through global trade: selling their products to large companies and other countries at fair prices.</a:t>
            </a:r>
            <a:endParaRPr/>
          </a:p>
        </p:txBody>
      </p:sp>
      <p:sp>
        <p:nvSpPr>
          <p:cNvPr id="110" name="Google Shape;110;p6"/>
          <p:cNvSpPr txBox="1"/>
          <p:nvPr/>
        </p:nvSpPr>
        <p:spPr>
          <a:xfrm>
            <a:off x="5638800" y="5046662"/>
            <a:ext cx="259715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lang="en-US"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Ensures workers receive a </a:t>
            </a:r>
            <a:r>
              <a:rPr lang="en-US" sz="1800" b="1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fair price </a:t>
            </a:r>
            <a:r>
              <a:rPr lang="en-US"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their work and product that is stable.  </a:t>
            </a:r>
            <a:endParaRPr/>
          </a:p>
        </p:txBody>
      </p:sp>
      <p:sp>
        <p:nvSpPr>
          <p:cNvPr id="111" name="Google Shape;111;p6"/>
          <p:cNvSpPr txBox="1"/>
          <p:nvPr/>
        </p:nvSpPr>
        <p:spPr>
          <a:xfrm>
            <a:off x="138112" y="3994150"/>
            <a:ext cx="2819400" cy="2030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lang="en-US" sz="1800" b="1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Fairtrade Premium</a:t>
            </a:r>
            <a:r>
              <a:rPr lang="en-US" sz="1800" b="0" i="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Money given to producers which they choose to invest in business or community projects such as schools, transport and healthcare. </a:t>
            </a:r>
            <a:endParaRPr/>
          </a:p>
        </p:txBody>
      </p:sp>
      <p:sp>
        <p:nvSpPr>
          <p:cNvPr id="112" name="Google Shape;112;p6"/>
          <p:cNvSpPr/>
          <p:nvPr/>
        </p:nvSpPr>
        <p:spPr>
          <a:xfrm rot="-6480000">
            <a:off x="3660775" y="1676400"/>
            <a:ext cx="609600" cy="609600"/>
          </a:xfrm>
          <a:prstGeom prst="rightArrow">
            <a:avLst>
              <a:gd name="adj1" fmla="val 10800"/>
              <a:gd name="adj2" fmla="val 50000"/>
            </a:avLst>
          </a:prstGeom>
          <a:gradFill>
            <a:gsLst>
              <a:gs pos="0">
                <a:srgbClr val="DA7500"/>
              </a:gs>
              <a:gs pos="80000">
                <a:srgbClr val="FF9B00"/>
              </a:gs>
              <a:gs pos="100000">
                <a:srgbClr val="FF9D00"/>
              </a:gs>
            </a:gsLst>
            <a:lin ang="16200000" scaled="0"/>
          </a:gradFill>
          <a:ln w="9525" cap="flat" cmpd="sng">
            <a:solidFill>
              <a:srgbClr val="FF97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3" name="Google Shape;113;p6"/>
          <p:cNvSpPr/>
          <p:nvPr/>
        </p:nvSpPr>
        <p:spPr>
          <a:xfrm rot="-10020000">
            <a:off x="2528887" y="2922587"/>
            <a:ext cx="609600" cy="609600"/>
          </a:xfrm>
          <a:prstGeom prst="rightArrow">
            <a:avLst>
              <a:gd name="adj1" fmla="val 10800"/>
              <a:gd name="adj2" fmla="val 50000"/>
            </a:avLst>
          </a:prstGeom>
          <a:gradFill>
            <a:gsLst>
              <a:gs pos="0">
                <a:srgbClr val="DA7500"/>
              </a:gs>
              <a:gs pos="80000">
                <a:srgbClr val="FF9B00"/>
              </a:gs>
              <a:gs pos="100000">
                <a:srgbClr val="FF9D00"/>
              </a:gs>
            </a:gsLst>
            <a:lin ang="16200000" scaled="0"/>
          </a:gradFill>
          <a:ln w="9525" cap="flat" cmpd="sng">
            <a:solidFill>
              <a:srgbClr val="FF97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4" name="Google Shape;114;p6"/>
          <p:cNvSpPr/>
          <p:nvPr/>
        </p:nvSpPr>
        <p:spPr>
          <a:xfrm rot="8520000">
            <a:off x="2865437" y="4313237"/>
            <a:ext cx="609600" cy="609600"/>
          </a:xfrm>
          <a:prstGeom prst="rightArrow">
            <a:avLst>
              <a:gd name="adj1" fmla="val 10800"/>
              <a:gd name="adj2" fmla="val 50000"/>
            </a:avLst>
          </a:prstGeom>
          <a:gradFill>
            <a:gsLst>
              <a:gs pos="0">
                <a:srgbClr val="DA7500"/>
              </a:gs>
              <a:gs pos="80000">
                <a:srgbClr val="FF9B00"/>
              </a:gs>
              <a:gs pos="100000">
                <a:srgbClr val="FF9D00"/>
              </a:gs>
            </a:gsLst>
            <a:lin ang="16200000" scaled="0"/>
          </a:gradFill>
          <a:ln w="9525" cap="flat" cmpd="sng">
            <a:solidFill>
              <a:srgbClr val="FF97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Google Shape;115;p6"/>
          <p:cNvSpPr/>
          <p:nvPr/>
        </p:nvSpPr>
        <p:spPr>
          <a:xfrm rot="-1740000">
            <a:off x="5713412" y="2252662"/>
            <a:ext cx="609600" cy="609600"/>
          </a:xfrm>
          <a:prstGeom prst="rightArrow">
            <a:avLst>
              <a:gd name="adj1" fmla="val 10800"/>
              <a:gd name="adj2" fmla="val 50000"/>
            </a:avLst>
          </a:prstGeom>
          <a:gradFill>
            <a:gsLst>
              <a:gs pos="0">
                <a:srgbClr val="DA7500"/>
              </a:gs>
              <a:gs pos="80000">
                <a:srgbClr val="FF9B00"/>
              </a:gs>
              <a:gs pos="100000">
                <a:srgbClr val="FF9D00"/>
              </a:gs>
            </a:gsLst>
            <a:lin ang="16200000" scaled="0"/>
          </a:gradFill>
          <a:ln w="9525" cap="flat" cmpd="sng">
            <a:solidFill>
              <a:srgbClr val="FF97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6" name="Google Shape;116;p6"/>
          <p:cNvSpPr/>
          <p:nvPr/>
        </p:nvSpPr>
        <p:spPr>
          <a:xfrm rot="3000000">
            <a:off x="5489575" y="4560887"/>
            <a:ext cx="609600" cy="609600"/>
          </a:xfrm>
          <a:prstGeom prst="rightArrow">
            <a:avLst>
              <a:gd name="adj1" fmla="val 10800"/>
              <a:gd name="adj2" fmla="val 50000"/>
            </a:avLst>
          </a:prstGeom>
          <a:gradFill>
            <a:gsLst>
              <a:gs pos="0">
                <a:srgbClr val="DA7500"/>
              </a:gs>
              <a:gs pos="80000">
                <a:srgbClr val="FF9B00"/>
              </a:gs>
              <a:gs pos="100000">
                <a:srgbClr val="FF9D00"/>
              </a:gs>
            </a:gsLst>
            <a:lin ang="16200000" scaled="0"/>
          </a:gradFill>
          <a:ln w="9525" cap="flat" cmpd="sng">
            <a:solidFill>
              <a:srgbClr val="FF97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1476375" y="190500"/>
            <a:ext cx="5495925" cy="1438275"/>
          </a:xfrm>
          <a:prstGeom prst="rect">
            <a:avLst/>
          </a:prstGeom>
          <a:solidFill>
            <a:srgbClr val="B7000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Helvetica Neue"/>
              <a:buNone/>
            </a:pPr>
            <a:r>
              <a:rPr lang="en-US" sz="4000" b="0" i="0" u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are fairtrade producers located?</a:t>
            </a:r>
            <a:endParaRPr/>
          </a:p>
        </p:txBody>
      </p:sp>
      <p:sp>
        <p:nvSpPr>
          <p:cNvPr id="132" name="Google Shape;132;p8"/>
          <p:cNvSpPr txBox="1">
            <a:spLocks noGrp="1"/>
          </p:cNvSpPr>
          <p:nvPr>
            <p:ph type="body" idx="1"/>
          </p:nvPr>
        </p:nvSpPr>
        <p:spPr>
          <a:xfrm>
            <a:off x="685800" y="2133600"/>
            <a:ext cx="70104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4C00"/>
              </a:buClr>
              <a:buSzPts val="2100"/>
              <a:buFont typeface="Noto Sans Symbols"/>
              <a:buChar char="🞆"/>
            </a:pPr>
            <a:r>
              <a:rPr lang="en-US" sz="3000" b="0" i="0" u="sng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Go to the Fairtrade Foundation website to explore the world map of fairtrade producers</a:t>
            </a:r>
            <a:endParaRPr/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rgbClr val="F54C00"/>
              </a:buClr>
              <a:buSzPts val="2100"/>
              <a:buFont typeface="Noto Sans Symbols"/>
              <a:buNone/>
            </a:pPr>
            <a:endParaRPr sz="3000" b="0" i="0" u="sng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  <a:hlinkClick r:id="rId3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>
            <a:spLocks noGrp="1"/>
          </p:cNvSpPr>
          <p:nvPr>
            <p:ph type="title"/>
          </p:nvPr>
        </p:nvSpPr>
        <p:spPr>
          <a:xfrm>
            <a:off x="1476375" y="260350"/>
            <a:ext cx="5495925" cy="1368425"/>
          </a:xfrm>
          <a:prstGeom prst="rect">
            <a:avLst/>
          </a:prstGeom>
          <a:solidFill>
            <a:srgbClr val="797E0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Helvetica Neue"/>
              <a:buNone/>
            </a:pPr>
            <a:r>
              <a:rPr lang="en-US" sz="4000" b="0" i="0" u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Main Activity: </a:t>
            </a:r>
            <a:br>
              <a:rPr lang="en-US" sz="4000" b="0" i="0" u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4000" b="0" i="0" u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Pay More?</a:t>
            </a:r>
            <a:endParaRPr/>
          </a:p>
        </p:txBody>
      </p:sp>
      <p:sp>
        <p:nvSpPr>
          <p:cNvPr id="145" name="Google Shape;145;p10"/>
          <p:cNvSpPr txBox="1">
            <a:spLocks noGrp="1"/>
          </p:cNvSpPr>
          <p:nvPr>
            <p:ph type="body" idx="1"/>
          </p:nvPr>
        </p:nvSpPr>
        <p:spPr>
          <a:xfrm>
            <a:off x="323850" y="1628775"/>
            <a:ext cx="70104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184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Char char="🞆"/>
            </a:pPr>
            <a:r>
              <a:rPr lang="en-US" sz="2800" b="0" i="0" u="sng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pay more</a:t>
            </a:r>
            <a:r>
              <a:rPr lang="en-US" sz="28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 </a:t>
            </a:r>
            <a:endParaRPr sz="28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Create a poster explaining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it might be worth paying a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Little bit more for fairtrade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None/>
            </a:pPr>
            <a:r>
              <a:rPr lang="en-US" sz="28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products.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54C00"/>
              </a:buClr>
              <a:buSzPts val="1960"/>
              <a:buFont typeface="Noto Sans Symbols"/>
              <a:buNone/>
            </a:pPr>
            <a:endParaRPr sz="28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54C00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Illustrate your poster with fairtrade products and link their source to the correct location on the map using the information on the next slide. </a:t>
            </a:r>
            <a:endParaRPr sz="24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236220" algn="l" rtl="0">
              <a:spcBef>
                <a:spcPts val="480"/>
              </a:spcBef>
              <a:spcAft>
                <a:spcPts val="0"/>
              </a:spcAft>
              <a:buClr>
                <a:srgbClr val="F54C00"/>
              </a:buClr>
              <a:buSzPts val="1680"/>
              <a:buFont typeface="Noto Sans Symbols"/>
              <a:buNone/>
            </a:pPr>
            <a:endParaRPr sz="2400" b="0" i="0" u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46" name="Google Shape;14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80062" y="1989137"/>
            <a:ext cx="3438525" cy="257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Helvetica Neue</vt:lpstr>
      <vt:lpstr>Noto Sans Symbols</vt:lpstr>
      <vt:lpstr>Arial</vt:lpstr>
      <vt:lpstr>RGS-IBG Powerpoint template</vt:lpstr>
      <vt:lpstr>1_RGS-IBG Powerpoint template</vt:lpstr>
      <vt:lpstr>Lesson four: Investigating fairtrade</vt:lpstr>
      <vt:lpstr>PowerPoint Presentation</vt:lpstr>
      <vt:lpstr>What is fairtrade?</vt:lpstr>
      <vt:lpstr>Fairtrade:  What is it all about?</vt:lpstr>
      <vt:lpstr>PowerPoint Presentation</vt:lpstr>
      <vt:lpstr>Where are fairtrade producers located?</vt:lpstr>
      <vt:lpstr>Main Activity:  Why Pay More?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four: Investigating fairtrade</dc:title>
  <dc:creator>Bryony Collins</dc:creator>
  <cp:lastModifiedBy>Jonathan Wynn</cp:lastModifiedBy>
  <cp:revision>1</cp:revision>
  <dcterms:created xsi:type="dcterms:W3CDTF">2015-06-01T13:29:55Z</dcterms:created>
  <dcterms:modified xsi:type="dcterms:W3CDTF">2020-05-17T19:16:52Z</dcterms:modified>
</cp:coreProperties>
</file>