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1" r:id="rId5"/>
    <p:sldId id="263" r:id="rId6"/>
    <p:sldId id="265" r:id="rId7"/>
    <p:sldId id="266" r:id="rId8"/>
    <p:sldId id="268" r:id="rId9"/>
    <p:sldId id="270" r:id="rId10"/>
    <p:sldId id="271"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E73"/>
    <a:srgbClr val="95CBA4"/>
    <a:srgbClr val="539E66"/>
    <a:srgbClr val="569D67"/>
    <a:srgbClr val="E0E0E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69" d="100"/>
          <a:sy n="69"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762AA-8210-43DC-8061-A013D7DC03C4}" type="datetimeFigureOut">
              <a:rPr lang="en-GB" smtClean="0"/>
              <a:t>28/03/2021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A0C79-78B9-4D62-A79E-68127BD63358}" type="slidenum">
              <a:rPr lang="en-GB" smtClean="0"/>
              <a:t>‹#›</a:t>
            </a:fld>
            <a:endParaRPr lang="en-GB"/>
          </a:p>
        </p:txBody>
      </p:sp>
    </p:spTree>
    <p:extLst>
      <p:ext uri="{BB962C8B-B14F-4D97-AF65-F5344CB8AC3E}">
        <p14:creationId xmlns:p14="http://schemas.microsoft.com/office/powerpoint/2010/main" val="165548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i="1" dirty="0" smtClean="0"/>
              <a:t>Decide who is going to be your partner so you can talk to them.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CDA0C79-78B9-4D62-A79E-68127BD63358}" type="slidenum">
              <a:rPr lang="en-GB" smtClean="0"/>
              <a:t>2</a:t>
            </a:fld>
            <a:endParaRPr lang="en-GB"/>
          </a:p>
        </p:txBody>
      </p:sp>
    </p:spTree>
    <p:extLst>
      <p:ext uri="{BB962C8B-B14F-4D97-AF65-F5344CB8AC3E}">
        <p14:creationId xmlns:p14="http://schemas.microsoft.com/office/powerpoint/2010/main" val="286610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DA0C79-78B9-4D62-A79E-68127BD63358}" type="slidenum">
              <a:rPr lang="en-GB" smtClean="0"/>
              <a:t>4</a:t>
            </a:fld>
            <a:endParaRPr lang="en-GB"/>
          </a:p>
        </p:txBody>
      </p:sp>
    </p:spTree>
    <p:extLst>
      <p:ext uri="{BB962C8B-B14F-4D97-AF65-F5344CB8AC3E}">
        <p14:creationId xmlns:p14="http://schemas.microsoft.com/office/powerpoint/2010/main" val="261078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smtClean="0"/>
              <a:t>You may want some quiet music for the back ground to this.</a:t>
            </a:r>
            <a:endParaRPr lang="en-GB" sz="1200" dirty="0" smtClean="0"/>
          </a:p>
          <a:p>
            <a:r>
              <a:rPr lang="en-GB" sz="1200" i="1" dirty="0" smtClean="0"/>
              <a:t>If you’re in the classroom you may want to give each child a pebble so they can put their action onto it and then put it into a central basket as they give it to God.</a:t>
            </a:r>
            <a:endParaRPr lang="en-GB" sz="1200" dirty="0" smtClean="0"/>
          </a:p>
          <a:p>
            <a:r>
              <a:rPr lang="en-GB" i="1" baseline="0" dirty="0" smtClean="0"/>
              <a:t>Allow the children plenty of time to think about their forgiveness using the prompts.</a:t>
            </a:r>
            <a:endParaRPr lang="en-US" i="1" dirty="0"/>
          </a:p>
        </p:txBody>
      </p:sp>
      <p:sp>
        <p:nvSpPr>
          <p:cNvPr id="4" name="Slide Number Placeholder 3"/>
          <p:cNvSpPr>
            <a:spLocks noGrp="1"/>
          </p:cNvSpPr>
          <p:nvPr>
            <p:ph type="sldNum" sz="quarter" idx="10"/>
          </p:nvPr>
        </p:nvSpPr>
        <p:spPr/>
        <p:txBody>
          <a:bodyPr/>
          <a:lstStyle/>
          <a:p>
            <a:fld id="{BCDA0C79-78B9-4D62-A79E-68127BD63358}" type="slidenum">
              <a:rPr lang="en-GB" smtClean="0"/>
              <a:t>11</a:t>
            </a:fld>
            <a:endParaRPr lang="en-GB"/>
          </a:p>
        </p:txBody>
      </p:sp>
    </p:spTree>
    <p:extLst>
      <p:ext uri="{BB962C8B-B14F-4D97-AF65-F5344CB8AC3E}">
        <p14:creationId xmlns:p14="http://schemas.microsoft.com/office/powerpoint/2010/main" val="257047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203AEA-9D35-44FF-AD12-40388FED928D}" type="datetimeFigureOut">
              <a:rPr lang="en-GB" smtClean="0"/>
              <a:t>28/03/2021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311293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203AEA-9D35-44FF-AD12-40388FED928D}" type="datetimeFigureOut">
              <a:rPr lang="en-GB" smtClean="0"/>
              <a:t>28/03/2021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411032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203AEA-9D35-44FF-AD12-40388FED928D}" type="datetimeFigureOut">
              <a:rPr lang="en-GB" smtClean="0"/>
              <a:t>28/03/2021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68881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203AEA-9D35-44FF-AD12-40388FED928D}" type="datetimeFigureOut">
              <a:rPr lang="en-GB" smtClean="0"/>
              <a:t>28/03/2021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207039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203AEA-9D35-44FF-AD12-40388FED928D}" type="datetimeFigureOut">
              <a:rPr lang="en-GB" smtClean="0"/>
              <a:t>28/03/2021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208055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203AEA-9D35-44FF-AD12-40388FED928D}" type="datetimeFigureOut">
              <a:rPr lang="en-GB" smtClean="0"/>
              <a:t>28/03/2021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74152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203AEA-9D35-44FF-AD12-40388FED928D}" type="datetimeFigureOut">
              <a:rPr lang="en-GB" smtClean="0"/>
              <a:t>28/03/2021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65091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203AEA-9D35-44FF-AD12-40388FED928D}" type="datetimeFigureOut">
              <a:rPr lang="en-GB" smtClean="0"/>
              <a:t>28/03/2021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323105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03AEA-9D35-44FF-AD12-40388FED928D}" type="datetimeFigureOut">
              <a:rPr lang="en-GB" smtClean="0"/>
              <a:t>28/03/2021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22886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03AEA-9D35-44FF-AD12-40388FED928D}" type="datetimeFigureOut">
              <a:rPr lang="en-GB" smtClean="0"/>
              <a:t>28/03/2021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139683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03AEA-9D35-44FF-AD12-40388FED928D}" type="datetimeFigureOut">
              <a:rPr lang="en-GB" smtClean="0"/>
              <a:t>28/03/2021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150045-C357-4D80-96BA-BF407BF4764D}" type="slidenum">
              <a:rPr lang="en-GB" smtClean="0"/>
              <a:t>‹#›</a:t>
            </a:fld>
            <a:endParaRPr lang="en-GB"/>
          </a:p>
        </p:txBody>
      </p:sp>
    </p:spTree>
    <p:extLst>
      <p:ext uri="{BB962C8B-B14F-4D97-AF65-F5344CB8AC3E}">
        <p14:creationId xmlns:p14="http://schemas.microsoft.com/office/powerpoint/2010/main" val="363743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CBA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03AEA-9D35-44FF-AD12-40388FED928D}" type="datetimeFigureOut">
              <a:rPr lang="en-GB" smtClean="0"/>
              <a:t>28/03/2021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50045-C357-4D80-96BA-BF407BF4764D}" type="slidenum">
              <a:rPr lang="en-GB" smtClean="0"/>
              <a:t>‹#›</a:t>
            </a:fld>
            <a:endParaRPr lang="en-GB"/>
          </a:p>
        </p:txBody>
      </p:sp>
    </p:spTree>
    <p:extLst>
      <p:ext uri="{BB962C8B-B14F-4D97-AF65-F5344CB8AC3E}">
        <p14:creationId xmlns:p14="http://schemas.microsoft.com/office/powerpoint/2010/main" val="2432219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AE7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1103"/>
            <a:ext cx="9217951" cy="4871126"/>
          </a:xfrm>
          <a:prstGeom prst="rect">
            <a:avLst/>
          </a:prstGeom>
        </p:spPr>
      </p:pic>
      <p:sp>
        <p:nvSpPr>
          <p:cNvPr id="2" name="Title 1"/>
          <p:cNvSpPr>
            <a:spLocks noGrp="1"/>
          </p:cNvSpPr>
          <p:nvPr>
            <p:ph type="ctrTitle"/>
          </p:nvPr>
        </p:nvSpPr>
        <p:spPr>
          <a:xfrm>
            <a:off x="971600" y="5229200"/>
            <a:ext cx="7126560" cy="1008112"/>
          </a:xfrm>
        </p:spPr>
        <p:txBody>
          <a:bodyPr>
            <a:normAutofit/>
          </a:bodyPr>
          <a:lstStyle/>
          <a:p>
            <a:r>
              <a:rPr lang="en-GB" altLang="en-US" sz="2400" dirty="0" smtClean="0"/>
              <a:t>How does Jesus expect us to act with forgiveness?</a:t>
            </a:r>
            <a:endParaRPr lang="en-GB" sz="2400" dirty="0"/>
          </a:p>
        </p:txBody>
      </p:sp>
      <p:sp>
        <p:nvSpPr>
          <p:cNvPr id="7" name="TextBox 6"/>
          <p:cNvSpPr txBox="1"/>
          <p:nvPr/>
        </p:nvSpPr>
        <p:spPr>
          <a:xfrm>
            <a:off x="35496" y="1772816"/>
            <a:ext cx="5544616" cy="2862322"/>
          </a:xfrm>
          <a:prstGeom prst="rect">
            <a:avLst/>
          </a:prstGeom>
          <a:noFill/>
        </p:spPr>
        <p:txBody>
          <a:bodyPr wrap="square" rtlCol="0">
            <a:spAutoFit/>
          </a:bodyPr>
          <a:lstStyle/>
          <a:p>
            <a:r>
              <a:rPr lang="en-GB" sz="6000" b="1" dirty="0" smtClean="0">
                <a:effectLst>
                  <a:outerShdw blurRad="38100" dist="38100" dir="2700000" algn="tl">
                    <a:srgbClr val="000000">
                      <a:alpha val="43137"/>
                    </a:srgbClr>
                  </a:outerShdw>
                </a:effectLst>
              </a:rPr>
              <a:t>Forgiveness</a:t>
            </a:r>
          </a:p>
          <a:p>
            <a:r>
              <a:rPr lang="en-GB" sz="6000" b="1" dirty="0" smtClean="0">
                <a:effectLst>
                  <a:outerShdw blurRad="38100" dist="38100" dir="2700000" algn="tl">
                    <a:srgbClr val="000000">
                      <a:alpha val="43137"/>
                    </a:srgbClr>
                  </a:outerShdw>
                </a:effectLst>
              </a:rPr>
              <a:t>Collective Worship.</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6479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9" y="1412776"/>
            <a:ext cx="6336704" cy="1200329"/>
          </a:xfrm>
          <a:prstGeom prst="rect">
            <a:avLst/>
          </a:prstGeom>
          <a:noFill/>
        </p:spPr>
        <p:txBody>
          <a:bodyPr wrap="square" rtlCol="0">
            <a:spAutoFit/>
          </a:bodyPr>
          <a:lstStyle/>
          <a:p>
            <a:r>
              <a:rPr lang="en-GB" sz="2400" b="1" dirty="0" smtClean="0"/>
              <a:t>When </a:t>
            </a:r>
            <a:r>
              <a:rPr lang="en-GB" sz="2400" b="1" dirty="0"/>
              <a:t>God asks us to forgive other people it is just too hard to do. </a:t>
            </a:r>
            <a:endParaRPr lang="en-GB" sz="2400" dirty="0"/>
          </a:p>
          <a:p>
            <a:r>
              <a:rPr lang="en-GB" sz="2400" b="1" dirty="0" smtClean="0"/>
              <a:t>                           Agree </a:t>
            </a:r>
            <a:r>
              <a:rPr lang="en-GB" sz="2400" b="1" dirty="0"/>
              <a:t>or disagree</a:t>
            </a:r>
            <a:r>
              <a:rPr lang="en-GB" sz="2400" b="1" dirty="0" smtClean="0"/>
              <a:t>?</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1052737"/>
            <a:ext cx="2088232" cy="2664295"/>
          </a:xfrm>
          <a:prstGeom prst="rect">
            <a:avLst/>
          </a:prstGeom>
        </p:spPr>
      </p:pic>
      <p:sp>
        <p:nvSpPr>
          <p:cNvPr id="5" name="TextBox 4"/>
          <p:cNvSpPr txBox="1"/>
          <p:nvPr/>
        </p:nvSpPr>
        <p:spPr>
          <a:xfrm>
            <a:off x="2483769" y="2924944"/>
            <a:ext cx="6408711" cy="461665"/>
          </a:xfrm>
          <a:prstGeom prst="rect">
            <a:avLst/>
          </a:prstGeom>
          <a:noFill/>
        </p:spPr>
        <p:txBody>
          <a:bodyPr wrap="square" rtlCol="0">
            <a:spAutoFit/>
          </a:bodyPr>
          <a:lstStyle/>
          <a:p>
            <a:r>
              <a:rPr lang="en-GB" sz="2400" b="1" dirty="0" smtClean="0"/>
              <a:t>Who would </a:t>
            </a:r>
            <a:r>
              <a:rPr lang="en-GB" sz="2400" b="1" dirty="0"/>
              <a:t>God </a:t>
            </a:r>
            <a:r>
              <a:rPr lang="en-GB" sz="2400" b="1" dirty="0" smtClean="0"/>
              <a:t>forgive, </a:t>
            </a:r>
            <a:r>
              <a:rPr lang="en-GB" sz="2400" b="1" dirty="0"/>
              <a:t>Stephanie or Jane? </a:t>
            </a:r>
            <a:endParaRPr lang="en-GB" sz="2400" dirty="0"/>
          </a:p>
        </p:txBody>
      </p:sp>
      <p:sp>
        <p:nvSpPr>
          <p:cNvPr id="6" name="TextBox 5"/>
          <p:cNvSpPr txBox="1"/>
          <p:nvPr/>
        </p:nvSpPr>
        <p:spPr>
          <a:xfrm>
            <a:off x="899592" y="4221088"/>
            <a:ext cx="6120680" cy="461665"/>
          </a:xfrm>
          <a:prstGeom prst="rect">
            <a:avLst/>
          </a:prstGeom>
          <a:noFill/>
        </p:spPr>
        <p:txBody>
          <a:bodyPr wrap="square" rtlCol="0">
            <a:spAutoFit/>
          </a:bodyPr>
          <a:lstStyle/>
          <a:p>
            <a:r>
              <a:rPr lang="en-GB" sz="2400" b="1" dirty="0"/>
              <a:t>Who was right in the end, Jane or Stephanie? </a:t>
            </a:r>
          </a:p>
        </p:txBody>
      </p:sp>
      <p:sp>
        <p:nvSpPr>
          <p:cNvPr id="7" name="TextBox 6"/>
          <p:cNvSpPr txBox="1"/>
          <p:nvPr/>
        </p:nvSpPr>
        <p:spPr>
          <a:xfrm>
            <a:off x="971600" y="4941168"/>
            <a:ext cx="6048672" cy="1107996"/>
          </a:xfrm>
          <a:prstGeom prst="rect">
            <a:avLst/>
          </a:prstGeom>
          <a:noFill/>
        </p:spPr>
        <p:txBody>
          <a:bodyPr wrap="square" rtlCol="0">
            <a:spAutoFit/>
          </a:bodyPr>
          <a:lstStyle/>
          <a:p>
            <a:r>
              <a:rPr lang="en-GB" sz="2400" b="1" dirty="0"/>
              <a:t>Should people always be punished when they hurt others?</a:t>
            </a:r>
            <a:endParaRPr lang="en-GB" sz="2400" dirty="0"/>
          </a:p>
          <a:p>
            <a:endParaRPr lang="en-US" dirty="0"/>
          </a:p>
        </p:txBody>
      </p:sp>
    </p:spTree>
    <p:extLst>
      <p:ext uri="{BB962C8B-B14F-4D97-AF65-F5344CB8AC3E}">
        <p14:creationId xmlns:p14="http://schemas.microsoft.com/office/powerpoint/2010/main" val="19126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260648"/>
            <a:ext cx="6552728" cy="4154984"/>
          </a:xfrm>
          <a:prstGeom prst="rect">
            <a:avLst/>
          </a:prstGeom>
          <a:noFill/>
        </p:spPr>
        <p:txBody>
          <a:bodyPr wrap="square" rtlCol="0">
            <a:spAutoFit/>
          </a:bodyPr>
          <a:lstStyle/>
          <a:p>
            <a:r>
              <a:rPr lang="en-GB" sz="2400" dirty="0"/>
              <a:t>Think about the last time you did something unkind to someone else, it may have been in school or it may be at home.</a:t>
            </a:r>
          </a:p>
          <a:p>
            <a:r>
              <a:rPr lang="en-GB" sz="2400" dirty="0"/>
              <a:t> </a:t>
            </a:r>
          </a:p>
          <a:p>
            <a:r>
              <a:rPr lang="en-GB" sz="2400" dirty="0"/>
              <a:t>Why did you do it?</a:t>
            </a:r>
          </a:p>
          <a:p>
            <a:r>
              <a:rPr lang="en-GB" sz="2400" dirty="0"/>
              <a:t>Was the other person really sad?</a:t>
            </a:r>
          </a:p>
          <a:p>
            <a:r>
              <a:rPr lang="en-GB" sz="2400" dirty="0" smtClean="0"/>
              <a:t>Were you sorry afterwards about it and whished you could change it?</a:t>
            </a:r>
          </a:p>
          <a:p>
            <a:endParaRPr lang="en-GB" sz="2400" dirty="0"/>
          </a:p>
          <a:p>
            <a:r>
              <a:rPr lang="en-GB" sz="2400" dirty="0" smtClean="0"/>
              <a:t>Give </a:t>
            </a:r>
            <a:r>
              <a:rPr lang="en-GB" sz="2400" dirty="0"/>
              <a:t>it to God now so he can forgive you and it can be forgotten </a:t>
            </a:r>
            <a:r>
              <a:rPr lang="en-GB" sz="2400" dirty="0" smtClean="0"/>
              <a:t>and </a:t>
            </a:r>
            <a:r>
              <a:rPr lang="en-GB" sz="2400" dirty="0"/>
              <a:t>you can have a new start</a:t>
            </a:r>
            <a:r>
              <a:rPr lang="en-GB" sz="2400" dirty="0" smtClean="0"/>
              <a:t>.</a:t>
            </a:r>
            <a:endParaRPr lang="en-GB"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18" y="980728"/>
            <a:ext cx="2232248" cy="2276871"/>
          </a:xfrm>
          <a:prstGeom prst="rect">
            <a:avLst/>
          </a:prstGeom>
        </p:spPr>
      </p:pic>
      <p:sp>
        <p:nvSpPr>
          <p:cNvPr id="4" name="TextBox 3"/>
          <p:cNvSpPr txBox="1"/>
          <p:nvPr/>
        </p:nvSpPr>
        <p:spPr>
          <a:xfrm>
            <a:off x="971600" y="4869160"/>
            <a:ext cx="72008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Lord Jesus, help us this day to forgive those hurts we keep locked up inside us so that we can start again with gladness. Amen</a:t>
            </a:r>
            <a:endParaRPr lang="en-US" sz="2400" dirty="0"/>
          </a:p>
        </p:txBody>
      </p:sp>
    </p:spTree>
    <p:extLst>
      <p:ext uri="{BB962C8B-B14F-4D97-AF65-F5344CB8AC3E}">
        <p14:creationId xmlns:p14="http://schemas.microsoft.com/office/powerpoint/2010/main" val="16845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856" y="764704"/>
            <a:ext cx="5410944" cy="5361459"/>
          </a:xfrm>
        </p:spPr>
        <p:txBody>
          <a:bodyPr/>
          <a:lstStyle/>
          <a:p>
            <a:pPr marL="0" indent="0">
              <a:buNone/>
            </a:pPr>
            <a:endParaRPr lang="en-GB" sz="2400" i="1" dirty="0"/>
          </a:p>
          <a:p>
            <a:pPr marL="0" indent="0">
              <a:buNone/>
            </a:pPr>
            <a:endParaRPr lang="en-GB" sz="2400" dirty="0"/>
          </a:p>
          <a:p>
            <a:pPr marL="0" indent="0">
              <a:buNone/>
            </a:pPr>
            <a:r>
              <a:rPr lang="en-GB" sz="2400" b="1" dirty="0"/>
              <a:t>If you couldn’t find your purse with your money in, what would </a:t>
            </a:r>
            <a:r>
              <a:rPr lang="en-GB" sz="2400" b="1" dirty="0" smtClean="0"/>
              <a:t>you </a:t>
            </a:r>
            <a:r>
              <a:rPr lang="en-GB" sz="2400" b="1" dirty="0"/>
              <a:t>do?</a:t>
            </a:r>
            <a:endParaRPr lang="en-GB" sz="2400" dirty="0"/>
          </a:p>
          <a:p>
            <a:pPr marL="0" indent="0">
              <a:buNone/>
            </a:pPr>
            <a:r>
              <a:rPr lang="en-GB" sz="2400" b="1" dirty="0" smtClean="0"/>
              <a:t>How </a:t>
            </a:r>
            <a:r>
              <a:rPr lang="en-GB" sz="2400" b="1" dirty="0"/>
              <a:t>would you feel</a:t>
            </a:r>
            <a:r>
              <a:rPr lang="en-GB" sz="2400" b="1" dirty="0" smtClean="0"/>
              <a:t>?</a:t>
            </a:r>
            <a:r>
              <a:rPr lang="en-GB" sz="2400" b="1" dirty="0"/>
              <a:t> </a:t>
            </a:r>
            <a:endParaRPr lang="en-GB" sz="2400"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68" y="1327247"/>
            <a:ext cx="2311672" cy="3037858"/>
          </a:xfrm>
          <a:prstGeom prst="rect">
            <a:avLst/>
          </a:prstGeom>
        </p:spPr>
      </p:pic>
      <p:sp>
        <p:nvSpPr>
          <p:cNvPr id="2" name="TextBox 1"/>
          <p:cNvSpPr txBox="1"/>
          <p:nvPr/>
        </p:nvSpPr>
        <p:spPr>
          <a:xfrm>
            <a:off x="611560" y="4437112"/>
            <a:ext cx="1800200" cy="369332"/>
          </a:xfrm>
          <a:prstGeom prst="rect">
            <a:avLst/>
          </a:prstGeom>
          <a:noFill/>
        </p:spPr>
        <p:txBody>
          <a:bodyPr wrap="square" rtlCol="0">
            <a:spAutoFit/>
          </a:bodyPr>
          <a:lstStyle/>
          <a:p>
            <a:endParaRPr lang="en-GB" dirty="0"/>
          </a:p>
        </p:txBody>
      </p:sp>
      <p:pic>
        <p:nvPicPr>
          <p:cNvPr id="2050" name="Picture 2" descr="Image result for purse clip art f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026570"/>
            <a:ext cx="2123306" cy="207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361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51920" y="1600200"/>
            <a:ext cx="4608512" cy="4525963"/>
          </a:xfrm>
        </p:spPr>
        <p:style>
          <a:lnRef idx="2">
            <a:schemeClr val="dk1"/>
          </a:lnRef>
          <a:fillRef idx="1">
            <a:schemeClr val="lt1"/>
          </a:fillRef>
          <a:effectRef idx="0">
            <a:schemeClr val="dk1"/>
          </a:effectRef>
          <a:fontRef idx="minor">
            <a:schemeClr val="dk1"/>
          </a:fontRef>
        </p:style>
        <p:txBody>
          <a:bodyPr/>
          <a:lstStyle/>
          <a:p>
            <a:pPr marL="0" indent="0">
              <a:buNone/>
            </a:pPr>
            <a:r>
              <a:rPr lang="en-GB" sz="2400" dirty="0" smtClean="0"/>
              <a:t>In Matthew's gospel Jesus is talking to the crowd when he says:</a:t>
            </a:r>
          </a:p>
          <a:p>
            <a:pPr marL="0" indent="0">
              <a:buNone/>
            </a:pPr>
            <a:endParaRPr lang="en-GB" sz="2400" dirty="0" smtClean="0"/>
          </a:p>
          <a:p>
            <a:pPr marL="0" indent="0">
              <a:buNone/>
            </a:pPr>
            <a:r>
              <a:rPr lang="en-GB" sz="2400" dirty="0" smtClean="0"/>
              <a:t>For </a:t>
            </a:r>
            <a:r>
              <a:rPr lang="en-GB" sz="2400" dirty="0"/>
              <a:t>if you forgive others the wrongs you have done, your heavenly Father will also forgive you; but if you do not forgive others, then your Father will not forgive the wrongs that you have </a:t>
            </a:r>
            <a:r>
              <a:rPr lang="en-GB" sz="2400" dirty="0" smtClean="0"/>
              <a:t>done.</a:t>
            </a:r>
          </a:p>
          <a:p>
            <a:pPr marL="0" indent="0">
              <a:buNone/>
            </a:pPr>
            <a:r>
              <a:rPr lang="en-GB" sz="1800" dirty="0" smtClean="0"/>
              <a:t>Matthew </a:t>
            </a:r>
            <a:r>
              <a:rPr lang="en-GB" sz="1800" dirty="0"/>
              <a:t>6:14-15</a:t>
            </a:r>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3261643" cy="4023709"/>
          </a:xfrm>
          <a:prstGeom prst="rect">
            <a:avLst/>
          </a:prstGeom>
        </p:spPr>
      </p:pic>
    </p:spTree>
    <p:extLst>
      <p:ext uri="{BB962C8B-B14F-4D97-AF65-F5344CB8AC3E}">
        <p14:creationId xmlns:p14="http://schemas.microsoft.com/office/powerpoint/2010/main" val="3423295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84784"/>
            <a:ext cx="8208912"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	On </a:t>
            </a:r>
            <a:r>
              <a:rPr lang="en-GB" sz="2400" dirty="0"/>
              <a:t>her way into school </a:t>
            </a:r>
            <a:r>
              <a:rPr lang="en-GB" sz="2400" dirty="0" smtClean="0"/>
              <a:t>that morning Jane </a:t>
            </a:r>
            <a:r>
              <a:rPr lang="en-GB" sz="2400" dirty="0"/>
              <a:t>had shown Julie her money in a little bright red purse.</a:t>
            </a:r>
          </a:p>
          <a:p>
            <a:r>
              <a:rPr lang="en-GB" sz="2400" dirty="0" smtClean="0"/>
              <a:t>	“</a:t>
            </a:r>
            <a:r>
              <a:rPr lang="en-GB" sz="2400" dirty="0"/>
              <a:t>I’ve got two pounds for after school,” she said excitedly.</a:t>
            </a:r>
          </a:p>
          <a:p>
            <a:r>
              <a:rPr lang="en-GB" sz="2400" dirty="0" smtClean="0"/>
              <a:t>	“</a:t>
            </a:r>
            <a:r>
              <a:rPr lang="en-GB" sz="2400" dirty="0"/>
              <a:t>Why where are you going?” </a:t>
            </a:r>
          </a:p>
          <a:p>
            <a:r>
              <a:rPr lang="en-GB" sz="2400" dirty="0" smtClean="0"/>
              <a:t>	“</a:t>
            </a:r>
            <a:r>
              <a:rPr lang="en-GB" sz="2400" dirty="0"/>
              <a:t>Granny is coming to collect me and we’re going to go to the garden centre to buy mum a plant for her birthday. It’s a big secret; we’re not going to tell her.”</a:t>
            </a:r>
          </a:p>
          <a:p>
            <a:r>
              <a:rPr lang="en-GB" sz="2400" dirty="0"/>
              <a:t>Both girls smiled knowingly at each other as they waved goodbye to Jane’s mum with out saying another word about it</a:t>
            </a:r>
            <a:r>
              <a:rPr lang="en-GB" sz="2400" dirty="0" smtClean="0"/>
              <a:t>.</a:t>
            </a:r>
          </a:p>
          <a:p>
            <a:r>
              <a:rPr lang="en-GB" sz="2400" dirty="0" smtClean="0"/>
              <a:t>	But </a:t>
            </a:r>
            <a:r>
              <a:rPr lang="en-GB" sz="2400" dirty="0"/>
              <a:t>when Jane came to hang up her coat in the cloakroom the purse had vanished. </a:t>
            </a:r>
            <a:r>
              <a:rPr lang="en-GB" sz="2400" dirty="0" smtClean="0"/>
              <a:t>Jane </a:t>
            </a:r>
            <a:r>
              <a:rPr lang="en-GB" sz="2400" dirty="0"/>
              <a:t>burst into tears. </a:t>
            </a:r>
            <a:r>
              <a:rPr lang="en-GB" sz="2400" dirty="0" smtClean="0"/>
              <a:t>         </a:t>
            </a:r>
            <a:endParaRPr lang="en-GB" sz="2400" dirty="0"/>
          </a:p>
        </p:txBody>
      </p:sp>
      <p:pic>
        <p:nvPicPr>
          <p:cNvPr id="4" name="Picture 3"/>
          <p:cNvPicPr>
            <a:picLocks noChangeAspect="1"/>
          </p:cNvPicPr>
          <p:nvPr/>
        </p:nvPicPr>
        <p:blipFill>
          <a:blip r:embed="rId3"/>
          <a:stretch>
            <a:fillRect/>
          </a:stretch>
        </p:blipFill>
        <p:spPr>
          <a:xfrm>
            <a:off x="1979712" y="116632"/>
            <a:ext cx="4755292" cy="1841152"/>
          </a:xfrm>
          <a:prstGeom prst="rect">
            <a:avLst/>
          </a:prstGeom>
        </p:spPr>
      </p:pic>
      <p:pic>
        <p:nvPicPr>
          <p:cNvPr id="1026" name="Picture 2" descr="Image result for red purs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5301208"/>
            <a:ext cx="1309903"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6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78497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	“Jane </a:t>
            </a:r>
            <a:r>
              <a:rPr lang="en-GB" sz="2400" dirty="0"/>
              <a:t>take Julie and go and have a good look in all the places you’ve been in the playground,” suggested Miss Jones.</a:t>
            </a:r>
          </a:p>
          <a:p>
            <a:r>
              <a:rPr lang="en-GB" sz="2400" dirty="0"/>
              <a:t>So they did. They looked by the gate; they looked by the </a:t>
            </a:r>
            <a:r>
              <a:rPr lang="en-GB" sz="2400" dirty="0" smtClean="0"/>
              <a:t>tyres </a:t>
            </a:r>
            <a:r>
              <a:rPr lang="en-GB" sz="2400" dirty="0"/>
              <a:t>and last of all they looked down the centre of the playground where they all stood in line. But they didn’t find the purse. </a:t>
            </a:r>
          </a:p>
        </p:txBody>
      </p:sp>
      <p:sp>
        <p:nvSpPr>
          <p:cNvPr id="4" name="TextBox 3"/>
          <p:cNvSpPr txBox="1"/>
          <p:nvPr/>
        </p:nvSpPr>
        <p:spPr>
          <a:xfrm>
            <a:off x="107504" y="4060072"/>
            <a:ext cx="878497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	“</a:t>
            </a:r>
            <a:r>
              <a:rPr lang="en-GB" sz="2400" dirty="0"/>
              <a:t>Well,” sighed Miss Jones </a:t>
            </a:r>
            <a:r>
              <a:rPr lang="en-GB" sz="2400" dirty="0" smtClean="0"/>
              <a:t>“Please </a:t>
            </a:r>
            <a:r>
              <a:rPr lang="en-GB" sz="2400" dirty="0"/>
              <a:t>bring </a:t>
            </a:r>
            <a:r>
              <a:rPr lang="en-GB" sz="2400" dirty="0" smtClean="0"/>
              <a:t>your </a:t>
            </a:r>
            <a:r>
              <a:rPr lang="en-GB" sz="2400" dirty="0"/>
              <a:t>coats into the classroom and we’ll check everybody’s pockets.”</a:t>
            </a:r>
          </a:p>
          <a:p>
            <a:r>
              <a:rPr lang="en-GB" sz="2400" dirty="0"/>
              <a:t>There in Stephanie’s inside pocket was the red purse with the shiny two pound coin inside it.</a:t>
            </a:r>
          </a:p>
          <a:p>
            <a:r>
              <a:rPr lang="en-GB" sz="2400" dirty="0" smtClean="0"/>
              <a:t>	“</a:t>
            </a:r>
            <a:r>
              <a:rPr lang="en-GB" sz="2400" dirty="0"/>
              <a:t>It’s mine; it’s for buying sweets on the way home!” Stephanie lied defiantly but no-one believed her.</a:t>
            </a:r>
          </a:p>
        </p:txBody>
      </p:sp>
      <p:pic>
        <p:nvPicPr>
          <p:cNvPr id="2050" name="Picture 2" descr="Free Download School Children Vector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6652237" cy="113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231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777686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 </a:t>
            </a:r>
            <a:r>
              <a:rPr lang="en-GB" sz="2400" dirty="0" smtClean="0"/>
              <a:t>	“</a:t>
            </a:r>
            <a:r>
              <a:rPr lang="en-GB" sz="2400" dirty="0"/>
              <a:t>Well Stephanie this is very serious,” said Miss Jones, “you’ll have to stay in at playtimes today and when your mum comes to collect you tonight I’ll be having a word with her.”</a:t>
            </a:r>
          </a:p>
          <a:p>
            <a:r>
              <a:rPr lang="en-GB" sz="2400" dirty="0"/>
              <a:t>That made Stephanie cry too.</a:t>
            </a:r>
          </a:p>
          <a:p>
            <a:r>
              <a:rPr lang="en-GB" sz="2400" dirty="0" smtClean="0"/>
              <a:t>	“</a:t>
            </a:r>
            <a:r>
              <a:rPr lang="en-GB" sz="2400" dirty="0"/>
              <a:t>Are you </a:t>
            </a:r>
            <a:r>
              <a:rPr lang="en-GB" sz="2400" dirty="0" smtClean="0"/>
              <a:t>really sorry</a:t>
            </a:r>
            <a:r>
              <a:rPr lang="en-GB" sz="2400" dirty="0"/>
              <a:t>?” asked Miss Jones and Stephanie nodded </a:t>
            </a:r>
            <a:r>
              <a:rPr lang="en-GB" sz="2400" dirty="0" smtClean="0"/>
              <a:t>furiously</a:t>
            </a:r>
            <a:r>
              <a:rPr lang="en-GB" sz="2400" dirty="0"/>
              <a:t>,</a:t>
            </a:r>
            <a:r>
              <a:rPr lang="en-GB" sz="2400" dirty="0" smtClean="0"/>
              <a:t> “so what </a:t>
            </a:r>
            <a:r>
              <a:rPr lang="en-GB" sz="2400" dirty="0"/>
              <a:t>does sorry mean?”</a:t>
            </a:r>
          </a:p>
          <a:p>
            <a:r>
              <a:rPr lang="en-GB" sz="2400" dirty="0" smtClean="0"/>
              <a:t>	“</a:t>
            </a:r>
            <a:r>
              <a:rPr lang="en-GB" sz="2400" dirty="0"/>
              <a:t>It means I won’t do it again,” came the stout reply.</a:t>
            </a:r>
          </a:p>
          <a:p>
            <a:r>
              <a:rPr lang="en-GB" sz="2400" dirty="0" smtClean="0"/>
              <a:t>	“</a:t>
            </a:r>
            <a:r>
              <a:rPr lang="en-GB" sz="2400" dirty="0"/>
              <a:t>Then go and say you’re sorry to Jane </a:t>
            </a:r>
            <a:r>
              <a:rPr lang="en-GB" sz="2400" dirty="0" smtClean="0"/>
              <a:t>now, ”said Miss Jones with a smile.</a:t>
            </a:r>
            <a:endParaRPr lang="en-GB" sz="2400" dirty="0"/>
          </a:p>
        </p:txBody>
      </p:sp>
      <p:pic>
        <p:nvPicPr>
          <p:cNvPr id="3074" name="Picture 2" descr="Image result for children in clas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437112"/>
            <a:ext cx="402585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72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4176464"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	Stephanie </a:t>
            </a:r>
            <a:r>
              <a:rPr lang="en-GB" sz="2400" dirty="0"/>
              <a:t>didn’t really know why she’d taken the purse. She’d simply found it by the gate but instead of handing it in she’d put it quickly into her inside pocket. Now she sat by herself inside while everybody else played outside. Her heart was heavy and sad, she wished heartily that she hadn’t taken the purse but she couldn’t change what she’d done</a:t>
            </a:r>
            <a:r>
              <a:rPr lang="en-GB" sz="2400" dirty="0" smtClean="0"/>
              <a:t>.</a:t>
            </a:r>
            <a:endParaRPr lang="en-GB" sz="2400" dirty="0"/>
          </a:p>
        </p:txBody>
      </p:sp>
      <p:sp>
        <p:nvSpPr>
          <p:cNvPr id="4" name="TextBox 3"/>
          <p:cNvSpPr txBox="1"/>
          <p:nvPr/>
        </p:nvSpPr>
        <p:spPr>
          <a:xfrm>
            <a:off x="4716016" y="2348880"/>
            <a:ext cx="4320480"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When granny picked Jane up after school, she told her all about the incident.</a:t>
            </a:r>
          </a:p>
          <a:p>
            <a:r>
              <a:rPr lang="en-GB" sz="2400" dirty="0" smtClean="0"/>
              <a:t>	“</a:t>
            </a:r>
            <a:r>
              <a:rPr lang="en-GB" sz="2400" dirty="0"/>
              <a:t>Oh dear, what a muddle,” said granny “have you made friends again yet?”</a:t>
            </a:r>
          </a:p>
          <a:p>
            <a:r>
              <a:rPr lang="en-GB" sz="2400" dirty="0" smtClean="0"/>
              <a:t>	“</a:t>
            </a:r>
            <a:r>
              <a:rPr lang="en-GB" sz="2400" dirty="0"/>
              <a:t>No!” said Jane indignantly “I’ll never be friends with Stephanie again!”</a:t>
            </a:r>
          </a:p>
          <a:p>
            <a:r>
              <a:rPr lang="en-GB" sz="2400" dirty="0" smtClean="0"/>
              <a:t>	“</a:t>
            </a:r>
            <a:r>
              <a:rPr lang="en-GB" sz="2400" dirty="0"/>
              <a:t>Never is a long time,” said granny</a:t>
            </a:r>
            <a:r>
              <a:rPr lang="en-GB" sz="2400" dirty="0" smtClean="0"/>
              <a:t>.</a:t>
            </a:r>
            <a:endParaRPr lang="en-US" dirty="0"/>
          </a:p>
        </p:txBody>
      </p:sp>
      <p:pic>
        <p:nvPicPr>
          <p:cNvPr id="3074" name="Picture 2" descr="612x612 Depression clipart sad lad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32656"/>
            <a:ext cx="1836961" cy="183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7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6912768"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	Once </a:t>
            </a:r>
            <a:r>
              <a:rPr lang="en-GB" sz="2400" dirty="0"/>
              <a:t>they were driving down the quiet country road to the garden centre granny </a:t>
            </a:r>
            <a:r>
              <a:rPr lang="en-GB" sz="2400" dirty="0" smtClean="0"/>
              <a:t>said,</a:t>
            </a:r>
            <a:endParaRPr lang="en-GB" sz="2400" dirty="0"/>
          </a:p>
          <a:p>
            <a:r>
              <a:rPr lang="en-GB" sz="2400" dirty="0" smtClean="0"/>
              <a:t>	“</a:t>
            </a:r>
            <a:r>
              <a:rPr lang="en-GB" sz="2400" dirty="0"/>
              <a:t>You know Jesus expects us to forgive others even when we feel badly treated.”</a:t>
            </a:r>
          </a:p>
          <a:p>
            <a:r>
              <a:rPr lang="en-GB" sz="2400" dirty="0"/>
              <a:t>Jane scowled.</a:t>
            </a:r>
          </a:p>
          <a:p>
            <a:r>
              <a:rPr lang="en-GB" sz="2400" dirty="0" smtClean="0"/>
              <a:t>	“</a:t>
            </a:r>
            <a:r>
              <a:rPr lang="en-GB" sz="2400" dirty="0"/>
              <a:t>In the Lord’s prayer we ask God to forgive us the wrongs we’ve done to other people in the same way as we forgive other people the wrong things they have done to us. That means if we won’t forgive other people, God can’t forgive us our wrong things either</a:t>
            </a:r>
            <a:r>
              <a:rPr lang="en-GB" sz="2400" dirty="0" smtClean="0"/>
              <a:t>.”</a:t>
            </a:r>
            <a:endParaRPr lang="en-GB" sz="2400" dirty="0"/>
          </a:p>
        </p:txBody>
      </p:sp>
      <p:pic>
        <p:nvPicPr>
          <p:cNvPr id="2050" name="Picture 2" descr="Image result for car driv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437112"/>
            <a:ext cx="3381028" cy="228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99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3140968"/>
            <a:ext cx="5112568"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	As </a:t>
            </a:r>
            <a:r>
              <a:rPr lang="en-GB" sz="2400" dirty="0"/>
              <a:t>she was drifting off to sleep, she thought about what granny had said. Quietly she asked Jesus to help her forgive. After all she had got the money back and she had been able to go and get the present. Perhaps, she thought, tomorrow she might just be able to ask Stephanie to play with her and Julie after </a:t>
            </a:r>
            <a:r>
              <a:rPr lang="en-GB" sz="2400" dirty="0" smtClean="0"/>
              <a:t>all</a:t>
            </a:r>
            <a:endParaRPr lang="en-GB" sz="2400" dirty="0"/>
          </a:p>
        </p:txBody>
      </p:sp>
      <p:sp>
        <p:nvSpPr>
          <p:cNvPr id="5" name="TextBox 4"/>
          <p:cNvSpPr txBox="1"/>
          <p:nvPr/>
        </p:nvSpPr>
        <p:spPr>
          <a:xfrm>
            <a:off x="179512" y="116632"/>
            <a:ext cx="864096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	When </a:t>
            </a:r>
            <a:r>
              <a:rPr lang="en-GB" sz="2400" dirty="0"/>
              <a:t>Jane went to bed that night she still felt cross and grumpy. She tossed about from side to side and not even Mr Ted could comfort her. She kept thinking about how she hadn’t helped granny put the plants away in the greenhouse or given her a kiss when she went home. Stephanie had just spoilt her trip with granny. Now she wasn’t even sure she’d chosen something mum would like. It was all going to be spoilt. </a:t>
            </a:r>
          </a:p>
        </p:txBody>
      </p:sp>
      <p:pic>
        <p:nvPicPr>
          <p:cNvPr id="4098" name="Picture 2" descr="Image result for child sleeping in be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39" y="3933056"/>
            <a:ext cx="2842299" cy="202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21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1064</Words>
  <Application>Microsoft Office PowerPoint</Application>
  <PresentationFormat>On-screen Show (4:3)</PresentationFormat>
  <Paragraphs>58</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How does Jesus expect us to act with forgiveness?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laptop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Jesus expect us to act with forgiveness?</dc:title>
  <dc:creator>Paul</dc:creator>
  <cp:lastModifiedBy>Jonathan Wynn</cp:lastModifiedBy>
  <cp:revision>31</cp:revision>
  <dcterms:created xsi:type="dcterms:W3CDTF">2015-02-18T15:17:16Z</dcterms:created>
  <dcterms:modified xsi:type="dcterms:W3CDTF">2021-03-28T17:53:08Z</dcterms:modified>
</cp:coreProperties>
</file>