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652" r:id="rId5"/>
    <p:sldId id="659" r:id="rId6"/>
    <p:sldId id="767" r:id="rId7"/>
    <p:sldId id="768" r:id="rId8"/>
    <p:sldId id="769" r:id="rId9"/>
    <p:sldId id="770" r:id="rId10"/>
    <p:sldId id="771" r:id="rId11"/>
    <p:sldId id="648" r:id="rId12"/>
    <p:sldId id="765" r:id="rId13"/>
    <p:sldId id="666" r:id="rId14"/>
    <p:sldId id="670" r:id="rId15"/>
    <p:sldId id="776" r:id="rId16"/>
    <p:sldId id="671" r:id="rId17"/>
    <p:sldId id="669" r:id="rId18"/>
    <p:sldId id="762" r:id="rId19"/>
  </p:sldIdLst>
  <p:sldSz cx="9144000" cy="5715000" type="screen16x10"/>
  <p:notesSz cx="6858000" cy="9144000"/>
  <p:embeddedFontLst>
    <p:embeddedFont>
      <p:font typeface="Wingdings 3" panose="05040102010807070707" pitchFamily="18" charset="2"/>
      <p:regular r:id="rId22"/>
    </p:embeddedFont>
    <p:embeddedFont>
      <p:font typeface="Times" panose="02020603050405020304" pitchFamily="18" charset="0"/>
      <p:regular r:id="rId23"/>
      <p:bold r:id="rId24"/>
      <p:italic r:id="rId25"/>
      <p:boldItalic r:id="rId26"/>
    </p:embeddedFont>
    <p:embeddedFont>
      <p:font typeface="Berlin Sans FB" panose="020E0602020502020306" pitchFamily="34" charset="0"/>
      <p:regular r:id="rId27"/>
      <p:bold r:id="rId28"/>
    </p:embeddedFont>
    <p:embeddedFont>
      <p:font typeface="MS PGothic" panose="020B0600070205080204" pitchFamily="34" charset="-128"/>
      <p:regular r:id="rId29"/>
    </p:embeddedFont>
  </p:embeddedFontLst>
  <p:custShowLst>
    <p:custShow name="Recognition assessment" id="0">
      <p:sldLst/>
    </p:custShow>
    <p:custShow name="Course admin" id="1">
      <p:sldLst/>
    </p:custShow>
    <p:custShow name="Role of the first aider" id="2">
      <p:sldLst/>
    </p:custShow>
    <p:custShow name="Primary survey" id="3">
      <p:sldLst/>
    </p:custShow>
    <p:custShow name="Unresponsive breathing" id="4">
      <p:sldLst/>
    </p:custShow>
    <p:custShow name="Shock" id="5">
      <p:sldLst/>
    </p:custShow>
    <p:custShow name="Fainting" id="6">
      <p:sldLst/>
    </p:custShow>
    <p:custShow name="Burns" id="7">
      <p:sldLst/>
    </p:custShow>
    <p:custShow name="Poisoning" id="8">
      <p:sldLst/>
    </p:custShow>
    <p:custShow name="Eye Injury" id="9">
      <p:sldLst/>
    </p:custShow>
    <p:custShow name="Bleeding" id="10">
      <p:sldLst/>
    </p:custShow>
    <p:custShow name="Choking" id="11">
      <p:sldLst/>
    </p:custShow>
    <p:custShow name="Asthma" id="12">
      <p:sldLst/>
    </p:custShow>
    <p:custShow name="Low blood sugar" id="13">
      <p:sldLst/>
    </p:custShow>
    <p:custShow name="Allergic reaction" id="14">
      <p:sldLst/>
    </p:custShow>
    <p:custShow name="Hyperventilation" id="15">
      <p:sldLst/>
    </p:custShow>
    <p:custShow name="Stroke" id="16">
      <p:sldLst/>
    </p:custShow>
    <p:custShow name="Head injury" id="17">
      <p:sldLst/>
    </p:custShow>
    <p:custShow name="Seizure" id="18">
      <p:sldLst/>
    </p:custShow>
    <p:custShow name="Bone, muscle, joint and Spine" id="19">
      <p:sldLst/>
    </p:custShow>
    <p:custShow name="Chest pian" id="20">
      <p:sldLst/>
    </p:custShow>
    <p:custShow name="Unresponsive not breathing" id="21">
      <p:sldLst/>
    </p:custShow>
    <p:custShow name="Heat and cold" id="22">
      <p:sldLst/>
    </p:custShow>
  </p:custShowLst>
  <p:defaultTextStyle>
    <a:defPPr>
      <a:defRPr lang="en-US"/>
    </a:defPPr>
    <a:lvl1pPr marL="0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72207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44413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16620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88826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61033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33239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05446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77652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3367" userDrawn="1">
          <p15:clr>
            <a:srgbClr val="A4A3A4"/>
          </p15:clr>
        </p15:guide>
        <p15:guide id="3" orient="horz" pos="1800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die Walsh2" initials="JW" lastIdx="7" clrIdx="0">
    <p:extLst>
      <p:ext uri="{19B8F6BF-5375-455C-9EA6-DF929625EA0E}">
        <p15:presenceInfo xmlns:p15="http://schemas.microsoft.com/office/powerpoint/2012/main" userId="S-1-12-1-2405786754-1233198816-680875169-393683671" providerId="AD"/>
      </p:ext>
    </p:extLst>
  </p:cmAuthor>
  <p:cmAuthor id="2" name="Elsa Stuart" initials="ES" lastIdx="18" clrIdx="1">
    <p:extLst>
      <p:ext uri="{19B8F6BF-5375-455C-9EA6-DF929625EA0E}">
        <p15:presenceInfo xmlns:p15="http://schemas.microsoft.com/office/powerpoint/2012/main" userId="S::Elsa.Stuart@sja.org.uk::1036faa4-45e7-40bb-895e-6c47aba8630b" providerId="AD"/>
      </p:ext>
    </p:extLst>
  </p:cmAuthor>
  <p:cmAuthor id="3" name="Jodie Walsh2" initials="JW [2]" lastIdx="1" clrIdx="2">
    <p:extLst>
      <p:ext uri="{19B8F6BF-5375-455C-9EA6-DF929625EA0E}">
        <p15:presenceInfo xmlns:p15="http://schemas.microsoft.com/office/powerpoint/2012/main" userId="S::Jodie.Walsh2@sja.org.uk::8f656482-1ee0-4981-a154-9528d7227717" providerId="AD"/>
      </p:ext>
    </p:extLst>
  </p:cmAuthor>
  <p:cmAuthor id="4" name="Justine Wilson" initials="JW" lastIdx="9" clrIdx="3">
    <p:extLst>
      <p:ext uri="{19B8F6BF-5375-455C-9EA6-DF929625EA0E}">
        <p15:presenceInfo xmlns:p15="http://schemas.microsoft.com/office/powerpoint/2012/main" userId="S::Justine.Wilson@sja.org.uk::cd635167-bbd3-4a7f-9fa7-49f7026615c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58"/>
    <a:srgbClr val="007A53"/>
    <a:srgbClr val="F1DED3"/>
    <a:srgbClr val="8D8E8D"/>
    <a:srgbClr val="EDE92C"/>
    <a:srgbClr val="FFFFFF"/>
    <a:srgbClr val="009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F71D0B-1D04-D17A-0C65-FDD4ED621F28}" v="8" dt="2019-10-21T10:37:20.037"/>
    <p1510:client id="{E02BE43A-43EF-6E7D-CA74-46DE72D016A9}" v="1" dt="2019-08-27T08:50:57.7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056" y="90"/>
      </p:cViewPr>
      <p:guideLst>
        <p:guide orient="horz" pos="2382"/>
        <p:guide pos="3367"/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846B6-084C-4935-A06D-FAEC1EF33182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3490F-72A2-4B89-9ACA-84EE231684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482F6-ED0E-4BED-A21E-1F635A7CCD86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0C943-89BF-4FF3-9CC5-52B2ED0101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72207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44413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16620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88826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61033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33239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05446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77652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ALL the answers are correct and ALL very important- answers and opinions from students will differ- use material a talking point rather than correct/ incorrect answers. </a:t>
            </a:r>
            <a:endParaRPr lang="en-US"/>
          </a:p>
          <a:p>
            <a:r>
              <a:rPr lang="en-GB">
                <a:cs typeface="Times"/>
              </a:rPr>
              <a:t>Card sorting activity can be made if preferred.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850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Options: call out answer or use whiteboards or paper to write answers</a:t>
            </a:r>
          </a:p>
          <a:p>
            <a:r>
              <a:rPr lang="en-GB"/>
              <a:t>Answers </a:t>
            </a:r>
          </a:p>
          <a:p>
            <a:r>
              <a:rPr lang="en-GB"/>
              <a:t>Emergency </a:t>
            </a:r>
          </a:p>
          <a:p>
            <a:r>
              <a:rPr lang="en-GB"/>
              <a:t>Fire, Police or Ambulance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69E76-7FB9-43B0-B0EB-47E4614077F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685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Explain the acronym of LIONEL and the importance of this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69E76-7FB9-43B0-B0EB-47E4614077F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086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Can be stand up and sit down/ thumbs up / down  if needing an energiser to focus group</a:t>
            </a:r>
            <a:r>
              <a:rPr lang="en-GB">
                <a:cs typeface="Times"/>
              </a:rPr>
              <a:t> select what works best.</a:t>
            </a:r>
          </a:p>
          <a:p>
            <a:endParaRPr lang="en-GB">
              <a:cs typeface="Times"/>
            </a:endParaRPr>
          </a:p>
          <a:p>
            <a:r>
              <a:rPr lang="en-GB">
                <a:cs typeface="Times"/>
              </a:rPr>
              <a:t>Questions:</a:t>
            </a:r>
          </a:p>
          <a:p>
            <a:pPr marL="285709" indent="-285709">
              <a:buFont typeface="Arial"/>
              <a:buChar char="•"/>
            </a:pPr>
            <a:r>
              <a:rPr lang="en-GB">
                <a:cs typeface="Times"/>
              </a:rPr>
              <a:t>Age</a:t>
            </a:r>
            <a:r>
              <a:rPr lang="en-GB" baseline="0">
                <a:cs typeface="Times"/>
              </a:rPr>
              <a:t> and gender of the casualty?</a:t>
            </a:r>
          </a:p>
          <a:p>
            <a:pPr marL="285709" indent="-285709">
              <a:buFont typeface="Arial"/>
              <a:buChar char="•"/>
            </a:pPr>
            <a:r>
              <a:rPr lang="en-GB"/>
              <a:t>What team you support?</a:t>
            </a:r>
          </a:p>
          <a:p>
            <a:pPr marL="285709" indent="-285709">
              <a:buFont typeface="Arial"/>
              <a:buChar char="•"/>
            </a:pPr>
            <a:r>
              <a:rPr lang="en-GB"/>
              <a:t>Is the casualty breathing?</a:t>
            </a:r>
          </a:p>
          <a:p>
            <a:pPr marL="285709" indent="-285709">
              <a:buFont typeface="Arial"/>
              <a:buChar char="•"/>
            </a:pPr>
            <a:r>
              <a:rPr lang="en-GB"/>
              <a:t>What’s happened?</a:t>
            </a:r>
          </a:p>
          <a:p>
            <a:pPr marL="285709" indent="-285709">
              <a:buFont typeface="Arial"/>
              <a:buChar char="•"/>
            </a:pPr>
            <a:r>
              <a:rPr lang="en-GB"/>
              <a:t>How tall you are?</a:t>
            </a:r>
          </a:p>
          <a:p>
            <a:pPr marL="285709" indent="-285709">
              <a:buFont typeface="Arial"/>
              <a:buChar char="•"/>
            </a:pPr>
            <a:r>
              <a:rPr lang="en-GB"/>
              <a:t>The address of the incident?</a:t>
            </a:r>
          </a:p>
          <a:p>
            <a:pPr marL="285709" indent="-285709">
              <a:buFont typeface="Arial"/>
              <a:buChar char="•"/>
            </a:pPr>
            <a:r>
              <a:rPr lang="en-GB"/>
              <a:t>Last night’s tea?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1D5CF2-3FC3-47F3-B48F-ADC86FC92C3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117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Use the DRSABC to get the students to guess the correct words for the acronym. Can be a hands up/down activity or can be used as a table top activity using A3 laminated sheets and a counters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1D5CF2-3FC3-47F3-B48F-ADC86FC92C3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3024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Answers to previous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1D5CF2-3FC3-47F3-B48F-ADC86FC92C3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8346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03563" y="150813"/>
            <a:ext cx="650875" cy="407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Trainer demonstrates then gets the students to practice using either the PP slide as a prompt or the sheet in the workbook. Trainer circulate and correct as necessary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69E76-7FB9-43B0-B0EB-47E4614077F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664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01975" y="150813"/>
            <a:ext cx="654050" cy="407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Trainer demonstrates then gets the students to practice using either the PP slide as a prompt or the sheet in the workbook. Trainer circulate and correct as necessary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69E76-7FB9-43B0-B0EB-47E4614077F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989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4175" y="509588"/>
            <a:ext cx="407828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Stress NOT doing this on someone who is breathing normally</a:t>
            </a:r>
          </a:p>
          <a:p>
            <a:r>
              <a:rPr lang="en-GB" dirty="0"/>
              <a:t>Consider W6 sorting table top activity if space ltd or not enough mannequins.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1D5CF2-3FC3-47F3-B48F-ADC86FC92C34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4092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er &amp; subject ch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F566C60-6C34-4596-98B7-F2465D9F236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4800" y="207967"/>
            <a:ext cx="8508412" cy="50577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D9E706-3D6E-4B8D-82F2-37B52804EC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7437" y="5265783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KS2 – Basic life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1E360-0609-4BEF-AF7C-C2C0E9A6FBCE}"/>
              </a:ext>
            </a:extLst>
          </p:cNvPr>
          <p:cNvSpPr>
            <a:spLocks noGrp="1" noChangeAspect="1"/>
          </p:cNvSpPr>
          <p:nvPr>
            <p:ph idx="16" hasCustomPrompt="1"/>
          </p:nvPr>
        </p:nvSpPr>
        <p:spPr>
          <a:xfrm>
            <a:off x="491630" y="478795"/>
            <a:ext cx="4072216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39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395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FC1E360-0609-4BEF-AF7C-C2C0E9A6FBCE}"/>
              </a:ext>
            </a:extLst>
          </p:cNvPr>
          <p:cNvSpPr>
            <a:spLocks noGrp="1" noChangeAspect="1"/>
          </p:cNvSpPr>
          <p:nvPr>
            <p:ph idx="17" hasCustomPrompt="1"/>
          </p:nvPr>
        </p:nvSpPr>
        <p:spPr>
          <a:xfrm>
            <a:off x="491631" y="1029941"/>
            <a:ext cx="2979330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39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395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D859F5-06F4-4AE1-A647-FEA79B07EB90}"/>
              </a:ext>
            </a:extLst>
          </p:cNvPr>
          <p:cNvGrpSpPr/>
          <p:nvPr userDrawn="1"/>
        </p:nvGrpSpPr>
        <p:grpSpPr>
          <a:xfrm>
            <a:off x="2438402" y="3747319"/>
            <a:ext cx="6705601" cy="1541044"/>
            <a:chOff x="1842654" y="-1271155"/>
            <a:chExt cx="6705601" cy="1541044"/>
          </a:xfrm>
        </p:grpSpPr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923F48A9-913C-48C5-BD1C-E7584B578CCF}"/>
                </a:ext>
              </a:extLst>
            </p:cNvPr>
            <p:cNvSpPr/>
            <p:nvPr userDrawn="1"/>
          </p:nvSpPr>
          <p:spPr>
            <a:xfrm flipH="1">
              <a:off x="1842654" y="-1271155"/>
              <a:ext cx="6705601" cy="154104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>
                <a:solidFill>
                  <a:srgbClr val="FF0000"/>
                </a:solidFill>
              </a:endParaRPr>
            </a:p>
          </p:txBody>
        </p:sp>
        <p:pic>
          <p:nvPicPr>
            <p:cNvPr id="14" name="Picture 13" descr="SJA logo on angled slice.psd">
              <a:extLst>
                <a:ext uri="{FF2B5EF4-FFF2-40B4-BE49-F238E27FC236}">
                  <a16:creationId xmlns:a16="http://schemas.microsoft.com/office/drawing/2014/main" id="{ED1874F0-255D-4745-8C32-66E1AD2E601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35" t="40499" r="2544"/>
            <a:stretch/>
          </p:blipFill>
          <p:spPr>
            <a:xfrm>
              <a:off x="6636327" y="-370811"/>
              <a:ext cx="1634837" cy="6407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381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s and sympt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 noChangeAspect="1"/>
          </p:cNvSpPr>
          <p:nvPr>
            <p:ph idx="12" hasCustomPrompt="1"/>
          </p:nvPr>
        </p:nvSpPr>
        <p:spPr>
          <a:xfrm>
            <a:off x="662751" y="1365174"/>
            <a:ext cx="4072216" cy="48224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000" b="1">
                <a:solidFill>
                  <a:srgbClr val="009F4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Subject name </a:t>
            </a:r>
          </a:p>
        </p:txBody>
      </p:sp>
      <p:sp>
        <p:nvSpPr>
          <p:cNvPr id="7" name="Content Placeholder 4"/>
          <p:cNvSpPr>
            <a:spLocks noGrp="1" noChangeAspect="1"/>
          </p:cNvSpPr>
          <p:nvPr>
            <p:ph idx="13" hasCustomPrompt="1"/>
          </p:nvPr>
        </p:nvSpPr>
        <p:spPr>
          <a:xfrm>
            <a:off x="662751" y="1927331"/>
            <a:ext cx="4072216" cy="2909551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/>
              <a:t>Type to add body text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3BBB8CC-C46E-4781-B416-BA04D21531DB}"/>
              </a:ext>
            </a:extLst>
          </p:cNvPr>
          <p:cNvSpPr>
            <a:spLocks noGrp="1" noChangeAspect="1"/>
          </p:cNvSpPr>
          <p:nvPr>
            <p:ph idx="14" hasCustomPrompt="1"/>
          </p:nvPr>
        </p:nvSpPr>
        <p:spPr>
          <a:xfrm>
            <a:off x="4941886" y="1365174"/>
            <a:ext cx="3369608" cy="48224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000" b="1">
                <a:solidFill>
                  <a:srgbClr val="8D8E8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What to look for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23852CBF-8D19-4B6E-BF08-B5686BB2B5E4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41888" y="1927327"/>
            <a:ext cx="3369608" cy="91967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/>
              <a:t>The key things to look for: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ED62916-AA12-4388-BC96-5140E6820C2B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4955858" y="2926908"/>
            <a:ext cx="3369413" cy="1835936"/>
          </a:xfrm>
          <a:prstGeom prst="rect">
            <a:avLst/>
          </a:prstGeom>
          <a:ln w="38100">
            <a:solidFill>
              <a:srgbClr val="007A53"/>
            </a:solidFill>
          </a:ln>
        </p:spPr>
        <p:txBody>
          <a:bodyPr lIns="74441" tIns="37221" rIns="74441" bIns="37221"/>
          <a:lstStyle>
            <a:lvl1pPr marL="372198" indent="-372198">
              <a:buClr>
                <a:srgbClr val="007A53"/>
              </a:buClr>
              <a:buFont typeface="+mj-lt"/>
              <a:buAutoNum type="arabicPeriod"/>
              <a:defRPr lang="en-US" sz="1300" b="1" kern="1200" dirty="0" smtClean="0">
                <a:solidFill>
                  <a:schemeClr val="tx1"/>
                </a:solidFill>
                <a:latin typeface="+mn-lt"/>
                <a:ea typeface="+mn-ea"/>
                <a:cs typeface="Arial (heading)"/>
              </a:defRPr>
            </a:lvl1pPr>
          </a:lstStyle>
          <a:p>
            <a:pPr lvl="0"/>
            <a:r>
              <a:rPr lang="en-US"/>
              <a:t>Type what to look for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087B9CC-E881-4B22-8933-57C8AAE1A496}"/>
              </a:ext>
            </a:extLst>
          </p:cNvPr>
          <p:cNvSpPr>
            <a:spLocks noGrp="1" noChangeAspect="1"/>
          </p:cNvSpPr>
          <p:nvPr>
            <p:ph idx="17" hasCustomPrompt="1"/>
          </p:nvPr>
        </p:nvSpPr>
        <p:spPr>
          <a:xfrm>
            <a:off x="491630" y="478795"/>
            <a:ext cx="4072216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39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395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4" y="5232309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Insert subject here </a:t>
            </a:r>
          </a:p>
        </p:txBody>
      </p:sp>
    </p:spTree>
    <p:extLst>
      <p:ext uri="{BB962C8B-B14F-4D97-AF65-F5344CB8AC3E}">
        <p14:creationId xmlns:p14="http://schemas.microsoft.com/office/powerpoint/2010/main" val="60310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atment (Activit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 noChangeAspect="1"/>
          </p:cNvSpPr>
          <p:nvPr>
            <p:ph idx="12" hasCustomPrompt="1"/>
          </p:nvPr>
        </p:nvSpPr>
        <p:spPr>
          <a:xfrm>
            <a:off x="662748" y="1365174"/>
            <a:ext cx="7984000" cy="48224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000" b="1">
                <a:solidFill>
                  <a:srgbClr val="009F4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Types of X</a:t>
            </a:r>
          </a:p>
        </p:txBody>
      </p:sp>
      <p:sp>
        <p:nvSpPr>
          <p:cNvPr id="7" name="Content Placeholder 4"/>
          <p:cNvSpPr>
            <a:spLocks noGrp="1" noChangeAspect="1"/>
          </p:cNvSpPr>
          <p:nvPr>
            <p:ph idx="13" hasCustomPrompt="1"/>
          </p:nvPr>
        </p:nvSpPr>
        <p:spPr>
          <a:xfrm>
            <a:off x="662748" y="1927325"/>
            <a:ext cx="7984000" cy="454096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/>
              <a:t>Which pictures show X? 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46F7402E-F357-49DE-8D00-942661D6AEF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48114" y="2461330"/>
            <a:ext cx="2401098" cy="1324383"/>
            <a:chOff x="488" y="3043"/>
            <a:chExt cx="1768" cy="1104"/>
          </a:xfrm>
        </p:grpSpPr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F1834651-9F5A-4579-9288-48F41E1C5BD8}"/>
                </a:ext>
              </a:extLst>
            </p:cNvPr>
            <p:cNvSpPr>
              <a:spLocks noChangeAspect="1" noTextEdit="1"/>
            </p:cNvSpPr>
            <p:nvPr userDrawn="1"/>
          </p:nvSpPr>
          <p:spPr bwMode="auto">
            <a:xfrm>
              <a:off x="488" y="3043"/>
              <a:ext cx="1768" cy="1104"/>
            </a:xfrm>
            <a:prstGeom prst="rect">
              <a:avLst/>
            </a:prstGeom>
            <a:noFill/>
            <a:ln w="28575" cap="flat" cmpd="sng" algn="ctr">
              <a:solidFill>
                <a:srgbClr val="007A53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500"/>
            </a:p>
          </p:txBody>
        </p:sp>
      </p:grpSp>
      <p:sp>
        <p:nvSpPr>
          <p:cNvPr id="12" name="AutoShape 3">
            <a:extLst>
              <a:ext uri="{FF2B5EF4-FFF2-40B4-BE49-F238E27FC236}">
                <a16:creationId xmlns:a16="http://schemas.microsoft.com/office/drawing/2014/main" id="{AD0204EA-B1E8-4BB3-A8C8-F8C7797BAC7B}"/>
              </a:ext>
            </a:extLst>
          </p:cNvPr>
          <p:cNvSpPr>
            <a:spLocks noChangeAspect="1" noTextEdit="1"/>
          </p:cNvSpPr>
          <p:nvPr userDrawn="1"/>
        </p:nvSpPr>
        <p:spPr bwMode="auto">
          <a:xfrm>
            <a:off x="3409133" y="2459443"/>
            <a:ext cx="2401098" cy="1324383"/>
          </a:xfrm>
          <a:prstGeom prst="rect">
            <a:avLst/>
          </a:prstGeom>
          <a:noFill/>
          <a:ln w="28575" cap="flat" cmpd="sng" algn="ctr">
            <a:solidFill>
              <a:srgbClr val="007A53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4441" tIns="37221" rIns="74441" bIns="37221" numCol="1" anchor="t" anchorCtr="0" compatLnSpc="1">
            <a:prstTxWarp prst="textNoShape">
              <a:avLst/>
            </a:prstTxWarp>
          </a:bodyPr>
          <a:lstStyle/>
          <a:p>
            <a:endParaRPr lang="en-GB" sz="1500"/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FFE2403E-29E9-4759-B844-59397F7B4865}"/>
              </a:ext>
            </a:extLst>
          </p:cNvPr>
          <p:cNvSpPr>
            <a:spLocks noChangeAspect="1" noTextEdit="1"/>
          </p:cNvSpPr>
          <p:nvPr userDrawn="1"/>
        </p:nvSpPr>
        <p:spPr bwMode="auto">
          <a:xfrm>
            <a:off x="748114" y="3878043"/>
            <a:ext cx="2401098" cy="1324383"/>
          </a:xfrm>
          <a:prstGeom prst="rect">
            <a:avLst/>
          </a:prstGeom>
          <a:noFill/>
          <a:ln w="28575" cap="flat" cmpd="sng" algn="ctr">
            <a:solidFill>
              <a:srgbClr val="007A53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4441" tIns="37221" rIns="74441" bIns="37221" numCol="1" anchor="t" anchorCtr="0" compatLnSpc="1">
            <a:prstTxWarp prst="textNoShape">
              <a:avLst/>
            </a:prstTxWarp>
          </a:bodyPr>
          <a:lstStyle/>
          <a:p>
            <a:endParaRPr lang="en-GB" sz="1500"/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14F5710B-F108-4DC4-97D9-99229382E170}"/>
              </a:ext>
            </a:extLst>
          </p:cNvPr>
          <p:cNvSpPr>
            <a:spLocks noChangeAspect="1" noTextEdit="1"/>
          </p:cNvSpPr>
          <p:nvPr userDrawn="1"/>
        </p:nvSpPr>
        <p:spPr bwMode="auto">
          <a:xfrm>
            <a:off x="3409133" y="3878043"/>
            <a:ext cx="2401098" cy="1324383"/>
          </a:xfrm>
          <a:prstGeom prst="rect">
            <a:avLst/>
          </a:prstGeom>
          <a:noFill/>
          <a:ln w="28575" cap="flat" cmpd="sng" algn="ctr">
            <a:solidFill>
              <a:srgbClr val="007A53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4441" tIns="37221" rIns="74441" bIns="37221" numCol="1" anchor="t" anchorCtr="0" compatLnSpc="1">
            <a:prstTxWarp prst="textNoShape">
              <a:avLst/>
            </a:prstTxWarp>
          </a:bodyPr>
          <a:lstStyle/>
          <a:p>
            <a:endParaRPr lang="en-GB" sz="150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E739053F-35CF-46ED-B899-5DA9AC699BB3}"/>
              </a:ext>
            </a:extLst>
          </p:cNvPr>
          <p:cNvSpPr>
            <a:spLocks noGrp="1" noChangeAspect="1"/>
          </p:cNvSpPr>
          <p:nvPr>
            <p:ph idx="14" hasCustomPrompt="1"/>
          </p:nvPr>
        </p:nvSpPr>
        <p:spPr>
          <a:xfrm>
            <a:off x="6070152" y="2459445"/>
            <a:ext cx="2576594" cy="2229369"/>
          </a:xfrm>
          <a:prstGeom prst="rect">
            <a:avLst/>
          </a:prstGeom>
          <a:ln w="38100">
            <a:solidFill>
              <a:srgbClr val="007A53"/>
            </a:solidFill>
          </a:ln>
        </p:spPr>
        <p:txBody>
          <a:bodyPr lIns="74441" tIns="37221" rIns="74441" bIns="37221"/>
          <a:lstStyle>
            <a:lvl1pPr marL="0" indent="0">
              <a:buNone/>
              <a:defRPr sz="1300" b="1" i="0" baseline="0">
                <a:solidFill>
                  <a:srgbClr val="007A53"/>
                </a:solidFill>
              </a:defRPr>
            </a:lvl1pPr>
          </a:lstStyle>
          <a:p>
            <a:pPr lvl="0"/>
            <a:r>
              <a:rPr lang="en-US"/>
              <a:t>Important notes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FEC7486-7440-4E90-9214-9A44C73CDC7A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1630" y="478795"/>
            <a:ext cx="4072216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39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395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4" y="5232309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Insert subject here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E7CD24D-02DE-4476-BB5F-49833B084EE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47714" y="2459038"/>
            <a:ext cx="2401888" cy="132556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5FF58FC1-7288-49F1-B149-304A82F7B569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453804" y="2475636"/>
            <a:ext cx="2356428" cy="13081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FB8B47B0-D796-4282-B048-F16CF0A6E8F7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47713" y="3862217"/>
            <a:ext cx="2356428" cy="13081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2A44C82F-5FA0-449A-8C29-FFDA5ED6AD31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3408934" y="3897867"/>
            <a:ext cx="2356428" cy="13081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18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6" y="877099"/>
            <a:ext cx="3990976" cy="3901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9" y="877099"/>
            <a:ext cx="3992562" cy="3901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266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i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3" y="285942"/>
            <a:ext cx="8208962" cy="583884"/>
          </a:xfrm>
          <a:prstGeom prst="rect">
            <a:avLst/>
          </a:prstGeom>
          <a:solidFill>
            <a:srgbClr val="009F4D"/>
          </a:solidFill>
        </p:spPr>
        <p:txBody>
          <a:bodyPr lIns="104287" tIns="52144" rIns="104287" bIns="52144"/>
          <a:lstStyle>
            <a:lvl1pPr>
              <a:defRPr sz="3325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DA87D30-8AFB-41CA-88E2-E7B5B99999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51292" y="5251928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KS2 Basic Life Support</a:t>
            </a:r>
          </a:p>
        </p:txBody>
      </p:sp>
    </p:spTree>
    <p:extLst>
      <p:ext uri="{BB962C8B-B14F-4D97-AF65-F5344CB8AC3E}">
        <p14:creationId xmlns:p14="http://schemas.microsoft.com/office/powerpoint/2010/main" val="186044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i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3" y="285942"/>
            <a:ext cx="8208962" cy="583884"/>
          </a:xfrm>
          <a:prstGeom prst="rect">
            <a:avLst/>
          </a:prstGeom>
          <a:solidFill>
            <a:srgbClr val="009F4D"/>
          </a:solidFill>
        </p:spPr>
        <p:txBody>
          <a:bodyPr lIns="104287" tIns="52144" rIns="104287" bIns="52144"/>
          <a:lstStyle>
            <a:lvl1pPr>
              <a:defRPr sz="3325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9" y="1064930"/>
            <a:ext cx="3865718" cy="3713451"/>
          </a:xfrm>
          <a:prstGeom prst="rect">
            <a:avLst/>
          </a:prstGeom>
        </p:spPr>
        <p:txBody>
          <a:bodyPr lIns="104287" tIns="52144" rIns="104287" bIns="52144"/>
          <a:lstStyle>
            <a:lvl1pPr marL="0" indent="0">
              <a:tabLst>
                <a:tab pos="406680" algn="l"/>
              </a:tabLst>
              <a:defRPr sz="2721">
                <a:solidFill>
                  <a:srgbClr val="009F4D"/>
                </a:solidFill>
              </a:defRPr>
            </a:lvl1pPr>
            <a:lvl2pPr marL="271119" indent="-271119">
              <a:defRPr lang="en-GB" sz="2116" kern="1200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+mn-cs"/>
              </a:defRPr>
            </a:lvl2pPr>
            <a:lvl3pPr marL="345497" indent="-345497">
              <a:defRPr sz="2116">
                <a:solidFill>
                  <a:schemeClr val="tx1"/>
                </a:solidFill>
              </a:defRPr>
            </a:lvl3pPr>
            <a:lvl4pPr marL="345497" indent="-345497">
              <a:defRPr sz="2116">
                <a:solidFill>
                  <a:schemeClr val="tx1"/>
                </a:solidFill>
              </a:defRPr>
            </a:lvl4pPr>
            <a:lvl5pPr marL="345497" indent="-345497">
              <a:defRPr sz="2116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271119" lvl="1" indent="-271119" algn="l" rtl="0" eaLnBrk="0" fontAlgn="base" hangingPunct="0">
              <a:spcBef>
                <a:spcPts val="378"/>
              </a:spcBef>
              <a:spcAft>
                <a:spcPts val="378"/>
              </a:spcAft>
              <a:buClr>
                <a:srgbClr val="009F4D"/>
              </a:buClr>
              <a:buFont typeface="Wingdings 3" panose="05040102010807070707" pitchFamily="18" charset="2"/>
              <a:buChar char=""/>
              <a:defRPr/>
            </a:pPr>
            <a:r>
              <a:rPr lang="en-US"/>
              <a:t>Second level</a:t>
            </a:r>
          </a:p>
          <a:p>
            <a:pPr marL="271119" lvl="1" indent="-271119" algn="l" rtl="0" eaLnBrk="0" fontAlgn="base" hangingPunct="0">
              <a:spcBef>
                <a:spcPts val="378"/>
              </a:spcBef>
              <a:spcAft>
                <a:spcPts val="378"/>
              </a:spcAft>
              <a:buClr>
                <a:srgbClr val="009F4D"/>
              </a:buClr>
              <a:buFont typeface="Wingdings 3" panose="05040102010807070707" pitchFamily="18" charset="2"/>
              <a:buChar char=""/>
              <a:defRPr/>
            </a:pPr>
            <a:r>
              <a:rPr lang="en-US"/>
              <a:t>Third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54EA8A-7573-4F46-839D-7F4C0A04274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93558" y="1072178"/>
            <a:ext cx="3874469" cy="3706198"/>
          </a:xfrm>
          <a:prstGeom prst="rect">
            <a:avLst/>
          </a:prstGeom>
        </p:spPr>
        <p:txBody>
          <a:bodyPr/>
          <a:lstStyle>
            <a:lvl1pPr marL="0" indent="0">
              <a:defRPr lang="en-US" sz="2721" b="1" kern="1200" dirty="0" smtClean="0">
                <a:solidFill>
                  <a:srgbClr val="009F4D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271119" indent="-271119">
              <a:defRPr lang="en-GB" sz="2116" kern="1200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+mn-cs"/>
              </a:defRPr>
            </a:lvl2pPr>
            <a:lvl3pPr marL="345497" indent="-345497">
              <a:defRPr/>
            </a:lvl3pPr>
            <a:lvl4pPr marL="345497" indent="-345497">
              <a:defRPr/>
            </a:lvl4pPr>
            <a:lvl5pPr marL="345497" indent="-345497">
              <a:defRPr/>
            </a:lvl5pPr>
          </a:lstStyle>
          <a:p>
            <a:pPr marL="0" lvl="0" indent="0" algn="l" rtl="0" eaLnBrk="0" fontAlgn="base" hangingPunct="0">
              <a:spcBef>
                <a:spcPct val="20000"/>
              </a:spcBef>
              <a:spcAft>
                <a:spcPct val="20000"/>
              </a:spcAft>
              <a:tabLst>
                <a:tab pos="406680" algn="l"/>
              </a:tabLst>
            </a:pPr>
            <a:r>
              <a:rPr lang="en-US"/>
              <a:t>Click to edit Master text styles</a:t>
            </a:r>
          </a:p>
          <a:p>
            <a:pPr marL="271119" lvl="1" indent="-271119" algn="l" rtl="0" eaLnBrk="0" fontAlgn="base" hangingPunct="0">
              <a:spcBef>
                <a:spcPts val="378"/>
              </a:spcBef>
              <a:spcAft>
                <a:spcPts val="378"/>
              </a:spcAft>
              <a:buClr>
                <a:srgbClr val="009F4D"/>
              </a:buClr>
              <a:buFont typeface="Wingdings 3" panose="05040102010807070707" pitchFamily="18" charset="2"/>
              <a:buChar char=""/>
              <a:defRPr/>
            </a:pPr>
            <a:r>
              <a:rPr lang="en-US"/>
              <a:t>Second level</a:t>
            </a:r>
          </a:p>
          <a:p>
            <a:pPr marL="271119" lvl="1" indent="-271119" algn="l" rtl="0" eaLnBrk="0" fontAlgn="base" hangingPunct="0">
              <a:spcBef>
                <a:spcPts val="378"/>
              </a:spcBef>
              <a:spcAft>
                <a:spcPts val="378"/>
              </a:spcAft>
              <a:buClr>
                <a:srgbClr val="009F4D"/>
              </a:buClr>
              <a:buFont typeface="Wingdings 3" panose="05040102010807070707" pitchFamily="18" charset="2"/>
              <a:buChar char=""/>
              <a:defRPr/>
            </a:pPr>
            <a:r>
              <a:rPr lang="en-US"/>
              <a:t>Third level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448E289-CB98-4B4C-8B8B-3142636C70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51292" y="5251928"/>
            <a:ext cx="1683908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KS2 – Basic Life Support</a:t>
            </a:r>
          </a:p>
        </p:txBody>
      </p:sp>
    </p:spTree>
    <p:extLst>
      <p:ext uri="{BB962C8B-B14F-4D97-AF65-F5344CB8AC3E}">
        <p14:creationId xmlns:p14="http://schemas.microsoft.com/office/powerpoint/2010/main" val="369500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3" y="285942"/>
            <a:ext cx="8208962" cy="583884"/>
          </a:xfrm>
          <a:prstGeom prst="rect">
            <a:avLst/>
          </a:prstGeom>
          <a:solidFill>
            <a:srgbClr val="009F4D"/>
          </a:solidFill>
        </p:spPr>
        <p:txBody>
          <a:bodyPr lIns="104287" tIns="52144" rIns="104287" bIns="52144"/>
          <a:lstStyle>
            <a:lvl1pPr>
              <a:defRPr sz="3325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91" y="1064930"/>
            <a:ext cx="8208964" cy="3713451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 sz="2721">
                <a:solidFill>
                  <a:srgbClr val="009F4D"/>
                </a:solidFill>
              </a:defRPr>
            </a:lvl1pPr>
            <a:lvl2pPr marL="345497" indent="-345497">
              <a:defRPr lang="en-GB" sz="2116" kern="1200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+mn-cs"/>
              </a:defRPr>
            </a:lvl2pPr>
            <a:lvl3pPr marL="345497" indent="-345497">
              <a:defRPr sz="2116">
                <a:solidFill>
                  <a:schemeClr val="tx1"/>
                </a:solidFill>
              </a:defRPr>
            </a:lvl3pPr>
            <a:lvl4pPr marL="345497" indent="-345497">
              <a:defRPr sz="2116">
                <a:solidFill>
                  <a:schemeClr val="tx1"/>
                </a:solidFill>
              </a:defRPr>
            </a:lvl4pPr>
            <a:lvl5pPr marL="345497" indent="-345497">
              <a:defRPr sz="2116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271119" lvl="1" indent="-271119" algn="l" rtl="0" eaLnBrk="0" fontAlgn="base" hangingPunct="0">
              <a:spcBef>
                <a:spcPts val="378"/>
              </a:spcBef>
              <a:spcAft>
                <a:spcPts val="378"/>
              </a:spcAft>
              <a:buClr>
                <a:srgbClr val="009F4D"/>
              </a:buClr>
              <a:buFont typeface="Wingdings 3" panose="05040102010807070707" pitchFamily="18" charset="2"/>
              <a:buChar char=""/>
              <a:defRPr/>
            </a:pPr>
            <a:r>
              <a:rPr lang="en-US"/>
              <a:t>Second level</a:t>
            </a:r>
          </a:p>
          <a:p>
            <a:pPr marL="271119" lvl="1" indent="-271119" algn="l" rtl="0" eaLnBrk="0" fontAlgn="base" hangingPunct="0">
              <a:spcBef>
                <a:spcPts val="378"/>
              </a:spcBef>
              <a:spcAft>
                <a:spcPts val="378"/>
              </a:spcAft>
              <a:buClr>
                <a:srgbClr val="009F4D"/>
              </a:buClr>
              <a:buFont typeface="Wingdings 3" panose="05040102010807070707" pitchFamily="18" charset="2"/>
              <a:buChar char=""/>
              <a:defRPr/>
            </a:pPr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5666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B3453ADD-6F89-4E49-A48A-0AF14ACBF5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4800" y="207967"/>
            <a:ext cx="8508412" cy="50577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1E360-0609-4BEF-AF7C-C2C0E9A6FBCE}"/>
              </a:ext>
            </a:extLst>
          </p:cNvPr>
          <p:cNvSpPr>
            <a:spLocks noGrp="1" noChangeAspect="1"/>
          </p:cNvSpPr>
          <p:nvPr>
            <p:ph idx="16" hasCustomPrompt="1"/>
          </p:nvPr>
        </p:nvSpPr>
        <p:spPr>
          <a:xfrm>
            <a:off x="491630" y="478795"/>
            <a:ext cx="4072216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39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395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1850855-BE95-4F7A-A1A9-2D5FF72B20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51292" y="5251928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KS2 – Basic life support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8883C9-736E-4178-A40A-53DFC7A1317C}"/>
              </a:ext>
            </a:extLst>
          </p:cNvPr>
          <p:cNvGrpSpPr/>
          <p:nvPr userDrawn="1"/>
        </p:nvGrpSpPr>
        <p:grpSpPr>
          <a:xfrm>
            <a:off x="2438402" y="3747319"/>
            <a:ext cx="6705601" cy="1541044"/>
            <a:chOff x="1842654" y="-1271155"/>
            <a:chExt cx="6705601" cy="1541044"/>
          </a:xfrm>
          <a:noFill/>
        </p:grpSpPr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92E65848-7A44-40E6-B4E0-1FEA493D3BC7}"/>
                </a:ext>
              </a:extLst>
            </p:cNvPr>
            <p:cNvSpPr/>
            <p:nvPr userDrawn="1"/>
          </p:nvSpPr>
          <p:spPr>
            <a:xfrm flipH="1">
              <a:off x="1842654" y="-1271155"/>
              <a:ext cx="6705601" cy="154104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>
                <a:solidFill>
                  <a:srgbClr val="FF0000"/>
                </a:solidFill>
              </a:endParaRPr>
            </a:p>
          </p:txBody>
        </p:sp>
        <p:pic>
          <p:nvPicPr>
            <p:cNvPr id="13" name="Picture 12" descr="SJA logo on angled slice.psd">
              <a:extLst>
                <a:ext uri="{FF2B5EF4-FFF2-40B4-BE49-F238E27FC236}">
                  <a16:creationId xmlns:a16="http://schemas.microsoft.com/office/drawing/2014/main" id="{FEC7218D-6FE3-4890-BE9C-C90C43E47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35" t="40499" r="2544"/>
            <a:stretch/>
          </p:blipFill>
          <p:spPr>
            <a:xfrm>
              <a:off x="6636327" y="-370811"/>
              <a:ext cx="1634837" cy="640700"/>
            </a:xfrm>
            <a:prstGeom prst="rect">
              <a:avLst/>
            </a:prstGeom>
            <a:grp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13316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pag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972C41A-9216-4B40-861A-E5A06DD10D6E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1551711" y="1947377"/>
            <a:ext cx="6359236" cy="551146"/>
          </a:xfrm>
          <a:prstGeom prst="rect">
            <a:avLst/>
          </a:prstGeom>
          <a:solidFill>
            <a:srgbClr val="8D8E8D"/>
          </a:solidFill>
        </p:spPr>
        <p:txBody>
          <a:bodyPr lIns="74441" tIns="37221" rIns="74441" bIns="37221"/>
          <a:lstStyle>
            <a:lvl1pPr marL="0" marR="0" indent="0" algn="ctr" defTabSz="74439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395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4" y="5232309"/>
            <a:ext cx="1575776" cy="309179"/>
          </a:xfrm>
          <a:prstGeom prst="rect">
            <a:avLst/>
          </a:prstGeom>
        </p:spPr>
        <p:txBody>
          <a:bodyPr/>
          <a:lstStyle>
            <a:lvl1pPr marL="0" marR="0" indent="0" algn="l" defTabSz="744395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744395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KS2 – Basic life support</a:t>
            </a:r>
          </a:p>
        </p:txBody>
      </p:sp>
    </p:spTree>
    <p:extLst>
      <p:ext uri="{BB962C8B-B14F-4D97-AF65-F5344CB8AC3E}">
        <p14:creationId xmlns:p14="http://schemas.microsoft.com/office/powerpoint/2010/main" val="2299276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pag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4" y="5232309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KS2 – Basic life support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648BE5-7FB0-43C3-9796-11EDEC3B12D4}"/>
              </a:ext>
            </a:extLst>
          </p:cNvPr>
          <p:cNvSpPr>
            <a:spLocks noGrp="1" noChangeAspect="1"/>
          </p:cNvSpPr>
          <p:nvPr>
            <p:ph idx="16" hasCustomPrompt="1"/>
          </p:nvPr>
        </p:nvSpPr>
        <p:spPr>
          <a:xfrm>
            <a:off x="2542102" y="2498523"/>
            <a:ext cx="4246627" cy="551146"/>
          </a:xfrm>
          <a:prstGeom prst="rect">
            <a:avLst/>
          </a:prstGeom>
          <a:solidFill>
            <a:srgbClr val="8D8E8D"/>
          </a:solidFill>
        </p:spPr>
        <p:txBody>
          <a:bodyPr lIns="74441" tIns="37221" rIns="74441" bIns="37221"/>
          <a:lstStyle>
            <a:lvl1pPr marL="0" marR="0" indent="0" algn="ctr" defTabSz="74439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395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71EAB9-84D2-4471-97AE-F407342A10D6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1551711" y="1947377"/>
            <a:ext cx="6359236" cy="551146"/>
          </a:xfrm>
          <a:prstGeom prst="rect">
            <a:avLst/>
          </a:prstGeom>
          <a:solidFill>
            <a:srgbClr val="8D8E8D"/>
          </a:solidFill>
        </p:spPr>
        <p:txBody>
          <a:bodyPr lIns="74441" tIns="37221" rIns="74441" bIns="37221"/>
          <a:lstStyle>
            <a:lvl1pPr marL="0" marR="0" indent="0" algn="ctr" defTabSz="74439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395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734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 noChangeAspect="1"/>
          </p:cNvSpPr>
          <p:nvPr>
            <p:ph idx="1" hasCustomPrompt="1"/>
          </p:nvPr>
        </p:nvSpPr>
        <p:spPr>
          <a:xfrm>
            <a:off x="662751" y="1365174"/>
            <a:ext cx="7575409" cy="48224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000" b="1">
                <a:solidFill>
                  <a:srgbClr val="009F4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Type to add heading</a:t>
            </a:r>
          </a:p>
        </p:txBody>
      </p:sp>
      <p:sp>
        <p:nvSpPr>
          <p:cNvPr id="14" name="Content Placeholder 4"/>
          <p:cNvSpPr>
            <a:spLocks noGrp="1" noChangeAspect="1"/>
          </p:cNvSpPr>
          <p:nvPr>
            <p:ph idx="11" hasCustomPrompt="1"/>
          </p:nvPr>
        </p:nvSpPr>
        <p:spPr>
          <a:xfrm>
            <a:off x="662751" y="1927327"/>
            <a:ext cx="7575409" cy="91967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Type to add body text</a:t>
            </a:r>
          </a:p>
        </p:txBody>
      </p:sp>
      <p:sp>
        <p:nvSpPr>
          <p:cNvPr id="16" name="Content Placeholder 4"/>
          <p:cNvSpPr>
            <a:spLocks noGrp="1" noChangeAspect="1"/>
          </p:cNvSpPr>
          <p:nvPr>
            <p:ph idx="12" hasCustomPrompt="1"/>
          </p:nvPr>
        </p:nvSpPr>
        <p:spPr>
          <a:xfrm>
            <a:off x="662751" y="2966333"/>
            <a:ext cx="7575409" cy="1813489"/>
          </a:xfrm>
          <a:prstGeom prst="rect">
            <a:avLst/>
          </a:prstGeom>
        </p:spPr>
        <p:txBody>
          <a:bodyPr lIns="74441" tIns="37221" rIns="74441" bIns="37221"/>
          <a:lstStyle>
            <a:lvl1pPr marL="361858" indent="-361858">
              <a:buClr>
                <a:srgbClr val="007A53"/>
              </a:buClr>
              <a:buFont typeface="Lucida Grande"/>
              <a:buChar char="➤"/>
              <a:defRPr sz="1800"/>
            </a:lvl1pPr>
          </a:lstStyle>
          <a:p>
            <a:pPr lvl="0"/>
            <a:r>
              <a:rPr lang="en-US"/>
              <a:t>Type to add bullet points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2C77F52-EA64-4F9F-A703-22B619BAB782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1630" y="478795"/>
            <a:ext cx="4072216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39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395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4" y="5232309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KS2 – Basic life support</a:t>
            </a:r>
          </a:p>
        </p:txBody>
      </p:sp>
    </p:spTree>
    <p:extLst>
      <p:ext uri="{BB962C8B-B14F-4D97-AF65-F5344CB8AC3E}">
        <p14:creationId xmlns:p14="http://schemas.microsoft.com/office/powerpoint/2010/main" val="402665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 poi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>
            <a:spLocks noGrp="1" noChangeAspect="1"/>
          </p:cNvSpPr>
          <p:nvPr>
            <p:ph idx="14" hasCustomPrompt="1"/>
          </p:nvPr>
        </p:nvSpPr>
        <p:spPr>
          <a:xfrm>
            <a:off x="526121" y="1263234"/>
            <a:ext cx="7658273" cy="3474614"/>
          </a:xfrm>
          <a:prstGeom prst="rect">
            <a:avLst/>
          </a:prstGeom>
        </p:spPr>
        <p:txBody>
          <a:bodyPr lIns="74441" tIns="37221" rIns="74441" bIns="37221"/>
          <a:lstStyle>
            <a:lvl1pPr marL="361858" indent="-361858">
              <a:buClr>
                <a:srgbClr val="007A53"/>
              </a:buClr>
              <a:buFont typeface="Lucida Grande"/>
              <a:buChar char="➤"/>
              <a:defRPr sz="1800"/>
            </a:lvl1pPr>
          </a:lstStyle>
          <a:p>
            <a:pPr lvl="0"/>
            <a:r>
              <a:rPr lang="en-US"/>
              <a:t>Type to add bullet points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972C41A-9216-4B40-861A-E5A06DD10D6E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1630" y="478795"/>
            <a:ext cx="4072216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39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395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4" y="5232309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KS2 – Basic life support</a:t>
            </a:r>
          </a:p>
        </p:txBody>
      </p:sp>
    </p:spTree>
    <p:extLst>
      <p:ext uri="{BB962C8B-B14F-4D97-AF65-F5344CB8AC3E}">
        <p14:creationId xmlns:p14="http://schemas.microsoft.com/office/powerpoint/2010/main" val="209535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atment (1 illustration, bitesiz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DB9D070-92E3-4330-A7F1-F9F680CEADDD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988462" y="1359524"/>
            <a:ext cx="3528106" cy="3262858"/>
          </a:xfrm>
          <a:prstGeom prst="rect">
            <a:avLst/>
          </a:prstGeom>
          <a:ln w="38100" cmpd="sng">
            <a:solidFill>
              <a:srgbClr val="007A53"/>
            </a:solidFill>
          </a:ln>
        </p:spPr>
        <p:txBody>
          <a:bodyPr lIns="74441" tIns="37221" rIns="74441" bIns="37221"/>
          <a:lstStyle>
            <a:lvl1pPr marL="0" indent="0">
              <a:buNone/>
              <a:defRPr sz="2600"/>
            </a:lvl1pPr>
            <a:lvl2pPr marL="372198" indent="0">
              <a:buNone/>
              <a:defRPr sz="2300"/>
            </a:lvl2pPr>
            <a:lvl3pPr marL="744395" indent="0">
              <a:buNone/>
              <a:defRPr sz="2000"/>
            </a:lvl3pPr>
            <a:lvl4pPr marL="1116592" indent="0">
              <a:buNone/>
              <a:defRPr sz="1600"/>
            </a:lvl4pPr>
            <a:lvl5pPr marL="1488789" indent="0">
              <a:buNone/>
              <a:defRPr sz="1600"/>
            </a:lvl5pPr>
            <a:lvl6pPr marL="1860986" indent="0">
              <a:buNone/>
              <a:defRPr sz="1600"/>
            </a:lvl6pPr>
            <a:lvl7pPr marL="2233184" indent="0">
              <a:buNone/>
              <a:defRPr sz="1600"/>
            </a:lvl7pPr>
            <a:lvl8pPr marL="2605381" indent="0">
              <a:buNone/>
              <a:defRPr sz="1600"/>
            </a:lvl8pPr>
            <a:lvl9pPr marL="2977577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Content Placeholder 2"/>
          <p:cNvSpPr>
            <a:spLocks noGrp="1" noChangeAspect="1"/>
          </p:cNvSpPr>
          <p:nvPr>
            <p:ph idx="12" hasCustomPrompt="1"/>
          </p:nvPr>
        </p:nvSpPr>
        <p:spPr>
          <a:xfrm>
            <a:off x="662751" y="1365174"/>
            <a:ext cx="4072216" cy="48224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000" b="1">
                <a:solidFill>
                  <a:srgbClr val="009F4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Type to add heading</a:t>
            </a:r>
          </a:p>
        </p:txBody>
      </p:sp>
      <p:sp>
        <p:nvSpPr>
          <p:cNvPr id="7" name="Content Placeholder 4"/>
          <p:cNvSpPr>
            <a:spLocks noGrp="1" noChangeAspect="1"/>
          </p:cNvSpPr>
          <p:nvPr>
            <p:ph idx="13" hasCustomPrompt="1"/>
          </p:nvPr>
        </p:nvSpPr>
        <p:spPr>
          <a:xfrm>
            <a:off x="662751" y="1927327"/>
            <a:ext cx="4072216" cy="91967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/>
              <a:t>Type to add body text</a:t>
            </a:r>
          </a:p>
        </p:txBody>
      </p:sp>
      <p:sp>
        <p:nvSpPr>
          <p:cNvPr id="8" name="Content Placeholder 4"/>
          <p:cNvSpPr>
            <a:spLocks noGrp="1" noChangeAspect="1"/>
          </p:cNvSpPr>
          <p:nvPr>
            <p:ph idx="14" hasCustomPrompt="1"/>
          </p:nvPr>
        </p:nvSpPr>
        <p:spPr>
          <a:xfrm>
            <a:off x="662751" y="2966329"/>
            <a:ext cx="4072216" cy="1656054"/>
          </a:xfrm>
          <a:prstGeom prst="rect">
            <a:avLst/>
          </a:prstGeom>
        </p:spPr>
        <p:txBody>
          <a:bodyPr lIns="74441" tIns="37221" rIns="74441" bIns="37221"/>
          <a:lstStyle>
            <a:lvl1pPr marL="361858" indent="-361858">
              <a:buClr>
                <a:srgbClr val="007A53"/>
              </a:buClr>
              <a:buFont typeface="Lucida Grande"/>
              <a:buChar char="➤"/>
              <a:defRPr sz="1800"/>
            </a:lvl1pPr>
          </a:lstStyle>
          <a:p>
            <a:pPr lvl="0"/>
            <a:r>
              <a:rPr lang="en-US"/>
              <a:t>Type to add bullet points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475017F-F7B9-413F-AB73-69D739DB635C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1630" y="478795"/>
            <a:ext cx="4072216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39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395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4" y="5232309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Insert subject here </a:t>
            </a:r>
          </a:p>
        </p:txBody>
      </p:sp>
    </p:spTree>
    <p:extLst>
      <p:ext uri="{BB962C8B-B14F-4D97-AF65-F5344CB8AC3E}">
        <p14:creationId xmlns:p14="http://schemas.microsoft.com/office/powerpoint/2010/main" val="236142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atment (1 illustration, bitesize text, no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DB9D070-92E3-4330-A7F1-F9F680CEADDD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988462" y="1359524"/>
            <a:ext cx="3528106" cy="3262858"/>
          </a:xfrm>
          <a:prstGeom prst="rect">
            <a:avLst/>
          </a:prstGeom>
          <a:ln w="38100" cmpd="sng">
            <a:solidFill>
              <a:srgbClr val="007A53"/>
            </a:solidFill>
          </a:ln>
        </p:spPr>
        <p:txBody>
          <a:bodyPr lIns="74441" tIns="37221" rIns="74441" bIns="37221"/>
          <a:lstStyle>
            <a:lvl1pPr marL="0" indent="0">
              <a:buNone/>
              <a:defRPr sz="2600"/>
            </a:lvl1pPr>
            <a:lvl2pPr marL="372198" indent="0">
              <a:buNone/>
              <a:defRPr sz="2300"/>
            </a:lvl2pPr>
            <a:lvl3pPr marL="744395" indent="0">
              <a:buNone/>
              <a:defRPr sz="2000"/>
            </a:lvl3pPr>
            <a:lvl4pPr marL="1116592" indent="0">
              <a:buNone/>
              <a:defRPr sz="1600"/>
            </a:lvl4pPr>
            <a:lvl5pPr marL="1488789" indent="0">
              <a:buNone/>
              <a:defRPr sz="1600"/>
            </a:lvl5pPr>
            <a:lvl6pPr marL="1860986" indent="0">
              <a:buNone/>
              <a:defRPr sz="1600"/>
            </a:lvl6pPr>
            <a:lvl7pPr marL="2233184" indent="0">
              <a:buNone/>
              <a:defRPr sz="1600"/>
            </a:lvl7pPr>
            <a:lvl8pPr marL="2605381" indent="0">
              <a:buNone/>
              <a:defRPr sz="1600"/>
            </a:lvl8pPr>
            <a:lvl9pPr marL="2977577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Content Placeholder 2"/>
          <p:cNvSpPr>
            <a:spLocks noGrp="1" noChangeAspect="1"/>
          </p:cNvSpPr>
          <p:nvPr>
            <p:ph idx="12" hasCustomPrompt="1"/>
          </p:nvPr>
        </p:nvSpPr>
        <p:spPr>
          <a:xfrm>
            <a:off x="662751" y="1365174"/>
            <a:ext cx="4072216" cy="48224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000" b="1">
                <a:solidFill>
                  <a:srgbClr val="009F4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Type to add heading</a:t>
            </a:r>
          </a:p>
        </p:txBody>
      </p:sp>
      <p:sp>
        <p:nvSpPr>
          <p:cNvPr id="7" name="Content Placeholder 4"/>
          <p:cNvSpPr>
            <a:spLocks noGrp="1" noChangeAspect="1"/>
          </p:cNvSpPr>
          <p:nvPr>
            <p:ph idx="13" hasCustomPrompt="1"/>
          </p:nvPr>
        </p:nvSpPr>
        <p:spPr>
          <a:xfrm>
            <a:off x="662751" y="1927329"/>
            <a:ext cx="4072216" cy="2695055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/>
              <a:t>Type to add body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475017F-F7B9-413F-AB73-69D739DB635C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1630" y="478795"/>
            <a:ext cx="4072216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39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395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4" y="5232309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Insert subject here </a:t>
            </a:r>
          </a:p>
        </p:txBody>
      </p:sp>
    </p:spTree>
    <p:extLst>
      <p:ext uri="{BB962C8B-B14F-4D97-AF65-F5344CB8AC3E}">
        <p14:creationId xmlns:p14="http://schemas.microsoft.com/office/powerpoint/2010/main" val="376081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atment (vide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edia Placeholder 10">
            <a:extLst>
              <a:ext uri="{FF2B5EF4-FFF2-40B4-BE49-F238E27FC236}">
                <a16:creationId xmlns:a16="http://schemas.microsoft.com/office/drawing/2014/main" id="{AB529AEC-B140-41B5-99C9-C20BB38DFB18}"/>
              </a:ext>
            </a:extLst>
          </p:cNvPr>
          <p:cNvSpPr>
            <a:spLocks noGrp="1" noChangeAspect="1"/>
          </p:cNvSpPr>
          <p:nvPr>
            <p:ph type="media" sz="quarter" idx="11"/>
          </p:nvPr>
        </p:nvSpPr>
        <p:spPr>
          <a:xfrm>
            <a:off x="1192745" y="1604946"/>
            <a:ext cx="7059629" cy="2714230"/>
          </a:xfrm>
          <a:prstGeom prst="rect">
            <a:avLst/>
          </a:prstGeom>
          <a:ln w="38100">
            <a:solidFill>
              <a:srgbClr val="007A53"/>
            </a:solidFill>
          </a:ln>
        </p:spPr>
        <p:txBody>
          <a:bodyPr lIns="74441" tIns="37221" rIns="74441" bIns="37221"/>
          <a:lstStyle/>
          <a:p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866E2EB-9E5A-48A6-8A93-3E0F209F4C0E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1630" y="478795"/>
            <a:ext cx="4072216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39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395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4" y="5232309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Insert subject here </a:t>
            </a:r>
          </a:p>
        </p:txBody>
      </p:sp>
    </p:spTree>
    <p:extLst>
      <p:ext uri="{BB962C8B-B14F-4D97-AF65-F5344CB8AC3E}">
        <p14:creationId xmlns:p14="http://schemas.microsoft.com/office/powerpoint/2010/main" val="343394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JA WPT Training PPT background.jpg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36"/>
          <a:stretch/>
        </p:blipFill>
        <p:spPr>
          <a:xfrm>
            <a:off x="0" y="5471326"/>
            <a:ext cx="9144000" cy="24367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A0DC2E5-E07A-4039-BD24-0A8EFE96CA72}"/>
              </a:ext>
            </a:extLst>
          </p:cNvPr>
          <p:cNvGrpSpPr/>
          <p:nvPr userDrawn="1"/>
        </p:nvGrpSpPr>
        <p:grpSpPr>
          <a:xfrm>
            <a:off x="2438402" y="3747319"/>
            <a:ext cx="6705601" cy="1541044"/>
            <a:chOff x="1842654" y="-1271155"/>
            <a:chExt cx="6705601" cy="1541044"/>
          </a:xfrm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9CD9A38E-3BE2-45AF-8089-DF43E9D5FCD4}"/>
                </a:ext>
              </a:extLst>
            </p:cNvPr>
            <p:cNvSpPr/>
            <p:nvPr userDrawn="1"/>
          </p:nvSpPr>
          <p:spPr>
            <a:xfrm flipH="1">
              <a:off x="1842654" y="-1271155"/>
              <a:ext cx="6705601" cy="154104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>
                <a:solidFill>
                  <a:srgbClr val="FF0000"/>
                </a:solidFill>
              </a:endParaRPr>
            </a:p>
          </p:txBody>
        </p:sp>
        <p:pic>
          <p:nvPicPr>
            <p:cNvPr id="6" name="Picture 5" descr="SJA logo on angled slice.psd">
              <a:extLst>
                <a:ext uri="{FF2B5EF4-FFF2-40B4-BE49-F238E27FC236}">
                  <a16:creationId xmlns:a16="http://schemas.microsoft.com/office/drawing/2014/main" id="{2A81C694-6073-4BCA-A9CA-E06023B01E3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35" t="40499" r="2544"/>
            <a:stretch/>
          </p:blipFill>
          <p:spPr>
            <a:xfrm>
              <a:off x="6636327" y="-370811"/>
              <a:ext cx="1634837" cy="6407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222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63" r:id="rId3"/>
    <p:sldLayoutId id="2147483662" r:id="rId4"/>
    <p:sldLayoutId id="2147483661" r:id="rId5"/>
    <p:sldLayoutId id="2147483657" r:id="rId6"/>
    <p:sldLayoutId id="2147483655" r:id="rId7"/>
    <p:sldLayoutId id="2147483664" r:id="rId8"/>
    <p:sldLayoutId id="2147483658" r:id="rId9"/>
    <p:sldLayoutId id="2147483659" r:id="rId10"/>
    <p:sldLayoutId id="2147483660" r:id="rId11"/>
    <p:sldLayoutId id="2147483665" r:id="rId12"/>
    <p:sldLayoutId id="2147483666" r:id="rId13"/>
    <p:sldLayoutId id="2147483667" r:id="rId14"/>
    <p:sldLayoutId id="2147483668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744395" rtl="0" eaLnBrk="1" latinLnBrk="0" hangingPunct="1">
        <a:lnSpc>
          <a:spcPct val="90000"/>
        </a:lnSpc>
        <a:spcBef>
          <a:spcPct val="0"/>
        </a:spcBef>
        <a:buNone/>
        <a:defRPr sz="29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46534" indent="-146534" algn="l" defTabSz="744395" rtl="0" eaLnBrk="1" latinLnBrk="0" hangingPunct="1">
        <a:lnSpc>
          <a:spcPct val="100000"/>
        </a:lnSpc>
        <a:spcBef>
          <a:spcPts val="407"/>
        </a:spcBef>
        <a:spcAft>
          <a:spcPts val="407"/>
        </a:spcAft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38107" indent="-146036" algn="l" defTabSz="744395" rtl="0" eaLnBrk="1" latinLnBrk="0" hangingPunct="1">
        <a:lnSpc>
          <a:spcPct val="100000"/>
        </a:lnSpc>
        <a:spcBef>
          <a:spcPts val="407"/>
        </a:spcBef>
        <a:spcAft>
          <a:spcPts val="407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77507" indent="-146036" algn="l" defTabSz="744395" rtl="0" eaLnBrk="1" latinLnBrk="0" hangingPunct="1">
        <a:lnSpc>
          <a:spcPct val="100000"/>
        </a:lnSpc>
        <a:spcBef>
          <a:spcPts val="407"/>
        </a:spcBef>
        <a:spcAft>
          <a:spcPts val="407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15614" indent="-146036" algn="l" defTabSz="744395" rtl="0" eaLnBrk="1" latinLnBrk="0" hangingPunct="1">
        <a:lnSpc>
          <a:spcPct val="100000"/>
        </a:lnSpc>
        <a:spcBef>
          <a:spcPts val="407"/>
        </a:spcBef>
        <a:spcAft>
          <a:spcPts val="407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608978" indent="-146036" algn="l" defTabSz="744395" rtl="0" eaLnBrk="1" latinLnBrk="0" hangingPunct="1">
        <a:lnSpc>
          <a:spcPct val="100000"/>
        </a:lnSpc>
        <a:spcBef>
          <a:spcPts val="407"/>
        </a:spcBef>
        <a:spcAft>
          <a:spcPts val="407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47085" indent="-186098" algn="l" defTabSz="744395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19282" indent="-186098" algn="l" defTabSz="744395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91479" indent="-186098" algn="l" defTabSz="744395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63676" indent="-186098" algn="l" defTabSz="744395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439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2198" algn="l" defTabSz="74439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4395" algn="l" defTabSz="74439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6592" algn="l" defTabSz="74439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8789" algn="l" defTabSz="74439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0986" algn="l" defTabSz="74439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3184" algn="l" defTabSz="74439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05381" algn="l" defTabSz="74439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77577" algn="l" defTabSz="74439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ubbZU15-ETM" TargetMode="Externa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eur01.safelinks.protection.outlook.com/?url=https://youtu.be/zZAIA7Iqhyo&amp;data=02|01|Beth.Elger@sja.org.uk|8306f0b954af4dea11ec08d7263f4eee|91d037fb47144fe8b08468c083b8193f|1|0|637019925665865234&amp;sdata=fR7c208Q1H%2BpRnPkedguNj67aXO/2b760P7nwRs0TVk%3D&amp;reserved=0" TargetMode="Externa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ur01.safelinks.protection.outlook.com/?url=https://youtu.be/lCMhuRM0cIU&amp;data=02|01|Beth.Elger@sja.org.uk|8306f0b954af4dea11ec08d7263f4eee|91d037fb47144fe8b08468c083b8193f|1|0|637019925665865234&amp;sdata=WhrQFnFC0Ze%2BgMhtp1HkGWcYd7uXKpLjrbNke0VjLHI%3D&amp;reserved=0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48836A6-B552-453B-B706-A0B7D05E2D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29" y="207965"/>
            <a:ext cx="8275382" cy="5057775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0C409-3CCA-48BD-87D2-FE46540C4DD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30" y="478795"/>
            <a:ext cx="4192666" cy="551146"/>
          </a:xfrm>
        </p:spPr>
        <p:txBody>
          <a:bodyPr/>
          <a:lstStyle/>
          <a:p>
            <a:r>
              <a:rPr lang="en-GB"/>
              <a:t>Basic life support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62529E-DDBE-4997-AFC3-40C93B1F5F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51290" y="5251926"/>
            <a:ext cx="1756352" cy="309179"/>
          </a:xfrm>
        </p:spPr>
        <p:txBody>
          <a:bodyPr/>
          <a:lstStyle/>
          <a:p>
            <a:r>
              <a:rPr lang="en-GB"/>
              <a:t>KS2 – Basic life support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61E208C-0A75-4782-AB9C-099320769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2438402" y="3747320"/>
            <a:ext cx="6705601" cy="1541044"/>
            <a:chOff x="1842654" y="-1271155"/>
            <a:chExt cx="6705601" cy="1541044"/>
          </a:xfrm>
        </p:grpSpPr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D09DAC8D-0AE5-4572-A257-1C765C7D0E57}"/>
                </a:ext>
              </a:extLst>
            </p:cNvPr>
            <p:cNvSpPr/>
            <p:nvPr userDrawn="1"/>
          </p:nvSpPr>
          <p:spPr>
            <a:xfrm flipH="1">
              <a:off x="1842654" y="-1271155"/>
              <a:ext cx="6705601" cy="154104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>
                <a:solidFill>
                  <a:srgbClr val="FF0000"/>
                </a:solidFill>
              </a:endParaRPr>
            </a:p>
          </p:txBody>
        </p:sp>
        <p:pic>
          <p:nvPicPr>
            <p:cNvPr id="9" name="Picture 8" descr="SJA logo on angled slice.psd">
              <a:extLst>
                <a:ext uri="{FF2B5EF4-FFF2-40B4-BE49-F238E27FC236}">
                  <a16:creationId xmlns:a16="http://schemas.microsoft.com/office/drawing/2014/main" id="{5B66C161-FC80-495E-972D-727D2D58C7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35" t="40499" r="2544"/>
            <a:stretch/>
          </p:blipFill>
          <p:spPr>
            <a:xfrm>
              <a:off x="6636327" y="-370811"/>
              <a:ext cx="1634837" cy="6407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19994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54322-86C2-4E4D-93DC-A35B5B44ADA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91629" y="478795"/>
            <a:ext cx="1658013" cy="551146"/>
          </a:xfrm>
        </p:spPr>
        <p:txBody>
          <a:bodyPr/>
          <a:lstStyle/>
          <a:p>
            <a:r>
              <a:rPr lang="en-GB"/>
              <a:t>Recap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24981D-87B1-44CA-A807-0FFB2423B4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B84D50-B269-42EE-AD20-BE305E6AA134}"/>
              </a:ext>
            </a:extLst>
          </p:cNvPr>
          <p:cNvSpPr txBox="1">
            <a:spLocks noChangeAspect="1"/>
          </p:cNvSpPr>
          <p:nvPr/>
        </p:nvSpPr>
        <p:spPr>
          <a:xfrm>
            <a:off x="422156" y="1198870"/>
            <a:ext cx="3323676" cy="3719756"/>
          </a:xfrm>
          <a:prstGeom prst="rect">
            <a:avLst/>
          </a:prstGeom>
          <a:noFill/>
        </p:spPr>
        <p:txBody>
          <a:bodyPr wrap="square" lIns="74441" tIns="37221" rIns="74441" bIns="37221" rtlCol="0">
            <a:spAutoFit/>
          </a:bodyPr>
          <a:lstStyle/>
          <a:p>
            <a:pPr marL="365736" indent="-365736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3600" b="1">
                <a:solidFill>
                  <a:srgbClr val="007A53"/>
                </a:solidFill>
              </a:rPr>
              <a:t>D</a:t>
            </a:r>
            <a:r>
              <a:rPr lang="en-GB" sz="3200"/>
              <a:t>anger</a:t>
            </a:r>
          </a:p>
          <a:p>
            <a:pPr marL="365736" indent="-365736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3600" b="1">
                <a:solidFill>
                  <a:srgbClr val="007A53"/>
                </a:solidFill>
              </a:rPr>
              <a:t>R</a:t>
            </a:r>
            <a:r>
              <a:rPr lang="en-GB" sz="3200"/>
              <a:t>esponse </a:t>
            </a:r>
          </a:p>
          <a:p>
            <a:pPr marL="365736" indent="-365736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3600" b="1">
                <a:solidFill>
                  <a:srgbClr val="007A53"/>
                </a:solidFill>
              </a:rPr>
              <a:t>S</a:t>
            </a:r>
            <a:r>
              <a:rPr lang="en-GB" sz="3600"/>
              <a:t>hout</a:t>
            </a:r>
            <a:endParaRPr lang="en-GB" sz="3200"/>
          </a:p>
          <a:p>
            <a:pPr marL="365736" indent="-365736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3600" b="1">
                <a:solidFill>
                  <a:srgbClr val="007A53"/>
                </a:solidFill>
              </a:rPr>
              <a:t>A</a:t>
            </a:r>
            <a:r>
              <a:rPr lang="en-GB" sz="3600"/>
              <a:t>irway</a:t>
            </a:r>
            <a:endParaRPr lang="en-GB" sz="3200"/>
          </a:p>
          <a:p>
            <a:pPr marL="365736" indent="-365736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3600" b="1">
                <a:solidFill>
                  <a:srgbClr val="007A53"/>
                </a:solidFill>
              </a:rPr>
              <a:t>B</a:t>
            </a:r>
            <a:r>
              <a:rPr lang="en-GB" sz="3600"/>
              <a:t>reathing</a:t>
            </a:r>
          </a:p>
          <a:p>
            <a:pPr marL="365736" indent="-365736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3600" b="1">
                <a:solidFill>
                  <a:srgbClr val="007A53"/>
                </a:solidFill>
              </a:rPr>
              <a:t>C</a:t>
            </a:r>
            <a:r>
              <a:rPr lang="en-GB" sz="3600"/>
              <a:t>irculation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1B3FDE-CB80-4690-8F56-947BDB1064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497" y="921621"/>
            <a:ext cx="2123874" cy="18717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64E0D3-78E0-44D4-B2DD-C90A247DAB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0" b="99602" l="4004" r="96094">
                        <a14:foregroundMark x1="33105" y1="10093" x2="52734" y2="1328"/>
                        <a14:foregroundMark x1="52734" y1="1328" x2="71387" y2="17131"/>
                        <a14:foregroundMark x1="71387" y1="17131" x2="72070" y2="19389"/>
                        <a14:foregroundMark x1="77832" y1="22178" x2="87988" y2="48738"/>
                        <a14:foregroundMark x1="87988" y1="48738" x2="91406" y2="76361"/>
                        <a14:foregroundMark x1="91406" y1="76361" x2="96289" y2="89110"/>
                        <a14:foregroundMark x1="79590" y1="36122" x2="87012" y2="65073"/>
                        <a14:foregroundMark x1="87012" y1="65073" x2="87402" y2="65339"/>
                        <a14:foregroundMark x1="75098" y1="42098" x2="77539" y2="99734"/>
                        <a14:foregroundMark x1="10156" y1="67198" x2="4004" y2="90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782" y="2558708"/>
            <a:ext cx="3038923" cy="223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4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9EFF23B-2A98-40AB-AA49-87277F8DD407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GB"/>
              <a:t>Watch this video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49EAF1-D2AD-426D-9828-962630167F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KS2 – Basic life support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E6A7DB-EE4D-4AB8-B490-ABAB19DB755C}"/>
              </a:ext>
            </a:extLst>
          </p:cNvPr>
          <p:cNvSpPr/>
          <p:nvPr/>
        </p:nvSpPr>
        <p:spPr>
          <a:xfrm>
            <a:off x="1986056" y="2331308"/>
            <a:ext cx="5155579" cy="523220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en-GB" sz="2800" dirty="0">
                <a:ea typeface="+mn-lt"/>
                <a:cs typeface="+mn-lt"/>
                <a:hlinkClick r:id="rId2"/>
              </a:rPr>
              <a:t>https://youtu.be/ubbZU15-ETM</a:t>
            </a:r>
            <a:r>
              <a:rPr lang="en-GB" sz="2800" dirty="0">
                <a:ea typeface="+mn-lt"/>
                <a:cs typeface="+mn-lt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69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8781EE-6C55-4FAA-9EDC-578B60574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0" y="478800"/>
            <a:ext cx="5551346" cy="486314"/>
          </a:xfrm>
        </p:spPr>
        <p:txBody>
          <a:bodyPr lIns="104287" tIns="52144" rIns="104287" bIns="52144" anchor="t">
            <a:normAutofit fontScale="90000"/>
          </a:bodyPr>
          <a:lstStyle/>
          <a:p>
            <a:r>
              <a:rPr lang="en-GB" sz="3300" dirty="0"/>
              <a:t>Your turn: Recovery position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484E6F32-9CED-4E0C-952F-6711F7D985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51292" y="5251928"/>
            <a:ext cx="1683908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KS2 – Basic Life Support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B181A5E-984B-4B3E-97E9-B168115D436E}"/>
              </a:ext>
            </a:extLst>
          </p:cNvPr>
          <p:cNvGrpSpPr/>
          <p:nvPr/>
        </p:nvGrpSpPr>
        <p:grpSpPr>
          <a:xfrm>
            <a:off x="1023668" y="775129"/>
            <a:ext cx="7708770" cy="4939871"/>
            <a:chOff x="647151" y="775129"/>
            <a:chExt cx="7708770" cy="49398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D873AA9-1368-4DD6-BEFA-5587D6E0BF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7151" y="1320352"/>
              <a:ext cx="935759" cy="106695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marL="169079" indent="-169079">
                <a:spcAft>
                  <a:spcPts val="385"/>
                </a:spcAft>
              </a:pPr>
              <a:r>
                <a:rPr lang="en-GB" sz="1200" b="1" dirty="0">
                  <a:solidFill>
                    <a:srgbClr val="007A53"/>
                  </a:solidFill>
                  <a:latin typeface="+mj-lt"/>
                </a:rPr>
                <a:t>1.</a:t>
              </a:r>
              <a:r>
                <a:rPr lang="en-GB" sz="1200" b="1" dirty="0">
                  <a:solidFill>
                    <a:prstClr val="black"/>
                  </a:solidFill>
                  <a:latin typeface="+mj-lt"/>
                </a:rPr>
                <a:t>	Kneel</a:t>
              </a:r>
            </a:p>
            <a:p>
              <a:pPr marL="169079" indent="-169079">
                <a:buSzPct val="100000"/>
                <a:buBlip>
                  <a:blip r:embed="rId3"/>
                </a:buBlip>
              </a:pPr>
              <a:r>
                <a:rPr lang="en-GB" sz="1200" dirty="0">
                  <a:solidFill>
                    <a:prstClr val="black"/>
                  </a:solidFill>
                  <a:latin typeface="+mj-lt"/>
                </a:rPr>
                <a:t> By the side of your casualty</a:t>
              </a:r>
              <a:endParaRPr lang="en-GB" sz="1200" dirty="0">
                <a:solidFill>
                  <a:prstClr val="black"/>
                </a:solidFill>
                <a:latin typeface="+mj-lt"/>
                <a:cs typeface="Arial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42BD85E-5E77-4152-A4F1-1DC11F2FEB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26437" y="1314275"/>
              <a:ext cx="1414878" cy="1251625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marL="169079" indent="-169079">
                <a:spcAft>
                  <a:spcPts val="385"/>
                </a:spcAft>
              </a:pPr>
              <a:r>
                <a:rPr lang="en-GB" sz="1200" b="1" dirty="0">
                  <a:solidFill>
                    <a:srgbClr val="007A53"/>
                  </a:solidFill>
                  <a:latin typeface="+mj-lt"/>
                </a:rPr>
                <a:t>2.</a:t>
              </a:r>
              <a:r>
                <a:rPr lang="en-GB" sz="1200" b="1" dirty="0">
                  <a:solidFill>
                    <a:prstClr val="black"/>
                  </a:solidFill>
                  <a:latin typeface="+mj-lt"/>
                </a:rPr>
                <a:t>	Angle arm</a:t>
              </a:r>
            </a:p>
            <a:p>
              <a:pPr marL="169079" indent="-169079">
                <a:buSzPct val="100000"/>
                <a:buBlip>
                  <a:blip r:embed="rId3"/>
                </a:buBlip>
              </a:pPr>
              <a:r>
                <a:rPr lang="en-GB" sz="1200" dirty="0">
                  <a:solidFill>
                    <a:prstClr val="black"/>
                  </a:solidFill>
                  <a:latin typeface="+mj-lt"/>
                </a:rPr>
                <a:t>Put the arm nearest to you to make a right angle. Palm facing upwards</a:t>
              </a:r>
              <a:endParaRPr lang="en-GB" sz="1200" dirty="0">
                <a:solidFill>
                  <a:prstClr val="black"/>
                </a:solidFill>
                <a:latin typeface="+mj-lt"/>
                <a:cs typeface="Arial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F9B7055-80E6-415E-A18E-6DA2CB3F83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392" y="928781"/>
              <a:ext cx="1850100" cy="18501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0CF8DA4-A2CF-4F01-AF35-11C6E9D0D6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93867" y="1314275"/>
              <a:ext cx="1841283" cy="162095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marL="169079" indent="-169079">
                <a:spcAft>
                  <a:spcPts val="385"/>
                </a:spcAft>
              </a:pPr>
              <a:r>
                <a:rPr lang="en-GB" sz="1200" b="1" dirty="0">
                  <a:solidFill>
                    <a:srgbClr val="007A53"/>
                  </a:solidFill>
                  <a:latin typeface="+mj-lt"/>
                </a:rPr>
                <a:t>3.</a:t>
              </a:r>
              <a:r>
                <a:rPr lang="en-GB" sz="1200" b="1" dirty="0">
                  <a:solidFill>
                    <a:prstClr val="black"/>
                  </a:solidFill>
                  <a:latin typeface="+mj-lt"/>
                </a:rPr>
                <a:t>	Hand to cheek</a:t>
              </a:r>
            </a:p>
            <a:p>
              <a:pPr marL="169079" indent="-169079">
                <a:buSzPct val="100000"/>
                <a:buBlip>
                  <a:blip r:embed="rId3"/>
                </a:buBlip>
              </a:pPr>
              <a:r>
                <a:rPr lang="en-GB" sz="1200" dirty="0">
                  <a:solidFill>
                    <a:prstClr val="black"/>
                  </a:solidFill>
                  <a:latin typeface="+mj-lt"/>
                </a:rPr>
                <a:t>Bring the arm furthest away across the chest and place the back of their hand against the cheek nearest to you</a:t>
              </a:r>
              <a:endParaRPr lang="en-GB" sz="1200" dirty="0">
                <a:solidFill>
                  <a:prstClr val="black"/>
                </a:solidFill>
                <a:latin typeface="+mj-lt"/>
                <a:cs typeface="Arial"/>
              </a:endParaRPr>
            </a:p>
            <a:p>
              <a:pPr marL="169079" indent="-169079">
                <a:buSzPct val="100000"/>
                <a:buBlip>
                  <a:blip r:embed="rId3"/>
                </a:buBlip>
              </a:pPr>
              <a:r>
                <a:rPr lang="en-GB" sz="1200" dirty="0">
                  <a:solidFill>
                    <a:prstClr val="black"/>
                  </a:solidFill>
                  <a:latin typeface="+mj-lt"/>
                </a:rPr>
                <a:t>Hold it there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316DB93-C2B3-48B3-BD8A-75927874A5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6122" y="775129"/>
              <a:ext cx="1929799" cy="1929799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D258CD4-217B-4B11-BC41-86AAA28410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0891" y="2999289"/>
              <a:ext cx="1527760" cy="1251625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marL="169079" indent="-169079">
                <a:spcAft>
                  <a:spcPts val="385"/>
                </a:spcAft>
              </a:pPr>
              <a:r>
                <a:rPr lang="en-GB" sz="1200" b="1">
                  <a:solidFill>
                    <a:srgbClr val="007A53"/>
                  </a:solidFill>
                  <a:latin typeface="+mj-lt"/>
                </a:rPr>
                <a:t>4.</a:t>
              </a:r>
              <a:r>
                <a:rPr lang="en-GB" sz="1200" b="1">
                  <a:solidFill>
                    <a:prstClr val="black"/>
                  </a:solidFill>
                  <a:latin typeface="+mj-lt"/>
                </a:rPr>
                <a:t>	Knee bend</a:t>
              </a:r>
            </a:p>
            <a:p>
              <a:pPr marL="169079" indent="-169079">
                <a:buSzPct val="100000"/>
                <a:buBlip>
                  <a:blip r:embed="rId3"/>
                </a:buBlip>
              </a:pPr>
              <a:r>
                <a:rPr lang="en-GB" sz="1200">
                  <a:solidFill>
                    <a:prstClr val="black"/>
                  </a:solidFill>
                  <a:latin typeface="+mj-lt"/>
                </a:rPr>
                <a:t>With other hand, bend their far knee up so that the foot is flat on the floor</a:t>
              </a:r>
              <a:endParaRPr lang="en-GB" sz="1200">
                <a:solidFill>
                  <a:prstClr val="black"/>
                </a:solidFill>
                <a:latin typeface="+mj-lt"/>
                <a:cs typeface="Arial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5CBD5BE-0C88-44AC-A61F-DC982F1B0C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69" t="20893" r="6027" b="20129"/>
            <a:stretch/>
          </p:blipFill>
          <p:spPr>
            <a:xfrm>
              <a:off x="1256983" y="4135009"/>
              <a:ext cx="1586805" cy="1223297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653B25F-0D27-476B-8B0A-17503964AA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20127" y="2995309"/>
              <a:ext cx="1792287" cy="162095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marL="169079" indent="-169079">
                <a:spcAft>
                  <a:spcPts val="385"/>
                </a:spcAft>
              </a:pPr>
              <a:r>
                <a:rPr lang="en-GB" sz="1200" b="1" dirty="0">
                  <a:solidFill>
                    <a:srgbClr val="007A53"/>
                  </a:solidFill>
                  <a:latin typeface="+mj-lt"/>
                </a:rPr>
                <a:t>5.</a:t>
              </a:r>
              <a:r>
                <a:rPr lang="en-GB" sz="1200" b="1" dirty="0">
                  <a:solidFill>
                    <a:prstClr val="black"/>
                  </a:solidFill>
                  <a:latin typeface="+mj-lt"/>
                </a:rPr>
                <a:t>	Knee pull</a:t>
              </a:r>
            </a:p>
            <a:p>
              <a:pPr marL="169079" indent="-169079">
                <a:buSzPct val="100000"/>
                <a:buBlip>
                  <a:blip r:embed="rId3"/>
                </a:buBlip>
              </a:pPr>
              <a:r>
                <a:rPr lang="en-GB" sz="1200" dirty="0">
                  <a:solidFill>
                    <a:prstClr val="black"/>
                  </a:solidFill>
                  <a:latin typeface="+mj-lt"/>
                </a:rPr>
                <a:t>Pull on the knee to roll the casualty towards you onto their side</a:t>
              </a:r>
              <a:endParaRPr lang="en-GB" sz="1200" dirty="0">
                <a:solidFill>
                  <a:prstClr val="black"/>
                </a:solidFill>
                <a:latin typeface="+mj-lt"/>
                <a:cs typeface="Arial"/>
              </a:endParaRPr>
            </a:p>
            <a:p>
              <a:pPr marL="169079" indent="-169079">
                <a:buSzPct val="100000"/>
                <a:buBlip>
                  <a:blip r:embed="rId3"/>
                </a:buBlip>
              </a:pPr>
              <a:r>
                <a:rPr lang="en-GB" sz="1200" dirty="0">
                  <a:solidFill>
                    <a:prstClr val="black"/>
                  </a:solidFill>
                  <a:latin typeface="+mj-lt"/>
                </a:rPr>
                <a:t>Adjust them as necessary</a:t>
              </a:r>
            </a:p>
            <a:p>
              <a:pPr marL="169079" indent="-169079">
                <a:buSzPct val="100000"/>
                <a:buBlip>
                  <a:blip r:embed="rId3"/>
                </a:buBlip>
              </a:pPr>
              <a:endParaRPr lang="en-GB" sz="1200" dirty="0">
                <a:solidFill>
                  <a:prstClr val="black"/>
                </a:solidFill>
                <a:latin typeface="Arial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82634BF-1D75-41B1-B57D-908025F73A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3742" y="3778317"/>
              <a:ext cx="2038413" cy="1936683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78071F9-0CBF-4FA2-BDC7-69271B3AD6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11222" y="2999289"/>
              <a:ext cx="2123948" cy="1015663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>
                <a:buSzPct val="100000"/>
              </a:pPr>
              <a:r>
                <a:rPr lang="en-GB" sz="1200" b="1" dirty="0">
                  <a:solidFill>
                    <a:srgbClr val="007A53"/>
                  </a:solidFill>
                  <a:latin typeface="+mj-lt"/>
                </a:rPr>
                <a:t>6. </a:t>
              </a:r>
              <a:r>
                <a:rPr lang="en-GB" sz="1200" b="1" dirty="0">
                  <a:solidFill>
                    <a:prstClr val="black"/>
                  </a:solidFill>
                  <a:latin typeface="+mj-lt"/>
                </a:rPr>
                <a:t>Ensure airway is open</a:t>
              </a:r>
            </a:p>
            <a:p>
              <a:pPr marL="169079" indent="-169079">
                <a:buSzPct val="100000"/>
                <a:buBlip>
                  <a:blip r:embed="rId3"/>
                </a:buBlip>
              </a:pPr>
              <a:r>
                <a:rPr lang="en-GB" sz="1200" dirty="0">
                  <a:solidFill>
                    <a:prstClr val="black"/>
                  </a:solidFill>
                  <a:latin typeface="+mj-lt"/>
                </a:rPr>
                <a:t>Recheck breathing</a:t>
              </a:r>
            </a:p>
            <a:p>
              <a:pPr marL="169079" indent="-169079">
                <a:buSzPct val="100000"/>
                <a:buBlip>
                  <a:blip r:embed="rId3"/>
                </a:buBlip>
              </a:pPr>
              <a:r>
                <a:rPr lang="en-GB" sz="1200" dirty="0">
                  <a:solidFill>
                    <a:prstClr val="black"/>
                  </a:solidFill>
                  <a:latin typeface="+mj-lt"/>
                </a:rPr>
                <a:t>Call 999/112</a:t>
              </a:r>
            </a:p>
            <a:p>
              <a:pPr marL="169079" indent="-169079">
                <a:buSzPct val="100000"/>
                <a:buBlip>
                  <a:blip r:embed="rId3"/>
                </a:buBlip>
              </a:pPr>
              <a:r>
                <a:rPr lang="en-GB" sz="1200" dirty="0">
                  <a:solidFill>
                    <a:prstClr val="black"/>
                  </a:solidFill>
                  <a:latin typeface="+mj-lt"/>
                </a:rPr>
                <a:t>Stay and monitor casualty until help arrives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7EE5BDA-20D1-4A04-B23C-588EE04A5B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4484478" y="2694586"/>
              <a:ext cx="247184" cy="3590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733"/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772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9EFF23B-2A98-40AB-AA49-87277F8DD407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GB"/>
              <a:t>Watch this video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49EAF1-D2AD-426D-9828-962630167F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KS2 – Basic life support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7C1A32-4824-4465-A22D-45E7E64D355D}"/>
              </a:ext>
            </a:extLst>
          </p:cNvPr>
          <p:cNvSpPr/>
          <p:nvPr/>
        </p:nvSpPr>
        <p:spPr>
          <a:xfrm>
            <a:off x="2172946" y="2332033"/>
            <a:ext cx="47981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hlinkClick r:id="rId2"/>
              </a:rPr>
              <a:t>https://youtu.be/zZAIA7Iqhyo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7259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C0BE73-3AF1-4DFF-9BA1-6B6C6FBEFDE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48536" y="1197033"/>
            <a:ext cx="7658273" cy="3912117"/>
          </a:xfrm>
        </p:spPr>
        <p:txBody>
          <a:bodyPr lIns="74441" tIns="37221" rIns="74441" bIns="37221" anchor="t"/>
          <a:lstStyle/>
          <a:p>
            <a:pPr marL="360680" indent="-360680"/>
            <a:r>
              <a:rPr lang="en-GB" b="1"/>
              <a:t>If you are a young person , you may not be strong enough to do CPR. That’s OK, you can tell someone else what they need to do</a:t>
            </a:r>
          </a:p>
          <a:p>
            <a:pPr marL="360680" indent="-360680"/>
            <a:endParaRPr lang="en-GB" b="1"/>
          </a:p>
          <a:p>
            <a:pPr marL="361315" indent="-361315"/>
            <a:r>
              <a:rPr lang="en-GB" b="1"/>
              <a:t>It’s important to know that sometimes even CPR cannot help someone if they are really poorly </a:t>
            </a:r>
          </a:p>
          <a:p>
            <a:pPr marL="361315" indent="-361315"/>
            <a:endParaRPr lang="en-GB" b="1"/>
          </a:p>
          <a:p>
            <a:pPr marL="361315" indent="-361315"/>
            <a:r>
              <a:rPr lang="en-GB" b="1"/>
              <a:t>Anything you can do to help, even just calling for help, will be really useful</a:t>
            </a:r>
          </a:p>
          <a:p>
            <a:pPr marL="361315" indent="-361315"/>
            <a:endParaRPr lang="en-GB" b="1"/>
          </a:p>
          <a:p>
            <a:pPr marL="361315" indent="-361315"/>
            <a:r>
              <a:rPr lang="en-GB" b="1"/>
              <a:t>Never do CPR on someone if they are awake and breathing normally</a:t>
            </a:r>
            <a:endParaRPr lang="en-GB" b="1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41B28-2C45-47B8-8189-CDC2BF86176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91629" y="478795"/>
            <a:ext cx="1216855" cy="551146"/>
          </a:xfrm>
        </p:spPr>
        <p:txBody>
          <a:bodyPr/>
          <a:lstStyle/>
          <a:p>
            <a:r>
              <a:rPr lang="en-GB"/>
              <a:t>CPR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E83B53-2446-4B9E-A9FD-FA67D692D2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56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F89CA83-802A-4A11-8A23-4854D4BA2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9" t="47352" b="14107"/>
          <a:stretch/>
        </p:blipFill>
        <p:spPr>
          <a:xfrm>
            <a:off x="1297012" y="4091864"/>
            <a:ext cx="2247775" cy="9418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DEEDA1-4C30-4033-A3F8-B270762327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" t="27227" r="7212" b="10533"/>
          <a:stretch/>
        </p:blipFill>
        <p:spPr>
          <a:xfrm>
            <a:off x="4261471" y="1582063"/>
            <a:ext cx="1935717" cy="1422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9DC856-9181-4D60-9F45-5CEA4633A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0" y="478800"/>
            <a:ext cx="3264159" cy="525496"/>
          </a:xfrm>
        </p:spPr>
        <p:txBody>
          <a:bodyPr lIns="104287" tIns="52144" rIns="104287" bIns="52144" anchor="t"/>
          <a:lstStyle/>
          <a:p>
            <a:r>
              <a:rPr lang="en-GB" sz="3300" dirty="0"/>
              <a:t>Your turn: CPR</a:t>
            </a:r>
            <a:endParaRPr lang="en-GB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5BCBAD0-3998-46D0-BF6B-6EF1A9067B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51292" y="5251928"/>
            <a:ext cx="1683908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KS2 – Basic Life Support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B4859A-839A-4000-B54A-BD07ABACA45B}"/>
              </a:ext>
            </a:extLst>
          </p:cNvPr>
          <p:cNvSpPr>
            <a:spLocks noChangeAspect="1"/>
          </p:cNvSpPr>
          <p:nvPr/>
        </p:nvSpPr>
        <p:spPr>
          <a:xfrm>
            <a:off x="696111" y="1223120"/>
            <a:ext cx="1555311" cy="1436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8"/>
              </a:spcAft>
            </a:pPr>
            <a:r>
              <a:rPr lang="en-GB" sz="1200" b="1" dirty="0">
                <a:solidFill>
                  <a:schemeClr val="tx2"/>
                </a:solidFill>
              </a:rPr>
              <a:t>1.</a:t>
            </a:r>
            <a:r>
              <a:rPr lang="en-GB" sz="1200" b="1" dirty="0">
                <a:solidFill>
                  <a:prstClr val="black"/>
                </a:solidFill>
              </a:rPr>
              <a:t> Call 999/112</a:t>
            </a:r>
          </a:p>
          <a:p>
            <a:pPr marL="179223" indent="-179223">
              <a:buSzPct val="100000"/>
              <a:buBlip>
                <a:blip r:embed="rId5"/>
              </a:buBlip>
            </a:pPr>
            <a:r>
              <a:rPr lang="en-GB" sz="1200" dirty="0">
                <a:solidFill>
                  <a:prstClr val="black"/>
                </a:solidFill>
              </a:rPr>
              <a:t>Kneel by the side of your casualty </a:t>
            </a:r>
          </a:p>
          <a:p>
            <a:pPr marL="179223" indent="-179223">
              <a:buSzPct val="100000"/>
              <a:buBlip>
                <a:blip r:embed="rId5"/>
              </a:buBlip>
            </a:pPr>
            <a:r>
              <a:rPr lang="en-GB" sz="1200" dirty="0">
                <a:solidFill>
                  <a:prstClr val="black"/>
                </a:solidFill>
              </a:rPr>
              <a:t>Send a bystander for an AED if one is available </a:t>
            </a:r>
          </a:p>
          <a:p>
            <a:pPr>
              <a:spcAft>
                <a:spcPts val="408"/>
              </a:spcAft>
            </a:pP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53E0C2-C8B1-4E08-BE00-140272FA331F}"/>
              </a:ext>
            </a:extLst>
          </p:cNvPr>
          <p:cNvSpPr>
            <a:spLocks noChangeAspect="1"/>
          </p:cNvSpPr>
          <p:nvPr/>
        </p:nvSpPr>
        <p:spPr>
          <a:xfrm>
            <a:off x="3370581" y="1227486"/>
            <a:ext cx="1935717" cy="1620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223" indent="-179223">
              <a:spcAft>
                <a:spcPts val="408"/>
              </a:spcAft>
            </a:pPr>
            <a:r>
              <a:rPr lang="en-GB" sz="1200" b="1">
                <a:solidFill>
                  <a:srgbClr val="007A53"/>
                </a:solidFill>
              </a:rPr>
              <a:t>2.</a:t>
            </a:r>
            <a:r>
              <a:rPr lang="en-GB" sz="1200" b="1">
                <a:solidFill>
                  <a:prstClr val="black"/>
                </a:solidFill>
              </a:rPr>
              <a:t>	Place one hand..</a:t>
            </a:r>
          </a:p>
          <a:p>
            <a:pPr marL="179223" indent="-179223">
              <a:buSzPct val="100000"/>
              <a:buBlip>
                <a:blip r:embed="rId5"/>
              </a:buBlip>
            </a:pPr>
            <a:r>
              <a:rPr lang="en-GB" sz="1200">
                <a:solidFill>
                  <a:prstClr val="black"/>
                </a:solidFill>
              </a:rPr>
              <a:t>On the centre of the chest</a:t>
            </a:r>
          </a:p>
          <a:p>
            <a:pPr marL="179223" indent="-179223">
              <a:buSzPct val="100000"/>
              <a:buBlip>
                <a:blip r:embed="rId5"/>
              </a:buBlip>
            </a:pPr>
            <a:r>
              <a:rPr lang="en-GB" sz="1200">
                <a:solidFill>
                  <a:prstClr val="black"/>
                </a:solidFill>
              </a:rPr>
              <a:t>Put the heel of the other hand on top</a:t>
            </a:r>
          </a:p>
          <a:p>
            <a:pPr marL="179223" indent="-179223">
              <a:buSzPct val="100000"/>
              <a:buBlip>
                <a:blip r:embed="rId5"/>
              </a:buBlip>
            </a:pPr>
            <a:r>
              <a:rPr lang="en-GB" sz="1200">
                <a:solidFill>
                  <a:prstClr val="black"/>
                </a:solidFill>
              </a:rPr>
              <a:t>Interlock your fingers to lift them off the chest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C3F58B-F28F-428D-8687-5B70059B7054}"/>
              </a:ext>
            </a:extLst>
          </p:cNvPr>
          <p:cNvSpPr>
            <a:spLocks noChangeAspect="1"/>
          </p:cNvSpPr>
          <p:nvPr/>
        </p:nvSpPr>
        <p:spPr>
          <a:xfrm>
            <a:off x="6039433" y="1227487"/>
            <a:ext cx="2062539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223" indent="-179223">
              <a:spcAft>
                <a:spcPts val="408"/>
              </a:spcAft>
            </a:pPr>
            <a:r>
              <a:rPr lang="en-GB" sz="1200" b="1">
                <a:solidFill>
                  <a:srgbClr val="007A53"/>
                </a:solidFill>
              </a:rPr>
              <a:t>3.</a:t>
            </a:r>
            <a:r>
              <a:rPr lang="en-GB" sz="1200" b="1">
                <a:solidFill>
                  <a:prstClr val="black"/>
                </a:solidFill>
              </a:rPr>
              <a:t>	Begin chest compressions</a:t>
            </a:r>
          </a:p>
          <a:p>
            <a:pPr marL="179223" indent="-179223">
              <a:buSzPct val="100000"/>
              <a:buBlip>
                <a:blip r:embed="rId5"/>
              </a:buBlip>
            </a:pPr>
            <a:r>
              <a:rPr lang="en-GB" sz="1200">
                <a:solidFill>
                  <a:prstClr val="black"/>
                </a:solidFill>
              </a:rPr>
              <a:t>Lean over with your arms straight</a:t>
            </a:r>
          </a:p>
          <a:p>
            <a:pPr marL="179223" indent="-179223">
              <a:buSzPct val="100000"/>
              <a:buBlip>
                <a:blip r:embed="rId5"/>
              </a:buBlip>
            </a:pPr>
            <a:r>
              <a:rPr lang="en-GB" sz="1200">
                <a:solidFill>
                  <a:prstClr val="black"/>
                </a:solidFill>
              </a:rPr>
              <a:t>Press downwards on breastbone 30 times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6E116D-5370-4E90-B3C6-AE67E7181E6B}"/>
              </a:ext>
            </a:extLst>
          </p:cNvPr>
          <p:cNvSpPr>
            <a:spLocks noChangeAspect="1"/>
          </p:cNvSpPr>
          <p:nvPr/>
        </p:nvSpPr>
        <p:spPr>
          <a:xfrm>
            <a:off x="719163" y="2943777"/>
            <a:ext cx="1877424" cy="180562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9223" indent="-179223">
              <a:spcAft>
                <a:spcPts val="408"/>
              </a:spcAft>
            </a:pPr>
            <a:r>
              <a:rPr lang="en-GB" sz="1200" b="1" dirty="0">
                <a:solidFill>
                  <a:srgbClr val="007A53"/>
                </a:solidFill>
              </a:rPr>
              <a:t>4.</a:t>
            </a:r>
            <a:r>
              <a:rPr lang="en-GB" sz="1200" b="1" dirty="0">
                <a:solidFill>
                  <a:prstClr val="black"/>
                </a:solidFill>
              </a:rPr>
              <a:t>	Press down</a:t>
            </a:r>
          </a:p>
          <a:p>
            <a:pPr marL="179070" indent="-179070">
              <a:buSzPct val="100000"/>
              <a:buBlip>
                <a:blip r:embed="rId5"/>
              </a:buBlip>
            </a:pPr>
            <a:r>
              <a:rPr lang="en-GB" sz="1200" dirty="0"/>
              <a:t>To a depth of about 5-6cm</a:t>
            </a:r>
            <a:endParaRPr lang="en-GB" sz="1200" dirty="0">
              <a:cs typeface="Arial"/>
            </a:endParaRPr>
          </a:p>
          <a:p>
            <a:pPr marL="179223" indent="-179223">
              <a:buSzPct val="100000"/>
              <a:buBlip>
                <a:blip r:embed="rId5"/>
              </a:buBlip>
            </a:pPr>
            <a:r>
              <a:rPr lang="en-GB" sz="1200" dirty="0">
                <a:solidFill>
                  <a:prstClr val="black"/>
                </a:solidFill>
              </a:rPr>
              <a:t>Release the pressure but leave hands in place</a:t>
            </a:r>
          </a:p>
          <a:p>
            <a:pPr marL="179223" indent="-179223">
              <a:buSzPct val="100000"/>
              <a:buBlip>
                <a:blip r:embed="rId5"/>
              </a:buBlip>
            </a:pPr>
            <a:r>
              <a:rPr lang="en-GB" sz="1200" dirty="0">
                <a:solidFill>
                  <a:prstClr val="black"/>
                </a:solidFill>
              </a:rPr>
              <a:t>Try to press at a rate of 100-120 times per minute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53D062-777C-4468-BDE2-487559E5435C}"/>
              </a:ext>
            </a:extLst>
          </p:cNvPr>
          <p:cNvSpPr>
            <a:spLocks noChangeAspect="1"/>
          </p:cNvSpPr>
          <p:nvPr/>
        </p:nvSpPr>
        <p:spPr>
          <a:xfrm>
            <a:off x="3377367" y="2948863"/>
            <a:ext cx="2154799" cy="1436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223" indent="-179223">
              <a:spcAft>
                <a:spcPts val="408"/>
              </a:spcAft>
            </a:pPr>
            <a:r>
              <a:rPr lang="en-GB" sz="1200" b="1">
                <a:solidFill>
                  <a:srgbClr val="007A53"/>
                </a:solidFill>
              </a:rPr>
              <a:t>5.</a:t>
            </a:r>
            <a:r>
              <a:rPr lang="en-GB" sz="1200" b="1">
                <a:solidFill>
                  <a:prstClr val="black"/>
                </a:solidFill>
              </a:rPr>
              <a:t>	Breathe into casualty</a:t>
            </a:r>
          </a:p>
          <a:p>
            <a:pPr marL="179223" indent="-179223">
              <a:buSzPct val="100000"/>
              <a:buBlip>
                <a:blip r:embed="rId5"/>
              </a:buBlip>
            </a:pPr>
            <a:r>
              <a:rPr lang="en-GB" sz="1200">
                <a:solidFill>
                  <a:prstClr val="black"/>
                </a:solidFill>
              </a:rPr>
              <a:t>open the airway and pinch the nostrils together</a:t>
            </a:r>
          </a:p>
          <a:p>
            <a:pPr marL="179223" indent="-179223">
              <a:buSzPct val="100000"/>
              <a:buBlip>
                <a:blip r:embed="rId5"/>
              </a:buBlip>
            </a:pPr>
            <a:r>
              <a:rPr lang="en-GB" sz="1200">
                <a:solidFill>
                  <a:prstClr val="black"/>
                </a:solidFill>
              </a:rPr>
              <a:t>take a breath and blow into the mouth until the chest rises</a:t>
            </a:r>
          </a:p>
          <a:p>
            <a:pPr marL="179223" indent="-179223">
              <a:buSzPct val="100000"/>
              <a:buBlip>
                <a:blip r:embed="rId5"/>
              </a:buBlip>
            </a:pPr>
            <a:r>
              <a:rPr lang="en-GB" sz="1200">
                <a:solidFill>
                  <a:prstClr val="black"/>
                </a:solidFill>
              </a:rPr>
              <a:t>repeat to give two breaths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BB3BF0-E7AC-411F-86B5-26D04D92EBDD}"/>
              </a:ext>
            </a:extLst>
          </p:cNvPr>
          <p:cNvSpPr>
            <a:spLocks noChangeAspect="1"/>
          </p:cNvSpPr>
          <p:nvPr/>
        </p:nvSpPr>
        <p:spPr>
          <a:xfrm>
            <a:off x="6057901" y="2959106"/>
            <a:ext cx="2025602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223" indent="-179223">
              <a:spcAft>
                <a:spcPts val="408"/>
              </a:spcAft>
            </a:pPr>
            <a:r>
              <a:rPr lang="en-GB" sz="1200" b="1">
                <a:solidFill>
                  <a:srgbClr val="007A53"/>
                </a:solidFill>
              </a:rPr>
              <a:t>6.</a:t>
            </a:r>
            <a:r>
              <a:rPr lang="en-GB" sz="1200" b="1">
                <a:solidFill>
                  <a:prstClr val="black"/>
                </a:solidFill>
              </a:rPr>
              <a:t>	Start compressions again  </a:t>
            </a:r>
          </a:p>
          <a:p>
            <a:pPr marL="179223" indent="-179223">
              <a:buSzPct val="100000"/>
              <a:buBlip>
                <a:blip r:embed="rId5"/>
              </a:buBlip>
            </a:pPr>
            <a:r>
              <a:rPr lang="en-GB" sz="1200">
                <a:solidFill>
                  <a:prstClr val="black"/>
                </a:solidFill>
              </a:rPr>
              <a:t>repeat 30 chest compressions with two breaths until help arrives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F57CAE-E014-47C5-BDD0-24909DB6D1A1}"/>
              </a:ext>
            </a:extLst>
          </p:cNvPr>
          <p:cNvSpPr txBox="1"/>
          <p:nvPr/>
        </p:nvSpPr>
        <p:spPr>
          <a:xfrm>
            <a:off x="493200" y="5076832"/>
            <a:ext cx="3507471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1200" b="1">
                <a:solidFill>
                  <a:srgbClr val="FF0000"/>
                </a:solidFill>
                <a:latin typeface="+mj-lt"/>
              </a:rPr>
              <a:t>NEVER</a:t>
            </a:r>
            <a:r>
              <a:rPr lang="en-GB" sz="1200" b="1">
                <a:latin typeface="+mj-lt"/>
              </a:rPr>
              <a:t> </a:t>
            </a:r>
            <a:r>
              <a:rPr lang="en-GB" sz="1200" b="1">
                <a:solidFill>
                  <a:schemeClr val="bg1"/>
                </a:solidFill>
                <a:latin typeface="+mj-lt"/>
              </a:rPr>
              <a:t>do this on someone if they are awake!</a:t>
            </a:r>
          </a:p>
        </p:txBody>
      </p:sp>
    </p:spTree>
    <p:extLst>
      <p:ext uri="{BB962C8B-B14F-4D97-AF65-F5344CB8AC3E}">
        <p14:creationId xmlns:p14="http://schemas.microsoft.com/office/powerpoint/2010/main" val="317330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FFD81-B1EA-40B5-8231-B6C1C121B52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29" y="478795"/>
            <a:ext cx="4461837" cy="551146"/>
          </a:xfrm>
        </p:spPr>
        <p:txBody>
          <a:bodyPr/>
          <a:lstStyle/>
          <a:p>
            <a:r>
              <a:rPr lang="en-GB"/>
              <a:t>Casualty care   A17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7DE18B-1540-437C-800D-9A92E63336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51292" y="5251928"/>
            <a:ext cx="1575776" cy="30917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E4641A3-1725-49E5-A1EA-2C6C098C9182}"/>
              </a:ext>
            </a:extLst>
          </p:cNvPr>
          <p:cNvSpPr txBox="1">
            <a:spLocks noChangeAspect="1" noChangeArrowheads="1"/>
          </p:cNvSpPr>
          <p:nvPr/>
        </p:nvSpPr>
        <p:spPr>
          <a:xfrm>
            <a:off x="3" y="1044445"/>
            <a:ext cx="9143999" cy="704147"/>
          </a:xfrm>
          <a:prstGeom prst="rect">
            <a:avLst/>
          </a:prstGeom>
        </p:spPr>
        <p:txBody>
          <a:bodyPr lIns="74441" tIns="37221" rIns="74441" bIns="37221" anchor="t"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6075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6438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315" indent="-234315" algn="ctr">
              <a:buNone/>
            </a:pPr>
            <a:r>
              <a:rPr lang="en-GB" altLang="en-US" sz="1800" b="1">
                <a:latin typeface="Arial"/>
                <a:cs typeface="Arial"/>
              </a:rPr>
              <a:t>There are lots of things to remember when taking care of somebody.</a:t>
            </a:r>
            <a:br>
              <a:rPr lang="en-GB" altLang="en-US" sz="1800" b="1">
                <a:latin typeface="Arial"/>
                <a:cs typeface="Arial"/>
              </a:rPr>
            </a:br>
            <a:r>
              <a:rPr lang="en-GB" altLang="en-US" sz="1800">
                <a:latin typeface="Arial"/>
                <a:cs typeface="Arial"/>
              </a:rPr>
              <a:t>Which </a:t>
            </a:r>
            <a:r>
              <a:rPr lang="en-GB" altLang="en-US" sz="1800" u="sng">
                <a:latin typeface="Arial"/>
                <a:cs typeface="Arial"/>
              </a:rPr>
              <a:t>three</a:t>
            </a:r>
            <a:r>
              <a:rPr lang="en-GB" altLang="en-US" sz="1800">
                <a:latin typeface="Arial"/>
                <a:cs typeface="Arial"/>
              </a:rPr>
              <a:t> of these casualty care actions do you think are the most important?</a:t>
            </a:r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2B18448-0B9C-45E3-9754-37BA1DE755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650510" y="2049685"/>
            <a:ext cx="7878628" cy="3166964"/>
            <a:chOff x="603924" y="1891645"/>
            <a:chExt cx="7878628" cy="3166964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223E53F-6AB9-4EDB-99A2-54A28010C246}"/>
                </a:ext>
              </a:extLst>
            </p:cNvPr>
            <p:cNvSpPr/>
            <p:nvPr/>
          </p:nvSpPr>
          <p:spPr>
            <a:xfrm>
              <a:off x="603924" y="1891645"/>
              <a:ext cx="1417382" cy="458600"/>
            </a:xfrm>
            <a:prstGeom prst="roundRect">
              <a:avLst/>
            </a:prstGeom>
            <a:noFill/>
            <a:ln w="28575">
              <a:solidFill>
                <a:srgbClr val="007A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solidFill>
                    <a:schemeClr val="tx1"/>
                  </a:solidFill>
                </a:rPr>
                <a:t>Remain calm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80C5350-59AA-47BB-8AE1-9C33DF3659FE}"/>
                </a:ext>
              </a:extLst>
            </p:cNvPr>
            <p:cNvSpPr/>
            <p:nvPr/>
          </p:nvSpPr>
          <p:spPr>
            <a:xfrm>
              <a:off x="2264281" y="2727158"/>
              <a:ext cx="1465508" cy="543798"/>
            </a:xfrm>
            <a:prstGeom prst="roundRect">
              <a:avLst/>
            </a:prstGeom>
            <a:noFill/>
            <a:ln w="28575">
              <a:solidFill>
                <a:srgbClr val="EDE9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solidFill>
                    <a:schemeClr val="tx1"/>
                  </a:solidFill>
                </a:rPr>
                <a:t>Reassure the casualty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F9A273A-704D-4415-8D2E-4ECC02798A8F}"/>
                </a:ext>
              </a:extLst>
            </p:cNvPr>
            <p:cNvSpPr/>
            <p:nvPr/>
          </p:nvSpPr>
          <p:spPr>
            <a:xfrm>
              <a:off x="6399288" y="2071814"/>
              <a:ext cx="2083264" cy="797867"/>
            </a:xfrm>
            <a:prstGeom prst="roundRect">
              <a:avLst/>
            </a:prstGeom>
            <a:noFill/>
            <a:ln w="28575">
              <a:solidFill>
                <a:srgbClr val="00AC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solidFill>
                    <a:schemeClr val="tx1"/>
                  </a:solidFill>
                </a:rPr>
                <a:t>Treat the casualty with dignity and respect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FC92BD2-EAC1-4FD9-A16C-539A4850B7CD}"/>
                </a:ext>
              </a:extLst>
            </p:cNvPr>
            <p:cNvSpPr/>
            <p:nvPr/>
          </p:nvSpPr>
          <p:spPr>
            <a:xfrm>
              <a:off x="4085060" y="2219988"/>
              <a:ext cx="1417382" cy="458600"/>
            </a:xfrm>
            <a:prstGeom prst="roundRect">
              <a:avLst/>
            </a:prstGeom>
            <a:noFill/>
            <a:ln w="28575">
              <a:solidFill>
                <a:srgbClr val="007A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solidFill>
                    <a:schemeClr val="tx1"/>
                  </a:solidFill>
                </a:rPr>
                <a:t>Get help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4BC07BD-EE4B-4C6C-94DF-8416A5D61718}"/>
                </a:ext>
              </a:extLst>
            </p:cNvPr>
            <p:cNvSpPr/>
            <p:nvPr/>
          </p:nvSpPr>
          <p:spPr>
            <a:xfrm>
              <a:off x="6114306" y="3536474"/>
              <a:ext cx="1465508" cy="543798"/>
            </a:xfrm>
            <a:prstGeom prst="roundRect">
              <a:avLst/>
            </a:prstGeom>
            <a:noFill/>
            <a:ln w="28575">
              <a:solidFill>
                <a:srgbClr val="EDE9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solidFill>
                    <a:schemeClr val="tx1"/>
                  </a:solidFill>
                </a:rPr>
                <a:t>Communicate well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31C4466-B7B0-4233-BC84-53B2C3F10EFB}"/>
                </a:ext>
              </a:extLst>
            </p:cNvPr>
            <p:cNvSpPr/>
            <p:nvPr/>
          </p:nvSpPr>
          <p:spPr>
            <a:xfrm>
              <a:off x="3589248" y="3799597"/>
              <a:ext cx="2097678" cy="607967"/>
            </a:xfrm>
            <a:prstGeom prst="roundRect">
              <a:avLst/>
            </a:prstGeom>
            <a:noFill/>
            <a:ln w="28575">
              <a:solidFill>
                <a:srgbClr val="00AC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solidFill>
                    <a:schemeClr val="tx1"/>
                  </a:solidFill>
                </a:rPr>
                <a:t>Prevent the condition from worsening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0A1B541-73ED-4C2F-BA9A-24210793A528}"/>
                </a:ext>
              </a:extLst>
            </p:cNvPr>
            <p:cNvSpPr/>
            <p:nvPr/>
          </p:nvSpPr>
          <p:spPr>
            <a:xfrm>
              <a:off x="879558" y="3435153"/>
              <a:ext cx="1417382" cy="458600"/>
            </a:xfrm>
            <a:prstGeom prst="roundRect">
              <a:avLst/>
            </a:prstGeom>
            <a:noFill/>
            <a:ln w="28575">
              <a:solidFill>
                <a:srgbClr val="007A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solidFill>
                    <a:schemeClr val="tx1"/>
                  </a:solidFill>
                </a:rPr>
                <a:t>No food or drink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D9BDAE7-DD76-420B-A7E2-CF8C4B321E77}"/>
                </a:ext>
              </a:extLst>
            </p:cNvPr>
            <p:cNvSpPr/>
            <p:nvPr/>
          </p:nvSpPr>
          <p:spPr>
            <a:xfrm>
              <a:off x="1381161" y="4398659"/>
              <a:ext cx="1672596" cy="659950"/>
            </a:xfrm>
            <a:prstGeom prst="roundRect">
              <a:avLst/>
            </a:prstGeom>
            <a:noFill/>
            <a:ln w="28575">
              <a:solidFill>
                <a:srgbClr val="EDE9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solidFill>
                    <a:schemeClr val="tx1"/>
                  </a:solidFill>
                </a:rPr>
                <a:t>Keep the casualty warm</a:t>
              </a: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FEE52F50-D3B1-4CE1-AAF1-10E4DC130F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891431" y="2339823"/>
            <a:ext cx="352927" cy="33266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7A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1429A80-E39D-4358-92F9-C4D996ECCF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358069" y="2607330"/>
            <a:ext cx="352927" cy="33266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7A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531CCE3-4B1D-40C2-858B-41A8EF4E4F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134406" y="3825081"/>
            <a:ext cx="352927" cy="33266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7A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4B998D3-128A-47D4-ADE9-63676F03E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352677" y="2837828"/>
            <a:ext cx="352927" cy="33266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AC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829DA83-1D91-41A1-B720-8EE51534A5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557051" y="4386026"/>
            <a:ext cx="352927" cy="33266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AC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BAD2AA2-5397-4736-B24E-96239A3628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607935" y="3256491"/>
            <a:ext cx="352927" cy="33266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EDE9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E57FA5F-7724-40DD-86E1-6252ED64F0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923881" y="5034277"/>
            <a:ext cx="352927" cy="33266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EDE9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B0B0F13-F1DD-44BE-BA77-4EEE63864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457960" y="4067837"/>
            <a:ext cx="352927" cy="33266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EDE9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70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55043-22AC-423A-8E6A-07BB83F91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0" y="478800"/>
            <a:ext cx="3414657" cy="583884"/>
          </a:xfrm>
        </p:spPr>
        <p:txBody>
          <a:bodyPr/>
          <a:lstStyle/>
          <a:p>
            <a:r>
              <a:rPr lang="en-GB"/>
              <a:t>Calling for help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8071975-C1F3-4CB7-9A50-F7B2516B73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51292" y="5251928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KS2 - Basic Life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FB98F-AA58-4354-B3D6-41A54BEC0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865" y="1254487"/>
            <a:ext cx="5283147" cy="3981713"/>
          </a:xfrm>
        </p:spPr>
        <p:txBody>
          <a:bodyPr/>
          <a:lstStyle/>
          <a:p>
            <a:pPr marL="323068" indent="-323068" eaLnBrk="0" hangingPunct="0">
              <a:spcBef>
                <a:spcPct val="0"/>
              </a:spcBef>
              <a:spcAft>
                <a:spcPts val="431"/>
              </a:spcAft>
              <a:buClr>
                <a:srgbClr val="007A53"/>
              </a:buClr>
              <a:buSzPct val="100000"/>
              <a:buFont typeface="Lucida Grande"/>
              <a:buChar char="➤"/>
              <a:tabLst/>
            </a:pPr>
            <a:r>
              <a:rPr lang="en-GB" sz="2116">
                <a:solidFill>
                  <a:prstClr val="black"/>
                </a:solidFill>
                <a:latin typeface="+mj-lt"/>
              </a:rPr>
              <a:t>If there is an </a:t>
            </a:r>
            <a:r>
              <a:rPr lang="en-GB" sz="2116" b="1">
                <a:solidFill>
                  <a:prstClr val="black"/>
                </a:solidFill>
                <a:latin typeface="+mj-lt"/>
              </a:rPr>
              <a:t>e</a:t>
            </a:r>
            <a:r>
              <a:rPr lang="en-GB" sz="2116">
                <a:solidFill>
                  <a:prstClr val="black"/>
                </a:solidFill>
                <a:latin typeface="+mj-lt"/>
              </a:rPr>
              <a:t>_ _ _ _ _ _ _ y you can dial </a:t>
            </a:r>
            <a:r>
              <a:rPr lang="en-GB" sz="2116" b="1">
                <a:latin typeface="+mj-lt"/>
              </a:rPr>
              <a:t>999 or 112 </a:t>
            </a:r>
            <a:r>
              <a:rPr lang="en-GB" sz="2116">
                <a:solidFill>
                  <a:prstClr val="black"/>
                </a:solidFill>
                <a:latin typeface="+mj-lt"/>
              </a:rPr>
              <a:t>to get the emergency services</a:t>
            </a:r>
          </a:p>
          <a:p>
            <a:pPr marL="323068" indent="-323068" eaLnBrk="0" hangingPunct="0">
              <a:spcBef>
                <a:spcPct val="0"/>
              </a:spcBef>
              <a:spcAft>
                <a:spcPts val="431"/>
              </a:spcAft>
              <a:buClr>
                <a:srgbClr val="007A53"/>
              </a:buClr>
              <a:buSzPct val="100000"/>
              <a:buFont typeface="Lucida Grande"/>
              <a:buChar char="➤"/>
              <a:tabLst/>
            </a:pPr>
            <a:r>
              <a:rPr lang="en-GB" sz="2116">
                <a:solidFill>
                  <a:prstClr val="black"/>
                </a:solidFill>
                <a:latin typeface="+mj-lt"/>
              </a:rPr>
              <a:t>The call operator will ask, “Which service do you require?’’ </a:t>
            </a:r>
            <a:r>
              <a:rPr lang="en-GB" sz="2116" b="1">
                <a:solidFill>
                  <a:prstClr val="black"/>
                </a:solidFill>
                <a:latin typeface="+mj-lt"/>
              </a:rPr>
              <a:t>F</a:t>
            </a:r>
            <a:r>
              <a:rPr lang="en-GB" sz="2116">
                <a:solidFill>
                  <a:prstClr val="black"/>
                </a:solidFill>
                <a:latin typeface="+mj-lt"/>
              </a:rPr>
              <a:t>_ _ _, </a:t>
            </a:r>
            <a:br>
              <a:rPr lang="en-GB" sz="2116">
                <a:solidFill>
                  <a:prstClr val="black"/>
                </a:solidFill>
                <a:latin typeface="+mj-lt"/>
              </a:rPr>
            </a:br>
            <a:r>
              <a:rPr lang="en-GB" sz="2116" b="1">
                <a:solidFill>
                  <a:prstClr val="black"/>
                </a:solidFill>
                <a:latin typeface="+mj-lt"/>
              </a:rPr>
              <a:t>P</a:t>
            </a:r>
            <a:r>
              <a:rPr lang="en-GB" sz="2116">
                <a:solidFill>
                  <a:prstClr val="black"/>
                </a:solidFill>
                <a:latin typeface="+mj-lt"/>
              </a:rPr>
              <a:t>_ _ _ _ _ or </a:t>
            </a:r>
            <a:r>
              <a:rPr lang="en-GB" sz="2116" b="1">
                <a:solidFill>
                  <a:prstClr val="black"/>
                </a:solidFill>
                <a:latin typeface="+mj-lt"/>
              </a:rPr>
              <a:t>A</a:t>
            </a:r>
            <a:r>
              <a:rPr lang="en-GB" sz="2116">
                <a:solidFill>
                  <a:prstClr val="black"/>
                </a:solidFill>
                <a:latin typeface="+mj-lt"/>
              </a:rPr>
              <a:t>_ _ _ _ _ _ _ _? </a:t>
            </a:r>
          </a:p>
          <a:p>
            <a:pPr marL="323068" indent="-323068" eaLnBrk="0" hangingPunct="0">
              <a:spcBef>
                <a:spcPct val="0"/>
              </a:spcBef>
              <a:spcAft>
                <a:spcPts val="431"/>
              </a:spcAft>
              <a:buClr>
                <a:srgbClr val="007A53"/>
              </a:buClr>
              <a:buSzPct val="100000"/>
              <a:buFont typeface="Lucida Grande"/>
              <a:buChar char="➤"/>
              <a:tabLst/>
            </a:pPr>
            <a:r>
              <a:rPr lang="en-GB" sz="2116">
                <a:solidFill>
                  <a:prstClr val="black"/>
                </a:solidFill>
                <a:latin typeface="+mj-lt"/>
              </a:rPr>
              <a:t>You will need to tell them which service you need</a:t>
            </a:r>
          </a:p>
          <a:p>
            <a:pPr marL="323068" indent="-323068" eaLnBrk="0" hangingPunct="0">
              <a:spcBef>
                <a:spcPct val="0"/>
              </a:spcBef>
              <a:spcAft>
                <a:spcPts val="431"/>
              </a:spcAft>
              <a:buClr>
                <a:srgbClr val="007A53"/>
              </a:buClr>
              <a:buSzPct val="100000"/>
              <a:buFont typeface="Lucida Grande"/>
              <a:buChar char="➤"/>
              <a:tabLst/>
            </a:pPr>
            <a:r>
              <a:rPr lang="en-GB" sz="2116">
                <a:solidFill>
                  <a:prstClr val="black"/>
                </a:solidFill>
                <a:latin typeface="+mj-lt"/>
              </a:rPr>
              <a:t>It is really important that you give information to help them arrive at the correct location i.e. address</a:t>
            </a:r>
          </a:p>
          <a:p>
            <a:endParaRPr lang="en-GB">
              <a:latin typeface="+mj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0C9EC9-0217-4571-A208-1F3CA98077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9745" y="1001131"/>
            <a:ext cx="1534390" cy="21954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B17023-056A-4EFD-B01C-B6AECF88C5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205" y="3463035"/>
            <a:ext cx="2150099" cy="10750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23D1392-5DD7-4B19-9D17-9B644B4131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93200" y="1254486"/>
            <a:ext cx="5154565" cy="3870763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60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7C757-D192-4D5E-B75C-863A34A4E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1" y="478800"/>
            <a:ext cx="4078800" cy="583884"/>
          </a:xfrm>
        </p:spPr>
        <p:txBody>
          <a:bodyPr/>
          <a:lstStyle/>
          <a:p>
            <a:r>
              <a:rPr lang="en-GB"/>
              <a:t>Remember LIONEL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AABC123-1F1D-49B5-A4F2-444957CC77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51292" y="5251928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KS2 - Basic Life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BA08F-3938-4AFC-97C3-3F8AA3844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228" y="1115690"/>
            <a:ext cx="5323360" cy="3713451"/>
          </a:xfrm>
        </p:spPr>
        <p:txBody>
          <a:bodyPr/>
          <a:lstStyle/>
          <a:p>
            <a:pPr marL="323068" indent="-323068" eaLnBrk="0" hangingPunct="0">
              <a:spcBef>
                <a:spcPct val="0"/>
              </a:spcBef>
              <a:spcAft>
                <a:spcPts val="431"/>
              </a:spcAft>
              <a:buClr>
                <a:srgbClr val="007A53"/>
              </a:buClr>
              <a:buSzPct val="100000"/>
              <a:buFont typeface="Lucida Grande"/>
              <a:buChar char="➤"/>
              <a:tabLst/>
            </a:pPr>
            <a:r>
              <a:rPr lang="en-GB" sz="2200" b="1">
                <a:solidFill>
                  <a:srgbClr val="007A53"/>
                </a:solidFill>
                <a:latin typeface="+mj-lt"/>
                <a:cs typeface="+mn-cs"/>
              </a:rPr>
              <a:t>L</a:t>
            </a:r>
            <a:r>
              <a:rPr lang="en-GB" sz="2200">
                <a:solidFill>
                  <a:prstClr val="black"/>
                </a:solidFill>
                <a:latin typeface="+mj-lt"/>
              </a:rPr>
              <a:t>ocation. Tell them where the emergency is and where you want them to arrive</a:t>
            </a:r>
          </a:p>
          <a:p>
            <a:pPr marL="323068" indent="-323068" eaLnBrk="0" hangingPunct="0">
              <a:spcBef>
                <a:spcPct val="0"/>
              </a:spcBef>
              <a:spcAft>
                <a:spcPts val="431"/>
              </a:spcAft>
              <a:buClr>
                <a:srgbClr val="007A53"/>
              </a:buClr>
              <a:buSzPct val="100000"/>
              <a:buFont typeface="Lucida Grande"/>
              <a:buChar char="➤"/>
              <a:tabLst/>
            </a:pPr>
            <a:r>
              <a:rPr lang="en-GB" sz="2200" b="1">
                <a:solidFill>
                  <a:srgbClr val="007A53"/>
                </a:solidFill>
                <a:latin typeface="+mj-lt"/>
                <a:cs typeface="+mn-cs"/>
              </a:rPr>
              <a:t>I</a:t>
            </a:r>
            <a:r>
              <a:rPr lang="en-GB" sz="2200">
                <a:solidFill>
                  <a:prstClr val="black"/>
                </a:solidFill>
                <a:latin typeface="+mj-lt"/>
              </a:rPr>
              <a:t>ncident. Tell them what has happened</a:t>
            </a:r>
          </a:p>
          <a:p>
            <a:pPr marL="323068" indent="-323068" eaLnBrk="0" hangingPunct="0">
              <a:spcBef>
                <a:spcPct val="0"/>
              </a:spcBef>
              <a:spcAft>
                <a:spcPts val="431"/>
              </a:spcAft>
              <a:buClr>
                <a:srgbClr val="007A53"/>
              </a:buClr>
              <a:buSzPct val="100000"/>
              <a:buFont typeface="Lucida Grande"/>
              <a:buChar char="➤"/>
              <a:tabLst/>
            </a:pPr>
            <a:r>
              <a:rPr lang="en-GB" sz="2200" b="1">
                <a:solidFill>
                  <a:srgbClr val="007A53"/>
                </a:solidFill>
                <a:latin typeface="+mj-lt"/>
                <a:cs typeface="+mn-cs"/>
              </a:rPr>
              <a:t>O</a:t>
            </a:r>
            <a:r>
              <a:rPr lang="en-GB" sz="2200">
                <a:solidFill>
                  <a:prstClr val="black"/>
                </a:solidFill>
                <a:latin typeface="+mj-lt"/>
              </a:rPr>
              <a:t>ther services. Do you need more than one?</a:t>
            </a:r>
          </a:p>
          <a:p>
            <a:pPr marL="323068" indent="-323068" eaLnBrk="0" hangingPunct="0">
              <a:spcBef>
                <a:spcPct val="0"/>
              </a:spcBef>
              <a:spcAft>
                <a:spcPts val="431"/>
              </a:spcAft>
              <a:buClr>
                <a:srgbClr val="007A53"/>
              </a:buClr>
              <a:buSzPct val="100000"/>
              <a:buFont typeface="Lucida Grande"/>
              <a:buChar char="➤"/>
              <a:tabLst/>
            </a:pPr>
            <a:r>
              <a:rPr lang="en-GB" sz="2200" b="1">
                <a:solidFill>
                  <a:srgbClr val="007A53"/>
                </a:solidFill>
                <a:latin typeface="+mj-lt"/>
                <a:cs typeface="+mn-cs"/>
              </a:rPr>
              <a:t>N</a:t>
            </a:r>
            <a:r>
              <a:rPr lang="en-GB" sz="2200">
                <a:solidFill>
                  <a:prstClr val="black"/>
                </a:solidFill>
                <a:latin typeface="+mj-lt"/>
              </a:rPr>
              <a:t>umber of people that are involved</a:t>
            </a:r>
          </a:p>
          <a:p>
            <a:pPr marL="323068" indent="-323068" eaLnBrk="0" hangingPunct="0">
              <a:spcBef>
                <a:spcPct val="0"/>
              </a:spcBef>
              <a:spcAft>
                <a:spcPts val="431"/>
              </a:spcAft>
              <a:buClr>
                <a:srgbClr val="007A53"/>
              </a:buClr>
              <a:buSzPct val="100000"/>
              <a:buFont typeface="Lucida Grande"/>
              <a:buChar char="➤"/>
              <a:tabLst/>
            </a:pPr>
            <a:r>
              <a:rPr lang="en-GB" sz="2200" b="1">
                <a:solidFill>
                  <a:srgbClr val="007A53"/>
                </a:solidFill>
                <a:latin typeface="+mj-lt"/>
                <a:cs typeface="+mn-cs"/>
              </a:rPr>
              <a:t>E</a:t>
            </a:r>
            <a:r>
              <a:rPr lang="en-GB" sz="2200">
                <a:solidFill>
                  <a:prstClr val="black"/>
                </a:solidFill>
                <a:latin typeface="+mj-lt"/>
              </a:rPr>
              <a:t>xtent of the injuries. What types of injuries do people have?</a:t>
            </a:r>
          </a:p>
          <a:p>
            <a:pPr marL="323068" indent="-323068" eaLnBrk="0" hangingPunct="0">
              <a:spcBef>
                <a:spcPct val="0"/>
              </a:spcBef>
              <a:spcAft>
                <a:spcPts val="431"/>
              </a:spcAft>
              <a:buClr>
                <a:srgbClr val="007A53"/>
              </a:buClr>
              <a:buSzPct val="100000"/>
              <a:buFont typeface="Lucida Grande"/>
              <a:buChar char="➤"/>
              <a:tabLst/>
            </a:pPr>
            <a:r>
              <a:rPr lang="en-GB" sz="2200" b="1">
                <a:solidFill>
                  <a:srgbClr val="007A53"/>
                </a:solidFill>
                <a:latin typeface="+mj-lt"/>
                <a:cs typeface="+mn-cs"/>
              </a:rPr>
              <a:t>L</a:t>
            </a:r>
            <a:r>
              <a:rPr lang="en-GB" sz="2200">
                <a:solidFill>
                  <a:prstClr val="black"/>
                </a:solidFill>
                <a:latin typeface="+mj-lt"/>
              </a:rPr>
              <a:t>ocation. Repeat again where they need to arrive</a:t>
            </a:r>
          </a:p>
          <a:p>
            <a:endParaRPr lang="en-GB" sz="2200">
              <a:latin typeface="+mj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8ACEA7-9145-4603-9588-F31F1B3D9F1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64003" y="1115690"/>
            <a:ext cx="2342329" cy="2789920"/>
          </a:xfrm>
        </p:spPr>
        <p:txBody>
          <a:bodyPr/>
          <a:lstStyle/>
          <a:p>
            <a:pPr algn="ctr" eaLnBrk="0" hangingPunct="0">
              <a:spcBef>
                <a:spcPct val="0"/>
              </a:spcBef>
              <a:spcAft>
                <a:spcPts val="431"/>
              </a:spcAft>
              <a:buClr>
                <a:srgbClr val="007A53"/>
              </a:buClr>
              <a:buSzPct val="100000"/>
              <a:buNone/>
            </a:pPr>
            <a:r>
              <a:rPr lang="en-GB" sz="2116">
                <a:solidFill>
                  <a:srgbClr val="00AC58"/>
                </a:solidFill>
                <a:latin typeface="+mj-lt"/>
                <a:cs typeface="+mn-cs"/>
              </a:rPr>
              <a:t>Question:</a:t>
            </a:r>
          </a:p>
          <a:p>
            <a:pPr algn="ctr" eaLnBrk="0" hangingPunct="0">
              <a:spcBef>
                <a:spcPct val="0"/>
              </a:spcBef>
              <a:spcAft>
                <a:spcPts val="431"/>
              </a:spcAft>
              <a:buClr>
                <a:srgbClr val="007A53"/>
              </a:buClr>
              <a:buSzPct val="100000"/>
              <a:buNone/>
            </a:pPr>
            <a:r>
              <a:rPr lang="en-GB" sz="1767" b="0">
                <a:solidFill>
                  <a:prstClr val="black"/>
                </a:solidFill>
                <a:latin typeface="+mj-lt"/>
                <a:cs typeface="+mn-cs"/>
              </a:rPr>
              <a:t>Do you know the correct addresses for two or three places you often visit? </a:t>
            </a:r>
            <a:endParaRPr lang="en-GB" sz="1590" b="0">
              <a:solidFill>
                <a:prstClr val="black"/>
              </a:solidFill>
              <a:latin typeface="+mj-lt"/>
              <a:cs typeface="+mn-cs"/>
            </a:endParaRPr>
          </a:p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F8B88D-E1E1-47A0-B5EA-52A0F57084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93201" y="1185330"/>
            <a:ext cx="5236387" cy="3986025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0CBDCA-AC53-4B98-B240-7BCB6E0892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064003" y="1185330"/>
            <a:ext cx="2342329" cy="2518374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4BDBA7-7627-4755-A352-1F5BD11381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493" y="2650858"/>
            <a:ext cx="1877348" cy="93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8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4778C-5FD8-49C3-95DF-124D4EE7E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0" y="478800"/>
            <a:ext cx="2827516" cy="583884"/>
          </a:xfrm>
        </p:spPr>
        <p:txBody>
          <a:bodyPr/>
          <a:lstStyle/>
          <a:p>
            <a:r>
              <a:rPr lang="en-US">
                <a:cs typeface="Whitney Black"/>
              </a:rPr>
              <a:t>999/112 calls</a:t>
            </a:r>
            <a:br>
              <a:rPr lang="en-US">
                <a:cs typeface="Whitney Black"/>
              </a:rPr>
            </a:br>
            <a:endParaRPr lang="en-GB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CCEEE88-0290-45D8-B5E4-411E69BBDF0B}"/>
              </a:ext>
            </a:extLst>
          </p:cNvPr>
          <p:cNvSpPr txBox="1">
            <a:spLocks/>
          </p:cNvSpPr>
          <p:nvPr/>
        </p:nvSpPr>
        <p:spPr>
          <a:xfrm>
            <a:off x="7251292" y="5251928"/>
            <a:ext cx="1575776" cy="309179"/>
          </a:xfrm>
          <a:prstGeom prst="rect">
            <a:avLst/>
          </a:prstGeom>
        </p:spPr>
        <p:txBody>
          <a:bodyPr/>
          <a:lstStyle>
            <a:lvl1pPr marL="0" indent="0" algn="l" defTabSz="744395" rtl="0" eaLnBrk="1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Font typeface="Arial" panose="020B0604020202020204" pitchFamily="34" charset="0"/>
              <a:buNone/>
              <a:defRPr sz="1000" b="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38107" indent="-146036" algn="l" defTabSz="744395" rtl="0" eaLnBrk="1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7507" indent="-146036" algn="l" defTabSz="744395" rtl="0" eaLnBrk="1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5614" indent="-146036" algn="l" defTabSz="744395" rtl="0" eaLnBrk="1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8978" indent="-146036" algn="l" defTabSz="744395" rtl="0" eaLnBrk="1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7085" indent="-186098" algn="l" defTabSz="744395" rtl="0" eaLnBrk="1" latinLnBrk="0" hangingPunct="1">
              <a:lnSpc>
                <a:spcPct val="90000"/>
              </a:lnSpc>
              <a:spcBef>
                <a:spcPts val="40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9282" indent="-186098" algn="l" defTabSz="744395" rtl="0" eaLnBrk="1" latinLnBrk="0" hangingPunct="1">
              <a:lnSpc>
                <a:spcPct val="90000"/>
              </a:lnSpc>
              <a:spcBef>
                <a:spcPts val="40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1479" indent="-186098" algn="l" defTabSz="744395" rtl="0" eaLnBrk="1" latinLnBrk="0" hangingPunct="1">
              <a:lnSpc>
                <a:spcPct val="90000"/>
              </a:lnSpc>
              <a:spcBef>
                <a:spcPts val="40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3676" indent="-186098" algn="l" defTabSz="744395" rtl="0" eaLnBrk="1" latinLnBrk="0" hangingPunct="1">
              <a:lnSpc>
                <a:spcPct val="90000"/>
              </a:lnSpc>
              <a:spcBef>
                <a:spcPts val="40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KS2 - Basic Life Support</a:t>
            </a:r>
          </a:p>
        </p:txBody>
      </p:sp>
      <p:sp>
        <p:nvSpPr>
          <p:cNvPr id="95239" name="Rectangle 11">
            <a:extLst>
              <a:ext uri="{FF2B5EF4-FFF2-40B4-BE49-F238E27FC236}">
                <a16:creationId xmlns:a16="http://schemas.microsoft.com/office/drawing/2014/main" id="{82FFA752-814D-4F7A-AE60-92E6DA0C43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5107" y="3887965"/>
            <a:ext cx="413668" cy="28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06" tIns="39404" rIns="78806" bIns="39404"/>
          <a:lstStyle>
            <a:lvl1pPr>
              <a:spcBef>
                <a:spcPct val="20000"/>
              </a:spcBef>
              <a:spcAft>
                <a:spcPct val="20000"/>
              </a:spcAf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50850" indent="-271463">
              <a:spcBef>
                <a:spcPct val="20000"/>
              </a:spcBef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895475" indent="-4572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2455863" indent="-3810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3016250" indent="-3810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347345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93065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438785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84505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GB" altLang="en-US" sz="1209" b="0">
              <a:latin typeface="Berlin Sans FB" panose="020E0602020502020306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C8100B3-D6CD-4C8F-933A-7BDEE50789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673557" y="1073053"/>
            <a:ext cx="3102707" cy="2777725"/>
            <a:chOff x="1127993" y="1073053"/>
            <a:chExt cx="3102707" cy="2777725"/>
          </a:xfrm>
        </p:grpSpPr>
        <p:sp>
          <p:nvSpPr>
            <p:cNvPr id="31" name="TextBox 30"/>
            <p:cNvSpPr txBox="1"/>
            <p:nvPr/>
          </p:nvSpPr>
          <p:spPr>
            <a:xfrm>
              <a:off x="1127993" y="2781639"/>
              <a:ext cx="3102707" cy="1069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16" b="1">
                  <a:solidFill>
                    <a:srgbClr val="009F4D"/>
                  </a:solidFill>
                  <a:latin typeface="+mj-lt"/>
                  <a:cs typeface="Whitney Black"/>
                </a:rPr>
                <a:t>Thumbs up </a:t>
              </a:r>
              <a:br>
                <a:rPr lang="en-US" sz="2116" b="1">
                  <a:solidFill>
                    <a:srgbClr val="009F4D"/>
                  </a:solidFill>
                  <a:latin typeface="+mj-lt"/>
                  <a:cs typeface="Whitney Black"/>
                </a:rPr>
              </a:br>
              <a:r>
                <a:rPr lang="en-US" sz="2116" b="1">
                  <a:solidFill>
                    <a:srgbClr val="009F4D"/>
                  </a:solidFill>
                  <a:latin typeface="+mj-lt"/>
                  <a:cs typeface="Whitney Black"/>
                </a:rPr>
                <a:t>if the information is </a:t>
              </a:r>
              <a:br>
                <a:rPr lang="en-US" sz="2116" b="1">
                  <a:solidFill>
                    <a:srgbClr val="009F4D"/>
                  </a:solidFill>
                  <a:latin typeface="+mj-lt"/>
                  <a:cs typeface="Whitney Black"/>
                </a:rPr>
              </a:br>
              <a:r>
                <a:rPr lang="en-US" sz="2116" b="1">
                  <a:solidFill>
                    <a:srgbClr val="009F4D"/>
                  </a:solidFill>
                  <a:latin typeface="+mj-lt"/>
                  <a:cs typeface="Whitney Black"/>
                </a:rPr>
                <a:t>key to a 999/112 call</a:t>
              </a:r>
              <a:endParaRPr lang="en-US" sz="2116" b="1">
                <a:solidFill>
                  <a:srgbClr val="007A53"/>
                </a:solidFill>
                <a:latin typeface="+mj-lt"/>
                <a:cs typeface="Whitney Black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BA80483-FB61-489B-84B1-CD25F4EA3B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0850"/>
            <a:stretch/>
          </p:blipFill>
          <p:spPr>
            <a:xfrm>
              <a:off x="1935976" y="1073053"/>
              <a:ext cx="1561925" cy="190084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98224A4-A51F-4938-B660-542BFA045E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4699117" y="1062684"/>
            <a:ext cx="3102707" cy="2863958"/>
            <a:chOff x="4699117" y="1062684"/>
            <a:chExt cx="3102707" cy="286395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BA80483-FB61-489B-84B1-CD25F4EA3B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216"/>
            <a:stretch/>
          </p:blipFill>
          <p:spPr>
            <a:xfrm>
              <a:off x="5382654" y="1062684"/>
              <a:ext cx="1582083" cy="190084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3" name="TextBox 32"/>
            <p:cNvSpPr txBox="1"/>
            <p:nvPr/>
          </p:nvSpPr>
          <p:spPr>
            <a:xfrm>
              <a:off x="4699117" y="2857503"/>
              <a:ext cx="3102707" cy="1069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16" b="1">
                  <a:solidFill>
                    <a:srgbClr val="009F4D"/>
                  </a:solidFill>
                  <a:latin typeface="+mj-lt"/>
                  <a:cs typeface="Whitney Black"/>
                </a:rPr>
                <a:t>Thumbs down</a:t>
              </a:r>
              <a:br>
                <a:rPr lang="en-US" sz="2116" b="1">
                  <a:solidFill>
                    <a:srgbClr val="009F4D"/>
                  </a:solidFill>
                  <a:latin typeface="+mj-lt"/>
                  <a:cs typeface="Whitney Black"/>
                </a:rPr>
              </a:br>
              <a:r>
                <a:rPr lang="en-US" sz="2116" b="1">
                  <a:solidFill>
                    <a:srgbClr val="009F4D"/>
                  </a:solidFill>
                  <a:latin typeface="+mj-lt"/>
                  <a:cs typeface="Whitney Black"/>
                </a:rPr>
                <a:t> if it is not relevant information</a:t>
              </a:r>
              <a:endParaRPr lang="en-US" sz="2116" b="1">
                <a:solidFill>
                  <a:srgbClr val="007A53"/>
                </a:solidFill>
                <a:latin typeface="+mj-lt"/>
                <a:cs typeface="Whitney Black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F21BBBBD-3B32-477E-A754-8228E67BAF20}"/>
              </a:ext>
            </a:extLst>
          </p:cNvPr>
          <p:cNvSpPr/>
          <p:nvPr/>
        </p:nvSpPr>
        <p:spPr>
          <a:xfrm>
            <a:off x="372271" y="4032824"/>
            <a:ext cx="3614772" cy="3715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1119" lvl="1" indent="-271119">
              <a:spcBef>
                <a:spcPts val="76"/>
              </a:spcBef>
              <a:spcAft>
                <a:spcPts val="76"/>
              </a:spcAft>
              <a:buClr>
                <a:srgbClr val="007A53"/>
              </a:buClr>
              <a:buFont typeface="Wingdings 3" panose="05040102010807070707" pitchFamily="18" charset="2"/>
              <a:buChar char=""/>
              <a:defRPr/>
            </a:pPr>
            <a:r>
              <a:rPr lang="en-GB" sz="1814">
                <a:solidFill>
                  <a:srgbClr val="000000"/>
                </a:solidFill>
              </a:rPr>
              <a:t>What you had for tea last night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1BFA61-C292-426C-8D04-5D0A74C72CB0}"/>
              </a:ext>
            </a:extLst>
          </p:cNvPr>
          <p:cNvSpPr/>
          <p:nvPr/>
        </p:nvSpPr>
        <p:spPr>
          <a:xfrm>
            <a:off x="372271" y="4304393"/>
            <a:ext cx="2104743" cy="3715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1119" lvl="1" indent="-271119">
              <a:spcBef>
                <a:spcPts val="76"/>
              </a:spcBef>
              <a:spcAft>
                <a:spcPts val="76"/>
              </a:spcAft>
              <a:buClr>
                <a:srgbClr val="007A53"/>
              </a:buClr>
              <a:buFont typeface="Wingdings 3" panose="05040102010807070707" pitchFamily="18" charset="2"/>
              <a:buChar char=""/>
              <a:defRPr/>
            </a:pPr>
            <a:r>
              <a:rPr lang="en-GB" sz="1814">
                <a:solidFill>
                  <a:srgbClr val="000000"/>
                </a:solidFill>
              </a:rPr>
              <a:t>What happened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3BD807-9822-4D95-B8BB-6B2BB3F2CEE9}"/>
              </a:ext>
            </a:extLst>
          </p:cNvPr>
          <p:cNvSpPr/>
          <p:nvPr/>
        </p:nvSpPr>
        <p:spPr>
          <a:xfrm>
            <a:off x="372271" y="4565237"/>
            <a:ext cx="3680495" cy="3715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1119" lvl="1" indent="-271119">
              <a:spcBef>
                <a:spcPts val="76"/>
              </a:spcBef>
              <a:spcAft>
                <a:spcPts val="76"/>
              </a:spcAft>
              <a:buClr>
                <a:srgbClr val="007A53"/>
              </a:buClr>
              <a:buFont typeface="Wingdings 3" panose="05040102010807070707" pitchFamily="18" charset="2"/>
              <a:buChar char=""/>
              <a:defRPr/>
            </a:pPr>
            <a:r>
              <a:rPr lang="en-GB" sz="1814">
                <a:solidFill>
                  <a:srgbClr val="000000"/>
                </a:solidFill>
              </a:rPr>
              <a:t>What football team you support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2D7ADB-8292-40EE-9B26-FF40733119AE}"/>
              </a:ext>
            </a:extLst>
          </p:cNvPr>
          <p:cNvSpPr/>
          <p:nvPr/>
        </p:nvSpPr>
        <p:spPr>
          <a:xfrm>
            <a:off x="372271" y="4822196"/>
            <a:ext cx="2063065" cy="3715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1119" lvl="1" indent="-271119">
              <a:spcBef>
                <a:spcPts val="76"/>
              </a:spcBef>
              <a:spcAft>
                <a:spcPts val="76"/>
              </a:spcAft>
              <a:buClr>
                <a:srgbClr val="007A53"/>
              </a:buClr>
              <a:buFont typeface="Wingdings 3" panose="05040102010807070707" pitchFamily="18" charset="2"/>
              <a:buChar char=""/>
              <a:defRPr/>
            </a:pPr>
            <a:r>
              <a:rPr lang="en-GB" sz="1814">
                <a:solidFill>
                  <a:srgbClr val="000000"/>
                </a:solidFill>
              </a:rPr>
              <a:t>Where you 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2DF823-93CE-4257-97D8-B16CCF001808}"/>
              </a:ext>
            </a:extLst>
          </p:cNvPr>
          <p:cNvSpPr txBox="1"/>
          <p:nvPr/>
        </p:nvSpPr>
        <p:spPr>
          <a:xfrm>
            <a:off x="377405" y="5094919"/>
            <a:ext cx="4187024" cy="37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119" lvl="1" indent="-271119">
              <a:spcBef>
                <a:spcPts val="76"/>
              </a:spcBef>
              <a:spcAft>
                <a:spcPts val="76"/>
              </a:spcAft>
              <a:buClr>
                <a:srgbClr val="007A53"/>
              </a:buClr>
              <a:buFont typeface="Wingdings 3" panose="05040102010807070707" pitchFamily="18" charset="2"/>
              <a:buChar char=""/>
              <a:defRPr/>
            </a:pPr>
            <a:r>
              <a:rPr lang="en-GB" sz="1814">
                <a:solidFill>
                  <a:srgbClr val="000000"/>
                </a:solidFill>
                <a:latin typeface="+mj-lt"/>
              </a:rPr>
              <a:t>What is wrong with the casualty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56A2CC7-437E-4BE5-AD56-8249757D25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216"/>
          <a:stretch/>
        </p:blipFill>
        <p:spPr>
          <a:xfrm>
            <a:off x="3904861" y="3940749"/>
            <a:ext cx="452806" cy="544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32515CA-A170-44A0-A91B-4C48E45FFC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850"/>
          <a:stretch/>
        </p:blipFill>
        <p:spPr>
          <a:xfrm>
            <a:off x="2435144" y="4218580"/>
            <a:ext cx="452806" cy="551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B925E5F-FDCA-41D5-9FCA-F3A78F7BAA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216"/>
          <a:stretch/>
        </p:blipFill>
        <p:spPr>
          <a:xfrm>
            <a:off x="3963842" y="4502721"/>
            <a:ext cx="452806" cy="544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1850B6D-4B74-4A66-8BC3-A332352B3E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850"/>
          <a:stretch/>
        </p:blipFill>
        <p:spPr>
          <a:xfrm>
            <a:off x="2312887" y="4741669"/>
            <a:ext cx="452806" cy="551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0FED76B-3938-40C5-A509-C7D8034629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850"/>
          <a:stretch/>
        </p:blipFill>
        <p:spPr>
          <a:xfrm>
            <a:off x="3984789" y="4999265"/>
            <a:ext cx="452806" cy="551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3913149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AA59A-4139-46F7-9A48-40430BB6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0" y="478800"/>
            <a:ext cx="3348817" cy="583884"/>
          </a:xfrm>
        </p:spPr>
        <p:txBody>
          <a:bodyPr/>
          <a:lstStyle/>
          <a:p>
            <a:r>
              <a:rPr lang="en-GB"/>
              <a:t>Primary survey 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9CAB9BC-D4AF-4C26-B999-CE401E6115E7}"/>
              </a:ext>
            </a:extLst>
          </p:cNvPr>
          <p:cNvSpPr txBox="1">
            <a:spLocks/>
          </p:cNvSpPr>
          <p:nvPr/>
        </p:nvSpPr>
        <p:spPr>
          <a:xfrm>
            <a:off x="7251292" y="5251928"/>
            <a:ext cx="1575776" cy="309179"/>
          </a:xfrm>
          <a:prstGeom prst="rect">
            <a:avLst/>
          </a:prstGeom>
        </p:spPr>
        <p:txBody>
          <a:bodyPr/>
          <a:lstStyle>
            <a:lvl1pPr marL="0" indent="0" algn="l" defTabSz="744395" rtl="0" eaLnBrk="1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Font typeface="Arial" panose="020B0604020202020204" pitchFamily="34" charset="0"/>
              <a:buNone/>
              <a:defRPr sz="1000" b="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38107" indent="-146036" algn="l" defTabSz="744395" rtl="0" eaLnBrk="1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7507" indent="-146036" algn="l" defTabSz="744395" rtl="0" eaLnBrk="1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5614" indent="-146036" algn="l" defTabSz="744395" rtl="0" eaLnBrk="1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8978" indent="-146036" algn="l" defTabSz="744395" rtl="0" eaLnBrk="1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7085" indent="-186098" algn="l" defTabSz="744395" rtl="0" eaLnBrk="1" latinLnBrk="0" hangingPunct="1">
              <a:lnSpc>
                <a:spcPct val="90000"/>
              </a:lnSpc>
              <a:spcBef>
                <a:spcPts val="40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9282" indent="-186098" algn="l" defTabSz="744395" rtl="0" eaLnBrk="1" latinLnBrk="0" hangingPunct="1">
              <a:lnSpc>
                <a:spcPct val="90000"/>
              </a:lnSpc>
              <a:spcBef>
                <a:spcPts val="40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1479" indent="-186098" algn="l" defTabSz="744395" rtl="0" eaLnBrk="1" latinLnBrk="0" hangingPunct="1">
              <a:lnSpc>
                <a:spcPct val="90000"/>
              </a:lnSpc>
              <a:spcBef>
                <a:spcPts val="40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3676" indent="-186098" algn="l" defTabSz="744395" rtl="0" eaLnBrk="1" latinLnBrk="0" hangingPunct="1">
              <a:lnSpc>
                <a:spcPct val="90000"/>
              </a:lnSpc>
              <a:spcBef>
                <a:spcPts val="40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KS2 - Basic Life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B3D1D-03A3-4437-BDD9-F44E702E5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393" y="1062684"/>
            <a:ext cx="7331899" cy="627322"/>
          </a:xfrm>
        </p:spPr>
        <p:txBody>
          <a:bodyPr/>
          <a:lstStyle/>
          <a:p>
            <a:pPr marL="0" indent="0">
              <a:buNone/>
            </a:pPr>
            <a:r>
              <a:rPr lang="en-GB" sz="2116">
                <a:solidFill>
                  <a:schemeClr val="tx1"/>
                </a:solidFill>
              </a:rPr>
              <a:t>Choose the correct word for each part of the primary survey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D35B00-249B-4A19-BCD3-3293478939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" t="28102" r="6211" b="25242"/>
          <a:stretch/>
        </p:blipFill>
        <p:spPr>
          <a:xfrm>
            <a:off x="872848" y="1646568"/>
            <a:ext cx="7398303" cy="28321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A0FA14-2CCD-4A6B-8758-9A9C783DEDBD}"/>
              </a:ext>
            </a:extLst>
          </p:cNvPr>
          <p:cNvSpPr txBox="1"/>
          <p:nvPr/>
        </p:nvSpPr>
        <p:spPr>
          <a:xfrm>
            <a:off x="493200" y="4737783"/>
            <a:ext cx="5095539" cy="32483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1511" b="1">
                <a:solidFill>
                  <a:schemeClr val="accent4"/>
                </a:solidFill>
                <a:latin typeface="+mj-lt"/>
              </a:rPr>
              <a:t>Challenge: </a:t>
            </a:r>
            <a:r>
              <a:rPr lang="en-GB" sz="1511" b="1">
                <a:solidFill>
                  <a:schemeClr val="bg1"/>
                </a:solidFill>
                <a:latin typeface="+mj-lt"/>
              </a:rPr>
              <a:t>Why is it important we use </a:t>
            </a:r>
            <a:r>
              <a:rPr lang="en-GB" sz="1511" b="1" err="1">
                <a:solidFill>
                  <a:schemeClr val="bg1"/>
                </a:solidFill>
                <a:latin typeface="+mj-lt"/>
              </a:rPr>
              <a:t>DRsABC</a:t>
            </a:r>
            <a:r>
              <a:rPr lang="en-GB" sz="1511" b="1">
                <a:solidFill>
                  <a:schemeClr val="bg1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874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AA59A-4139-46F7-9A48-40430BB6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1" y="478800"/>
            <a:ext cx="3271976" cy="583884"/>
          </a:xfrm>
        </p:spPr>
        <p:txBody>
          <a:bodyPr/>
          <a:lstStyle/>
          <a:p>
            <a:r>
              <a:rPr lang="en-GB"/>
              <a:t>Primary survey   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C872D6B-EA5B-4B25-9BDA-AC070DF5505F}"/>
              </a:ext>
            </a:extLst>
          </p:cNvPr>
          <p:cNvSpPr txBox="1">
            <a:spLocks/>
          </p:cNvSpPr>
          <p:nvPr/>
        </p:nvSpPr>
        <p:spPr>
          <a:xfrm>
            <a:off x="7251292" y="5267296"/>
            <a:ext cx="1683908" cy="309179"/>
          </a:xfrm>
          <a:prstGeom prst="rect">
            <a:avLst/>
          </a:prstGeom>
        </p:spPr>
        <p:txBody>
          <a:bodyPr/>
          <a:lstStyle>
            <a:lvl1pPr marL="0" indent="0" algn="l" defTabSz="744395" rtl="0" eaLnBrk="1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Font typeface="Arial" panose="020B0604020202020204" pitchFamily="34" charset="0"/>
              <a:buNone/>
              <a:defRPr sz="1000" b="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38107" indent="-146036" algn="l" defTabSz="744395" rtl="0" eaLnBrk="1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7507" indent="-146036" algn="l" defTabSz="744395" rtl="0" eaLnBrk="1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5614" indent="-146036" algn="l" defTabSz="744395" rtl="0" eaLnBrk="1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8978" indent="-146036" algn="l" defTabSz="744395" rtl="0" eaLnBrk="1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7085" indent="-186098" algn="l" defTabSz="744395" rtl="0" eaLnBrk="1" latinLnBrk="0" hangingPunct="1">
              <a:lnSpc>
                <a:spcPct val="90000"/>
              </a:lnSpc>
              <a:spcBef>
                <a:spcPts val="40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9282" indent="-186098" algn="l" defTabSz="744395" rtl="0" eaLnBrk="1" latinLnBrk="0" hangingPunct="1">
              <a:lnSpc>
                <a:spcPct val="90000"/>
              </a:lnSpc>
              <a:spcBef>
                <a:spcPts val="40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1479" indent="-186098" algn="l" defTabSz="744395" rtl="0" eaLnBrk="1" latinLnBrk="0" hangingPunct="1">
              <a:lnSpc>
                <a:spcPct val="90000"/>
              </a:lnSpc>
              <a:spcBef>
                <a:spcPts val="40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3676" indent="-186098" algn="l" defTabSz="744395" rtl="0" eaLnBrk="1" latinLnBrk="0" hangingPunct="1">
              <a:lnSpc>
                <a:spcPct val="90000"/>
              </a:lnSpc>
              <a:spcBef>
                <a:spcPts val="40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KS2 – Basic Life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B3D1D-03A3-4437-BDD9-F44E702E5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769" y="1118034"/>
            <a:ext cx="7566153" cy="432221"/>
          </a:xfrm>
        </p:spPr>
        <p:txBody>
          <a:bodyPr/>
          <a:lstStyle/>
          <a:p>
            <a:pPr marL="0" indent="0">
              <a:buNone/>
            </a:pPr>
            <a:r>
              <a:rPr lang="en-GB" sz="2116">
                <a:solidFill>
                  <a:schemeClr val="tx1"/>
                </a:solidFill>
              </a:rPr>
              <a:t>Choose the correct word for each part of the primary survey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9BB4A26-000A-47C6-A253-DE1F76AB8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882639" y="1605605"/>
            <a:ext cx="7566152" cy="2858448"/>
            <a:chOff x="890767" y="1605976"/>
            <a:chExt cx="6965006" cy="26662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3D35B00-249B-4A19-BCD3-3293478939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8" t="28102" r="6211" b="25242"/>
            <a:stretch/>
          </p:blipFill>
          <p:spPr>
            <a:xfrm>
              <a:off x="890767" y="1605976"/>
              <a:ext cx="6965006" cy="2666292"/>
            </a:xfrm>
            <a:prstGeom prst="rect">
              <a:avLst/>
            </a:prstGeom>
            <a:ln>
              <a:noFill/>
            </a:ln>
          </p:spPr>
        </p:pic>
        <p:sp>
          <p:nvSpPr>
            <p:cNvPr id="6" name="Cross 5">
              <a:extLst>
                <a:ext uri="{FF2B5EF4-FFF2-40B4-BE49-F238E27FC236}">
                  <a16:creationId xmlns:a16="http://schemas.microsoft.com/office/drawing/2014/main" id="{29A85A42-224E-4B6C-96A2-B858E70AB5FF}"/>
                </a:ext>
              </a:extLst>
            </p:cNvPr>
            <p:cNvSpPr/>
            <p:nvPr/>
          </p:nvSpPr>
          <p:spPr bwMode="auto">
            <a:xfrm>
              <a:off x="3135321" y="1699935"/>
              <a:ext cx="221797" cy="213389"/>
            </a:xfrm>
            <a:prstGeom prst="plus">
              <a:avLst/>
            </a:prstGeom>
            <a:solidFill>
              <a:srgbClr val="00B050"/>
            </a:solidFill>
            <a:ln w="9525" cap="flat" cmpd="sng" algn="ctr">
              <a:solidFill>
                <a:srgbClr val="00AC5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9098" tIns="34549" rIns="69098" bIns="34549" numCol="1" rtlCol="0" anchor="t" anchorCtr="0" compatLnSpc="1">
              <a:prstTxWarp prst="textNoShape">
                <a:avLst/>
              </a:prstTxWarp>
            </a:bodyPr>
            <a:lstStyle/>
            <a:p>
              <a:pPr defTabSz="69099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814">
                <a:latin typeface="Times" panose="02020603050405020304" pitchFamily="18" charset="0"/>
              </a:endParaRPr>
            </a:p>
          </p:txBody>
        </p:sp>
        <p:sp>
          <p:nvSpPr>
            <p:cNvPr id="7" name="Cross 6">
              <a:extLst>
                <a:ext uri="{FF2B5EF4-FFF2-40B4-BE49-F238E27FC236}">
                  <a16:creationId xmlns:a16="http://schemas.microsoft.com/office/drawing/2014/main" id="{823FB70E-D2BF-4334-B391-3AA08A0497C7}"/>
                </a:ext>
              </a:extLst>
            </p:cNvPr>
            <p:cNvSpPr/>
            <p:nvPr/>
          </p:nvSpPr>
          <p:spPr bwMode="auto">
            <a:xfrm>
              <a:off x="4777078" y="2157323"/>
              <a:ext cx="221796" cy="218617"/>
            </a:xfrm>
            <a:prstGeom prst="plus">
              <a:avLst/>
            </a:prstGeom>
            <a:solidFill>
              <a:srgbClr val="00B050"/>
            </a:solidFill>
            <a:ln w="9525" cap="flat" cmpd="sng" algn="ctr">
              <a:solidFill>
                <a:srgbClr val="00AC5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9098" tIns="34549" rIns="69098" bIns="34549" numCol="1" rtlCol="0" anchor="t" anchorCtr="0" compatLnSpc="1">
              <a:prstTxWarp prst="textNoShape">
                <a:avLst/>
              </a:prstTxWarp>
            </a:bodyPr>
            <a:lstStyle/>
            <a:p>
              <a:pPr defTabSz="69099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814">
                <a:latin typeface="Times" panose="02020603050405020304" pitchFamily="18" charset="0"/>
              </a:endParaRPr>
            </a:p>
          </p:txBody>
        </p:sp>
        <p:sp>
          <p:nvSpPr>
            <p:cNvPr id="8" name="Cross 7">
              <a:extLst>
                <a:ext uri="{FF2B5EF4-FFF2-40B4-BE49-F238E27FC236}">
                  <a16:creationId xmlns:a16="http://schemas.microsoft.com/office/drawing/2014/main" id="{FF42BEC3-7BE1-442B-8866-9E5C0FB102B0}"/>
                </a:ext>
              </a:extLst>
            </p:cNvPr>
            <p:cNvSpPr/>
            <p:nvPr/>
          </p:nvSpPr>
          <p:spPr bwMode="auto">
            <a:xfrm>
              <a:off x="6423039" y="2612448"/>
              <a:ext cx="221797" cy="218617"/>
            </a:xfrm>
            <a:prstGeom prst="plus">
              <a:avLst/>
            </a:prstGeom>
            <a:solidFill>
              <a:srgbClr val="00B050"/>
            </a:solidFill>
            <a:ln w="9525" cap="flat" cmpd="sng" algn="ctr">
              <a:solidFill>
                <a:srgbClr val="00AC5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9098" tIns="34549" rIns="69098" bIns="34549" numCol="1" rtlCol="0" anchor="t" anchorCtr="0" compatLnSpc="1">
              <a:prstTxWarp prst="textNoShape">
                <a:avLst/>
              </a:prstTxWarp>
            </a:bodyPr>
            <a:lstStyle/>
            <a:p>
              <a:pPr defTabSz="69099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814">
                <a:latin typeface="Times" panose="02020603050405020304" pitchFamily="18" charset="0"/>
              </a:endParaRPr>
            </a:p>
          </p:txBody>
        </p:sp>
        <p:sp>
          <p:nvSpPr>
            <p:cNvPr id="9" name="Cross 8">
              <a:extLst>
                <a:ext uri="{FF2B5EF4-FFF2-40B4-BE49-F238E27FC236}">
                  <a16:creationId xmlns:a16="http://schemas.microsoft.com/office/drawing/2014/main" id="{9557D74F-0EBC-409D-8D56-944966A316AB}"/>
                </a:ext>
              </a:extLst>
            </p:cNvPr>
            <p:cNvSpPr/>
            <p:nvPr/>
          </p:nvSpPr>
          <p:spPr bwMode="auto">
            <a:xfrm>
              <a:off x="6423039" y="3046991"/>
              <a:ext cx="221797" cy="218617"/>
            </a:xfrm>
            <a:prstGeom prst="plus">
              <a:avLst/>
            </a:prstGeom>
            <a:solidFill>
              <a:srgbClr val="00B050"/>
            </a:solidFill>
            <a:ln w="9525" cap="flat" cmpd="sng" algn="ctr">
              <a:solidFill>
                <a:srgbClr val="00AC5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9098" tIns="34549" rIns="69098" bIns="34549" numCol="1" rtlCol="0" anchor="t" anchorCtr="0" compatLnSpc="1">
              <a:prstTxWarp prst="textNoShape">
                <a:avLst/>
              </a:prstTxWarp>
            </a:bodyPr>
            <a:lstStyle/>
            <a:p>
              <a:pPr defTabSz="69099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814">
                <a:latin typeface="Times" panose="02020603050405020304" pitchFamily="18" charset="0"/>
              </a:endParaRPr>
            </a:p>
          </p:txBody>
        </p:sp>
        <p:sp>
          <p:nvSpPr>
            <p:cNvPr id="10" name="Cross 9">
              <a:extLst>
                <a:ext uri="{FF2B5EF4-FFF2-40B4-BE49-F238E27FC236}">
                  <a16:creationId xmlns:a16="http://schemas.microsoft.com/office/drawing/2014/main" id="{5AAA2F35-6253-42C1-AAD4-D6B522489825}"/>
                </a:ext>
              </a:extLst>
            </p:cNvPr>
            <p:cNvSpPr/>
            <p:nvPr/>
          </p:nvSpPr>
          <p:spPr bwMode="auto">
            <a:xfrm>
              <a:off x="1493172" y="3504167"/>
              <a:ext cx="221797" cy="218617"/>
            </a:xfrm>
            <a:prstGeom prst="plus">
              <a:avLst/>
            </a:prstGeom>
            <a:solidFill>
              <a:srgbClr val="00B050"/>
            </a:solidFill>
            <a:ln w="9525" cap="flat" cmpd="sng" algn="ctr">
              <a:solidFill>
                <a:srgbClr val="00AC5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9098" tIns="34549" rIns="69098" bIns="34549" numCol="1" rtlCol="0" anchor="t" anchorCtr="0" compatLnSpc="1">
              <a:prstTxWarp prst="textNoShape">
                <a:avLst/>
              </a:prstTxWarp>
            </a:bodyPr>
            <a:lstStyle/>
            <a:p>
              <a:pPr defTabSz="69099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814">
                <a:latin typeface="Times" panose="02020603050405020304" pitchFamily="18" charset="0"/>
              </a:endParaRPr>
            </a:p>
          </p:txBody>
        </p:sp>
        <p:sp>
          <p:nvSpPr>
            <p:cNvPr id="11" name="Cross 10">
              <a:extLst>
                <a:ext uri="{FF2B5EF4-FFF2-40B4-BE49-F238E27FC236}">
                  <a16:creationId xmlns:a16="http://schemas.microsoft.com/office/drawing/2014/main" id="{BB45CDF1-55FD-46D6-88CD-884231428B70}"/>
                </a:ext>
              </a:extLst>
            </p:cNvPr>
            <p:cNvSpPr/>
            <p:nvPr/>
          </p:nvSpPr>
          <p:spPr bwMode="auto">
            <a:xfrm>
              <a:off x="4777077" y="3956291"/>
              <a:ext cx="221797" cy="218617"/>
            </a:xfrm>
            <a:prstGeom prst="plus">
              <a:avLst/>
            </a:prstGeom>
            <a:solidFill>
              <a:srgbClr val="00B050"/>
            </a:solidFill>
            <a:ln w="9525" cap="flat" cmpd="sng" algn="ctr">
              <a:solidFill>
                <a:srgbClr val="00AC5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9098" tIns="34549" rIns="69098" bIns="34549" numCol="1" rtlCol="0" anchor="t" anchorCtr="0" compatLnSpc="1">
              <a:prstTxWarp prst="textNoShape">
                <a:avLst/>
              </a:prstTxWarp>
            </a:bodyPr>
            <a:lstStyle/>
            <a:p>
              <a:pPr defTabSz="69099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814">
                <a:latin typeface="Times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2A0FA14-2CCD-4A6B-8758-9A9C783DEDBD}"/>
              </a:ext>
            </a:extLst>
          </p:cNvPr>
          <p:cNvSpPr txBox="1"/>
          <p:nvPr/>
        </p:nvSpPr>
        <p:spPr>
          <a:xfrm>
            <a:off x="493201" y="4730302"/>
            <a:ext cx="4934174" cy="32483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1511" b="1">
                <a:solidFill>
                  <a:schemeClr val="accent4"/>
                </a:solidFill>
                <a:latin typeface="+mj-lt"/>
              </a:rPr>
              <a:t>Challenge: </a:t>
            </a:r>
            <a:r>
              <a:rPr lang="en-GB" sz="1511" b="1">
                <a:solidFill>
                  <a:schemeClr val="bg1"/>
                </a:solidFill>
                <a:latin typeface="+mj-lt"/>
              </a:rPr>
              <a:t>Why is it important we use DRsABC?</a:t>
            </a:r>
          </a:p>
        </p:txBody>
      </p:sp>
    </p:spTree>
    <p:extLst>
      <p:ext uri="{BB962C8B-B14F-4D97-AF65-F5344CB8AC3E}">
        <p14:creationId xmlns:p14="http://schemas.microsoft.com/office/powerpoint/2010/main" val="206894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9EFF23B-2A98-40AB-AA49-87277F8DD40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91629" y="478795"/>
            <a:ext cx="3995847" cy="551146"/>
          </a:xfrm>
        </p:spPr>
        <p:txBody>
          <a:bodyPr lIns="74441" tIns="37221" rIns="74441" bIns="37221" anchor="t"/>
          <a:lstStyle/>
          <a:p>
            <a:r>
              <a:rPr lang="en-GB" dirty="0"/>
              <a:t>Watch this video</a:t>
            </a:r>
            <a:endParaRPr lang="en-GB" sz="1200" dirty="0">
              <a:cs typeface="Arial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49EAF1-D2AD-426D-9828-962630167F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KS2 – Basic life support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9AEC9E-7CCC-494E-A723-ED3E1E2EC538}"/>
              </a:ext>
            </a:extLst>
          </p:cNvPr>
          <p:cNvSpPr/>
          <p:nvPr/>
        </p:nvSpPr>
        <p:spPr>
          <a:xfrm>
            <a:off x="1947357" y="2331309"/>
            <a:ext cx="50802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hlinkClick r:id="rId2"/>
              </a:rPr>
              <a:t>https://youtu.be/lCMhuRM0cIU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3188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EC7AFFA9-9CB4-4904-91CB-FA8277FF1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920" y="751536"/>
            <a:ext cx="2295955" cy="22959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989532-7CCD-4B02-B479-C6D6798BA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0" y="478800"/>
            <a:ext cx="5500346" cy="495760"/>
          </a:xfrm>
        </p:spPr>
        <p:txBody>
          <a:bodyPr lIns="104287" tIns="52144" rIns="104287" bIns="52144" anchor="t"/>
          <a:lstStyle/>
          <a:p>
            <a:r>
              <a:rPr lang="en-GB" sz="3300"/>
              <a:t>Your turn: Primary survey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72A524F-C4F6-491F-8D41-39BBC7089B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51292" y="5251928"/>
            <a:ext cx="1683908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KS2 – Basic Life Support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892AE1-7C39-4BEB-A89C-686C248FC41C}"/>
              </a:ext>
            </a:extLst>
          </p:cNvPr>
          <p:cNvSpPr>
            <a:spLocks noChangeAspect="1"/>
          </p:cNvSpPr>
          <p:nvPr/>
        </p:nvSpPr>
        <p:spPr>
          <a:xfrm>
            <a:off x="548660" y="1426534"/>
            <a:ext cx="1585894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079" indent="-169079">
              <a:spcAft>
                <a:spcPts val="385"/>
              </a:spcAft>
            </a:pPr>
            <a:r>
              <a:rPr lang="en-GB" sz="1200" b="1">
                <a:solidFill>
                  <a:srgbClr val="007A53"/>
                </a:solidFill>
                <a:latin typeface="+mj-lt"/>
              </a:rPr>
              <a:t>1.</a:t>
            </a:r>
            <a:r>
              <a:rPr lang="en-GB" sz="1200" b="1">
                <a:solidFill>
                  <a:prstClr val="black"/>
                </a:solidFill>
                <a:latin typeface="+mj-lt"/>
              </a:rPr>
              <a:t>	Check for danger</a:t>
            </a:r>
          </a:p>
          <a:p>
            <a:pPr marL="169079" indent="-169079">
              <a:buSzPct val="100000"/>
              <a:buBlip>
                <a:blip r:embed="rId4"/>
              </a:buBlip>
            </a:pPr>
            <a:r>
              <a:rPr lang="en-GB" sz="1200">
                <a:solidFill>
                  <a:prstClr val="black"/>
                </a:solidFill>
                <a:latin typeface="+mj-lt"/>
              </a:rPr>
              <a:t>Always make sure the area is safe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EE7493-AFB7-4E0D-BCFE-0E039D0D12FF}"/>
              </a:ext>
            </a:extLst>
          </p:cNvPr>
          <p:cNvSpPr>
            <a:spLocks noChangeAspect="1"/>
          </p:cNvSpPr>
          <p:nvPr/>
        </p:nvSpPr>
        <p:spPr>
          <a:xfrm>
            <a:off x="3515349" y="1428779"/>
            <a:ext cx="1795540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079" indent="-169079">
              <a:spcAft>
                <a:spcPts val="385"/>
              </a:spcAft>
            </a:pPr>
            <a:r>
              <a:rPr lang="en-GB" sz="1200" b="1">
                <a:solidFill>
                  <a:srgbClr val="007A53"/>
                </a:solidFill>
                <a:latin typeface="+mj-lt"/>
              </a:rPr>
              <a:t>2.</a:t>
            </a:r>
            <a:r>
              <a:rPr lang="en-GB" sz="1200" b="1">
                <a:solidFill>
                  <a:prstClr val="black"/>
                </a:solidFill>
                <a:latin typeface="+mj-lt"/>
              </a:rPr>
              <a:t>	Response</a:t>
            </a:r>
          </a:p>
          <a:p>
            <a:pPr marL="169079" indent="-169079">
              <a:buSzPct val="100000"/>
              <a:buBlip>
                <a:blip r:embed="rId4"/>
              </a:buBlip>
            </a:pPr>
            <a:r>
              <a:rPr lang="en-GB" sz="1200">
                <a:solidFill>
                  <a:prstClr val="black"/>
                </a:solidFill>
                <a:latin typeface="+mj-lt"/>
              </a:rPr>
              <a:t>Check the casualty’s response. Ask questions and gently tap shoulders. Say “open your eyes!”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DAF376-9AD0-46A8-AA57-4DD2DAF70C85}"/>
              </a:ext>
            </a:extLst>
          </p:cNvPr>
          <p:cNvSpPr>
            <a:spLocks noChangeAspect="1"/>
          </p:cNvSpPr>
          <p:nvPr/>
        </p:nvSpPr>
        <p:spPr>
          <a:xfrm>
            <a:off x="6297192" y="1428779"/>
            <a:ext cx="1182779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079" indent="-169079">
              <a:spcAft>
                <a:spcPts val="385"/>
              </a:spcAft>
            </a:pPr>
            <a:r>
              <a:rPr lang="en-GB" sz="1200" b="1">
                <a:solidFill>
                  <a:srgbClr val="007A53"/>
                </a:solidFill>
                <a:latin typeface="+mj-lt"/>
              </a:rPr>
              <a:t>3.</a:t>
            </a:r>
            <a:r>
              <a:rPr lang="en-GB" sz="1200" b="1">
                <a:solidFill>
                  <a:prstClr val="black"/>
                </a:solidFill>
                <a:latin typeface="+mj-lt"/>
              </a:rPr>
              <a:t>	Shout for help</a:t>
            </a:r>
          </a:p>
          <a:p>
            <a:pPr marL="169079" indent="-169079">
              <a:buSzPct val="100000"/>
              <a:buBlip>
                <a:blip r:embed="rId4"/>
              </a:buBlip>
            </a:pPr>
            <a:r>
              <a:rPr lang="en-GB" sz="1200">
                <a:solidFill>
                  <a:prstClr val="black"/>
                </a:solidFill>
                <a:latin typeface="+mj-lt"/>
              </a:rPr>
              <a:t>Anyone nearby can assist you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C1BD7D-4968-4168-8BFE-E8AE03F9F2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8" t="32569" r="6155" b="8182"/>
          <a:stretch/>
        </p:blipFill>
        <p:spPr>
          <a:xfrm>
            <a:off x="6198200" y="1510872"/>
            <a:ext cx="2214500" cy="152413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E4B0966-6585-48AF-AD32-6CB5E81267E6}"/>
              </a:ext>
            </a:extLst>
          </p:cNvPr>
          <p:cNvSpPr>
            <a:spLocks noChangeAspect="1"/>
          </p:cNvSpPr>
          <p:nvPr/>
        </p:nvSpPr>
        <p:spPr>
          <a:xfrm>
            <a:off x="550168" y="2929682"/>
            <a:ext cx="1915933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079" indent="-169079">
              <a:spcAft>
                <a:spcPts val="385"/>
              </a:spcAft>
            </a:pPr>
            <a:r>
              <a:rPr lang="en-GB" sz="1200" b="1">
                <a:solidFill>
                  <a:srgbClr val="007A53"/>
                </a:solidFill>
                <a:latin typeface="+mj-lt"/>
              </a:rPr>
              <a:t>4.</a:t>
            </a:r>
            <a:r>
              <a:rPr lang="en-GB" sz="1200" b="1">
                <a:solidFill>
                  <a:prstClr val="black"/>
                </a:solidFill>
                <a:latin typeface="+mj-lt"/>
              </a:rPr>
              <a:t>	Airway</a:t>
            </a:r>
          </a:p>
          <a:p>
            <a:pPr marL="169079" indent="-169079">
              <a:buSzPct val="100000"/>
              <a:buBlip>
                <a:blip r:embed="rId4"/>
              </a:buBlip>
            </a:pPr>
            <a:r>
              <a:rPr lang="en-GB" sz="1200">
                <a:solidFill>
                  <a:prstClr val="black"/>
                </a:solidFill>
                <a:latin typeface="+mj-lt"/>
              </a:rPr>
              <a:t>If not clear, then open by tilting the head back, use one hand on forehead and two fingers under the chin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ADB529-8F7A-4EEC-9E26-B41C20190EA0}"/>
              </a:ext>
            </a:extLst>
          </p:cNvPr>
          <p:cNvSpPr>
            <a:spLocks noChangeAspect="1"/>
          </p:cNvSpPr>
          <p:nvPr/>
        </p:nvSpPr>
        <p:spPr>
          <a:xfrm>
            <a:off x="3505190" y="2925842"/>
            <a:ext cx="1754965" cy="125162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69079" indent="-169079">
              <a:spcAft>
                <a:spcPts val="385"/>
              </a:spcAft>
            </a:pPr>
            <a:r>
              <a:rPr lang="en-GB" sz="1200" b="1">
                <a:solidFill>
                  <a:srgbClr val="007A53"/>
                </a:solidFill>
                <a:latin typeface="+mj-lt"/>
              </a:rPr>
              <a:t>5.</a:t>
            </a:r>
            <a:r>
              <a:rPr lang="en-GB" sz="1200" b="1">
                <a:solidFill>
                  <a:prstClr val="black"/>
                </a:solidFill>
                <a:latin typeface="+mj-lt"/>
              </a:rPr>
              <a:t>	Breathing</a:t>
            </a:r>
          </a:p>
          <a:p>
            <a:pPr marL="169079" indent="-169079">
              <a:buSzPct val="100000"/>
              <a:buBlip>
                <a:blip r:embed="rId4"/>
              </a:buBlip>
            </a:pPr>
            <a:r>
              <a:rPr lang="en-GB" sz="1200">
                <a:solidFill>
                  <a:prstClr val="black"/>
                </a:solidFill>
                <a:latin typeface="+mj-lt"/>
              </a:rPr>
              <a:t>Check for normal breathing. Use look listen and feel to check. (Remember 10 seconds!) </a:t>
            </a:r>
            <a:endParaRPr lang="en-GB" sz="1200">
              <a:solidFill>
                <a:prstClr val="black"/>
              </a:solidFill>
              <a:latin typeface="+mj-lt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83216E-19CB-48A0-8419-16B15A485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1" t="43902"/>
          <a:stretch/>
        </p:blipFill>
        <p:spPr>
          <a:xfrm>
            <a:off x="3737596" y="3551654"/>
            <a:ext cx="2266363" cy="13928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98DE2CC-465A-4E38-9251-84C362B2FF67}"/>
              </a:ext>
            </a:extLst>
          </p:cNvPr>
          <p:cNvSpPr>
            <a:spLocks noChangeAspect="1"/>
          </p:cNvSpPr>
          <p:nvPr/>
        </p:nvSpPr>
        <p:spPr>
          <a:xfrm>
            <a:off x="6297191" y="2931721"/>
            <a:ext cx="1885767" cy="88229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69079" indent="-169079">
              <a:spcAft>
                <a:spcPts val="385"/>
              </a:spcAft>
            </a:pPr>
            <a:r>
              <a:rPr lang="en-GB" sz="1200" b="1">
                <a:solidFill>
                  <a:srgbClr val="007A53"/>
                </a:solidFill>
                <a:latin typeface="+mj-lt"/>
              </a:rPr>
              <a:t>6.</a:t>
            </a:r>
            <a:r>
              <a:rPr lang="en-GB" sz="1200" b="1">
                <a:solidFill>
                  <a:prstClr val="black"/>
                </a:solidFill>
                <a:latin typeface="+mj-lt"/>
              </a:rPr>
              <a:t>	Circulation </a:t>
            </a:r>
            <a:r>
              <a:rPr lang="en-GB" sz="1200">
                <a:solidFill>
                  <a:prstClr val="black"/>
                </a:solidFill>
                <a:latin typeface="+mj-lt"/>
              </a:rPr>
              <a:t>(only if breathing normally)</a:t>
            </a:r>
          </a:p>
          <a:p>
            <a:pPr marL="169079" indent="-169079">
              <a:buSzPct val="100000"/>
              <a:buBlip>
                <a:blip r:embed="rId4"/>
              </a:buBlip>
            </a:pPr>
            <a:r>
              <a:rPr lang="en-GB" sz="1200">
                <a:solidFill>
                  <a:prstClr val="black"/>
                </a:solidFill>
                <a:latin typeface="+mj-lt"/>
              </a:rPr>
              <a:t>Check the casualty for bleeding</a:t>
            </a:r>
            <a:endParaRPr lang="en-GB" sz="1200">
              <a:solidFill>
                <a:prstClr val="black"/>
              </a:solidFill>
              <a:latin typeface="+mj-lt"/>
              <a:cs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C6A759-DEED-400C-A9F0-6FE3FD1FB3DC}"/>
              </a:ext>
            </a:extLst>
          </p:cNvPr>
          <p:cNvSpPr>
            <a:spLocks noChangeAspect="1"/>
          </p:cNvSpPr>
          <p:nvPr/>
        </p:nvSpPr>
        <p:spPr>
          <a:xfrm>
            <a:off x="548660" y="4578431"/>
            <a:ext cx="6119458" cy="101566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buSzPct val="100000"/>
            </a:pPr>
            <a:r>
              <a:rPr lang="en-GB" sz="1200" b="1">
                <a:solidFill>
                  <a:prstClr val="black"/>
                </a:solidFill>
                <a:latin typeface="+mj-lt"/>
              </a:rPr>
              <a:t>NB</a:t>
            </a:r>
          </a:p>
          <a:p>
            <a:pPr marL="169079" indent="-169079">
              <a:buSzPct val="100000"/>
              <a:buBlip>
                <a:blip r:embed="rId4"/>
              </a:buBlip>
            </a:pPr>
            <a:r>
              <a:rPr lang="en-GB" sz="1200">
                <a:solidFill>
                  <a:prstClr val="black"/>
                </a:solidFill>
                <a:latin typeface="+mj-lt"/>
              </a:rPr>
              <a:t>If the casualty is not breathing normally call 999/112 then start CPR</a:t>
            </a:r>
          </a:p>
          <a:p>
            <a:pPr marL="169079" indent="-169079">
              <a:buSzPct val="100000"/>
              <a:buBlip>
                <a:blip r:embed="rId4"/>
              </a:buBlip>
            </a:pPr>
            <a:r>
              <a:rPr lang="en-GB" sz="1200">
                <a:solidFill>
                  <a:prstClr val="black"/>
                </a:solidFill>
                <a:latin typeface="+mj-lt"/>
              </a:rPr>
              <a:t>If the casualty is breathing normally place them in the recovery position then call 999/112</a:t>
            </a:r>
          </a:p>
          <a:p>
            <a:pPr marL="169079" indent="-169079">
              <a:buSzPct val="100000"/>
              <a:buBlip>
                <a:blip r:embed="rId4"/>
              </a:buBlip>
            </a:pPr>
            <a:endParaRPr lang="en-GB" sz="1200" b="1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333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PT Powerpoint template 2nd proof">
  <a:themeElements>
    <a:clrScheme name="SJA 2016">
      <a:dk1>
        <a:sysClr val="windowText" lastClr="000000"/>
      </a:dk1>
      <a:lt1>
        <a:srgbClr val="FFFFFF"/>
      </a:lt1>
      <a:dk2>
        <a:srgbClr val="007A53"/>
      </a:dk2>
      <a:lt2>
        <a:srgbClr val="97999B"/>
      </a:lt2>
      <a:accent1>
        <a:srgbClr val="000000"/>
      </a:accent1>
      <a:accent2>
        <a:srgbClr val="007A53"/>
      </a:accent2>
      <a:accent3>
        <a:srgbClr val="009F4D"/>
      </a:accent3>
      <a:accent4>
        <a:srgbClr val="E1E000"/>
      </a:accent4>
      <a:accent5>
        <a:srgbClr val="97999B"/>
      </a:accent5>
      <a:accent6>
        <a:srgbClr val="FFFFFF"/>
      </a:accent6>
      <a:hlink>
        <a:srgbClr val="007A53"/>
      </a:hlink>
      <a:folHlink>
        <a:srgbClr val="E1E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E7744060-883E-40EB-8CD4-2F0D750F790C}" vid="{C083200A-9F88-419F-88A7-B799583B6A13}"/>
    </a:ext>
  </a:extLst>
</a:theme>
</file>

<file path=ppt/theme/theme2.xml><?xml version="1.0" encoding="utf-8"?>
<a:theme xmlns:a="http://schemas.openxmlformats.org/drawingml/2006/main" name="Office Theme">
  <a:themeElements>
    <a:clrScheme name="SJA 2016">
      <a:dk1>
        <a:sysClr val="windowText" lastClr="000000"/>
      </a:dk1>
      <a:lt1>
        <a:srgbClr val="FFFFFF"/>
      </a:lt1>
      <a:dk2>
        <a:srgbClr val="007A53"/>
      </a:dk2>
      <a:lt2>
        <a:srgbClr val="97999B"/>
      </a:lt2>
      <a:accent1>
        <a:srgbClr val="000000"/>
      </a:accent1>
      <a:accent2>
        <a:srgbClr val="007A53"/>
      </a:accent2>
      <a:accent3>
        <a:srgbClr val="009F4D"/>
      </a:accent3>
      <a:accent4>
        <a:srgbClr val="E1E000"/>
      </a:accent4>
      <a:accent5>
        <a:srgbClr val="97999B"/>
      </a:accent5>
      <a:accent6>
        <a:srgbClr val="FFFFFF"/>
      </a:accent6>
      <a:hlink>
        <a:srgbClr val="007A53"/>
      </a:hlink>
      <a:folHlink>
        <a:srgbClr val="E1E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JA 2016">
      <a:dk1>
        <a:sysClr val="windowText" lastClr="000000"/>
      </a:dk1>
      <a:lt1>
        <a:srgbClr val="FFFFFF"/>
      </a:lt1>
      <a:dk2>
        <a:srgbClr val="007A53"/>
      </a:dk2>
      <a:lt2>
        <a:srgbClr val="97999B"/>
      </a:lt2>
      <a:accent1>
        <a:srgbClr val="000000"/>
      </a:accent1>
      <a:accent2>
        <a:srgbClr val="007A53"/>
      </a:accent2>
      <a:accent3>
        <a:srgbClr val="009F4D"/>
      </a:accent3>
      <a:accent4>
        <a:srgbClr val="E1E000"/>
      </a:accent4>
      <a:accent5>
        <a:srgbClr val="97999B"/>
      </a:accent5>
      <a:accent6>
        <a:srgbClr val="FFFFFF"/>
      </a:accent6>
      <a:hlink>
        <a:srgbClr val="007A53"/>
      </a:hlink>
      <a:folHlink>
        <a:srgbClr val="E1E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233c143-3127-4724-92a8-9e7493d5a341">
      <UserInfo>
        <DisplayName>Jodie Walsh2</DisplayName>
        <AccountId>193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C5A143EAFA824AA0C2C4D6D0C1DDFB" ma:contentTypeVersion="11" ma:contentTypeDescription="Create a new document." ma:contentTypeScope="" ma:versionID="7d28430af9111f44e2bb408c1ba525ed">
  <xsd:schema xmlns:xsd="http://www.w3.org/2001/XMLSchema" xmlns:xs="http://www.w3.org/2001/XMLSchema" xmlns:p="http://schemas.microsoft.com/office/2006/metadata/properties" xmlns:ns3="9233c143-3127-4724-92a8-9e7493d5a341" xmlns:ns4="b0f8296c-c03d-4f69-84a7-737c5417f799" targetNamespace="http://schemas.microsoft.com/office/2006/metadata/properties" ma:root="true" ma:fieldsID="43afdcc117b79cb2f462b22edc840c82" ns3:_="" ns4:_="">
    <xsd:import namespace="9233c143-3127-4724-92a8-9e7493d5a341"/>
    <xsd:import namespace="b0f8296c-c03d-4f69-84a7-737c5417f79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33c143-3127-4724-92a8-9e7493d5a34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f8296c-c03d-4f69-84a7-737c5417f7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CB704F-DC21-43E9-AB3B-CE8EB41D85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C7CDF4-C59E-48F1-B094-FA169A49F4E4}">
  <ds:schemaRefs>
    <ds:schemaRef ds:uri="http://purl.org/dc/elements/1.1/"/>
    <ds:schemaRef ds:uri="http://schemas.microsoft.com/office/2006/metadata/properties"/>
    <ds:schemaRef ds:uri="http://purl.org/dc/terms/"/>
    <ds:schemaRef ds:uri="b0f8296c-c03d-4f69-84a7-737c5417f799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9233c143-3127-4724-92a8-9e7493d5a34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4968C62-B3D1-421E-83F8-5F29F8AAC6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33c143-3127-4724-92a8-9e7493d5a341"/>
    <ds:schemaRef ds:uri="b0f8296c-c03d-4f69-84a7-737c5417f7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WPT Powerpoint template 2nd proof</Template>
  <TotalTime>45</TotalTime>
  <Words>1197</Words>
  <Application>Microsoft Office PowerPoint</Application>
  <PresentationFormat>On-screen Show (16:10)</PresentationFormat>
  <Paragraphs>160</Paragraphs>
  <Slides>15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  <vt:variant>
        <vt:lpstr>Custom Shows</vt:lpstr>
      </vt:variant>
      <vt:variant>
        <vt:i4>23</vt:i4>
      </vt:variant>
    </vt:vector>
  </HeadingPairs>
  <TitlesOfParts>
    <vt:vector size="47" baseType="lpstr">
      <vt:lpstr>Wingdings 3</vt:lpstr>
      <vt:lpstr>Arial</vt:lpstr>
      <vt:lpstr>Times</vt:lpstr>
      <vt:lpstr>Whitney Black</vt:lpstr>
      <vt:lpstr>Berlin Sans FB</vt:lpstr>
      <vt:lpstr>Arial (heading)</vt:lpstr>
      <vt:lpstr>Lucida Grande</vt:lpstr>
      <vt:lpstr>MS PGothic</vt:lpstr>
      <vt:lpstr>WPT Powerpoint template 2nd proof</vt:lpstr>
      <vt:lpstr>PowerPoint Presentation</vt:lpstr>
      <vt:lpstr>PowerPoint Presentation</vt:lpstr>
      <vt:lpstr>Calling for help</vt:lpstr>
      <vt:lpstr>Remember LIONEL</vt:lpstr>
      <vt:lpstr>999/112 calls </vt:lpstr>
      <vt:lpstr>Primary survey </vt:lpstr>
      <vt:lpstr>Primary survey   </vt:lpstr>
      <vt:lpstr>PowerPoint Presentation</vt:lpstr>
      <vt:lpstr>Your turn: Primary survey</vt:lpstr>
      <vt:lpstr>PowerPoint Presentation</vt:lpstr>
      <vt:lpstr>PowerPoint Presentation</vt:lpstr>
      <vt:lpstr>Your turn: Recovery position</vt:lpstr>
      <vt:lpstr>PowerPoint Presentation</vt:lpstr>
      <vt:lpstr>PowerPoint Presentation</vt:lpstr>
      <vt:lpstr>Your turn: CPR</vt:lpstr>
      <vt:lpstr>Recognition assessment</vt:lpstr>
      <vt:lpstr>Course admin</vt:lpstr>
      <vt:lpstr>Role of the first aider</vt:lpstr>
      <vt:lpstr>Primary survey</vt:lpstr>
      <vt:lpstr>Unresponsive breathing</vt:lpstr>
      <vt:lpstr>Shock</vt:lpstr>
      <vt:lpstr>Fainting</vt:lpstr>
      <vt:lpstr>Burns</vt:lpstr>
      <vt:lpstr>Poisoning</vt:lpstr>
      <vt:lpstr>Eye Injury</vt:lpstr>
      <vt:lpstr>Bleeding</vt:lpstr>
      <vt:lpstr>Choking</vt:lpstr>
      <vt:lpstr>Asthma</vt:lpstr>
      <vt:lpstr>Low blood sugar</vt:lpstr>
      <vt:lpstr>Allergic reaction</vt:lpstr>
      <vt:lpstr>Hyperventilation</vt:lpstr>
      <vt:lpstr>Stroke</vt:lpstr>
      <vt:lpstr>Head injury</vt:lpstr>
      <vt:lpstr>Seizure</vt:lpstr>
      <vt:lpstr>Bone, muscle, joint and Spine</vt:lpstr>
      <vt:lpstr>Chest pian</vt:lpstr>
      <vt:lpstr>Unresponsive not breathing</vt:lpstr>
      <vt:lpstr>Heat and cold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Bliss Dutton</dc:creator>
  <cp:lastModifiedBy>Jonathan Wynn</cp:lastModifiedBy>
  <cp:revision>30</cp:revision>
  <dcterms:created xsi:type="dcterms:W3CDTF">2018-11-28T11:53:47Z</dcterms:created>
  <dcterms:modified xsi:type="dcterms:W3CDTF">2020-05-03T18:46:17Z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0x010100AFC5A143EAFA824AA0C2C4D6D0C1DDFB</vt:lpwstr>
  </property>
  <property fmtid="{D5CDD505-2E9C-101B-9397-08002B2CF9AE}" pid="3" name="Order">
    <vt:r8>40264300</vt:r8>
  </property>
  <property fmtid="{D5CDD505-2E9C-101B-9397-08002B2CF9AE}" pid="4" name="ComplianceAssetId">
    <vt:lpwstr/>
  </property>
  <property fmtid="{D5CDD505-2E9C-101B-9397-08002B2CF9AE}" pid="5" name="AuthorIds_UIVersion_7680">
    <vt:lpwstr>124,193</vt:lpwstr>
  </property>
</Properties>
</file>