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79" r:id="rId3"/>
    <p:sldId id="256" r:id="rId4"/>
    <p:sldId id="257" r:id="rId5"/>
    <p:sldId id="268" r:id="rId6"/>
    <p:sldId id="276" r:id="rId7"/>
    <p:sldId id="277" r:id="rId8"/>
    <p:sldId id="258" r:id="rId9"/>
    <p:sldId id="260" r:id="rId10"/>
    <p:sldId id="259" r:id="rId11"/>
    <p:sldId id="262" r:id="rId12"/>
    <p:sldId id="264" r:id="rId13"/>
    <p:sldId id="265" r:id="rId14"/>
    <p:sldId id="263" r:id="rId15"/>
    <p:sldId id="266" r:id="rId16"/>
    <p:sldId id="278" r:id="rId17"/>
    <p:sldId id="267" r:id="rId18"/>
    <p:sldId id="269" r:id="rId19"/>
    <p:sldId id="270" r:id="rId20"/>
    <p:sldId id="272" r:id="rId21"/>
    <p:sldId id="273" r:id="rId22"/>
    <p:sldId id="271" r:id="rId23"/>
    <p:sldId id="27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6245B-7876-4806-A774-881D4B015714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2F65B-78EC-4835-A3C5-C6C56D82F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Positivity,</a:t>
            </a:r>
            <a:r>
              <a:rPr lang="en-GB" baseline="0" dirty="0" smtClean="0"/>
              <a:t> resilience, leadership, optimism, team work, creativity </a:t>
            </a:r>
          </a:p>
          <a:p>
            <a:r>
              <a:rPr lang="en-GB" baseline="0" dirty="0" smtClean="0"/>
              <a:t>Courage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2F65B-78EC-4835-A3C5-C6C56D82F43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93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CE8C1-F0EF-476F-B245-4DEA4DD8BA9B}" type="datetimeFigureOut">
              <a:rPr lang="en-GB"/>
              <a:pPr>
                <a:defRPr/>
              </a:pPr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E38AD-55A7-4EA2-96D2-8F2653B416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9472D-E83B-4162-8414-8BC9602763D8}" type="datetimeFigureOut">
              <a:rPr lang="en-GB"/>
              <a:pPr>
                <a:defRPr/>
              </a:pPr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D91A4-EADD-4DCF-8545-9A7EBE88D6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0A17A-D5AE-4559-95AC-8A203595D587}" type="datetimeFigureOut">
              <a:rPr lang="en-GB"/>
              <a:pPr>
                <a:defRPr/>
              </a:pPr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F30F-5239-4F6F-BD5C-7DEFFE5881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69B2D-D424-4858-805F-568BCDE0F4D8}" type="datetimeFigureOut">
              <a:rPr lang="en-GB"/>
              <a:pPr>
                <a:defRPr/>
              </a:pPr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2F5D2-F75C-49DB-BC5C-06E157F2D0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3F170-FD0C-4A70-97CB-CB14EA6804F2}" type="datetimeFigureOut">
              <a:rPr lang="en-GB"/>
              <a:pPr>
                <a:defRPr/>
              </a:pPr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5A560-DCAD-4A78-B282-C7E5308347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7137B-78F2-4FA7-8FE1-53FFE80BD042}" type="datetimeFigureOut">
              <a:rPr lang="en-GB"/>
              <a:pPr>
                <a:defRPr/>
              </a:pPr>
              <a:t>25/01/2021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1FAC0-9415-45A8-9EBD-5995A36682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8F05-4E9B-4F2F-A702-CCB650D263F1}" type="datetimeFigureOut">
              <a:rPr lang="en-GB"/>
              <a:pPr>
                <a:defRPr/>
              </a:pPr>
              <a:t>25/01/2021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D244B-3D6A-4DB4-8C87-B63805EC9C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55D0C-7714-4051-A6FD-5FA846A490F3}" type="datetimeFigureOut">
              <a:rPr lang="en-GB"/>
              <a:pPr>
                <a:defRPr/>
              </a:pPr>
              <a:t>25/01/2021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BABB6-6181-4AB2-A3BF-7ABF575223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74451-8F86-467E-8452-204927F3C316}" type="datetimeFigureOut">
              <a:rPr lang="en-GB"/>
              <a:pPr>
                <a:defRPr/>
              </a:pPr>
              <a:t>25/01/2021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3DF12-0386-4A76-8528-DAF5F8D7C6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83EC-4DEC-4264-AEA5-71A77406614A}" type="datetimeFigureOut">
              <a:rPr lang="en-GB"/>
              <a:pPr>
                <a:defRPr/>
              </a:pPr>
              <a:t>25/01/2021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E12D-5D72-4A42-B448-CD358DAC52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C333F-933E-4A1C-AEA4-C71BEFAE1AAB}" type="datetimeFigureOut">
              <a:rPr lang="en-GB"/>
              <a:pPr>
                <a:defRPr/>
              </a:pPr>
              <a:t>25/01/2021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C3B76-87BE-43FC-B0AE-AEB0A96D65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E2C277-181F-4DC8-B326-84218CC7B582}" type="datetimeFigureOut">
              <a:rPr lang="en-GB"/>
              <a:pPr>
                <a:defRPr/>
              </a:pPr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6D7AC6-2776-4448-A111-5D4954A4DD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School%202\Year%209\Resources\Atmosphere%20Music%20-%20Blissful%20Mountain.mp3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692696"/>
            <a:ext cx="2088232" cy="25471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3356992"/>
            <a:ext cx="8494953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Believe and Achieve</a:t>
            </a:r>
          </a:p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Love.Respect.Friendship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58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88" y="692150"/>
            <a:ext cx="57610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On December 1</a:t>
            </a:r>
            <a:r>
              <a:rPr lang="en-GB" sz="3600" baseline="30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st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, 1955</a:t>
            </a:r>
          </a:p>
        </p:txBody>
      </p: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4859338" y="1989138"/>
            <a:ext cx="30972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Calibri" pitchFamily="34" charset="0"/>
              </a:rPr>
              <a:t>Rosa Parks was travelling home on the buses from a day at her work as a seamstress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628775"/>
            <a:ext cx="3455987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5600" y="0"/>
            <a:ext cx="428466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740650" y="2205038"/>
            <a:ext cx="503238" cy="503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1507" name="Group 17"/>
          <p:cNvGrpSpPr>
            <a:grpSpLocks/>
          </p:cNvGrpSpPr>
          <p:nvPr/>
        </p:nvGrpSpPr>
        <p:grpSpPr bwMode="auto">
          <a:xfrm>
            <a:off x="6227763" y="2205038"/>
            <a:ext cx="1296987" cy="503237"/>
            <a:chOff x="5724128" y="2204864"/>
            <a:chExt cx="1296144" cy="504056"/>
          </a:xfrm>
        </p:grpSpPr>
        <p:sp>
          <p:nvSpPr>
            <p:cNvPr id="6" name="Rectangle 5"/>
            <p:cNvSpPr/>
            <p:nvPr/>
          </p:nvSpPr>
          <p:spPr>
            <a:xfrm>
              <a:off x="6588753" y="2204864"/>
              <a:ext cx="431519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55647" y="2204864"/>
              <a:ext cx="433105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24128" y="2204864"/>
              <a:ext cx="431519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1508" name="TextBox 10"/>
          <p:cNvSpPr txBox="1">
            <a:spLocks noChangeArrowheads="1"/>
          </p:cNvSpPr>
          <p:nvPr/>
        </p:nvSpPr>
        <p:spPr bwMode="auto">
          <a:xfrm>
            <a:off x="7451725" y="2060575"/>
            <a:ext cx="10810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>
                <a:latin typeface="Calibri" pitchFamily="34" charset="0"/>
              </a:rPr>
              <a:t>x</a:t>
            </a:r>
          </a:p>
        </p:txBody>
      </p:sp>
      <p:grpSp>
        <p:nvGrpSpPr>
          <p:cNvPr id="21509" name="Group 22"/>
          <p:cNvGrpSpPr>
            <a:grpSpLocks/>
          </p:cNvGrpSpPr>
          <p:nvPr/>
        </p:nvGrpSpPr>
        <p:grpSpPr bwMode="auto">
          <a:xfrm>
            <a:off x="5508625" y="2205038"/>
            <a:ext cx="503238" cy="1008062"/>
            <a:chOff x="5004048" y="2204864"/>
            <a:chExt cx="504056" cy="1008112"/>
          </a:xfrm>
        </p:grpSpPr>
        <p:sp>
          <p:nvSpPr>
            <p:cNvPr id="10" name="Rectangle 9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1510" name="Group 54"/>
          <p:cNvGrpSpPr>
            <a:grpSpLocks/>
          </p:cNvGrpSpPr>
          <p:nvPr/>
        </p:nvGrpSpPr>
        <p:grpSpPr bwMode="auto">
          <a:xfrm>
            <a:off x="5508625" y="4292600"/>
            <a:ext cx="503238" cy="1008063"/>
            <a:chOff x="5076056" y="4293096"/>
            <a:chExt cx="504056" cy="1008112"/>
          </a:xfrm>
        </p:grpSpPr>
        <p:sp>
          <p:nvSpPr>
            <p:cNvPr id="16" name="Rectangle 15"/>
            <p:cNvSpPr/>
            <p:nvPr/>
          </p:nvSpPr>
          <p:spPr>
            <a:xfrm>
              <a:off x="5076056" y="4293096"/>
              <a:ext cx="504056" cy="504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76056" y="4797946"/>
              <a:ext cx="504056" cy="503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1511" name="Group 18"/>
          <p:cNvGrpSpPr>
            <a:grpSpLocks/>
          </p:cNvGrpSpPr>
          <p:nvPr/>
        </p:nvGrpSpPr>
        <p:grpSpPr bwMode="auto">
          <a:xfrm>
            <a:off x="6227763" y="4797425"/>
            <a:ext cx="1296987" cy="503238"/>
            <a:chOff x="5724128" y="2204864"/>
            <a:chExt cx="1296144" cy="504056"/>
          </a:xfrm>
        </p:grpSpPr>
        <p:sp>
          <p:nvSpPr>
            <p:cNvPr id="20" name="Rectangle 19"/>
            <p:cNvSpPr/>
            <p:nvPr/>
          </p:nvSpPr>
          <p:spPr>
            <a:xfrm>
              <a:off x="6588753" y="2204864"/>
              <a:ext cx="431519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55647" y="2204864"/>
              <a:ext cx="433105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24128" y="2204864"/>
              <a:ext cx="431519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1512" name="Group 29"/>
          <p:cNvGrpSpPr>
            <a:grpSpLocks/>
          </p:cNvGrpSpPr>
          <p:nvPr/>
        </p:nvGrpSpPr>
        <p:grpSpPr bwMode="auto">
          <a:xfrm>
            <a:off x="4716463" y="4292600"/>
            <a:ext cx="484187" cy="1008063"/>
            <a:chOff x="5004048" y="2204864"/>
            <a:chExt cx="504056" cy="1008112"/>
          </a:xfrm>
        </p:grpSpPr>
        <p:sp>
          <p:nvSpPr>
            <p:cNvPr id="31" name="Rectangle 30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1513" name="Group 32"/>
          <p:cNvGrpSpPr>
            <a:grpSpLocks/>
          </p:cNvGrpSpPr>
          <p:nvPr/>
        </p:nvGrpSpPr>
        <p:grpSpPr bwMode="auto">
          <a:xfrm>
            <a:off x="3995738" y="2205038"/>
            <a:ext cx="473075" cy="1008062"/>
            <a:chOff x="5004048" y="2204864"/>
            <a:chExt cx="504056" cy="1008112"/>
          </a:xfrm>
        </p:grpSpPr>
        <p:sp>
          <p:nvSpPr>
            <p:cNvPr id="34" name="Rectangle 33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1514" name="Group 35"/>
          <p:cNvGrpSpPr>
            <a:grpSpLocks/>
          </p:cNvGrpSpPr>
          <p:nvPr/>
        </p:nvGrpSpPr>
        <p:grpSpPr bwMode="auto">
          <a:xfrm>
            <a:off x="3995738" y="4292600"/>
            <a:ext cx="473075" cy="1008063"/>
            <a:chOff x="5004048" y="2204864"/>
            <a:chExt cx="504056" cy="1008112"/>
          </a:xfrm>
        </p:grpSpPr>
        <p:sp>
          <p:nvSpPr>
            <p:cNvPr id="37" name="Rectangle 36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1515" name="Group 38"/>
          <p:cNvGrpSpPr>
            <a:grpSpLocks/>
          </p:cNvGrpSpPr>
          <p:nvPr/>
        </p:nvGrpSpPr>
        <p:grpSpPr bwMode="auto">
          <a:xfrm>
            <a:off x="3276600" y="2205038"/>
            <a:ext cx="458788" cy="1008062"/>
            <a:chOff x="5004048" y="2204864"/>
            <a:chExt cx="504056" cy="1008112"/>
          </a:xfrm>
        </p:grpSpPr>
        <p:sp>
          <p:nvSpPr>
            <p:cNvPr id="40" name="Rectangle 39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1516" name="Group 41"/>
          <p:cNvGrpSpPr>
            <a:grpSpLocks/>
          </p:cNvGrpSpPr>
          <p:nvPr/>
        </p:nvGrpSpPr>
        <p:grpSpPr bwMode="auto">
          <a:xfrm>
            <a:off x="3276600" y="4292600"/>
            <a:ext cx="458788" cy="1008063"/>
            <a:chOff x="5004048" y="2204864"/>
            <a:chExt cx="504056" cy="1008112"/>
          </a:xfrm>
        </p:grpSpPr>
        <p:sp>
          <p:nvSpPr>
            <p:cNvPr id="43" name="Rectangle 42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1517" name="Group 44"/>
          <p:cNvGrpSpPr>
            <a:grpSpLocks/>
          </p:cNvGrpSpPr>
          <p:nvPr/>
        </p:nvGrpSpPr>
        <p:grpSpPr bwMode="auto">
          <a:xfrm>
            <a:off x="2627313" y="2205038"/>
            <a:ext cx="446087" cy="1008062"/>
            <a:chOff x="5004048" y="2204864"/>
            <a:chExt cx="504056" cy="1008112"/>
          </a:xfrm>
        </p:grpSpPr>
        <p:sp>
          <p:nvSpPr>
            <p:cNvPr id="46" name="Rectangle 45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1518" name="Group 47"/>
          <p:cNvGrpSpPr>
            <a:grpSpLocks/>
          </p:cNvGrpSpPr>
          <p:nvPr/>
        </p:nvGrpSpPr>
        <p:grpSpPr bwMode="auto">
          <a:xfrm>
            <a:off x="2195513" y="4292600"/>
            <a:ext cx="452437" cy="1008063"/>
            <a:chOff x="5004048" y="2204864"/>
            <a:chExt cx="504056" cy="1008112"/>
          </a:xfrm>
        </p:grpSpPr>
        <p:sp>
          <p:nvSpPr>
            <p:cNvPr id="49" name="Rectangle 48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1519" name="Group 50"/>
          <p:cNvGrpSpPr>
            <a:grpSpLocks/>
          </p:cNvGrpSpPr>
          <p:nvPr/>
        </p:nvGrpSpPr>
        <p:grpSpPr bwMode="auto">
          <a:xfrm>
            <a:off x="965200" y="2205038"/>
            <a:ext cx="1466850" cy="503237"/>
            <a:chOff x="5724128" y="2204864"/>
            <a:chExt cx="1296144" cy="504056"/>
          </a:xfrm>
        </p:grpSpPr>
        <p:sp>
          <p:nvSpPr>
            <p:cNvPr id="52" name="Rectangle 51"/>
            <p:cNvSpPr/>
            <p:nvPr/>
          </p:nvSpPr>
          <p:spPr>
            <a:xfrm>
              <a:off x="6588224" y="2204864"/>
              <a:ext cx="432048" cy="5040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156176" y="2204864"/>
              <a:ext cx="432048" cy="5040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724128" y="2204864"/>
              <a:ext cx="432048" cy="5040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3" name="Snip Same Side Corner Rectangle 2"/>
          <p:cNvSpPr/>
          <p:nvPr/>
        </p:nvSpPr>
        <p:spPr>
          <a:xfrm rot="16200000">
            <a:off x="1404144" y="1269207"/>
            <a:ext cx="3095625" cy="4967287"/>
          </a:xfrm>
          <a:prstGeom prst="snip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1521" name="Group 23"/>
          <p:cNvGrpSpPr>
            <a:grpSpLocks/>
          </p:cNvGrpSpPr>
          <p:nvPr/>
        </p:nvGrpSpPr>
        <p:grpSpPr bwMode="auto">
          <a:xfrm>
            <a:off x="4716463" y="2205038"/>
            <a:ext cx="484187" cy="1008062"/>
            <a:chOff x="5004048" y="2204864"/>
            <a:chExt cx="504056" cy="1008112"/>
          </a:xfrm>
        </p:grpSpPr>
        <p:sp>
          <p:nvSpPr>
            <p:cNvPr id="25" name="Rectangle 24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4" name="Snip Same Side Corner Rectangle 3"/>
          <p:cNvSpPr/>
          <p:nvPr/>
        </p:nvSpPr>
        <p:spPr>
          <a:xfrm rot="5400000">
            <a:off x="5652294" y="1988344"/>
            <a:ext cx="3095625" cy="3529013"/>
          </a:xfrm>
          <a:prstGeom prst="snip2Same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1523" name="Group 60"/>
          <p:cNvGrpSpPr>
            <a:grpSpLocks/>
          </p:cNvGrpSpPr>
          <p:nvPr/>
        </p:nvGrpSpPr>
        <p:grpSpPr bwMode="auto">
          <a:xfrm rot="-5400000">
            <a:off x="1320800" y="4591051"/>
            <a:ext cx="452437" cy="1008062"/>
            <a:chOff x="5004048" y="2204864"/>
            <a:chExt cx="504056" cy="1008112"/>
          </a:xfrm>
        </p:grpSpPr>
        <p:sp>
          <p:nvSpPr>
            <p:cNvPr id="62" name="Rectangle 61"/>
            <p:cNvSpPr/>
            <p:nvPr/>
          </p:nvSpPr>
          <p:spPr>
            <a:xfrm>
              <a:off x="5004049" y="2204865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004049" y="2709715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1524" name="Group 63"/>
          <p:cNvGrpSpPr>
            <a:grpSpLocks/>
          </p:cNvGrpSpPr>
          <p:nvPr/>
        </p:nvGrpSpPr>
        <p:grpSpPr bwMode="auto">
          <a:xfrm>
            <a:off x="468313" y="3789363"/>
            <a:ext cx="450850" cy="1008062"/>
            <a:chOff x="5004048" y="2204864"/>
            <a:chExt cx="504056" cy="1008112"/>
          </a:xfrm>
        </p:grpSpPr>
        <p:sp>
          <p:nvSpPr>
            <p:cNvPr id="65" name="Rectangle 64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1525" name="Group 70"/>
          <p:cNvGrpSpPr>
            <a:grpSpLocks/>
          </p:cNvGrpSpPr>
          <p:nvPr/>
        </p:nvGrpSpPr>
        <p:grpSpPr bwMode="auto">
          <a:xfrm>
            <a:off x="468313" y="2781300"/>
            <a:ext cx="450850" cy="1008063"/>
            <a:chOff x="5004048" y="2204864"/>
            <a:chExt cx="504056" cy="1008112"/>
          </a:xfrm>
        </p:grpSpPr>
        <p:sp>
          <p:nvSpPr>
            <p:cNvPr id="72" name="Rectangle 71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77" name="Isosceles Triangle 76"/>
          <p:cNvSpPr/>
          <p:nvPr/>
        </p:nvSpPr>
        <p:spPr>
          <a:xfrm>
            <a:off x="7596188" y="4652963"/>
            <a:ext cx="504825" cy="647700"/>
          </a:xfrm>
          <a:prstGeom prst="triangl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8" name="Isosceles Triangle 77"/>
          <p:cNvSpPr/>
          <p:nvPr/>
        </p:nvSpPr>
        <p:spPr>
          <a:xfrm>
            <a:off x="2700338" y="4652963"/>
            <a:ext cx="576262" cy="647700"/>
          </a:xfrm>
          <a:prstGeom prst="triangl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28" name="TextBox 79"/>
          <p:cNvSpPr txBox="1">
            <a:spLocks noChangeArrowheads="1"/>
          </p:cNvSpPr>
          <p:nvPr/>
        </p:nvSpPr>
        <p:spPr bwMode="auto">
          <a:xfrm>
            <a:off x="755650" y="549275"/>
            <a:ext cx="38877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alibri" pitchFamily="34" charset="0"/>
              </a:rPr>
              <a:t>She </a:t>
            </a:r>
            <a:r>
              <a:rPr lang="en-GB" sz="2800" b="1" dirty="0" smtClean="0">
                <a:solidFill>
                  <a:schemeClr val="bg1"/>
                </a:solidFill>
                <a:latin typeface="Calibri" pitchFamily="34" charset="0"/>
              </a:rPr>
              <a:t>took her seat…</a:t>
            </a:r>
            <a:endParaRPr lang="en-GB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3851275" y="5084763"/>
            <a:ext cx="1081088" cy="865187"/>
          </a:xfrm>
          <a:prstGeom prst="straightConnector1">
            <a:avLst/>
          </a:prstGeom>
          <a:ln w="666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1908175" y="5732463"/>
            <a:ext cx="20875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chemeClr val="bg1"/>
                </a:solidFill>
                <a:latin typeface="Calibri" pitchFamily="34" charset="0"/>
              </a:rPr>
              <a:t>Rosa’s seat</a:t>
            </a:r>
          </a:p>
        </p:txBody>
      </p:sp>
    </p:spTree>
  </p:cSld>
  <p:clrMapOvr>
    <a:masterClrMapping/>
  </p:clrMapOvr>
  <p:transition advTm="6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9750" y="1341438"/>
            <a:ext cx="7127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Calibri" pitchFamily="34" charset="0"/>
              </a:rPr>
              <a:t>After a few stops, the seats</a:t>
            </a:r>
          </a:p>
          <a:p>
            <a:r>
              <a:rPr lang="en-GB" sz="3600">
                <a:solidFill>
                  <a:schemeClr val="bg1"/>
                </a:solidFill>
                <a:latin typeface="Calibri" pitchFamily="34" charset="0"/>
              </a:rPr>
              <a:t>began to fill </a:t>
            </a:r>
          </a:p>
        </p:txBody>
      </p:sp>
    </p:spTree>
  </p:cSld>
  <p:clrMapOvr>
    <a:masterClrMapping/>
  </p:clrMapOvr>
  <p:transition advTm="4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9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350" y="1484313"/>
            <a:ext cx="6913563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chemeClr val="bg1"/>
                </a:solidFill>
                <a:latin typeface="+mn-lt"/>
              </a:rPr>
              <a:t>And when a white man entered the bus, the driver insisted that </a:t>
            </a:r>
            <a:r>
              <a:rPr lang="en-GB" sz="4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Rosa</a:t>
            </a:r>
            <a:r>
              <a:rPr lang="en-GB" sz="4000" dirty="0">
                <a:solidFill>
                  <a:schemeClr val="bg1"/>
                </a:solidFill>
                <a:latin typeface="+mn-lt"/>
              </a:rPr>
              <a:t> and the three other passengers on her row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chemeClr val="bg1"/>
                </a:solidFill>
                <a:latin typeface="+mn-lt"/>
              </a:rPr>
              <a:t> give up their seats for him.</a:t>
            </a:r>
          </a:p>
        </p:txBody>
      </p:sp>
    </p:spTree>
  </p:cSld>
  <p:clrMapOvr>
    <a:masterClrMapping/>
  </p:clrMapOvr>
  <p:transition advTm="83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050" y="2205038"/>
            <a:ext cx="67691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dirty="0">
                <a:solidFill>
                  <a:schemeClr val="bg1"/>
                </a:solidFill>
                <a:latin typeface="+mn-lt"/>
              </a:rPr>
              <a:t>Rosa </a:t>
            </a:r>
            <a:r>
              <a:rPr lang="en-GB" sz="72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refused</a:t>
            </a:r>
          </a:p>
        </p:txBody>
      </p:sp>
    </p:spTree>
  </p:cSld>
  <p:clrMapOvr>
    <a:masterClrMapping/>
  </p:clrMapOvr>
  <p:transition advTm="7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67691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dirty="0" smtClean="0">
                <a:solidFill>
                  <a:schemeClr val="bg1"/>
                </a:solidFill>
                <a:latin typeface="+mn-lt"/>
              </a:rPr>
              <a:t>Which of our learning tools or values did Rosa use that day?</a:t>
            </a:r>
            <a:endParaRPr lang="en-GB" sz="72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6672"/>
            <a:ext cx="18684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706720"/>
      </p:ext>
    </p:extLst>
  </p:cSld>
  <p:clrMapOvr>
    <a:masterClrMapping/>
  </p:clrMapOvr>
  <p:transition advTm="7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-315913"/>
            <a:ext cx="9144000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78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9000" contrast="-2000"/>
          </a:blip>
          <a:srcRect/>
          <a:stretch>
            <a:fillRect/>
          </a:stretch>
        </p:blipFill>
        <p:spPr bwMode="auto">
          <a:xfrm>
            <a:off x="0" y="-315416"/>
            <a:ext cx="914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650" y="2708275"/>
            <a:ext cx="72723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6000" b="1" dirty="0">
                <a:latin typeface="Calibri" pitchFamily="34" charset="0"/>
              </a:rPr>
              <a:t>She was </a:t>
            </a:r>
            <a:r>
              <a:rPr lang="en-GB" sz="6000" b="1" dirty="0" smtClean="0">
                <a:solidFill>
                  <a:srgbClr val="C00000"/>
                </a:solidFill>
                <a:latin typeface="Calibri" pitchFamily="34" charset="0"/>
              </a:rPr>
              <a:t>arrested. How does this make you feel? </a:t>
            </a:r>
            <a:endParaRPr lang="en-GB" sz="60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65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25538"/>
            <a:ext cx="39433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3800" y="1341438"/>
            <a:ext cx="3744913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</a:rPr>
              <a:t>Rosa Parks believed in a world where </a:t>
            </a:r>
            <a:r>
              <a:rPr lang="en-GB" sz="3600" b="1" dirty="0">
                <a:solidFill>
                  <a:schemeClr val="bg1"/>
                </a:solidFill>
                <a:latin typeface="+mn-lt"/>
              </a:rPr>
              <a:t>black</a:t>
            </a:r>
            <a:r>
              <a:rPr lang="en-GB" sz="3600" dirty="0">
                <a:solidFill>
                  <a:schemeClr val="bg1"/>
                </a:solidFill>
                <a:latin typeface="+mn-lt"/>
              </a:rPr>
              <a:t> and</a:t>
            </a:r>
            <a:r>
              <a:rPr lang="en-GB" sz="3600" b="1" dirty="0">
                <a:solidFill>
                  <a:schemeClr val="bg1"/>
                </a:solidFill>
                <a:latin typeface="+mn-lt"/>
              </a:rPr>
              <a:t> white </a:t>
            </a:r>
            <a:r>
              <a:rPr lang="en-GB" sz="3600" dirty="0">
                <a:solidFill>
                  <a:schemeClr val="bg1"/>
                </a:solidFill>
                <a:latin typeface="+mn-lt"/>
              </a:rPr>
              <a:t>communities could live and work </a:t>
            </a:r>
            <a:r>
              <a:rPr lang="en-GB" sz="3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together</a:t>
            </a:r>
          </a:p>
        </p:txBody>
      </p:sp>
    </p:spTree>
  </p:cSld>
  <p:clrMapOvr>
    <a:masterClrMapping/>
  </p:clrMapOvr>
  <p:transition advTm="5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1727257" cy="14531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404664"/>
            <a:ext cx="1971675" cy="3829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7624" y="4315197"/>
            <a:ext cx="50321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Positivity</a:t>
            </a:r>
          </a:p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nd Resilience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513" y="1829016"/>
            <a:ext cx="628270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Last week Billy Monger </a:t>
            </a:r>
          </a:p>
          <a:p>
            <a:r>
              <a:rPr lang="en-US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taught us how to fly</a:t>
            </a:r>
          </a:p>
          <a:p>
            <a:r>
              <a:rPr lang="en-US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like an eagle with 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his…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4063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50" y="1557338"/>
            <a:ext cx="7272338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chemeClr val="bg1"/>
                </a:solidFill>
                <a:latin typeface="+mn-lt"/>
              </a:rPr>
              <a:t>She was later named the </a:t>
            </a:r>
            <a:r>
              <a:rPr lang="en-GB" sz="4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‘Mother of the Civil Right’s Movement’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chemeClr val="bg1"/>
                </a:solidFill>
                <a:latin typeface="+mn-lt"/>
              </a:rPr>
              <a:t>for her refusal on that day</a:t>
            </a:r>
          </a:p>
        </p:txBody>
      </p:sp>
    </p:spTree>
  </p:cSld>
  <p:clrMapOvr>
    <a:masterClrMapping/>
  </p:clrMapOvr>
  <p:transition advTm="55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9050"/>
            <a:ext cx="4716462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75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0" y="1484313"/>
            <a:ext cx="6192838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bg1"/>
                </a:solidFill>
                <a:latin typeface="+mn-lt"/>
              </a:rPr>
              <a:t>"My message to the world is that we must 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bg1"/>
                </a:solidFill>
                <a:latin typeface="+mn-lt"/>
              </a:rPr>
              <a:t>come together and live as </a:t>
            </a:r>
            <a:r>
              <a:rPr lang="en-GB" sz="4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one</a:t>
            </a:r>
            <a:r>
              <a:rPr lang="en-GB" sz="4800" b="1" dirty="0">
                <a:solidFill>
                  <a:schemeClr val="bg1"/>
                </a:solidFill>
                <a:latin typeface="+mn-lt"/>
              </a:rPr>
              <a:t>"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8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advTm="65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15877" y="-171450"/>
            <a:ext cx="3851275" cy="70294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1052736"/>
            <a:ext cx="288032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For those that </a:t>
            </a:r>
          </a:p>
          <a:p>
            <a:pPr algn="ctr"/>
            <a:r>
              <a:rPr lang="en-US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wait upon the Lord</a:t>
            </a:r>
            <a:endParaRPr lang="en-U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14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00113" y="1700213"/>
            <a:ext cx="33845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Calibri" pitchFamily="34" charset="0"/>
              </a:rPr>
              <a:t>This week  </a:t>
            </a:r>
            <a:endParaRPr lang="en-GB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713" y="2708275"/>
            <a:ext cx="5832475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Rosa Parks</a:t>
            </a:r>
          </a:p>
        </p:txBody>
      </p:sp>
      <p:pic>
        <p:nvPicPr>
          <p:cNvPr id="13317" name="Atmosphere Music - Blissful Mountai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684213" y="4005263"/>
            <a:ext cx="304800" cy="304800"/>
          </a:xfrm>
          <a:prstGeom prst="rect">
            <a:avLst/>
          </a:prstGeom>
          <a:noFill/>
        </p:spPr>
      </p:pic>
      <p:sp>
        <p:nvSpPr>
          <p:cNvPr id="2" name="AutoShape 2" descr="Eagle flying silhouette isolated on whit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494506"/>
            <a:ext cx="2773313" cy="2333215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19672" y="4509120"/>
            <a:ext cx="815245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Calibri" pitchFamily="34" charset="0"/>
              </a:rPr>
              <a:t>Will fly like an eagle…..</a:t>
            </a:r>
            <a:r>
              <a:rPr lang="en-GB" sz="4400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endParaRPr lang="en-GB" sz="4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12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7"/>
                </p:tgtEl>
              </p:cMediaNode>
            </p:audio>
          </p:childTnLst>
        </p:cTn>
      </p:par>
    </p:tnLst>
    <p:bldLst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3" y="981075"/>
            <a:ext cx="56880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America in the 1950’s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76375" y="2852738"/>
            <a:ext cx="59039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alibri" pitchFamily="34" charset="0"/>
              </a:rPr>
              <a:t>The </a:t>
            </a:r>
            <a:r>
              <a:rPr lang="en-GB" sz="4000" b="1" dirty="0">
                <a:solidFill>
                  <a:schemeClr val="bg1"/>
                </a:solidFill>
                <a:latin typeface="Calibri" pitchFamily="34" charset="0"/>
              </a:rPr>
              <a:t>black</a:t>
            </a:r>
            <a:r>
              <a:rPr lang="en-GB" sz="4000" dirty="0">
                <a:solidFill>
                  <a:schemeClr val="bg1"/>
                </a:solidFill>
                <a:latin typeface="Calibri" pitchFamily="34" charset="0"/>
              </a:rPr>
              <a:t> community are segregated from the </a:t>
            </a:r>
            <a:r>
              <a:rPr lang="en-GB" sz="4000" b="1" dirty="0">
                <a:solidFill>
                  <a:schemeClr val="bg1"/>
                </a:solidFill>
                <a:latin typeface="Calibri" pitchFamily="34" charset="0"/>
              </a:rPr>
              <a:t>white.</a:t>
            </a:r>
          </a:p>
        </p:txBody>
      </p:sp>
    </p:spTree>
  </p:cSld>
  <p:clrMapOvr>
    <a:masterClrMapping/>
  </p:clrMapOvr>
  <p:transition advTm="57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1704975"/>
            <a:ext cx="6543675" cy="3448050"/>
          </a:xfrm>
          <a:prstGeom prst="rect">
            <a:avLst/>
          </a:prstGeom>
        </p:spPr>
      </p:pic>
    </p:spTree>
  </p:cSld>
  <p:clrMapOvr>
    <a:masterClrMapping/>
  </p:clrMapOvr>
  <p:transition advTm="276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1847850"/>
            <a:ext cx="5686425" cy="3162300"/>
          </a:xfrm>
          <a:prstGeom prst="rect">
            <a:avLst/>
          </a:prstGeom>
        </p:spPr>
      </p:pic>
    </p:spTree>
  </p:cSld>
  <p:clrMapOvr>
    <a:masterClrMapping/>
  </p:clrMapOvr>
  <p:transition advTm="268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429000"/>
            <a:ext cx="5505450" cy="1485900"/>
          </a:xfrm>
          <a:prstGeom prst="rect">
            <a:avLst/>
          </a:prstGeom>
        </p:spPr>
      </p:pic>
    </p:spTree>
  </p:cSld>
  <p:clrMapOvr>
    <a:masterClrMapping/>
  </p:clrMapOvr>
  <p:transition advTm="303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5600" y="0"/>
            <a:ext cx="428466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740650" y="2205038"/>
            <a:ext cx="503238" cy="503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8435" name="Group 17"/>
          <p:cNvGrpSpPr>
            <a:grpSpLocks/>
          </p:cNvGrpSpPr>
          <p:nvPr/>
        </p:nvGrpSpPr>
        <p:grpSpPr bwMode="auto">
          <a:xfrm>
            <a:off x="6227763" y="2205038"/>
            <a:ext cx="1296987" cy="503237"/>
            <a:chOff x="5724128" y="2204864"/>
            <a:chExt cx="1296144" cy="504056"/>
          </a:xfrm>
        </p:grpSpPr>
        <p:sp>
          <p:nvSpPr>
            <p:cNvPr id="6" name="Rectangle 5"/>
            <p:cNvSpPr/>
            <p:nvPr/>
          </p:nvSpPr>
          <p:spPr>
            <a:xfrm>
              <a:off x="6588753" y="2204864"/>
              <a:ext cx="431519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55647" y="2204864"/>
              <a:ext cx="433105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24128" y="2204864"/>
              <a:ext cx="431519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8436" name="TextBox 10"/>
          <p:cNvSpPr txBox="1">
            <a:spLocks noChangeArrowheads="1"/>
          </p:cNvSpPr>
          <p:nvPr/>
        </p:nvSpPr>
        <p:spPr bwMode="auto">
          <a:xfrm>
            <a:off x="7451725" y="2060575"/>
            <a:ext cx="10810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>
                <a:latin typeface="Calibri" pitchFamily="34" charset="0"/>
              </a:rPr>
              <a:t>x</a:t>
            </a:r>
          </a:p>
        </p:txBody>
      </p:sp>
      <p:grpSp>
        <p:nvGrpSpPr>
          <p:cNvPr id="18437" name="Group 22"/>
          <p:cNvGrpSpPr>
            <a:grpSpLocks/>
          </p:cNvGrpSpPr>
          <p:nvPr/>
        </p:nvGrpSpPr>
        <p:grpSpPr bwMode="auto">
          <a:xfrm>
            <a:off x="5508625" y="2205038"/>
            <a:ext cx="503238" cy="1008062"/>
            <a:chOff x="5004048" y="2204864"/>
            <a:chExt cx="504056" cy="1008112"/>
          </a:xfrm>
        </p:grpSpPr>
        <p:sp>
          <p:nvSpPr>
            <p:cNvPr id="10" name="Rectangle 9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8438" name="Group 54"/>
          <p:cNvGrpSpPr>
            <a:grpSpLocks/>
          </p:cNvGrpSpPr>
          <p:nvPr/>
        </p:nvGrpSpPr>
        <p:grpSpPr bwMode="auto">
          <a:xfrm>
            <a:off x="5508625" y="4292600"/>
            <a:ext cx="503238" cy="1008063"/>
            <a:chOff x="5076056" y="4293096"/>
            <a:chExt cx="504056" cy="1008112"/>
          </a:xfrm>
        </p:grpSpPr>
        <p:sp>
          <p:nvSpPr>
            <p:cNvPr id="16" name="Rectangle 15"/>
            <p:cNvSpPr/>
            <p:nvPr/>
          </p:nvSpPr>
          <p:spPr>
            <a:xfrm>
              <a:off x="5076056" y="4293096"/>
              <a:ext cx="504056" cy="504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76056" y="4797946"/>
              <a:ext cx="504056" cy="503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8439" name="Group 18"/>
          <p:cNvGrpSpPr>
            <a:grpSpLocks/>
          </p:cNvGrpSpPr>
          <p:nvPr/>
        </p:nvGrpSpPr>
        <p:grpSpPr bwMode="auto">
          <a:xfrm>
            <a:off x="6227763" y="4797425"/>
            <a:ext cx="1296987" cy="503238"/>
            <a:chOff x="5724128" y="2204864"/>
            <a:chExt cx="1296144" cy="504056"/>
          </a:xfrm>
        </p:grpSpPr>
        <p:sp>
          <p:nvSpPr>
            <p:cNvPr id="20" name="Rectangle 19"/>
            <p:cNvSpPr/>
            <p:nvPr/>
          </p:nvSpPr>
          <p:spPr>
            <a:xfrm>
              <a:off x="6588753" y="2204864"/>
              <a:ext cx="431519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55647" y="2204864"/>
              <a:ext cx="433105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24128" y="2204864"/>
              <a:ext cx="431519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8440" name="Group 29"/>
          <p:cNvGrpSpPr>
            <a:grpSpLocks/>
          </p:cNvGrpSpPr>
          <p:nvPr/>
        </p:nvGrpSpPr>
        <p:grpSpPr bwMode="auto">
          <a:xfrm>
            <a:off x="4716463" y="4292600"/>
            <a:ext cx="484187" cy="1008063"/>
            <a:chOff x="5004048" y="2204864"/>
            <a:chExt cx="504056" cy="1008112"/>
          </a:xfrm>
        </p:grpSpPr>
        <p:sp>
          <p:nvSpPr>
            <p:cNvPr id="31" name="Rectangle 30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8441" name="Group 32"/>
          <p:cNvGrpSpPr>
            <a:grpSpLocks/>
          </p:cNvGrpSpPr>
          <p:nvPr/>
        </p:nvGrpSpPr>
        <p:grpSpPr bwMode="auto">
          <a:xfrm>
            <a:off x="3995738" y="2205038"/>
            <a:ext cx="473075" cy="1008062"/>
            <a:chOff x="5004048" y="2204864"/>
            <a:chExt cx="504056" cy="1008112"/>
          </a:xfrm>
        </p:grpSpPr>
        <p:sp>
          <p:nvSpPr>
            <p:cNvPr id="34" name="Rectangle 33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8442" name="Group 35"/>
          <p:cNvGrpSpPr>
            <a:grpSpLocks/>
          </p:cNvGrpSpPr>
          <p:nvPr/>
        </p:nvGrpSpPr>
        <p:grpSpPr bwMode="auto">
          <a:xfrm>
            <a:off x="3995738" y="4292600"/>
            <a:ext cx="473075" cy="1008063"/>
            <a:chOff x="5004048" y="2204864"/>
            <a:chExt cx="504056" cy="1008112"/>
          </a:xfrm>
        </p:grpSpPr>
        <p:sp>
          <p:nvSpPr>
            <p:cNvPr id="37" name="Rectangle 36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8443" name="Group 38"/>
          <p:cNvGrpSpPr>
            <a:grpSpLocks/>
          </p:cNvGrpSpPr>
          <p:nvPr/>
        </p:nvGrpSpPr>
        <p:grpSpPr bwMode="auto">
          <a:xfrm>
            <a:off x="3276600" y="2205038"/>
            <a:ext cx="458788" cy="1008062"/>
            <a:chOff x="5004048" y="2204864"/>
            <a:chExt cx="504056" cy="1008112"/>
          </a:xfrm>
        </p:grpSpPr>
        <p:sp>
          <p:nvSpPr>
            <p:cNvPr id="40" name="Rectangle 39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8444" name="Group 41"/>
          <p:cNvGrpSpPr>
            <a:grpSpLocks/>
          </p:cNvGrpSpPr>
          <p:nvPr/>
        </p:nvGrpSpPr>
        <p:grpSpPr bwMode="auto">
          <a:xfrm>
            <a:off x="3276600" y="4292600"/>
            <a:ext cx="458788" cy="1008063"/>
            <a:chOff x="5004048" y="2204864"/>
            <a:chExt cx="504056" cy="1008112"/>
          </a:xfrm>
        </p:grpSpPr>
        <p:sp>
          <p:nvSpPr>
            <p:cNvPr id="43" name="Rectangle 42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8445" name="Group 44"/>
          <p:cNvGrpSpPr>
            <a:grpSpLocks/>
          </p:cNvGrpSpPr>
          <p:nvPr/>
        </p:nvGrpSpPr>
        <p:grpSpPr bwMode="auto">
          <a:xfrm>
            <a:off x="2627313" y="2205038"/>
            <a:ext cx="446087" cy="1008062"/>
            <a:chOff x="5004048" y="2204864"/>
            <a:chExt cx="504056" cy="1008112"/>
          </a:xfrm>
        </p:grpSpPr>
        <p:sp>
          <p:nvSpPr>
            <p:cNvPr id="46" name="Rectangle 45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8446" name="Group 47"/>
          <p:cNvGrpSpPr>
            <a:grpSpLocks/>
          </p:cNvGrpSpPr>
          <p:nvPr/>
        </p:nvGrpSpPr>
        <p:grpSpPr bwMode="auto">
          <a:xfrm>
            <a:off x="2195513" y="4292600"/>
            <a:ext cx="452437" cy="1008063"/>
            <a:chOff x="5004048" y="2204864"/>
            <a:chExt cx="504056" cy="1008112"/>
          </a:xfrm>
        </p:grpSpPr>
        <p:sp>
          <p:nvSpPr>
            <p:cNvPr id="49" name="Rectangle 48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8447" name="Group 50"/>
          <p:cNvGrpSpPr>
            <a:grpSpLocks/>
          </p:cNvGrpSpPr>
          <p:nvPr/>
        </p:nvGrpSpPr>
        <p:grpSpPr bwMode="auto">
          <a:xfrm>
            <a:off x="965200" y="2205038"/>
            <a:ext cx="1466850" cy="503237"/>
            <a:chOff x="5724128" y="2204864"/>
            <a:chExt cx="1296144" cy="504056"/>
          </a:xfrm>
        </p:grpSpPr>
        <p:sp>
          <p:nvSpPr>
            <p:cNvPr id="52" name="Rectangle 51"/>
            <p:cNvSpPr/>
            <p:nvPr/>
          </p:nvSpPr>
          <p:spPr>
            <a:xfrm>
              <a:off x="6588224" y="2204864"/>
              <a:ext cx="432048" cy="5040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156176" y="2204864"/>
              <a:ext cx="432048" cy="5040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724128" y="2204864"/>
              <a:ext cx="432048" cy="5040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3" name="Snip Same Side Corner Rectangle 2"/>
          <p:cNvSpPr/>
          <p:nvPr/>
        </p:nvSpPr>
        <p:spPr>
          <a:xfrm rot="16200000">
            <a:off x="1404144" y="1269207"/>
            <a:ext cx="3095625" cy="4967287"/>
          </a:xfrm>
          <a:prstGeom prst="snip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8449" name="Group 23"/>
          <p:cNvGrpSpPr>
            <a:grpSpLocks/>
          </p:cNvGrpSpPr>
          <p:nvPr/>
        </p:nvGrpSpPr>
        <p:grpSpPr bwMode="auto">
          <a:xfrm>
            <a:off x="4716463" y="2205038"/>
            <a:ext cx="484187" cy="1008062"/>
            <a:chOff x="5004048" y="2204864"/>
            <a:chExt cx="504056" cy="1008112"/>
          </a:xfrm>
        </p:grpSpPr>
        <p:sp>
          <p:nvSpPr>
            <p:cNvPr id="25" name="Rectangle 24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4" name="Snip Same Side Corner Rectangle 3"/>
          <p:cNvSpPr/>
          <p:nvPr/>
        </p:nvSpPr>
        <p:spPr>
          <a:xfrm rot="5400000">
            <a:off x="5580062" y="2060576"/>
            <a:ext cx="3095625" cy="3384550"/>
          </a:xfrm>
          <a:prstGeom prst="snip2Same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8451" name="Group 60"/>
          <p:cNvGrpSpPr>
            <a:grpSpLocks/>
          </p:cNvGrpSpPr>
          <p:nvPr/>
        </p:nvGrpSpPr>
        <p:grpSpPr bwMode="auto">
          <a:xfrm rot="-5400000">
            <a:off x="1320800" y="4591051"/>
            <a:ext cx="452437" cy="1008062"/>
            <a:chOff x="5004048" y="2204864"/>
            <a:chExt cx="504056" cy="1008112"/>
          </a:xfrm>
        </p:grpSpPr>
        <p:sp>
          <p:nvSpPr>
            <p:cNvPr id="62" name="Rectangle 61"/>
            <p:cNvSpPr/>
            <p:nvPr/>
          </p:nvSpPr>
          <p:spPr>
            <a:xfrm>
              <a:off x="5004049" y="2204865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004049" y="2709715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8452" name="Group 63"/>
          <p:cNvGrpSpPr>
            <a:grpSpLocks/>
          </p:cNvGrpSpPr>
          <p:nvPr/>
        </p:nvGrpSpPr>
        <p:grpSpPr bwMode="auto">
          <a:xfrm>
            <a:off x="468313" y="3789363"/>
            <a:ext cx="450850" cy="1008062"/>
            <a:chOff x="5004048" y="2204864"/>
            <a:chExt cx="504056" cy="1008112"/>
          </a:xfrm>
        </p:grpSpPr>
        <p:sp>
          <p:nvSpPr>
            <p:cNvPr id="65" name="Rectangle 64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8453" name="Group 70"/>
          <p:cNvGrpSpPr>
            <a:grpSpLocks/>
          </p:cNvGrpSpPr>
          <p:nvPr/>
        </p:nvGrpSpPr>
        <p:grpSpPr bwMode="auto">
          <a:xfrm>
            <a:off x="468313" y="2781300"/>
            <a:ext cx="450850" cy="1008063"/>
            <a:chOff x="5004048" y="2204864"/>
            <a:chExt cx="504056" cy="1008112"/>
          </a:xfrm>
        </p:grpSpPr>
        <p:sp>
          <p:nvSpPr>
            <p:cNvPr id="72" name="Rectangle 71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77" name="Isosceles Triangle 76"/>
          <p:cNvSpPr/>
          <p:nvPr/>
        </p:nvSpPr>
        <p:spPr>
          <a:xfrm>
            <a:off x="7596188" y="4652963"/>
            <a:ext cx="504825" cy="647700"/>
          </a:xfrm>
          <a:prstGeom prst="triangl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8" name="Isosceles Triangle 77"/>
          <p:cNvSpPr/>
          <p:nvPr/>
        </p:nvSpPr>
        <p:spPr>
          <a:xfrm>
            <a:off x="2700338" y="4652963"/>
            <a:ext cx="576262" cy="647700"/>
          </a:xfrm>
          <a:prstGeom prst="triangl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611188" y="333375"/>
            <a:ext cx="44656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Calibri" pitchFamily="34" charset="0"/>
              </a:rPr>
              <a:t>On the buses, black people were made to sit in the back rows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5219700" y="188913"/>
            <a:ext cx="36369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2800" b="1">
                <a:latin typeface="Calibri" pitchFamily="34" charset="0"/>
              </a:rPr>
              <a:t>Whilst the white </a:t>
            </a:r>
          </a:p>
          <a:p>
            <a:pPr algn="r"/>
            <a:r>
              <a:rPr lang="en-GB" sz="2800" b="1">
                <a:latin typeface="Calibri" pitchFamily="34" charset="0"/>
              </a:rPr>
              <a:t>took the four rows </a:t>
            </a:r>
          </a:p>
          <a:p>
            <a:pPr algn="r"/>
            <a:r>
              <a:rPr lang="en-GB" sz="2800" b="1">
                <a:latin typeface="Calibri" pitchFamily="34" charset="0"/>
              </a:rPr>
              <a:t>at the front</a:t>
            </a:r>
          </a:p>
          <a:p>
            <a:pPr algn="r"/>
            <a:r>
              <a:rPr lang="en-GB" sz="2800" b="1">
                <a:latin typeface="Calibri" pitchFamily="34" charset="0"/>
              </a:rPr>
              <a:t> of the bus</a:t>
            </a:r>
          </a:p>
        </p:txBody>
      </p:sp>
    </p:spTree>
  </p:cSld>
  <p:clrMapOvr>
    <a:masterClrMapping/>
  </p:clrMapOvr>
  <p:transition spd="slow" advTm="5891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1275" y="0"/>
            <a:ext cx="586898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740650" y="2205038"/>
            <a:ext cx="503238" cy="503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9459" name="Group 17"/>
          <p:cNvGrpSpPr>
            <a:grpSpLocks/>
          </p:cNvGrpSpPr>
          <p:nvPr/>
        </p:nvGrpSpPr>
        <p:grpSpPr bwMode="auto">
          <a:xfrm>
            <a:off x="6227763" y="2205038"/>
            <a:ext cx="1296987" cy="503237"/>
            <a:chOff x="5724128" y="2204864"/>
            <a:chExt cx="1296144" cy="504056"/>
          </a:xfrm>
        </p:grpSpPr>
        <p:sp>
          <p:nvSpPr>
            <p:cNvPr id="6" name="Rectangle 5"/>
            <p:cNvSpPr/>
            <p:nvPr/>
          </p:nvSpPr>
          <p:spPr>
            <a:xfrm>
              <a:off x="6588753" y="2204864"/>
              <a:ext cx="431519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55647" y="2204864"/>
              <a:ext cx="433105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24128" y="2204864"/>
              <a:ext cx="431519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9460" name="TextBox 10"/>
          <p:cNvSpPr txBox="1">
            <a:spLocks noChangeArrowheads="1"/>
          </p:cNvSpPr>
          <p:nvPr/>
        </p:nvSpPr>
        <p:spPr bwMode="auto">
          <a:xfrm>
            <a:off x="7451725" y="2060575"/>
            <a:ext cx="10810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>
                <a:latin typeface="Calibri" pitchFamily="34" charset="0"/>
              </a:rPr>
              <a:t>x</a:t>
            </a:r>
          </a:p>
        </p:txBody>
      </p:sp>
      <p:grpSp>
        <p:nvGrpSpPr>
          <p:cNvPr id="19461" name="Group 22"/>
          <p:cNvGrpSpPr>
            <a:grpSpLocks/>
          </p:cNvGrpSpPr>
          <p:nvPr/>
        </p:nvGrpSpPr>
        <p:grpSpPr bwMode="auto">
          <a:xfrm>
            <a:off x="5508625" y="2205038"/>
            <a:ext cx="503238" cy="1008062"/>
            <a:chOff x="5004048" y="2204864"/>
            <a:chExt cx="504056" cy="1008112"/>
          </a:xfrm>
        </p:grpSpPr>
        <p:sp>
          <p:nvSpPr>
            <p:cNvPr id="10" name="Rectangle 9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9462" name="Group 54"/>
          <p:cNvGrpSpPr>
            <a:grpSpLocks/>
          </p:cNvGrpSpPr>
          <p:nvPr/>
        </p:nvGrpSpPr>
        <p:grpSpPr bwMode="auto">
          <a:xfrm>
            <a:off x="5508625" y="4292600"/>
            <a:ext cx="503238" cy="1008063"/>
            <a:chOff x="5076056" y="4293096"/>
            <a:chExt cx="504056" cy="1008112"/>
          </a:xfrm>
        </p:grpSpPr>
        <p:sp>
          <p:nvSpPr>
            <p:cNvPr id="16" name="Rectangle 15"/>
            <p:cNvSpPr/>
            <p:nvPr/>
          </p:nvSpPr>
          <p:spPr>
            <a:xfrm>
              <a:off x="5076056" y="4293096"/>
              <a:ext cx="504056" cy="504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76056" y="4797946"/>
              <a:ext cx="504056" cy="503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9463" name="Group 18"/>
          <p:cNvGrpSpPr>
            <a:grpSpLocks/>
          </p:cNvGrpSpPr>
          <p:nvPr/>
        </p:nvGrpSpPr>
        <p:grpSpPr bwMode="auto">
          <a:xfrm>
            <a:off x="6227763" y="4797425"/>
            <a:ext cx="1296987" cy="503238"/>
            <a:chOff x="5724128" y="2204864"/>
            <a:chExt cx="1296144" cy="504056"/>
          </a:xfrm>
        </p:grpSpPr>
        <p:sp>
          <p:nvSpPr>
            <p:cNvPr id="20" name="Rectangle 19"/>
            <p:cNvSpPr/>
            <p:nvPr/>
          </p:nvSpPr>
          <p:spPr>
            <a:xfrm>
              <a:off x="6588753" y="2204864"/>
              <a:ext cx="431519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55647" y="2204864"/>
              <a:ext cx="433105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24128" y="2204864"/>
              <a:ext cx="431519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9464" name="Group 29"/>
          <p:cNvGrpSpPr>
            <a:grpSpLocks/>
          </p:cNvGrpSpPr>
          <p:nvPr/>
        </p:nvGrpSpPr>
        <p:grpSpPr bwMode="auto">
          <a:xfrm>
            <a:off x="4716463" y="4292600"/>
            <a:ext cx="484187" cy="1008063"/>
            <a:chOff x="5004048" y="2204864"/>
            <a:chExt cx="504056" cy="1008112"/>
          </a:xfrm>
        </p:grpSpPr>
        <p:sp>
          <p:nvSpPr>
            <p:cNvPr id="31" name="Rectangle 30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9465" name="Group 32"/>
          <p:cNvGrpSpPr>
            <a:grpSpLocks/>
          </p:cNvGrpSpPr>
          <p:nvPr/>
        </p:nvGrpSpPr>
        <p:grpSpPr bwMode="auto">
          <a:xfrm>
            <a:off x="3995738" y="2205038"/>
            <a:ext cx="473075" cy="1008062"/>
            <a:chOff x="5004048" y="2204864"/>
            <a:chExt cx="504056" cy="1008112"/>
          </a:xfrm>
        </p:grpSpPr>
        <p:sp>
          <p:nvSpPr>
            <p:cNvPr id="34" name="Rectangle 33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9466" name="Group 35"/>
          <p:cNvGrpSpPr>
            <a:grpSpLocks/>
          </p:cNvGrpSpPr>
          <p:nvPr/>
        </p:nvGrpSpPr>
        <p:grpSpPr bwMode="auto">
          <a:xfrm>
            <a:off x="3995738" y="4292600"/>
            <a:ext cx="473075" cy="1008063"/>
            <a:chOff x="5004048" y="2204864"/>
            <a:chExt cx="504056" cy="1008112"/>
          </a:xfrm>
        </p:grpSpPr>
        <p:sp>
          <p:nvSpPr>
            <p:cNvPr id="37" name="Rectangle 36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9467" name="Group 38"/>
          <p:cNvGrpSpPr>
            <a:grpSpLocks/>
          </p:cNvGrpSpPr>
          <p:nvPr/>
        </p:nvGrpSpPr>
        <p:grpSpPr bwMode="auto">
          <a:xfrm>
            <a:off x="3276600" y="2205038"/>
            <a:ext cx="458788" cy="1008062"/>
            <a:chOff x="5004048" y="2204864"/>
            <a:chExt cx="504056" cy="1008112"/>
          </a:xfrm>
        </p:grpSpPr>
        <p:sp>
          <p:nvSpPr>
            <p:cNvPr id="40" name="Rectangle 39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9468" name="Group 41"/>
          <p:cNvGrpSpPr>
            <a:grpSpLocks/>
          </p:cNvGrpSpPr>
          <p:nvPr/>
        </p:nvGrpSpPr>
        <p:grpSpPr bwMode="auto">
          <a:xfrm>
            <a:off x="3276600" y="4292600"/>
            <a:ext cx="458788" cy="1008063"/>
            <a:chOff x="5004048" y="2204864"/>
            <a:chExt cx="504056" cy="1008112"/>
          </a:xfrm>
        </p:grpSpPr>
        <p:sp>
          <p:nvSpPr>
            <p:cNvPr id="43" name="Rectangle 42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9469" name="Group 44"/>
          <p:cNvGrpSpPr>
            <a:grpSpLocks/>
          </p:cNvGrpSpPr>
          <p:nvPr/>
        </p:nvGrpSpPr>
        <p:grpSpPr bwMode="auto">
          <a:xfrm>
            <a:off x="2627313" y="2205038"/>
            <a:ext cx="446087" cy="1008062"/>
            <a:chOff x="5004048" y="2204864"/>
            <a:chExt cx="504056" cy="1008112"/>
          </a:xfrm>
        </p:grpSpPr>
        <p:sp>
          <p:nvSpPr>
            <p:cNvPr id="46" name="Rectangle 45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9470" name="Group 47"/>
          <p:cNvGrpSpPr>
            <a:grpSpLocks/>
          </p:cNvGrpSpPr>
          <p:nvPr/>
        </p:nvGrpSpPr>
        <p:grpSpPr bwMode="auto">
          <a:xfrm>
            <a:off x="2195513" y="4292600"/>
            <a:ext cx="452437" cy="1008063"/>
            <a:chOff x="5004048" y="2204864"/>
            <a:chExt cx="504056" cy="1008112"/>
          </a:xfrm>
        </p:grpSpPr>
        <p:sp>
          <p:nvSpPr>
            <p:cNvPr id="49" name="Rectangle 48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9471" name="Group 50"/>
          <p:cNvGrpSpPr>
            <a:grpSpLocks/>
          </p:cNvGrpSpPr>
          <p:nvPr/>
        </p:nvGrpSpPr>
        <p:grpSpPr bwMode="auto">
          <a:xfrm>
            <a:off x="965200" y="2205038"/>
            <a:ext cx="1466850" cy="503237"/>
            <a:chOff x="5724128" y="2204864"/>
            <a:chExt cx="1296144" cy="504056"/>
          </a:xfrm>
        </p:grpSpPr>
        <p:sp>
          <p:nvSpPr>
            <p:cNvPr id="52" name="Rectangle 51"/>
            <p:cNvSpPr/>
            <p:nvPr/>
          </p:nvSpPr>
          <p:spPr>
            <a:xfrm>
              <a:off x="6588224" y="2204864"/>
              <a:ext cx="432048" cy="5040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156176" y="2204864"/>
              <a:ext cx="432048" cy="5040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724128" y="2204864"/>
              <a:ext cx="432048" cy="5040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3" name="Snip Same Side Corner Rectangle 2"/>
          <p:cNvSpPr/>
          <p:nvPr/>
        </p:nvSpPr>
        <p:spPr>
          <a:xfrm rot="16200000">
            <a:off x="1404144" y="1269207"/>
            <a:ext cx="3095625" cy="4967287"/>
          </a:xfrm>
          <a:prstGeom prst="snip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9473" name="Group 23"/>
          <p:cNvGrpSpPr>
            <a:grpSpLocks/>
          </p:cNvGrpSpPr>
          <p:nvPr/>
        </p:nvGrpSpPr>
        <p:grpSpPr bwMode="auto">
          <a:xfrm>
            <a:off x="4716463" y="2205038"/>
            <a:ext cx="484187" cy="1008062"/>
            <a:chOff x="5004048" y="2204864"/>
            <a:chExt cx="504056" cy="1008112"/>
          </a:xfrm>
        </p:grpSpPr>
        <p:sp>
          <p:nvSpPr>
            <p:cNvPr id="25" name="Rectangle 24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4" name="Snip Same Side Corner Rectangle 3"/>
          <p:cNvSpPr/>
          <p:nvPr/>
        </p:nvSpPr>
        <p:spPr>
          <a:xfrm rot="5400000">
            <a:off x="4860131" y="1196182"/>
            <a:ext cx="3095625" cy="5113338"/>
          </a:xfrm>
          <a:prstGeom prst="snip2Same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9475" name="Group 60"/>
          <p:cNvGrpSpPr>
            <a:grpSpLocks/>
          </p:cNvGrpSpPr>
          <p:nvPr/>
        </p:nvGrpSpPr>
        <p:grpSpPr bwMode="auto">
          <a:xfrm rot="-5400000">
            <a:off x="1320800" y="4591051"/>
            <a:ext cx="452437" cy="1008062"/>
            <a:chOff x="5004048" y="2204864"/>
            <a:chExt cx="504056" cy="1008112"/>
          </a:xfrm>
        </p:grpSpPr>
        <p:sp>
          <p:nvSpPr>
            <p:cNvPr id="62" name="Rectangle 61"/>
            <p:cNvSpPr/>
            <p:nvPr/>
          </p:nvSpPr>
          <p:spPr>
            <a:xfrm>
              <a:off x="5004049" y="2204865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004049" y="2709715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9476" name="Group 63"/>
          <p:cNvGrpSpPr>
            <a:grpSpLocks/>
          </p:cNvGrpSpPr>
          <p:nvPr/>
        </p:nvGrpSpPr>
        <p:grpSpPr bwMode="auto">
          <a:xfrm>
            <a:off x="468313" y="3789363"/>
            <a:ext cx="450850" cy="1008062"/>
            <a:chOff x="5004048" y="2204864"/>
            <a:chExt cx="504056" cy="1008112"/>
          </a:xfrm>
        </p:grpSpPr>
        <p:sp>
          <p:nvSpPr>
            <p:cNvPr id="65" name="Rectangle 64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9477" name="Group 70"/>
          <p:cNvGrpSpPr>
            <a:grpSpLocks/>
          </p:cNvGrpSpPr>
          <p:nvPr/>
        </p:nvGrpSpPr>
        <p:grpSpPr bwMode="auto">
          <a:xfrm>
            <a:off x="468313" y="2781300"/>
            <a:ext cx="450850" cy="1008063"/>
            <a:chOff x="5004048" y="2204864"/>
            <a:chExt cx="504056" cy="1008112"/>
          </a:xfrm>
        </p:grpSpPr>
        <p:sp>
          <p:nvSpPr>
            <p:cNvPr id="72" name="Rectangle 71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77" name="Isosceles Triangle 76"/>
          <p:cNvSpPr/>
          <p:nvPr/>
        </p:nvSpPr>
        <p:spPr>
          <a:xfrm>
            <a:off x="7596188" y="4652963"/>
            <a:ext cx="504825" cy="647700"/>
          </a:xfrm>
          <a:prstGeom prst="triangl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8" name="Isosceles Triangle 77"/>
          <p:cNvSpPr/>
          <p:nvPr/>
        </p:nvSpPr>
        <p:spPr>
          <a:xfrm>
            <a:off x="2700338" y="4652963"/>
            <a:ext cx="576262" cy="647700"/>
          </a:xfrm>
          <a:prstGeom prst="triangl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80" name="TextBox 78"/>
          <p:cNvSpPr txBox="1">
            <a:spLocks noChangeArrowheads="1"/>
          </p:cNvSpPr>
          <p:nvPr/>
        </p:nvSpPr>
        <p:spPr bwMode="auto">
          <a:xfrm>
            <a:off x="611188" y="333375"/>
            <a:ext cx="30972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latin typeface="Calibri" pitchFamily="34" charset="0"/>
              </a:rPr>
              <a:t>But if the front rows were full 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211638" y="404813"/>
            <a:ext cx="49323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latin typeface="Calibri" pitchFamily="34" charset="0"/>
              </a:rPr>
              <a:t>The black passengers were expected to give up their seats</a:t>
            </a:r>
          </a:p>
        </p:txBody>
      </p:sp>
    </p:spTree>
  </p:cSld>
  <p:clrMapOvr>
    <a:masterClrMapping/>
  </p:clrMapOvr>
  <p:transition spd="slow" advTm="620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264</Words>
  <Application>Microsoft Office PowerPoint</Application>
  <PresentationFormat>On-screen Show (4:3)</PresentationFormat>
  <Paragraphs>43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</dc:creator>
  <cp:lastModifiedBy>Jonathan Wynn</cp:lastModifiedBy>
  <cp:revision>8</cp:revision>
  <dcterms:created xsi:type="dcterms:W3CDTF">2011-03-13T11:46:53Z</dcterms:created>
  <dcterms:modified xsi:type="dcterms:W3CDTF">2021-01-25T20:07:36Z</dcterms:modified>
</cp:coreProperties>
</file>