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4nLC8CRHrJx4nyHI7/qWy9MUD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6E954-7B44-E359-DC6D-D075EE771273}" v="36" dt="2024-09-23T10:13:43.448"/>
  </p1510:revLst>
</p1510:revInfo>
</file>

<file path=ppt/tableStyles.xml><?xml version="1.0" encoding="utf-8"?>
<a:tblStyleLst xmlns:a="http://schemas.openxmlformats.org/drawingml/2006/main" def="{4422A66B-6D11-4DEA-8E14-1E79150F1C10}">
  <a:tblStyle styleId="{4422A66B-6D11-4DEA-8E14-1E79150F1C1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163"/>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1" name="Google Shape;111;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90" name="Google Shape;190;p11: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2" name="Google Shape;202;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9" name="Google Shape;209;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7" name="Google Shape;217;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5dfa3baa33_0_0: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5" name="Google Shape;225;g25dfa3baa33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3" name="Google Shape;233;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1" name="Google Shape;241;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80e56eae0a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80e56eae0a_0_0:notes"/>
          <p:cNvSpPr txBox="1">
            <a:spLocks noGrp="1"/>
          </p:cNvSpPr>
          <p:nvPr>
            <p:ph type="body" idx="1"/>
          </p:nvPr>
        </p:nvSpPr>
        <p:spPr>
          <a:xfrm>
            <a:off x="679450" y="4714875"/>
            <a:ext cx="5438700" cy="4467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2" name="Google Shape;252;g280e56eae0a_0_0:notes"/>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0" name="Google Shape;26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120" name="Google Shape;120;p2: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8" name="Google Shape;268;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6" name="Google Shape;276;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3" name="Google Shape;283;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
        <p:nvSpPr>
          <p:cNvPr id="291" name="Google Shape;291;p22: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2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
        <p:nvSpPr>
          <p:cNvPr id="303" name="Google Shape;303;p23: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2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
        <p:nvSpPr>
          <p:cNvPr id="315" name="Google Shape;315;p24: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2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
        <p:nvSpPr>
          <p:cNvPr id="327" name="Google Shape;327;p25: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25: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9" name="Google Shape;339;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7: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5" name="Google Shape;345;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1" name="Google Shape;351;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8" name="Google Shape;128;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3" name="Google Shape;363;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83" name="Google Shape;383;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92" name="Google Shape;392;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2" name="Google Shape;402;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9" name="Google Shape;409;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7" name="Google Shape;417;p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5: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34" name="Google Shape;434;p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6: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37</a:t>
            </a:fld>
            <a:endParaRPr sz="1200">
              <a:solidFill>
                <a:schemeClr val="dk1"/>
              </a:solidFill>
              <a:latin typeface="Arial"/>
              <a:ea typeface="Arial"/>
              <a:cs typeface="Arial"/>
              <a:sym typeface="Arial"/>
            </a:endParaRPr>
          </a:p>
        </p:txBody>
      </p:sp>
      <p:sp>
        <p:nvSpPr>
          <p:cNvPr id="441" name="Google Shape;441;p36: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3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40eb34ae15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2" name="Google Shape;452;g140eb34ae15_0_0: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3" name="Google Shape;453;g140eb34ae15_0_0: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7: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39</a:t>
            </a:fld>
            <a:endParaRPr sz="1200">
              <a:solidFill>
                <a:schemeClr val="dk1"/>
              </a:solidFill>
              <a:latin typeface="Arial"/>
              <a:ea typeface="Arial"/>
              <a:cs typeface="Arial"/>
              <a:sym typeface="Arial"/>
            </a:endParaRPr>
          </a:p>
        </p:txBody>
      </p:sp>
      <p:sp>
        <p:nvSpPr>
          <p:cNvPr id="462" name="Google Shape;462;p37: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3" name="Google Shape;463;p37: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7" name="Google Shape;137;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8: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40</a:t>
            </a:fld>
            <a:endParaRPr sz="1200">
              <a:solidFill>
                <a:schemeClr val="dk1"/>
              </a:solidFill>
              <a:latin typeface="Arial"/>
              <a:ea typeface="Arial"/>
              <a:cs typeface="Arial"/>
              <a:sym typeface="Arial"/>
            </a:endParaRPr>
          </a:p>
        </p:txBody>
      </p:sp>
      <p:sp>
        <p:nvSpPr>
          <p:cNvPr id="471" name="Google Shape;471;p38: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2" name="Google Shape;472;p38: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9: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9" name="Google Shape;479;p3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6" name="Google Shape;486;p40: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 Transition project </a:t>
            </a:r>
            <a:endParaRPr/>
          </a:p>
        </p:txBody>
      </p:sp>
      <p:sp>
        <p:nvSpPr>
          <p:cNvPr id="487" name="Google Shape;487;p40: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43</a:t>
            </a:fld>
            <a:endParaRPr sz="1200">
              <a:solidFill>
                <a:schemeClr val="dk1"/>
              </a:solidFill>
              <a:latin typeface="Arial"/>
              <a:ea typeface="Arial"/>
              <a:cs typeface="Arial"/>
              <a:sym typeface="Arial"/>
            </a:endParaRPr>
          </a:p>
        </p:txBody>
      </p:sp>
      <p:sp>
        <p:nvSpPr>
          <p:cNvPr id="495" name="Google Shape;495;p41: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6" name="Google Shape;496;p4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6" name="Google Shape;506;p4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15" name="Google Shape;515;p4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4: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46</a:t>
            </a:fld>
            <a:endParaRPr sz="1200">
              <a:solidFill>
                <a:schemeClr val="dk1"/>
              </a:solidFill>
              <a:latin typeface="Arial"/>
              <a:ea typeface="Arial"/>
              <a:cs typeface="Arial"/>
              <a:sym typeface="Arial"/>
            </a:endParaRPr>
          </a:p>
        </p:txBody>
      </p:sp>
      <p:sp>
        <p:nvSpPr>
          <p:cNvPr id="525" name="Google Shape;525;p44: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6" name="Google Shape;526;p4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5: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47</a:t>
            </a:fld>
            <a:endParaRPr sz="1200">
              <a:solidFill>
                <a:schemeClr val="dk1"/>
              </a:solidFill>
              <a:latin typeface="Arial"/>
              <a:ea typeface="Arial"/>
              <a:cs typeface="Arial"/>
              <a:sym typeface="Arial"/>
            </a:endParaRPr>
          </a:p>
        </p:txBody>
      </p:sp>
      <p:sp>
        <p:nvSpPr>
          <p:cNvPr id="535" name="Google Shape;535;p45: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6" name="Google Shape;536;p45: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48" name="Google Shape;548;p4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7: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56" name="Google Shape;556;p4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51" name="Google Shape;151;p6:notes"/>
          <p:cNvSpPr>
            <a:spLocks noGrp="1" noRot="1" noChangeAspect="1"/>
          </p:cNvSpPr>
          <p:nvPr>
            <p:ph type="sldImg" idx="2"/>
          </p:nvPr>
        </p:nvSpPr>
        <p:spPr>
          <a:xfrm>
            <a:off x="920750" y="744538"/>
            <a:ext cx="4960938"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p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0" name="Google Shape;160;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7" name="Google Shape;167;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4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Arial"/>
              <a:buNone/>
              <a:defRPr sz="2400"/>
            </a:lvl1pPr>
            <a:lvl2pPr lvl="1" algn="ctr">
              <a:lnSpc>
                <a:spcPct val="100000"/>
              </a:lnSpc>
              <a:spcBef>
                <a:spcPts val="400"/>
              </a:spcBef>
              <a:spcAft>
                <a:spcPts val="0"/>
              </a:spcAft>
              <a:buClr>
                <a:schemeClr val="dk1"/>
              </a:buClr>
              <a:buSzPts val="2000"/>
              <a:buFont typeface="Arial"/>
              <a:buNone/>
              <a:defRPr sz="2000"/>
            </a:lvl2pPr>
            <a:lvl3pPr lvl="2" algn="ctr">
              <a:lnSpc>
                <a:spcPct val="100000"/>
              </a:lnSpc>
              <a:spcBef>
                <a:spcPts val="360"/>
              </a:spcBef>
              <a:spcAft>
                <a:spcPts val="0"/>
              </a:spcAft>
              <a:buClr>
                <a:schemeClr val="dk1"/>
              </a:buClr>
              <a:buSzPts val="1800"/>
              <a:buFont typeface="Arial"/>
              <a:buNone/>
              <a:defRPr sz="1800"/>
            </a:lvl3pPr>
            <a:lvl4pPr lvl="3" algn="ctr">
              <a:lnSpc>
                <a:spcPct val="100000"/>
              </a:lnSpc>
              <a:spcBef>
                <a:spcPts val="320"/>
              </a:spcBef>
              <a:spcAft>
                <a:spcPts val="0"/>
              </a:spcAft>
              <a:buClr>
                <a:schemeClr val="dk1"/>
              </a:buClr>
              <a:buSzPts val="1600"/>
              <a:buFont typeface="Arial"/>
              <a:buNone/>
              <a:defRPr sz="1600"/>
            </a:lvl4pPr>
            <a:lvl5pPr lvl="4" algn="ctr">
              <a:lnSpc>
                <a:spcPct val="100000"/>
              </a:lnSpc>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58"/>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 name="Google Shape;71;p5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5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5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5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5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5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6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 name="Google Shape;87;p60"/>
          <p:cNvSpPr>
            <a:spLocks noGrp="1"/>
          </p:cNvSpPr>
          <p:nvPr>
            <p:ph type="pic" idx="2"/>
          </p:nvPr>
        </p:nvSpPr>
        <p:spPr>
          <a:xfrm>
            <a:off x="3887788" y="987425"/>
            <a:ext cx="4629150" cy="4873625"/>
          </a:xfrm>
          <a:prstGeom prst="rect">
            <a:avLst/>
          </a:prstGeom>
          <a:noFill/>
          <a:ln>
            <a:noFill/>
          </a:ln>
        </p:spPr>
      </p:sp>
      <p:sp>
        <p:nvSpPr>
          <p:cNvPr id="88" name="Google Shape;88;p6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6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4" name="Google Shape;94;p6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6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6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0" name="Google Shape;100;p6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6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04"/>
        <p:cNvGrpSpPr/>
        <p:nvPr/>
      </p:nvGrpSpPr>
      <p:grpSpPr>
        <a:xfrm>
          <a:off x="0" y="0"/>
          <a:ext cx="0" cy="0"/>
          <a:chOff x="0" y="0"/>
          <a:chExt cx="0" cy="0"/>
        </a:xfrm>
      </p:grpSpPr>
      <p:sp>
        <p:nvSpPr>
          <p:cNvPr id="105" name="Google Shape;105;p63"/>
          <p:cNvSpPr txBox="1">
            <a:spLocks noGrp="1"/>
          </p:cNvSpPr>
          <p:nvPr>
            <p:ph type="body" idx="1"/>
          </p:nvPr>
        </p:nvSpPr>
        <p:spPr>
          <a:xfrm>
            <a:off x="457200" y="274638"/>
            <a:ext cx="8229600" cy="585152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6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6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2"/>
        <p:cNvGrpSpPr/>
        <p:nvPr/>
      </p:nvGrpSpPr>
      <p:grpSpPr>
        <a:xfrm>
          <a:off x="0" y="0"/>
          <a:ext cx="0" cy="0"/>
          <a:chOff x="0" y="0"/>
          <a:chExt cx="0" cy="0"/>
        </a:xfrm>
      </p:grpSpPr>
      <p:sp>
        <p:nvSpPr>
          <p:cNvPr id="33" name="Google Shape;33;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5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5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5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5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55"/>
        <p:cNvGrpSpPr/>
        <p:nvPr/>
      </p:nvGrpSpPr>
      <p:grpSpPr>
        <a:xfrm>
          <a:off x="0" y="0"/>
          <a:ext cx="0" cy="0"/>
          <a:chOff x="0" y="0"/>
          <a:chExt cx="0" cy="0"/>
        </a:xfrm>
      </p:grpSpPr>
      <p:sp>
        <p:nvSpPr>
          <p:cNvPr id="56" name="Google Shape;56;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7" name="Google Shape;57;p5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56"/>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6"/>
          <p:cNvSpPr txBox="1">
            <a:spLocks noGrp="1"/>
          </p:cNvSpPr>
          <p:nvPr>
            <p:ph type="body" idx="3"/>
          </p:nvPr>
        </p:nvSpPr>
        <p:spPr>
          <a:xfrm>
            <a:off x="4648200" y="3938588"/>
            <a:ext cx="4038600" cy="21875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57"/>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57"/>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Font typeface="Arial"/>
              <a:buNone/>
              <a:defRPr sz="2400"/>
            </a:lvl1pPr>
            <a:lvl2pPr marL="914400" lvl="1" indent="-228600" algn="l">
              <a:lnSpc>
                <a:spcPct val="100000"/>
              </a:lnSpc>
              <a:spcBef>
                <a:spcPts val="400"/>
              </a:spcBef>
              <a:spcAft>
                <a:spcPts val="0"/>
              </a:spcAft>
              <a:buClr>
                <a:schemeClr val="dk1"/>
              </a:buClr>
              <a:buSzPts val="2000"/>
              <a:buFont typeface="Arial"/>
              <a:buNone/>
              <a:defRPr sz="2000"/>
            </a:lvl2pPr>
            <a:lvl3pPr marL="1371600" lvl="2" indent="-228600" algn="l">
              <a:lnSpc>
                <a:spcPct val="100000"/>
              </a:lnSpc>
              <a:spcBef>
                <a:spcPts val="360"/>
              </a:spcBef>
              <a:spcAft>
                <a:spcPts val="0"/>
              </a:spcAft>
              <a:buClr>
                <a:schemeClr val="dk1"/>
              </a:buClr>
              <a:buSzPts val="1800"/>
              <a:buFont typeface="Arial"/>
              <a:buNone/>
              <a:defRPr sz="1800"/>
            </a:lvl3pPr>
            <a:lvl4pPr marL="1828800" lvl="3" indent="-228600" algn="l">
              <a:lnSpc>
                <a:spcPct val="100000"/>
              </a:lnSpc>
              <a:spcBef>
                <a:spcPts val="320"/>
              </a:spcBef>
              <a:spcAft>
                <a:spcPts val="0"/>
              </a:spcAft>
              <a:buClr>
                <a:schemeClr val="dk1"/>
              </a:buClr>
              <a:buSzPts val="1600"/>
              <a:buFont typeface="Arial"/>
              <a:buNone/>
              <a:defRPr sz="1600"/>
            </a:lvl4pPr>
            <a:lvl5pPr marL="2286000" lvl="4" indent="-228600" algn="l">
              <a:lnSpc>
                <a:spcPct val="100000"/>
              </a:lnSpc>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66" name="Google Shape;66;p5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4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4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vKUor6u0Ec0vcM&amp;tbnid=HpPJsziQOU3X_M:&amp;ved=0CAUQjRw&amp;url=http%3A%2F%2Fwww.easingwold.n-yorks.sch.uk%2Fpage_viewer.asp%3Fpage%3DCurriculum%26pid%3D3&amp;ei=XDI0UvzANeKR0AWPo4CQBA&amp;bvm=bv.52164340,d.ZGU&amp;psig=AFQjCNFzP2wmHicyOVmkVjSLzVt4aY2ltw&amp;ust=1379238868016211" TargetMode="External"/><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www.google.co.uk/url?sa=i&amp;rct=j&amp;q=&amp;esrc=s&amp;frm=1&amp;source=images&amp;cd=&amp;cad=rja&amp;docid=toXQFkTCI1MAAM&amp;tbnid=6OhidVH98P0qnM:&amp;ved=0CAUQjRw&amp;url=http%3A%2F%2Fwww.smartschoolcouncils.org.uk%2F2013%2F02%2Fcitizenship-education-review%2F&amp;ei=4jI0UqP9B4OG0AXx_YCwCQ&amp;bvm=bv.52164340,d.ZGU&amp;psig=AFQjCNFoyIPrYxT27lctnkz33DHeHbfqJQ&amp;ust=1379239007387418"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drSkcN808_f_BM&amp;tbnid=Nk6aLFKhUkmtiM:&amp;ved=0CAUQjRw&amp;url=http%3A%2F%2Flanguagearts.pppst.com%2Fwriting.html&amp;ei=4DY0UrKgCeu00wXjtoCgCg&amp;psig=AFQjCNGkeUFS6U13R12Hn13_Y9fWXx7XxQ&amp;ust=1379240015297718"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drSkcN808_f_BM&amp;tbnid=Nk6aLFKhUkmtiM:&amp;ved=0CAUQjRw&amp;url=http%3A%2F%2Flanguagearts.pppst.com%2Fwriting.html&amp;ei=4DY0UrKgCeu00wXjtoCgCg&amp;psig=AFQjCNGkeUFS6U13R12Hn13_Y9fWXx7XxQ&amp;ust=1379240015297718"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google.co.uk/url?sa=i&amp;rct=j&amp;q=&amp;esrc=s&amp;frm=1&amp;source=images&amp;cd=&amp;cad=rja&amp;docid=3xycZcenARiExM&amp;tbnid=p8VODjPg_5kksM:&amp;ved=0CAUQjRw&amp;url=http%3A%2F%2Fwww.numeracycd.com%2Fcontents%2Fmain%2Ffans%2Ffans.htm&amp;ei=JDg0UoedCY6k0AWugYGgCg&amp;psig=AFQjCNHrVK6cuXHd-PjLlRbYQMM77mwg0g&amp;ust=1379240332172454" TargetMode="External"/><Relationship Id="rId7" Type="http://schemas.openxmlformats.org/officeDocument/2006/relationships/hyperlink" Target="http://www.google.co.uk/url?sa=i&amp;rct=j&amp;q=&amp;esrc=s&amp;frm=1&amp;source=images&amp;cd=&amp;cad=rja&amp;docid=D1Y49VKx_juaKM&amp;tbnid=x0ufG5BsKCDhHM:&amp;ved=0CAUQjRw&amp;url=http%3A%2F%2Fwww.school-portal.co.uk%2FGroupHomepage.asp%3FGroupID%3D901564&amp;ei=mjg0UqmDLqWM0AXk-IHoCg&amp;psig=AFQjCNHcphtRJBqXGE_dRwnflwERql37Xw&amp;ust=1379240311536394"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www.google.co.uk/url?sa=i&amp;rct=j&amp;q=&amp;esrc=s&amp;frm=1&amp;source=images&amp;cd=&amp;cad=rja&amp;docid=xALPLckQ90M0fM&amp;tbnid=VPuQVcw6ClQDwM:&amp;ved=0CAUQjRw&amp;url=http%3A%2F%2Fwww.grand-illusions.com%2Facatalog%2FNon_Transitive_Dice_-_Set_1.html&amp;ei=djg0UuDaCISp0QX13oCgDw&amp;psig=AFQjCNFpK78fPx8TS1CrKWQeu1gzkK0r3Q&amp;ust=1379240433352770" TargetMode="External"/><Relationship Id="rId4" Type="http://schemas.openxmlformats.org/officeDocument/2006/relationships/image" Target="../media/image15.png"/><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google.co.uk/url?sa=i&amp;rct=j&amp;q=&amp;esrc=s&amp;frm=1&amp;source=images&amp;cd=&amp;cad=rja&amp;docid=3xycZcenARiExM&amp;tbnid=p8VODjPg_5kksM:&amp;ved=0CAUQjRw&amp;url=http%3A%2F%2Fwww.numeracycd.com%2Fcontents%2Fmain%2Ffans%2Ffans.htm&amp;ei=JDg0UoedCY6k0AWugYGgCg&amp;psig=AFQjCNHrVK6cuXHd-PjLlRbYQMM77mwg0g&amp;ust=1379240332172454" TargetMode="External"/><Relationship Id="rId7" Type="http://schemas.openxmlformats.org/officeDocument/2006/relationships/hyperlink" Target="http://www.google.co.uk/url?sa=i&amp;rct=j&amp;q=&amp;esrc=s&amp;frm=1&amp;source=images&amp;cd=&amp;cad=rja&amp;docid=D1Y49VKx_juaKM&amp;tbnid=x0ufG5BsKCDhHM:&amp;ved=0CAUQjRw&amp;url=http%3A%2F%2Fwww.school-portal.co.uk%2FGroupHomepage.asp%3FGroupID%3D901564&amp;ei=mjg0UqmDLqWM0AXk-IHoCg&amp;psig=AFQjCNHcphtRJBqXGE_dRwnflwERql37Xw&amp;ust=1379240311536394"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www.google.co.uk/url?sa=i&amp;rct=j&amp;q=&amp;esrc=s&amp;frm=1&amp;source=images&amp;cd=&amp;cad=rja&amp;docid=xALPLckQ90M0fM&amp;tbnid=VPuQVcw6ClQDwM:&amp;ved=0CAUQjRw&amp;url=http%3A%2F%2Fwww.grand-illusions.com%2Facatalog%2FNon_Transitive_Dice_-_Set_1.html&amp;ei=djg0UuDaCISp0QX13oCgDw&amp;psig=AFQjCNFpK78fPx8TS1CrKWQeu1gzkK0r3Q&amp;ust=1379240433352770" TargetMode="External"/><Relationship Id="rId4" Type="http://schemas.openxmlformats.org/officeDocument/2006/relationships/image" Target="../media/image15.png"/><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google.co.uk/url?sa=i&amp;rct=j&amp;q=&amp;esrc=s&amp;frm=1&amp;source=images&amp;cd=&amp;cad=rja&amp;docid=3xycZcenARiExM&amp;tbnid=p8VODjPg_5kksM:&amp;ved=0CAUQjRw&amp;url=http%3A%2F%2Fwww.numeracycd.com%2Fcontents%2Fmain%2Ffans%2Ffans.htm&amp;ei=JDg0UoedCY6k0AWugYGgCg&amp;psig=AFQjCNHrVK6cuXHd-PjLlRbYQMM77mwg0g&amp;ust=1379240332172454" TargetMode="External"/><Relationship Id="rId7" Type="http://schemas.openxmlformats.org/officeDocument/2006/relationships/hyperlink" Target="http://www.google.co.uk/url?sa=i&amp;rct=j&amp;q=&amp;esrc=s&amp;frm=1&amp;source=images&amp;cd=&amp;cad=rja&amp;docid=D1Y49VKx_juaKM&amp;tbnid=x0ufG5BsKCDhHM:&amp;ved=0CAUQjRw&amp;url=http%3A%2F%2Fwww.school-portal.co.uk%2FGroupHomepage.asp%3FGroupID%3D901564&amp;ei=mjg0UqmDLqWM0AXk-IHoCg&amp;psig=AFQjCNHcphtRJBqXGE_dRwnflwERql37Xw&amp;ust=1379240311536394"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www.google.co.uk/url?sa=i&amp;rct=j&amp;q=&amp;esrc=s&amp;frm=1&amp;source=images&amp;cd=&amp;cad=rja&amp;docid=xALPLckQ90M0fM&amp;tbnid=VPuQVcw6ClQDwM:&amp;ved=0CAUQjRw&amp;url=http%3A%2F%2Fwww.grand-illusions.com%2Facatalog%2FNon_Transitive_Dice_-_Set_1.html&amp;ei=djg0UuDaCISp0QX13oCgDw&amp;psig=AFQjCNFpK78fPx8TS1CrKWQeu1gzkK0r3Q&amp;ust=1379240433352770" TargetMode="External"/><Relationship Id="rId4" Type="http://schemas.openxmlformats.org/officeDocument/2006/relationships/image" Target="../media/image15.png"/><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google.co.uk/url?sa=i&amp;rct=j&amp;q=&amp;esrc=s&amp;frm=1&amp;source=images&amp;cd=&amp;cad=rja&amp;docid=3xycZcenARiExM&amp;tbnid=p8VODjPg_5kksM:&amp;ved=0CAUQjRw&amp;url=http%3A%2F%2Fwww.numeracycd.com%2Fcontents%2Fmain%2Ffans%2Ffans.htm&amp;ei=JDg0UoedCY6k0AWugYGgCg&amp;psig=AFQjCNHrVK6cuXHd-PjLlRbYQMM77mwg0g&amp;ust=1379240332172454" TargetMode="External"/><Relationship Id="rId7" Type="http://schemas.openxmlformats.org/officeDocument/2006/relationships/hyperlink" Target="http://www.google.co.uk/url?sa=i&amp;rct=j&amp;q=&amp;esrc=s&amp;frm=1&amp;source=images&amp;cd=&amp;cad=rja&amp;docid=D1Y49VKx_juaKM&amp;tbnid=x0ufG5BsKCDhHM:&amp;ved=0CAUQjRw&amp;url=http%3A%2F%2Fwww.school-portal.co.uk%2FGroupHomepage.asp%3FGroupID%3D901564&amp;ei=mjg0UqmDLqWM0AXk-IHoCg&amp;psig=AFQjCNHcphtRJBqXGE_dRwnflwERql37Xw&amp;ust=1379240311536394"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www.google.co.uk/url?sa=i&amp;rct=j&amp;q=&amp;esrc=s&amp;frm=1&amp;source=images&amp;cd=&amp;cad=rja&amp;docid=xALPLckQ90M0fM&amp;tbnid=VPuQVcw6ClQDwM:&amp;ved=0CAUQjRw&amp;url=http%3A%2F%2Fwww.grand-illusions.com%2Facatalog%2FNon_Transitive_Dice_-_Set_1.html&amp;ei=djg0UuDaCISp0QX13oCgDw&amp;psig=AFQjCNFpK78fPx8TS1CrKWQeu1gzkK0r3Q&amp;ust=1379240433352770" TargetMode="External"/><Relationship Id="rId4" Type="http://schemas.openxmlformats.org/officeDocument/2006/relationships/image" Target="../media/image15.png"/><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jpg"/></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google.co.uk/url?sa=i&amp;rct=j&amp;q=&amp;esrc=s&amp;frm=1&amp;source=images&amp;cd=&amp;cad=rja&amp;docid=YuydiVYHx11vPM&amp;tbnid=tNqzz32fgjT5vM:&amp;ved=0CAUQjRw&amp;url=http%3A%2F%2Fwww.healthykidclub.com%2F&amp;ei=GEU0UtWyG6KV0QXLiIFA&amp;bvm=bv.52164340,d.ZGU&amp;psig=AFQjCNHJV8v2AWjAZ4ZJkGHCnSycCDAXqw&amp;ust=1379243669647179" TargetMode="External"/><Relationship Id="rId7"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hyperlink" Target="http://www.google.co.uk/url?sa=i&amp;rct=j&amp;q=&amp;esrc=s&amp;frm=1&amp;source=images&amp;cd=&amp;cad=rja&amp;docid=-DN4ZwKep6MkaM&amp;tbnid=vIylHOuVkrlhvM:&amp;ved=0CAUQjRw&amp;url=http%3A%2F%2Fwww.clker.com%2Fclipart-red-arrow-up-right-.html&amp;ei=l0U0UpG1EMGw0AXm44CgCA&amp;bvm=bv.52164340,d.ZGU&amp;psig=AFQjCNFA1swyJLuMJ3V4IcMbvuX2YOXJdQ&amp;ust=1379243785286971" TargetMode="External"/><Relationship Id="rId4" Type="http://schemas.openxmlformats.org/officeDocument/2006/relationships/image" Target="../media/image38.jp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O8gAoOZlIFn8VM&amp;tbnid=9knDuBDcWsV-6M:&amp;ved=0CAUQjRw&amp;url=http%3A%2F%2Fwww.little-linguist.co.uk%2Fenglish-eal-stickers-rewards%2Freward-stickers-english-mixed-pack-of-125.html&amp;ei=ozs0UuTVJKec0QW_moGQBA&amp;psig=AFQjCNEpOYBmzY5SoKcRk7GY9TFGlXyQJg&amp;ust=137924122682784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2"/>
        <p:cNvGrpSpPr/>
        <p:nvPr/>
      </p:nvGrpSpPr>
      <p:grpSpPr>
        <a:xfrm>
          <a:off x="0" y="0"/>
          <a:ext cx="0" cy="0"/>
          <a:chOff x="0" y="0"/>
          <a:chExt cx="0" cy="0"/>
        </a:xfrm>
      </p:grpSpPr>
      <p:sp>
        <p:nvSpPr>
          <p:cNvPr id="113" name="Google Shape;113;p1" descr="Blue tissue paper"/>
          <p:cNvSpPr/>
          <p:nvPr/>
        </p:nvSpPr>
        <p:spPr>
          <a:xfrm>
            <a:off x="179388" y="188913"/>
            <a:ext cx="8785225" cy="6480175"/>
          </a:xfrm>
          <a:prstGeom prst="rect">
            <a:avLst/>
          </a:prstGeom>
          <a:blipFill rotWithShape="1">
            <a:blip r:embed="rId3">
              <a:alphaModFix/>
            </a:blip>
            <a:tile tx="0" ty="0" sx="100000" sy="100000" flip="none" algn="tl"/>
          </a:blip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1"/>
          <p:cNvSpPr txBox="1">
            <a:spLocks noGrp="1"/>
          </p:cNvSpPr>
          <p:nvPr>
            <p:ph type="ctrTitle"/>
          </p:nvPr>
        </p:nvSpPr>
        <p:spPr>
          <a:xfrm>
            <a:off x="323850" y="1484313"/>
            <a:ext cx="8640763" cy="25511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8000">
                <a:solidFill>
                  <a:srgbClr val="FF0000"/>
                </a:solidFill>
                <a:latin typeface="Comic Sans MS"/>
                <a:ea typeface="Comic Sans MS"/>
                <a:cs typeface="Comic Sans MS"/>
                <a:sym typeface="Comic Sans MS"/>
              </a:rPr>
              <a:t>Welcome to Year 5</a:t>
            </a:r>
            <a:br>
              <a:rPr lang="en-GB" sz="8000">
                <a:solidFill>
                  <a:srgbClr val="FF0000"/>
                </a:solidFill>
                <a:latin typeface="Comic Sans MS"/>
                <a:ea typeface="Comic Sans MS"/>
                <a:cs typeface="Comic Sans MS"/>
                <a:sym typeface="Comic Sans MS"/>
              </a:rPr>
            </a:br>
            <a:r>
              <a:rPr lang="en-GB" sz="8000">
                <a:solidFill>
                  <a:srgbClr val="FF0000"/>
                </a:solidFill>
                <a:latin typeface="Comic Sans MS"/>
                <a:ea typeface="Comic Sans MS"/>
                <a:cs typeface="Comic Sans MS"/>
                <a:sym typeface="Comic Sans MS"/>
              </a:rPr>
              <a:t>Curriculum Evening</a:t>
            </a:r>
            <a:endParaRPr>
              <a:latin typeface="Comic Sans MS"/>
              <a:ea typeface="Comic Sans MS"/>
              <a:cs typeface="Comic Sans MS"/>
              <a:sym typeface="Comic Sans MS"/>
            </a:endParaRPr>
          </a:p>
        </p:txBody>
      </p:sp>
      <p:sp>
        <p:nvSpPr>
          <p:cNvPr id="115" name="Google Shape;115;p1"/>
          <p:cNvSpPr txBox="1">
            <a:spLocks noGrp="1"/>
          </p:cNvSpPr>
          <p:nvPr>
            <p:ph type="subTitle" idx="1"/>
          </p:nvPr>
        </p:nvSpPr>
        <p:spPr>
          <a:xfrm>
            <a:off x="1476375" y="5229225"/>
            <a:ext cx="6400800" cy="10318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2"/>
              </a:buClr>
              <a:buSzPts val="5400"/>
              <a:buFont typeface="Arial"/>
              <a:buNone/>
            </a:pPr>
            <a:r>
              <a:rPr lang="en-GB" sz="5400">
                <a:solidFill>
                  <a:schemeClr val="accent2"/>
                </a:solidFill>
                <a:latin typeface="Comic Sans MS"/>
                <a:ea typeface="Comic Sans MS"/>
                <a:cs typeface="Comic Sans MS"/>
                <a:sym typeface="Comic Sans MS"/>
              </a:rPr>
              <a:t>Miss Jackson</a:t>
            </a:r>
            <a:endParaRPr>
              <a:latin typeface="Comic Sans MS"/>
              <a:ea typeface="Comic Sans MS"/>
              <a:cs typeface="Comic Sans MS"/>
              <a:sym typeface="Comic Sans MS"/>
            </a:endParaRPr>
          </a:p>
        </p:txBody>
      </p:sp>
      <p:pic>
        <p:nvPicPr>
          <p:cNvPr id="116" name="Google Shape;116;p1"/>
          <p:cNvPicPr preferRelativeResize="0"/>
          <p:nvPr/>
        </p:nvPicPr>
        <p:blipFill rotWithShape="1">
          <a:blip r:embed="rId4">
            <a:alphaModFix/>
          </a:blip>
          <a:srcRect t="6699"/>
          <a:stretch/>
        </p:blipFill>
        <p:spPr>
          <a:xfrm>
            <a:off x="7342335" y="1613000"/>
            <a:ext cx="1146415" cy="1143000"/>
          </a:xfrm>
          <a:prstGeom prst="rect">
            <a:avLst/>
          </a:prstGeom>
          <a:noFill/>
          <a:ln>
            <a:noFill/>
          </a:ln>
        </p:spPr>
      </p:pic>
      <p:pic>
        <p:nvPicPr>
          <p:cNvPr id="117" name="Google Shape;117;p1"/>
          <p:cNvPicPr preferRelativeResize="0"/>
          <p:nvPr/>
        </p:nvPicPr>
        <p:blipFill rotWithShape="1">
          <a:blip r:embed="rId4">
            <a:alphaModFix/>
          </a:blip>
          <a:srcRect t="6699"/>
          <a:stretch/>
        </p:blipFill>
        <p:spPr>
          <a:xfrm>
            <a:off x="675585" y="1613000"/>
            <a:ext cx="1146415" cy="11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latin typeface="Comic Sans MS"/>
                <a:ea typeface="Comic Sans MS"/>
                <a:cs typeface="Comic Sans MS"/>
                <a:sym typeface="Comic Sans MS"/>
              </a:rPr>
              <a:t>Behaviour Policy</a:t>
            </a:r>
            <a:endParaRPr>
              <a:latin typeface="Comic Sans MS"/>
              <a:ea typeface="Comic Sans MS"/>
              <a:cs typeface="Comic Sans MS"/>
              <a:sym typeface="Comic Sans MS"/>
            </a:endParaRPr>
          </a:p>
        </p:txBody>
      </p:sp>
      <p:sp>
        <p:nvSpPr>
          <p:cNvPr id="185" name="Google Shape;185;p10"/>
          <p:cNvSpPr txBox="1">
            <a:spLocks noGrp="1"/>
          </p:cNvSpPr>
          <p:nvPr>
            <p:ph type="body" idx="1"/>
          </p:nvPr>
        </p:nvSpPr>
        <p:spPr>
          <a:xfrm>
            <a:off x="444405" y="1844824"/>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GB" sz="2400" dirty="0">
                <a:latin typeface="Comic Sans MS"/>
                <a:ea typeface="Comic Sans MS"/>
                <a:cs typeface="Comic Sans MS"/>
                <a:sym typeface="Comic Sans MS"/>
              </a:rPr>
              <a:t>At St Matthew’s, we have the ‘Good to be Green’ behaviour policy. </a:t>
            </a:r>
            <a:endParaRPr dirty="0">
              <a:latin typeface="Comic Sans MS"/>
              <a:ea typeface="Comic Sans MS"/>
              <a:cs typeface="Comic Sans MS"/>
              <a:sym typeface="Comic Sans MS"/>
            </a:endParaRPr>
          </a:p>
          <a:p>
            <a:pPr marL="0" lvl="0" indent="0" algn="l" rtl="0">
              <a:lnSpc>
                <a:spcPct val="100000"/>
              </a:lnSpc>
              <a:spcBef>
                <a:spcPts val="480"/>
              </a:spcBef>
              <a:spcAft>
                <a:spcPts val="0"/>
              </a:spcAft>
              <a:buClr>
                <a:schemeClr val="dk1"/>
              </a:buClr>
              <a:buSzPts val="2400"/>
              <a:buFont typeface="Arial"/>
              <a:buNone/>
            </a:pPr>
            <a:r>
              <a:rPr lang="en-GB" sz="2400" dirty="0">
                <a:latin typeface="Comic Sans MS"/>
                <a:ea typeface="Comic Sans MS"/>
                <a:cs typeface="Comic Sans MS"/>
                <a:sym typeface="Comic Sans MS"/>
              </a:rPr>
              <a:t>Children are given warnings and on their third warning they receive a ‘Stop and Think’ card to give them the opportunity to change their behaviour. </a:t>
            </a:r>
            <a:endParaRPr dirty="0">
              <a:latin typeface="Comic Sans MS"/>
              <a:ea typeface="Comic Sans MS"/>
              <a:cs typeface="Comic Sans MS"/>
              <a:sym typeface="Comic Sans MS"/>
            </a:endParaRPr>
          </a:p>
          <a:p>
            <a:pPr marL="0" lvl="0" indent="0" algn="l" rtl="0">
              <a:lnSpc>
                <a:spcPct val="100000"/>
              </a:lnSpc>
              <a:spcBef>
                <a:spcPts val="480"/>
              </a:spcBef>
              <a:spcAft>
                <a:spcPts val="0"/>
              </a:spcAft>
              <a:buClr>
                <a:schemeClr val="dk1"/>
              </a:buClr>
              <a:buSzPts val="2400"/>
              <a:buFont typeface="Arial"/>
              <a:buNone/>
            </a:pPr>
            <a:r>
              <a:rPr lang="en-GB" sz="2400" dirty="0">
                <a:latin typeface="Comic Sans MS"/>
                <a:ea typeface="Comic Sans MS"/>
                <a:cs typeface="Comic Sans MS"/>
                <a:sym typeface="Comic Sans MS"/>
              </a:rPr>
              <a:t>If their behaviour persists, or if they are rude to a member of staff or a peer then they will receive an amber card. </a:t>
            </a:r>
            <a:endParaRPr dirty="0">
              <a:latin typeface="Comic Sans MS"/>
              <a:ea typeface="Comic Sans MS"/>
              <a:cs typeface="Comic Sans MS"/>
              <a:sym typeface="Comic Sans MS"/>
            </a:endParaRPr>
          </a:p>
          <a:p>
            <a:pPr marL="0" lvl="0" indent="0" algn="l" rtl="0">
              <a:lnSpc>
                <a:spcPct val="100000"/>
              </a:lnSpc>
              <a:spcBef>
                <a:spcPts val="480"/>
              </a:spcBef>
              <a:spcAft>
                <a:spcPts val="0"/>
              </a:spcAft>
              <a:buClr>
                <a:schemeClr val="dk1"/>
              </a:buClr>
              <a:buSzPts val="2400"/>
              <a:buFont typeface="Arial"/>
              <a:buNone/>
            </a:pPr>
            <a:r>
              <a:rPr lang="en-GB" sz="2400" dirty="0">
                <a:latin typeface="Comic Sans MS"/>
                <a:ea typeface="Comic Sans MS"/>
                <a:cs typeface="Comic Sans MS"/>
                <a:sym typeface="Comic Sans MS"/>
              </a:rPr>
              <a:t>Children will receive a red card if either they do not change their behaviour after warnings or they will receive an instant red card for reasons such as abuse (whether that is verbal or physical). </a:t>
            </a:r>
            <a:endParaRPr dirty="0">
              <a:latin typeface="Comic Sans MS"/>
              <a:ea typeface="Comic Sans MS"/>
              <a:cs typeface="Comic Sans MS"/>
              <a:sym typeface="Comic Sans MS"/>
            </a:endParaRPr>
          </a:p>
        </p:txBody>
      </p:sp>
      <p:pic>
        <p:nvPicPr>
          <p:cNvPr id="186" name="Google Shape;186;p10" descr="A picture containing diagram&#10;&#10;Description automatically generated"/>
          <p:cNvPicPr preferRelativeResize="0"/>
          <p:nvPr/>
        </p:nvPicPr>
        <p:blipFill rotWithShape="1">
          <a:blip r:embed="rId3">
            <a:alphaModFix/>
          </a:blip>
          <a:srcRect/>
          <a:stretch/>
        </p:blipFill>
        <p:spPr>
          <a:xfrm>
            <a:off x="37070" y="0"/>
            <a:ext cx="2392288" cy="1699284"/>
          </a:xfrm>
          <a:prstGeom prst="rect">
            <a:avLst/>
          </a:prstGeom>
          <a:noFill/>
          <a:ln>
            <a:noFill/>
          </a:ln>
        </p:spPr>
      </p:pic>
      <p:pic>
        <p:nvPicPr>
          <p:cNvPr id="187" name="Google Shape;187;p10" descr="A picture containing diagram&#10;&#10;Description automatically generated"/>
          <p:cNvPicPr preferRelativeResize="0"/>
          <p:nvPr/>
        </p:nvPicPr>
        <p:blipFill rotWithShape="1">
          <a:blip r:embed="rId3">
            <a:alphaModFix/>
          </a:blip>
          <a:srcRect/>
          <a:stretch/>
        </p:blipFill>
        <p:spPr>
          <a:xfrm>
            <a:off x="6714642" y="0"/>
            <a:ext cx="2392288" cy="16992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title"/>
          </p:nvPr>
        </p:nvSpPr>
        <p:spPr>
          <a:xfrm>
            <a:off x="1619250" y="0"/>
            <a:ext cx="61533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Year 5 Curriculum</a:t>
            </a:r>
            <a:endParaRPr sz="5400">
              <a:solidFill>
                <a:srgbClr val="FF0000"/>
              </a:solidFill>
              <a:latin typeface="Comic Sans MS"/>
              <a:ea typeface="Comic Sans MS"/>
              <a:cs typeface="Comic Sans MS"/>
              <a:sym typeface="Comic Sans MS"/>
            </a:endParaRPr>
          </a:p>
        </p:txBody>
      </p:sp>
      <p:sp>
        <p:nvSpPr>
          <p:cNvPr id="194" name="Google Shape;194;p11"/>
          <p:cNvSpPr txBox="1">
            <a:spLocks noGrp="1"/>
          </p:cNvSpPr>
          <p:nvPr>
            <p:ph type="body" idx="1"/>
          </p:nvPr>
        </p:nvSpPr>
        <p:spPr>
          <a:xfrm>
            <a:off x="611188" y="1125538"/>
            <a:ext cx="3384550" cy="51831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Arial"/>
              <a:buNone/>
            </a:pPr>
            <a:r>
              <a:rPr lang="en-GB" sz="3600">
                <a:latin typeface="Comic Sans MS"/>
                <a:ea typeface="Comic Sans MS"/>
                <a:cs typeface="Comic Sans MS"/>
                <a:sym typeface="Comic Sans MS"/>
              </a:rPr>
              <a:t>Subjects</a:t>
            </a:r>
            <a:endParaRPr>
              <a:latin typeface="Comic Sans MS"/>
              <a:ea typeface="Comic Sans MS"/>
              <a:cs typeface="Comic Sans MS"/>
              <a:sym typeface="Comic Sans MS"/>
            </a:endParaRPr>
          </a:p>
          <a:p>
            <a:pPr marL="457200" lvl="0" indent="-457200" algn="l" rtl="0">
              <a:lnSpc>
                <a:spcPct val="90000"/>
              </a:lnSpc>
              <a:spcBef>
                <a:spcPts val="720"/>
              </a:spcBef>
              <a:spcAft>
                <a:spcPts val="0"/>
              </a:spcAft>
              <a:buSzPts val="3600"/>
              <a:buFont typeface="Comic Sans MS"/>
              <a:buChar char="-"/>
            </a:pPr>
            <a:r>
              <a:rPr lang="en-GB" sz="3600">
                <a:latin typeface="Comic Sans MS"/>
                <a:ea typeface="Comic Sans MS"/>
                <a:cs typeface="Comic Sans MS"/>
                <a:sym typeface="Comic Sans MS"/>
              </a:rPr>
              <a:t>English</a:t>
            </a:r>
            <a:endParaRPr>
              <a:latin typeface="Comic Sans MS"/>
              <a:ea typeface="Comic Sans MS"/>
              <a:cs typeface="Comic Sans MS"/>
              <a:sym typeface="Comic Sans MS"/>
            </a:endParaRPr>
          </a:p>
          <a:p>
            <a:pPr marL="342900" lvl="0" indent="-342900" algn="l" rtl="0">
              <a:lnSpc>
                <a:spcPct val="90000"/>
              </a:lnSpc>
              <a:spcBef>
                <a:spcPts val="720"/>
              </a:spcBef>
              <a:spcAft>
                <a:spcPts val="0"/>
              </a:spcAft>
              <a:buClr>
                <a:schemeClr val="dk1"/>
              </a:buClr>
              <a:buSzPts val="3600"/>
              <a:buFont typeface="Arial"/>
              <a:buNone/>
            </a:pPr>
            <a:r>
              <a:rPr lang="en-GB" sz="3600">
                <a:latin typeface="Comic Sans MS"/>
                <a:ea typeface="Comic Sans MS"/>
                <a:cs typeface="Comic Sans MS"/>
                <a:sym typeface="Comic Sans MS"/>
              </a:rPr>
              <a:t>	- Maths</a:t>
            </a:r>
            <a:endParaRPr>
              <a:latin typeface="Comic Sans MS"/>
              <a:ea typeface="Comic Sans MS"/>
              <a:cs typeface="Comic Sans MS"/>
              <a:sym typeface="Comic Sans MS"/>
            </a:endParaRPr>
          </a:p>
          <a:p>
            <a:pPr marL="342900" lvl="0" indent="-342900" algn="l" rtl="0">
              <a:lnSpc>
                <a:spcPct val="90000"/>
              </a:lnSpc>
              <a:spcBef>
                <a:spcPts val="720"/>
              </a:spcBef>
              <a:spcAft>
                <a:spcPts val="0"/>
              </a:spcAft>
              <a:buClr>
                <a:schemeClr val="dk1"/>
              </a:buClr>
              <a:buSzPts val="3600"/>
              <a:buFont typeface="Arial"/>
              <a:buNone/>
            </a:pPr>
            <a:r>
              <a:rPr lang="en-GB" sz="3600">
                <a:latin typeface="Comic Sans MS"/>
                <a:ea typeface="Comic Sans MS"/>
                <a:cs typeface="Comic Sans MS"/>
                <a:sym typeface="Comic Sans MS"/>
              </a:rPr>
              <a:t>	- Science</a:t>
            </a:r>
            <a:endParaRPr>
              <a:latin typeface="Comic Sans MS"/>
              <a:ea typeface="Comic Sans MS"/>
              <a:cs typeface="Comic Sans MS"/>
              <a:sym typeface="Comic Sans MS"/>
            </a:endParaRPr>
          </a:p>
          <a:p>
            <a:pPr marL="342900" lvl="0" indent="-342900" algn="l" rtl="0">
              <a:lnSpc>
                <a:spcPct val="90000"/>
              </a:lnSpc>
              <a:spcBef>
                <a:spcPts val="720"/>
              </a:spcBef>
              <a:spcAft>
                <a:spcPts val="0"/>
              </a:spcAft>
              <a:buClr>
                <a:schemeClr val="dk1"/>
              </a:buClr>
              <a:buSzPts val="3600"/>
              <a:buFont typeface="Arial"/>
              <a:buNone/>
            </a:pPr>
            <a:r>
              <a:rPr lang="en-GB" sz="3600">
                <a:latin typeface="Comic Sans MS"/>
                <a:ea typeface="Comic Sans MS"/>
                <a:cs typeface="Comic Sans MS"/>
                <a:sym typeface="Comic Sans MS"/>
              </a:rPr>
              <a:t>	- Computing</a:t>
            </a:r>
            <a:endParaRPr>
              <a:latin typeface="Comic Sans MS"/>
              <a:ea typeface="Comic Sans MS"/>
              <a:cs typeface="Comic Sans MS"/>
              <a:sym typeface="Comic Sans MS"/>
            </a:endParaRPr>
          </a:p>
          <a:p>
            <a:pPr marL="342900" lvl="0" indent="-342900" algn="l" rtl="0">
              <a:lnSpc>
                <a:spcPct val="90000"/>
              </a:lnSpc>
              <a:spcBef>
                <a:spcPts val="720"/>
              </a:spcBef>
              <a:spcAft>
                <a:spcPts val="0"/>
              </a:spcAft>
              <a:buClr>
                <a:schemeClr val="dk1"/>
              </a:buClr>
              <a:buSzPts val="3600"/>
              <a:buFont typeface="Arial"/>
              <a:buNone/>
            </a:pPr>
            <a:r>
              <a:rPr lang="en-GB" sz="3600">
                <a:latin typeface="Comic Sans MS"/>
                <a:ea typeface="Comic Sans MS"/>
                <a:cs typeface="Comic Sans MS"/>
                <a:sym typeface="Comic Sans MS"/>
              </a:rPr>
              <a:t>	- Religion</a:t>
            </a:r>
            <a:endParaRPr sz="3600">
              <a:latin typeface="Comic Sans MS"/>
              <a:ea typeface="Comic Sans MS"/>
              <a:cs typeface="Comic Sans MS"/>
              <a:sym typeface="Comic Sans MS"/>
            </a:endParaRPr>
          </a:p>
          <a:p>
            <a:pPr marL="342900" lvl="0" indent="-342900" algn="l" rtl="0">
              <a:lnSpc>
                <a:spcPct val="90000"/>
              </a:lnSpc>
              <a:spcBef>
                <a:spcPts val="720"/>
              </a:spcBef>
              <a:spcAft>
                <a:spcPts val="0"/>
              </a:spcAft>
              <a:buClr>
                <a:schemeClr val="dk1"/>
              </a:buClr>
              <a:buSzPts val="3600"/>
              <a:buFont typeface="Arial"/>
              <a:buNone/>
            </a:pPr>
            <a:r>
              <a:rPr lang="en-GB" sz="3600">
                <a:latin typeface="Comic Sans MS"/>
                <a:ea typeface="Comic Sans MS"/>
                <a:cs typeface="Comic Sans MS"/>
                <a:sym typeface="Comic Sans MS"/>
              </a:rPr>
              <a:t>	- RSE</a:t>
            </a:r>
            <a:endParaRPr sz="3600">
              <a:latin typeface="Comic Sans MS"/>
              <a:ea typeface="Comic Sans MS"/>
              <a:cs typeface="Comic Sans MS"/>
              <a:sym typeface="Comic Sans MS"/>
            </a:endParaRPr>
          </a:p>
          <a:p>
            <a:pPr marL="342900" lvl="0" indent="-342900" algn="l" rtl="0">
              <a:lnSpc>
                <a:spcPct val="90000"/>
              </a:lnSpc>
              <a:spcBef>
                <a:spcPts val="720"/>
              </a:spcBef>
              <a:spcAft>
                <a:spcPts val="0"/>
              </a:spcAft>
              <a:buClr>
                <a:schemeClr val="dk1"/>
              </a:buClr>
              <a:buSzPts val="3600"/>
              <a:buFont typeface="Arial"/>
              <a:buNone/>
            </a:pPr>
            <a:r>
              <a:rPr lang="en-GB" sz="3600">
                <a:latin typeface="Comic Sans MS"/>
                <a:ea typeface="Comic Sans MS"/>
                <a:cs typeface="Comic Sans MS"/>
                <a:sym typeface="Comic Sans MS"/>
              </a:rPr>
              <a:t>	- PSHCE</a:t>
            </a:r>
            <a:endParaRPr sz="3600">
              <a:latin typeface="Comic Sans MS"/>
              <a:ea typeface="Comic Sans MS"/>
              <a:cs typeface="Comic Sans MS"/>
              <a:sym typeface="Comic Sans MS"/>
            </a:endParaRPr>
          </a:p>
          <a:p>
            <a:pPr marL="342900" lvl="0" indent="-342900" algn="l" rtl="0">
              <a:lnSpc>
                <a:spcPct val="90000"/>
              </a:lnSpc>
              <a:spcBef>
                <a:spcPts val="480"/>
              </a:spcBef>
              <a:spcAft>
                <a:spcPts val="0"/>
              </a:spcAft>
              <a:buClr>
                <a:schemeClr val="dk1"/>
              </a:buClr>
              <a:buSzPts val="2400"/>
              <a:buFont typeface="Arial"/>
              <a:buNone/>
            </a:pPr>
            <a:endParaRPr sz="2400">
              <a:latin typeface="Arial"/>
              <a:ea typeface="Arial"/>
              <a:cs typeface="Arial"/>
              <a:sym typeface="Arial"/>
            </a:endParaRPr>
          </a:p>
        </p:txBody>
      </p:sp>
      <p:sp>
        <p:nvSpPr>
          <p:cNvPr id="195" name="Google Shape;195;p11"/>
          <p:cNvSpPr txBox="1"/>
          <p:nvPr/>
        </p:nvSpPr>
        <p:spPr>
          <a:xfrm>
            <a:off x="5003800" y="4076700"/>
            <a:ext cx="3168650" cy="4270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Times New Roman"/>
              <a:ea typeface="Times New Roman"/>
              <a:cs typeface="Times New Roman"/>
              <a:sym typeface="Times New Roman"/>
            </a:endParaRPr>
          </a:p>
        </p:txBody>
      </p:sp>
      <p:pic>
        <p:nvPicPr>
          <p:cNvPr id="196" name="Google Shape;196;p11" descr="curric">
            <a:hlinkClick r:id="rId3"/>
          </p:cNvPr>
          <p:cNvPicPr preferRelativeResize="0"/>
          <p:nvPr/>
        </p:nvPicPr>
        <p:blipFill rotWithShape="1">
          <a:blip r:embed="rId4">
            <a:alphaModFix/>
          </a:blip>
          <a:srcRect/>
          <a:stretch/>
        </p:blipFill>
        <p:spPr>
          <a:xfrm>
            <a:off x="6545263" y="4997450"/>
            <a:ext cx="1627187" cy="1311275"/>
          </a:xfrm>
          <a:prstGeom prst="rect">
            <a:avLst/>
          </a:prstGeom>
          <a:noFill/>
          <a:ln>
            <a:noFill/>
          </a:ln>
        </p:spPr>
      </p:pic>
      <p:pic>
        <p:nvPicPr>
          <p:cNvPr id="197" name="Google Shape;197;p11" descr="NationalCurriculum_logo">
            <a:hlinkClick r:id="rId5"/>
          </p:cNvPr>
          <p:cNvPicPr preferRelativeResize="0"/>
          <p:nvPr/>
        </p:nvPicPr>
        <p:blipFill rotWithShape="1">
          <a:blip r:embed="rId6">
            <a:alphaModFix/>
          </a:blip>
          <a:srcRect/>
          <a:stretch/>
        </p:blipFill>
        <p:spPr>
          <a:xfrm>
            <a:off x="0" y="0"/>
            <a:ext cx="1619250" cy="1116013"/>
          </a:xfrm>
          <a:prstGeom prst="rect">
            <a:avLst/>
          </a:prstGeom>
          <a:noFill/>
          <a:ln>
            <a:noFill/>
          </a:ln>
        </p:spPr>
      </p:pic>
      <p:sp>
        <p:nvSpPr>
          <p:cNvPr id="198" name="Google Shape;198;p11"/>
          <p:cNvSpPr txBox="1"/>
          <p:nvPr/>
        </p:nvSpPr>
        <p:spPr>
          <a:xfrm>
            <a:off x="3995738" y="1506325"/>
            <a:ext cx="4178400" cy="4109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3200"/>
              <a:buFont typeface="Arial"/>
              <a:buNone/>
            </a:pP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90000"/>
              </a:lnSpc>
              <a:spcBef>
                <a:spcPts val="0"/>
              </a:spcBef>
              <a:spcAft>
                <a:spcPts val="0"/>
              </a:spcAft>
              <a:buClr>
                <a:schemeClr val="hlink"/>
              </a:buClr>
              <a:buSzPts val="3200"/>
              <a:buFont typeface="Arial"/>
              <a:buNone/>
            </a:pPr>
            <a:r>
              <a:rPr lang="en-GB" sz="3200" b="0" i="0" u="none" strike="noStrike" cap="none">
                <a:solidFill>
                  <a:schemeClr val="dk1"/>
                </a:solidFill>
                <a:latin typeface="Comic Sans MS"/>
                <a:ea typeface="Comic Sans MS"/>
                <a:cs typeface="Comic Sans MS"/>
                <a:sym typeface="Comic Sans MS"/>
              </a:rPr>
              <a:t>	-	History</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90000"/>
              </a:lnSpc>
              <a:spcBef>
                <a:spcPts val="0"/>
              </a:spcBef>
              <a:spcAft>
                <a:spcPts val="0"/>
              </a:spcAft>
              <a:buClr>
                <a:schemeClr val="accent2"/>
              </a:buClr>
              <a:buSzPts val="3200"/>
              <a:buFont typeface="Arial"/>
              <a:buNone/>
            </a:pPr>
            <a:r>
              <a:rPr lang="en-GB" sz="3200" b="0" i="0" u="none" strike="noStrike" cap="none">
                <a:solidFill>
                  <a:schemeClr val="dk1"/>
                </a:solidFill>
                <a:latin typeface="Comic Sans MS"/>
                <a:ea typeface="Comic Sans MS"/>
                <a:cs typeface="Comic Sans MS"/>
                <a:sym typeface="Comic Sans MS"/>
              </a:rPr>
              <a:t>	-	Geography</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90000"/>
              </a:lnSpc>
              <a:spcBef>
                <a:spcPts val="0"/>
              </a:spcBef>
              <a:spcAft>
                <a:spcPts val="0"/>
              </a:spcAft>
              <a:buClr>
                <a:schemeClr val="accent2"/>
              </a:buClr>
              <a:buSzPts val="3200"/>
              <a:buFont typeface="Arial"/>
              <a:buNone/>
            </a:pPr>
            <a:r>
              <a:rPr lang="en-GB" sz="3200" b="0" i="0" u="none" strike="noStrike" cap="none">
                <a:solidFill>
                  <a:schemeClr val="dk1"/>
                </a:solidFill>
                <a:latin typeface="Comic Sans MS"/>
                <a:ea typeface="Comic Sans MS"/>
                <a:cs typeface="Comic Sans MS"/>
                <a:sym typeface="Comic Sans MS"/>
              </a:rPr>
              <a:t>	-	Art</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90000"/>
              </a:lnSpc>
              <a:spcBef>
                <a:spcPts val="0"/>
              </a:spcBef>
              <a:spcAft>
                <a:spcPts val="0"/>
              </a:spcAft>
              <a:buClr>
                <a:schemeClr val="accent2"/>
              </a:buClr>
              <a:buSzPts val="3200"/>
              <a:buFont typeface="Arial"/>
              <a:buNone/>
            </a:pPr>
            <a:r>
              <a:rPr lang="en-GB" sz="3200" b="0" i="0" u="none" strike="noStrike" cap="none">
                <a:solidFill>
                  <a:schemeClr val="dk1"/>
                </a:solidFill>
                <a:latin typeface="Comic Sans MS"/>
                <a:ea typeface="Comic Sans MS"/>
                <a:cs typeface="Comic Sans MS"/>
                <a:sym typeface="Comic Sans MS"/>
              </a:rPr>
              <a:t>	-	Design &amp;     		Technology</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90000"/>
              </a:lnSpc>
              <a:spcBef>
                <a:spcPts val="0"/>
              </a:spcBef>
              <a:spcAft>
                <a:spcPts val="0"/>
              </a:spcAft>
              <a:buClr>
                <a:schemeClr val="dk1"/>
              </a:buClr>
              <a:buSzPts val="3200"/>
              <a:buFont typeface="Arial"/>
              <a:buNone/>
            </a:pPr>
            <a:r>
              <a:rPr lang="en-GB" sz="3200" b="0" i="0" u="none" strike="noStrike" cap="none">
                <a:solidFill>
                  <a:schemeClr val="dk1"/>
                </a:solidFill>
                <a:latin typeface="Comic Sans MS"/>
                <a:ea typeface="Comic Sans MS"/>
                <a:cs typeface="Comic Sans MS"/>
                <a:sym typeface="Comic Sans MS"/>
              </a:rPr>
              <a:t>	-	Music</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90000"/>
              </a:lnSpc>
              <a:spcBef>
                <a:spcPts val="0"/>
              </a:spcBef>
              <a:spcAft>
                <a:spcPts val="0"/>
              </a:spcAft>
              <a:buClr>
                <a:schemeClr val="dk1"/>
              </a:buClr>
              <a:buSzPts val="3200"/>
              <a:buFont typeface="Arial"/>
              <a:buNone/>
            </a:pPr>
            <a:r>
              <a:rPr lang="en-GB" sz="3200" b="0" i="0" u="none" strike="noStrike" cap="none">
                <a:solidFill>
                  <a:schemeClr val="dk1"/>
                </a:solidFill>
                <a:latin typeface="Comic Sans MS"/>
                <a:ea typeface="Comic Sans MS"/>
                <a:cs typeface="Comic Sans MS"/>
                <a:sym typeface="Comic Sans MS"/>
              </a:rPr>
              <a:t>	-	French</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90000"/>
              </a:lnSpc>
              <a:spcBef>
                <a:spcPts val="0"/>
              </a:spcBef>
              <a:spcAft>
                <a:spcPts val="0"/>
              </a:spcAft>
              <a:buClr>
                <a:schemeClr val="dk1"/>
              </a:buClr>
              <a:buSzPts val="3200"/>
              <a:buFont typeface="Arial"/>
              <a:buNone/>
            </a:pPr>
            <a:r>
              <a:rPr lang="en-GB" sz="3200" b="0" i="0" u="none" strike="noStrike" cap="none">
                <a:solidFill>
                  <a:schemeClr val="dk1"/>
                </a:solidFill>
                <a:latin typeface="Comic Sans MS"/>
                <a:ea typeface="Comic Sans MS"/>
                <a:cs typeface="Comic Sans MS"/>
                <a:sym typeface="Comic Sans MS"/>
              </a:rPr>
              <a:t>	-	PE</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9" name="Google Shape;199;p11"/>
          <p:cNvPicPr preferRelativeResize="0"/>
          <p:nvPr/>
        </p:nvPicPr>
        <p:blipFill rotWithShape="1">
          <a:blip r:embed="rId7">
            <a:alphaModFix/>
          </a:blip>
          <a:srcRect t="6699"/>
          <a:stretch/>
        </p:blipFill>
        <p:spPr>
          <a:xfrm>
            <a:off x="7940385" y="54825"/>
            <a:ext cx="1146415"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p:nvPr/>
        </p:nvSpPr>
        <p:spPr>
          <a:xfrm>
            <a:off x="605127" y="161925"/>
            <a:ext cx="67497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GB" sz="5400" b="0" i="0" u="none" strike="noStrike" cap="none">
                <a:solidFill>
                  <a:srgbClr val="FF0000"/>
                </a:solidFill>
                <a:latin typeface="Comic Sans MS"/>
                <a:ea typeface="Comic Sans MS"/>
                <a:cs typeface="Comic Sans MS"/>
                <a:sym typeface="Comic Sans MS"/>
              </a:rPr>
              <a:t>Lessons in Year 5</a:t>
            </a:r>
            <a:endParaRPr sz="1400" b="0" i="0" u="none" strike="noStrike" cap="none">
              <a:solidFill>
                <a:srgbClr val="000000"/>
              </a:solidFill>
              <a:latin typeface="Comic Sans MS"/>
              <a:ea typeface="Comic Sans MS"/>
              <a:cs typeface="Comic Sans MS"/>
              <a:sym typeface="Comic Sans MS"/>
            </a:endParaRPr>
          </a:p>
        </p:txBody>
      </p:sp>
      <p:sp>
        <p:nvSpPr>
          <p:cNvPr id="205" name="Google Shape;205;p12"/>
          <p:cNvSpPr txBox="1"/>
          <p:nvPr/>
        </p:nvSpPr>
        <p:spPr>
          <a:xfrm>
            <a:off x="179388" y="1052513"/>
            <a:ext cx="8713800" cy="560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Children are taught in structured lessons, which consists of 5 main parts: </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 - </a:t>
            </a:r>
            <a:r>
              <a:rPr lang="en-GB" sz="2400" b="0" i="0" u="none" strike="noStrike" cap="none">
                <a:solidFill>
                  <a:srgbClr val="FF0000"/>
                </a:solidFill>
                <a:latin typeface="Comic Sans MS"/>
                <a:ea typeface="Comic Sans MS"/>
                <a:cs typeface="Comic Sans MS"/>
                <a:sym typeface="Comic Sans MS"/>
              </a:rPr>
              <a:t>Retrieval </a:t>
            </a:r>
            <a:r>
              <a:rPr lang="en-GB" sz="2400" b="0" i="0" u="none" strike="noStrike" cap="none">
                <a:solidFill>
                  <a:schemeClr val="dk1"/>
                </a:solidFill>
                <a:latin typeface="Comic Sans MS"/>
                <a:ea typeface="Comic Sans MS"/>
                <a:cs typeface="Comic Sans MS"/>
                <a:sym typeface="Comic Sans MS"/>
              </a:rPr>
              <a:t>(assess prior knowledge)</a:t>
            </a:r>
            <a:endParaRPr sz="2400" b="0" i="0" u="none" strike="noStrike" cap="none">
              <a:solidFill>
                <a:srgbClr val="FF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a:t>
            </a:r>
            <a:r>
              <a:rPr lang="en-GB" sz="2400" b="0" i="0" u="none" strike="noStrike" cap="none">
                <a:solidFill>
                  <a:srgbClr val="FF0000"/>
                </a:solidFill>
                <a:latin typeface="Comic Sans MS"/>
                <a:ea typeface="Comic Sans MS"/>
                <a:cs typeface="Comic Sans MS"/>
                <a:sym typeface="Comic Sans MS"/>
              </a:rPr>
              <a:t> Aim/Learning Objective </a:t>
            </a:r>
            <a:r>
              <a:rPr lang="en-GB" sz="2400" b="0" i="0" u="none" strike="noStrike" cap="none">
                <a:solidFill>
                  <a:schemeClr val="dk1"/>
                </a:solidFill>
                <a:latin typeface="Comic Sans MS"/>
                <a:ea typeface="Comic Sans MS"/>
                <a:cs typeface="Comic Sans MS"/>
                <a:sym typeface="Comic Sans MS"/>
              </a:rPr>
              <a:t>(we are learning to…)</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 - </a:t>
            </a:r>
            <a:r>
              <a:rPr lang="en-GB" sz="2400" b="0" i="0" u="none" strike="noStrike" cap="none">
                <a:solidFill>
                  <a:srgbClr val="FF0000"/>
                </a:solidFill>
                <a:latin typeface="Comic Sans MS"/>
                <a:ea typeface="Comic Sans MS"/>
                <a:cs typeface="Comic Sans MS"/>
                <a:sym typeface="Comic Sans MS"/>
              </a:rPr>
              <a:t>Whole class teaching</a:t>
            </a:r>
            <a:r>
              <a:rPr lang="en-GB" sz="2400" b="0" i="0" u="none" strike="noStrike" cap="none">
                <a:solidFill>
                  <a:schemeClr val="dk1"/>
                </a:solidFill>
                <a:latin typeface="Comic Sans MS"/>
                <a:ea typeface="Comic Sans MS"/>
                <a:cs typeface="Comic Sans MS"/>
                <a:sym typeface="Comic Sans MS"/>
              </a:rPr>
              <a:t> (smartboards / powerpoints / practical and interactive)</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 - </a:t>
            </a:r>
            <a:r>
              <a:rPr lang="en-GB" sz="2400" b="0" i="0" u="none" strike="noStrike" cap="none">
                <a:solidFill>
                  <a:srgbClr val="FF0000"/>
                </a:solidFill>
                <a:latin typeface="Comic Sans MS"/>
                <a:ea typeface="Comic Sans MS"/>
                <a:cs typeface="Comic Sans MS"/>
                <a:sym typeface="Comic Sans MS"/>
              </a:rPr>
              <a:t>Independent work</a:t>
            </a:r>
            <a:r>
              <a:rPr lang="en-GB" sz="2400" b="0" i="0" u="none" strike="noStrike" cap="none">
                <a:solidFill>
                  <a:schemeClr val="dk1"/>
                </a:solidFill>
                <a:latin typeface="Comic Sans MS"/>
                <a:ea typeface="Comic Sans MS"/>
                <a:cs typeface="Comic Sans MS"/>
                <a:sym typeface="Comic Sans MS"/>
              </a:rPr>
              <a:t> (individual / paired / small group)</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 - </a:t>
            </a:r>
            <a:r>
              <a:rPr lang="en-GB" sz="2400" b="0" i="0" u="none" strike="noStrike" cap="none">
                <a:solidFill>
                  <a:srgbClr val="FF0000"/>
                </a:solidFill>
                <a:latin typeface="Comic Sans MS"/>
                <a:ea typeface="Comic Sans MS"/>
                <a:cs typeface="Comic Sans MS"/>
                <a:sym typeface="Comic Sans MS"/>
              </a:rPr>
              <a:t>Plenary </a:t>
            </a:r>
            <a:r>
              <a:rPr lang="en-GB" sz="2400" b="0" i="0" u="none" strike="noStrike" cap="none">
                <a:solidFill>
                  <a:schemeClr val="dk1"/>
                </a:solidFill>
                <a:latin typeface="Comic Sans MS"/>
                <a:ea typeface="Comic Sans MS"/>
                <a:cs typeface="Comic Sans MS"/>
                <a:sym typeface="Comic Sans MS"/>
              </a:rPr>
              <a:t>(summary of lesson)</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Assessment is continuous and tracked to ensure that each child’s unique needs are catered for.</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There will also be an assessment week in the Autumn, Spring and Summer term. </a:t>
            </a:r>
            <a:endParaRPr sz="1400" b="0" i="0" u="none" strike="noStrike" cap="none">
              <a:solidFill>
                <a:srgbClr val="000000"/>
              </a:solidFill>
              <a:latin typeface="Comic Sans MS"/>
              <a:ea typeface="Comic Sans MS"/>
              <a:cs typeface="Comic Sans MS"/>
              <a:sym typeface="Comic Sans MS"/>
            </a:endParaRPr>
          </a:p>
        </p:txBody>
      </p:sp>
      <p:pic>
        <p:nvPicPr>
          <p:cNvPr id="206" name="Google Shape;206;p12"/>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p:nvPr/>
        </p:nvSpPr>
        <p:spPr>
          <a:xfrm>
            <a:off x="1" y="0"/>
            <a:ext cx="86979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100" b="0" i="0" u="none" strike="noStrike" cap="none">
                <a:solidFill>
                  <a:srgbClr val="FF0000"/>
                </a:solidFill>
                <a:latin typeface="Comic Sans MS"/>
                <a:ea typeface="Comic Sans MS"/>
                <a:cs typeface="Comic Sans MS"/>
                <a:sym typeface="Comic Sans MS"/>
              </a:rPr>
              <a:t>English – Talk for Writing</a:t>
            </a:r>
            <a:r>
              <a:rPr lang="en-GB" sz="5100" b="0" i="0" u="none" strike="noStrike" cap="none">
                <a:solidFill>
                  <a:srgbClr val="FF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212" name="Google Shape;212;p13"/>
          <p:cNvSpPr txBox="1"/>
          <p:nvPr/>
        </p:nvSpPr>
        <p:spPr>
          <a:xfrm>
            <a:off x="323528" y="1166401"/>
            <a:ext cx="7848900" cy="4525200"/>
          </a:xfrm>
          <a:prstGeom prst="rect">
            <a:avLst/>
          </a:prstGeom>
          <a:noFill/>
          <a:ln>
            <a:noFill/>
          </a:ln>
        </p:spPr>
        <p:txBody>
          <a:bodyPr spcFirstLastPara="1" wrap="square" lIns="91425" tIns="45700" rIns="91425" bIns="45700" anchor="t" anchorCtr="0">
            <a:spAutoFit/>
          </a:bodyPr>
          <a:lstStyle/>
          <a:p>
            <a:pPr>
              <a:buSzPts val="2400"/>
            </a:pPr>
            <a:r>
              <a:rPr lang="en-GB" sz="2400" b="0" i="0" u="none" strike="noStrike" cap="none" dirty="0">
                <a:solidFill>
                  <a:schemeClr val="dk1"/>
                </a:solidFill>
                <a:latin typeface="Comic Sans MS"/>
                <a:ea typeface="Comic Sans MS"/>
                <a:cs typeface="Comic Sans MS"/>
                <a:sym typeface="Comic Sans MS"/>
              </a:rPr>
              <a:t>Across the whole </a:t>
            </a:r>
            <a:r>
              <a:rPr lang="en-GB" sz="2400" dirty="0">
                <a:solidFill>
                  <a:schemeClr val="dk1"/>
                </a:solidFill>
                <a:latin typeface="Comic Sans MS"/>
                <a:ea typeface="Comic Sans MS"/>
                <a:cs typeface="Comic Sans MS"/>
                <a:sym typeface="Comic Sans MS"/>
              </a:rPr>
              <a:t>school we</a:t>
            </a:r>
            <a:r>
              <a:rPr lang="en-GB" sz="2400" b="0" i="0" u="none" strike="noStrike" cap="none" dirty="0">
                <a:solidFill>
                  <a:schemeClr val="dk1"/>
                </a:solidFill>
                <a:latin typeface="Comic Sans MS"/>
                <a:ea typeface="Comic Sans MS"/>
                <a:cs typeface="Comic Sans MS"/>
                <a:sym typeface="Comic Sans MS"/>
              </a:rPr>
              <a:t> have </a:t>
            </a:r>
            <a:r>
              <a:rPr lang="en-GB" sz="2400" dirty="0">
                <a:solidFill>
                  <a:schemeClr val="dk1"/>
                </a:solidFill>
                <a:latin typeface="Comic Sans MS"/>
                <a:ea typeface="Comic Sans MS"/>
                <a:cs typeface="Comic Sans MS"/>
                <a:sym typeface="Comic Sans MS"/>
              </a:rPr>
              <a:t>a </a:t>
            </a:r>
            <a:r>
              <a:rPr lang="en-GB" sz="2400" b="0" i="0" u="none" strike="noStrike" cap="none" dirty="0">
                <a:solidFill>
                  <a:schemeClr val="dk1"/>
                </a:solidFill>
                <a:latin typeface="Comic Sans MS"/>
                <a:ea typeface="Comic Sans MS"/>
                <a:cs typeface="Comic Sans MS"/>
                <a:sym typeface="Comic Sans MS"/>
              </a:rPr>
              <a:t>scheme called Talk for Writing. </a:t>
            </a:r>
            <a:endParaRPr sz="1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omic Sans MS"/>
                <a:ea typeface="Comic Sans MS"/>
                <a:cs typeface="Comic Sans MS"/>
                <a:sym typeface="Comic Sans MS"/>
              </a:rPr>
              <a:t>Talk for writing </a:t>
            </a:r>
            <a:r>
              <a:rPr lang="en-GB" sz="2400" b="0" i="0" u="none" strike="noStrike" cap="none" dirty="0">
                <a:solidFill>
                  <a:srgbClr val="000000"/>
                </a:solidFill>
                <a:latin typeface="Comic Sans MS"/>
                <a:ea typeface="Comic Sans MS"/>
                <a:cs typeface="Comic Sans MS"/>
                <a:sym typeface="Comic Sans MS"/>
              </a:rPr>
              <a:t>enables children to imitate the language they need for a particular topic orally, before reading and analysing it, and then writing their own version.</a:t>
            </a:r>
            <a:endParaRPr sz="1400" b="0" i="0" u="none" strike="noStrike" cap="none" dirty="0">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omic Sans MS"/>
                <a:ea typeface="Comic Sans MS"/>
                <a:cs typeface="Comic Sans MS"/>
                <a:sym typeface="Comic Sans MS"/>
              </a:rPr>
              <a:t>It ensures that pieces of text are gone through in fine detail to emphasise understanding by the reader. It also allows children to achieve their full creative potential.</a:t>
            </a:r>
            <a:endParaRPr sz="2400" b="0" i="0" u="none" strike="noStrike" cap="none" dirty="0">
              <a:solidFill>
                <a:schemeClr val="dk1"/>
              </a:solidFill>
              <a:latin typeface="Comic Sans MS"/>
              <a:ea typeface="Comic Sans MS"/>
              <a:cs typeface="Comic Sans MS"/>
              <a:sym typeface="Comic Sans MS"/>
            </a:endParaRPr>
          </a:p>
        </p:txBody>
      </p:sp>
      <p:pic>
        <p:nvPicPr>
          <p:cNvPr id="213" name="Google Shape;213;p13" descr="Text&#10;&#10;Description automatically generated with medium confidence"/>
          <p:cNvPicPr preferRelativeResize="0"/>
          <p:nvPr/>
        </p:nvPicPr>
        <p:blipFill rotWithShape="1">
          <a:blip r:embed="rId3">
            <a:alphaModFix/>
          </a:blip>
          <a:srcRect/>
          <a:stretch/>
        </p:blipFill>
        <p:spPr>
          <a:xfrm>
            <a:off x="5436096" y="5301284"/>
            <a:ext cx="3530600" cy="1155700"/>
          </a:xfrm>
          <a:prstGeom prst="rect">
            <a:avLst/>
          </a:prstGeom>
          <a:noFill/>
          <a:ln>
            <a:noFill/>
          </a:ln>
        </p:spPr>
      </p:pic>
      <p:pic>
        <p:nvPicPr>
          <p:cNvPr id="214" name="Google Shape;214;p13"/>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468313"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Arial"/>
                <a:ea typeface="Arial"/>
                <a:cs typeface="Arial"/>
                <a:sym typeface="Arial"/>
              </a:rPr>
              <a:t>English </a:t>
            </a:r>
            <a:endParaRPr/>
          </a:p>
        </p:txBody>
      </p:sp>
      <p:sp>
        <p:nvSpPr>
          <p:cNvPr id="220" name="Google Shape;220;p14"/>
          <p:cNvSpPr txBox="1"/>
          <p:nvPr/>
        </p:nvSpPr>
        <p:spPr>
          <a:xfrm>
            <a:off x="0" y="1271588"/>
            <a:ext cx="4751700" cy="554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Autumn Term:</a:t>
            </a:r>
            <a:endParaRPr sz="1400" b="0" i="0" u="none" strike="noStrike" cap="none">
              <a:solidFill>
                <a:srgbClr val="000000"/>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Myths and Legends</a:t>
            </a:r>
            <a:endParaRPr sz="1400" b="0" i="0" u="none" strike="noStrike" cap="none">
              <a:solidFill>
                <a:srgbClr val="000000"/>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Instructions</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Tales from other cultures</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Non-Chronological Report</a:t>
            </a:r>
            <a:endParaRPr sz="28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Spring Term:</a:t>
            </a:r>
            <a:endParaRPr sz="1400" b="0" i="0" u="none" strike="noStrike" cap="none">
              <a:solidFill>
                <a:srgbClr val="000000"/>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English Classic</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Discussion Writing</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Flashback</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Journalistic Writing</a:t>
            </a:r>
            <a:endParaRPr sz="28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14"/>
          <p:cNvSpPr txBox="1"/>
          <p:nvPr/>
        </p:nvSpPr>
        <p:spPr>
          <a:xfrm>
            <a:off x="4772435" y="1429252"/>
            <a:ext cx="4371600" cy="252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Summer Term:</a:t>
            </a:r>
            <a:endParaRPr sz="1400" b="0" i="0" u="none" strike="noStrike" cap="none">
              <a:solidFill>
                <a:srgbClr val="000000"/>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Journey Tale</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Diaries</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Warning Tale</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Text Explanation</a:t>
            </a:r>
            <a:endParaRPr sz="28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2" name="Google Shape;222;p14"/>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5dfa3baa33_0_0"/>
          <p:cNvSpPr txBox="1">
            <a:spLocks noGrp="1"/>
          </p:cNvSpPr>
          <p:nvPr>
            <p:ph type="title"/>
          </p:nvPr>
        </p:nvSpPr>
        <p:spPr>
          <a:xfrm>
            <a:off x="45726" y="0"/>
            <a:ext cx="86523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5400">
                <a:solidFill>
                  <a:srgbClr val="FF0000"/>
                </a:solidFill>
                <a:latin typeface="Arial"/>
                <a:ea typeface="Arial"/>
                <a:cs typeface="Arial"/>
                <a:sym typeface="Arial"/>
              </a:rPr>
              <a:t>English - Book cho</a:t>
            </a:r>
            <a:r>
              <a:rPr lang="en-GB" sz="5400">
                <a:solidFill>
                  <a:srgbClr val="FF0000"/>
                </a:solidFill>
              </a:rPr>
              <a:t>ices</a:t>
            </a:r>
            <a:endParaRPr/>
          </a:p>
        </p:txBody>
      </p:sp>
      <p:sp>
        <p:nvSpPr>
          <p:cNvPr id="228" name="Google Shape;228;g25dfa3baa33_0_0"/>
          <p:cNvSpPr txBox="1"/>
          <p:nvPr/>
        </p:nvSpPr>
        <p:spPr>
          <a:xfrm>
            <a:off x="1268675" y="1429250"/>
            <a:ext cx="6206400" cy="547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endParaRPr sz="1400" b="0" i="0" u="none" strike="noStrike" cap="none">
              <a:solidFill>
                <a:srgbClr val="000000"/>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b="1">
                <a:solidFill>
                  <a:schemeClr val="dk1"/>
                </a:solidFill>
                <a:latin typeface="Comic Sans MS"/>
                <a:ea typeface="Comic Sans MS"/>
                <a:cs typeface="Comic Sans MS"/>
                <a:sym typeface="Comic Sans MS"/>
              </a:rPr>
              <a:t>How to Train Your Dragon </a:t>
            </a:r>
            <a:r>
              <a:rPr lang="en-GB" sz="2800">
                <a:solidFill>
                  <a:schemeClr val="dk1"/>
                </a:solidFill>
                <a:latin typeface="Comic Sans MS"/>
                <a:ea typeface="Comic Sans MS"/>
                <a:cs typeface="Comic Sans MS"/>
                <a:sym typeface="Comic Sans MS"/>
              </a:rPr>
              <a:t>(Myths and Legends)</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b="1">
                <a:solidFill>
                  <a:schemeClr val="dk1"/>
                </a:solidFill>
                <a:latin typeface="Comic Sans MS"/>
                <a:ea typeface="Comic Sans MS"/>
                <a:cs typeface="Comic Sans MS"/>
                <a:sym typeface="Comic Sans MS"/>
              </a:rPr>
              <a:t>The Butterfly Lion</a:t>
            </a:r>
            <a:r>
              <a:rPr lang="en-GB" sz="2800">
                <a:solidFill>
                  <a:schemeClr val="dk1"/>
                </a:solidFill>
                <a:latin typeface="Comic Sans MS"/>
                <a:ea typeface="Comic Sans MS"/>
                <a:cs typeface="Comic Sans MS"/>
                <a:sym typeface="Comic Sans MS"/>
              </a:rPr>
              <a:t> (Tales from other Cultures)</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b="1">
                <a:solidFill>
                  <a:schemeClr val="dk1"/>
                </a:solidFill>
                <a:latin typeface="Comic Sans MS"/>
                <a:ea typeface="Comic Sans MS"/>
                <a:cs typeface="Comic Sans MS"/>
                <a:sym typeface="Comic Sans MS"/>
              </a:rPr>
              <a:t>The Wind in the Willows</a:t>
            </a:r>
            <a:r>
              <a:rPr lang="en-GB" sz="2800">
                <a:solidFill>
                  <a:schemeClr val="dk1"/>
                </a:solidFill>
                <a:latin typeface="Comic Sans MS"/>
                <a:ea typeface="Comic Sans MS"/>
                <a:cs typeface="Comic Sans MS"/>
                <a:sym typeface="Comic Sans MS"/>
              </a:rPr>
              <a:t> (English Classic)</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b="1">
                <a:solidFill>
                  <a:schemeClr val="dk1"/>
                </a:solidFill>
                <a:latin typeface="Comic Sans MS"/>
                <a:ea typeface="Comic Sans MS"/>
                <a:cs typeface="Comic Sans MS"/>
                <a:sym typeface="Comic Sans MS"/>
              </a:rPr>
              <a:t>The Sleeping Sword </a:t>
            </a:r>
            <a:r>
              <a:rPr lang="en-GB" sz="2800">
                <a:solidFill>
                  <a:schemeClr val="dk1"/>
                </a:solidFill>
                <a:latin typeface="Comic Sans MS"/>
                <a:ea typeface="Comic Sans MS"/>
                <a:cs typeface="Comic Sans MS"/>
                <a:sym typeface="Comic Sans MS"/>
              </a:rPr>
              <a:t>(Flashback)</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b="1">
                <a:solidFill>
                  <a:schemeClr val="dk1"/>
                </a:solidFill>
                <a:latin typeface="Comic Sans MS"/>
                <a:ea typeface="Comic Sans MS"/>
                <a:cs typeface="Comic Sans MS"/>
                <a:sym typeface="Comic Sans MS"/>
              </a:rPr>
              <a:t>The Midnight Fox</a:t>
            </a:r>
            <a:r>
              <a:rPr lang="en-GB" sz="2800">
                <a:solidFill>
                  <a:schemeClr val="dk1"/>
                </a:solidFill>
                <a:latin typeface="Comic Sans MS"/>
                <a:ea typeface="Comic Sans MS"/>
                <a:cs typeface="Comic Sans MS"/>
                <a:sym typeface="Comic Sans MS"/>
              </a:rPr>
              <a:t> (Journey Tale)</a:t>
            </a:r>
            <a:endParaRPr sz="2800">
              <a:solidFill>
                <a:schemeClr val="dk1"/>
              </a:solidFill>
              <a:latin typeface="Comic Sans MS"/>
              <a:ea typeface="Comic Sans MS"/>
              <a:cs typeface="Comic Sans MS"/>
              <a:sym typeface="Comic Sans MS"/>
            </a:endParaRPr>
          </a:p>
          <a:p>
            <a:pPr marL="457200" marR="0" lvl="0" indent="-457200" algn="l" rtl="0">
              <a:lnSpc>
                <a:spcPct val="100000"/>
              </a:lnSpc>
              <a:spcBef>
                <a:spcPts val="0"/>
              </a:spcBef>
              <a:spcAft>
                <a:spcPts val="0"/>
              </a:spcAft>
              <a:buClr>
                <a:schemeClr val="dk1"/>
              </a:buClr>
              <a:buSzPts val="2800"/>
              <a:buFont typeface="Comic Sans MS"/>
              <a:buChar char="•"/>
            </a:pPr>
            <a:r>
              <a:rPr lang="en-GB" sz="2800" b="1">
                <a:solidFill>
                  <a:schemeClr val="dk1"/>
                </a:solidFill>
                <a:latin typeface="Comic Sans MS"/>
                <a:ea typeface="Comic Sans MS"/>
                <a:cs typeface="Comic Sans MS"/>
                <a:sym typeface="Comic Sans MS"/>
              </a:rPr>
              <a:t>The Wolves of Willoughby Chase</a:t>
            </a:r>
            <a:r>
              <a:rPr lang="en-GB" sz="2800">
                <a:solidFill>
                  <a:schemeClr val="dk1"/>
                </a:solidFill>
                <a:latin typeface="Comic Sans MS"/>
                <a:ea typeface="Comic Sans MS"/>
                <a:cs typeface="Comic Sans MS"/>
                <a:sym typeface="Comic Sans MS"/>
              </a:rPr>
              <a:t> (Warning Tale)</a:t>
            </a:r>
            <a:endParaRPr sz="28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endParaRPr sz="2800">
              <a:solidFill>
                <a:schemeClr val="dk1"/>
              </a:solidFill>
              <a:latin typeface="Comic Sans MS"/>
              <a:ea typeface="Comic Sans MS"/>
              <a:cs typeface="Comic Sans MS"/>
              <a:sym typeface="Comic Sans MS"/>
            </a:endParaRPr>
          </a:p>
        </p:txBody>
      </p:sp>
      <p:sp>
        <p:nvSpPr>
          <p:cNvPr id="229" name="Google Shape;229;g25dfa3baa33_0_0"/>
          <p:cNvSpPr txBox="1"/>
          <p:nvPr/>
        </p:nvSpPr>
        <p:spPr>
          <a:xfrm>
            <a:off x="4772435" y="1429252"/>
            <a:ext cx="43716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endParaRPr sz="28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30" name="Google Shape;230;g25dfa3baa33_0_0"/>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304800"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Writing Focus</a:t>
            </a:r>
            <a:endParaRPr>
              <a:latin typeface="Comic Sans MS"/>
              <a:ea typeface="Comic Sans MS"/>
              <a:cs typeface="Comic Sans MS"/>
              <a:sym typeface="Comic Sans MS"/>
            </a:endParaRPr>
          </a:p>
        </p:txBody>
      </p:sp>
      <p:sp>
        <p:nvSpPr>
          <p:cNvPr id="236" name="Google Shape;236;p15"/>
          <p:cNvSpPr txBox="1"/>
          <p:nvPr/>
        </p:nvSpPr>
        <p:spPr>
          <a:xfrm>
            <a:off x="277813" y="1196975"/>
            <a:ext cx="8785200" cy="540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 </a:t>
            </a:r>
            <a:r>
              <a:rPr lang="en-GB" sz="2400" b="0" i="0" u="none" strike="noStrike" cap="none">
                <a:solidFill>
                  <a:srgbClr val="3333CC"/>
                </a:solidFill>
                <a:latin typeface="Comic Sans MS"/>
                <a:ea typeface="Comic Sans MS"/>
                <a:cs typeface="Comic Sans MS"/>
                <a:sym typeface="Comic Sans MS"/>
              </a:rPr>
              <a:t>Vocabulary </a:t>
            </a:r>
            <a:r>
              <a:rPr lang="en-GB" sz="2400" b="0" i="0" u="none" strike="noStrike" cap="none">
                <a:solidFill>
                  <a:schemeClr val="dk1"/>
                </a:solidFill>
                <a:latin typeface="Comic Sans MS"/>
                <a:ea typeface="Comic Sans MS"/>
                <a:cs typeface="Comic Sans MS"/>
                <a:sym typeface="Comic Sans MS"/>
              </a:rPr>
              <a:t>– adjectives, similes, descriptive phrases, interesting and ambitious words, verbs and adverbs</a:t>
            </a:r>
            <a:endParaRPr sz="9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dk1"/>
              </a:buClr>
              <a:buSzPts val="2400"/>
              <a:buFont typeface="Comic Sans MS"/>
              <a:buChar char="•"/>
            </a:pPr>
            <a:r>
              <a:rPr lang="en-GB" sz="2400" b="0" i="0" u="none" strike="noStrike" cap="none">
                <a:solidFill>
                  <a:schemeClr val="dk1"/>
                </a:solidFill>
                <a:latin typeface="Comic Sans MS"/>
                <a:ea typeface="Comic Sans MS"/>
                <a:cs typeface="Comic Sans MS"/>
                <a:sym typeface="Comic Sans MS"/>
              </a:rPr>
              <a:t> </a:t>
            </a:r>
            <a:r>
              <a:rPr lang="en-GB" sz="2400" b="0" i="0" u="none" strike="noStrike" cap="none">
                <a:solidFill>
                  <a:srgbClr val="3333CC"/>
                </a:solidFill>
                <a:latin typeface="Comic Sans MS"/>
                <a:ea typeface="Comic Sans MS"/>
                <a:cs typeface="Comic Sans MS"/>
                <a:sym typeface="Comic Sans MS"/>
              </a:rPr>
              <a:t>Connectives</a:t>
            </a:r>
            <a:r>
              <a:rPr lang="en-GB" sz="2400" b="0" i="0" u="none" strike="noStrike" cap="none">
                <a:solidFill>
                  <a:schemeClr val="dk1"/>
                </a:solidFill>
                <a:latin typeface="Comic Sans MS"/>
                <a:ea typeface="Comic Sans MS"/>
                <a:cs typeface="Comic Sans MS"/>
                <a:sym typeface="Comic Sans MS"/>
              </a:rPr>
              <a:t> – and, but, so, then, because, if when, although, however, as well as, </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rgbClr val="3333CC"/>
              </a:buClr>
              <a:buSzPts val="2400"/>
              <a:buFont typeface="Comic Sans MS"/>
              <a:buChar char="•"/>
            </a:pPr>
            <a:r>
              <a:rPr lang="en-GB" sz="2400" b="0" i="0" u="none" strike="noStrike" cap="none">
                <a:solidFill>
                  <a:srgbClr val="3333CC"/>
                </a:solidFill>
                <a:latin typeface="Comic Sans MS"/>
                <a:ea typeface="Comic Sans MS"/>
                <a:cs typeface="Comic Sans MS"/>
                <a:sym typeface="Comic Sans MS"/>
              </a:rPr>
              <a:t>Openings</a:t>
            </a:r>
            <a:r>
              <a:rPr lang="en-GB" sz="2400" b="0" i="0" u="none" strike="noStrike" cap="none">
                <a:solidFill>
                  <a:schemeClr val="dk1"/>
                </a:solidFill>
                <a:latin typeface="Comic Sans MS"/>
                <a:ea typeface="Comic Sans MS"/>
                <a:cs typeface="Comic Sans MS"/>
                <a:sym typeface="Comic Sans MS"/>
              </a:rPr>
              <a:t> – First, Just then, Next, Finally, After a while, Also, Immediately, </a:t>
            </a:r>
            <a:endParaRPr sz="9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rgbClr val="3333CC"/>
              </a:buClr>
              <a:buSzPts val="2400"/>
              <a:buFont typeface="Comic Sans MS"/>
              <a:buChar char="•"/>
            </a:pPr>
            <a:r>
              <a:rPr lang="en-GB" sz="2400" b="0" i="0" u="none" strike="noStrike" cap="none">
                <a:solidFill>
                  <a:srgbClr val="3333CC"/>
                </a:solidFill>
                <a:latin typeface="Comic Sans MS"/>
                <a:ea typeface="Comic Sans MS"/>
                <a:cs typeface="Comic Sans MS"/>
                <a:sym typeface="Comic Sans MS"/>
              </a:rPr>
              <a:t>Varying sentence openings</a:t>
            </a:r>
            <a:r>
              <a:rPr lang="en-GB" sz="2400" b="0" i="0" u="none" strike="noStrike" cap="none">
                <a:solidFill>
                  <a:schemeClr val="dk1"/>
                </a:solidFill>
                <a:latin typeface="Comic Sans MS"/>
                <a:ea typeface="Comic Sans MS"/>
                <a:cs typeface="Comic Sans MS"/>
                <a:sym typeface="Comic Sans MS"/>
              </a:rPr>
              <a:t> – start with an adverb-ly or -ing word, a questions, in the middle of action</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800"/>
              </a:spcBef>
              <a:spcAft>
                <a:spcPts val="0"/>
              </a:spcAft>
              <a:buClr>
                <a:srgbClr val="3333CC"/>
              </a:buClr>
              <a:buSzPts val="2400"/>
              <a:buFont typeface="Comic Sans MS"/>
              <a:buChar char="•"/>
            </a:pPr>
            <a:r>
              <a:rPr lang="en-GB" sz="2400" b="0" i="0" u="none" strike="noStrike" cap="none">
                <a:solidFill>
                  <a:srgbClr val="3333CC"/>
                </a:solidFill>
                <a:latin typeface="Comic Sans MS"/>
                <a:ea typeface="Comic Sans MS"/>
                <a:cs typeface="Comic Sans MS"/>
                <a:sym typeface="Comic Sans MS"/>
              </a:rPr>
              <a:t>Punctuation</a:t>
            </a:r>
            <a:r>
              <a:rPr lang="en-GB" sz="2400" b="0" i="0" u="none" strike="noStrike" cap="none">
                <a:solidFill>
                  <a:schemeClr val="dk1"/>
                </a:solidFill>
                <a:latin typeface="Comic Sans MS"/>
                <a:ea typeface="Comic Sans MS"/>
                <a:cs typeface="Comic Sans MS"/>
                <a:sym typeface="Comic Sans MS"/>
              </a:rPr>
              <a:t> - </a:t>
            </a:r>
            <a:r>
              <a:rPr lang="en-GB" sz="3600" b="0" i="0" u="none" strike="noStrike" cap="none">
                <a:solidFill>
                  <a:schemeClr val="dk1"/>
                </a:solidFill>
                <a:latin typeface="Comic Sans MS"/>
                <a:ea typeface="Comic Sans MS"/>
                <a:cs typeface="Comic Sans MS"/>
                <a:sym typeface="Comic Sans MS"/>
              </a:rPr>
              <a:t>. , !, ? “ ”… ( ) : ;</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accent2"/>
              </a:buClr>
              <a:buSzPts val="2400"/>
              <a:buFont typeface="Comic Sans MS"/>
              <a:buChar char="•"/>
            </a:pPr>
            <a:r>
              <a:rPr lang="en-GB" sz="2400" b="0" i="0" u="none" strike="noStrike" cap="none">
                <a:solidFill>
                  <a:schemeClr val="accent2"/>
                </a:solidFill>
                <a:latin typeface="Comic Sans MS"/>
                <a:ea typeface="Comic Sans MS"/>
                <a:cs typeface="Comic Sans MS"/>
                <a:sym typeface="Comic Sans MS"/>
              </a:rPr>
              <a:t>Spelling (See separate sheet – reading record)</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accent2"/>
              </a:buClr>
              <a:buSzPts val="2400"/>
              <a:buFont typeface="Comic Sans MS"/>
              <a:buChar char="•"/>
            </a:pPr>
            <a:r>
              <a:rPr lang="en-GB" sz="2400" b="0" i="0" u="none" strike="noStrike" cap="none">
                <a:solidFill>
                  <a:schemeClr val="accent2"/>
                </a:solidFill>
                <a:latin typeface="Comic Sans MS"/>
                <a:ea typeface="Comic Sans MS"/>
                <a:cs typeface="Comic Sans MS"/>
                <a:sym typeface="Comic Sans MS"/>
              </a:rPr>
              <a:t>Grammar (Terminology – reading record)</a:t>
            </a:r>
            <a:endParaRPr sz="2400" b="0" i="0" u="none" strike="noStrike" cap="none">
              <a:solidFill>
                <a:schemeClr val="accent2"/>
              </a:solidFill>
              <a:latin typeface="Comic Sans MS"/>
              <a:ea typeface="Comic Sans MS"/>
              <a:cs typeface="Comic Sans MS"/>
              <a:sym typeface="Comic Sans MS"/>
            </a:endParaRPr>
          </a:p>
        </p:txBody>
      </p:sp>
      <p:pic>
        <p:nvPicPr>
          <p:cNvPr id="237" name="Google Shape;237;p15" descr="la_essays">
            <a:hlinkClick r:id="rId3"/>
          </p:cNvPr>
          <p:cNvPicPr preferRelativeResize="0"/>
          <p:nvPr/>
        </p:nvPicPr>
        <p:blipFill rotWithShape="1">
          <a:blip r:embed="rId4">
            <a:alphaModFix/>
          </a:blip>
          <a:srcRect/>
          <a:stretch/>
        </p:blipFill>
        <p:spPr>
          <a:xfrm>
            <a:off x="6695151" y="5627196"/>
            <a:ext cx="2518524" cy="1143000"/>
          </a:xfrm>
          <a:prstGeom prst="rect">
            <a:avLst/>
          </a:prstGeom>
          <a:noFill/>
          <a:ln>
            <a:noFill/>
          </a:ln>
        </p:spPr>
      </p:pic>
      <p:pic>
        <p:nvPicPr>
          <p:cNvPr id="238" name="Google Shape;238;p15"/>
          <p:cNvPicPr preferRelativeResize="0"/>
          <p:nvPr/>
        </p:nvPicPr>
        <p:blipFill rotWithShape="1">
          <a:blip r:embed="rId5">
            <a:alphaModFix/>
          </a:blip>
          <a:srcRect t="6699"/>
          <a:stretch/>
        </p:blipFill>
        <p:spPr>
          <a:xfrm>
            <a:off x="7940385" y="54825"/>
            <a:ext cx="1146415" cy="1143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0" y="187325"/>
            <a:ext cx="8096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Writing Focus / SPAG </a:t>
            </a:r>
            <a:br>
              <a:rPr lang="en-GB">
                <a:solidFill>
                  <a:srgbClr val="FF0000"/>
                </a:solidFill>
                <a:latin typeface="Arial"/>
                <a:ea typeface="Arial"/>
                <a:cs typeface="Arial"/>
                <a:sym typeface="Arial"/>
              </a:rPr>
            </a:br>
            <a:r>
              <a:rPr lang="en-GB" sz="4800">
                <a:solidFill>
                  <a:srgbClr val="FF0000"/>
                </a:solidFill>
                <a:latin typeface="Comic Sans MS"/>
                <a:ea typeface="Comic Sans MS"/>
                <a:cs typeface="Comic Sans MS"/>
                <a:sym typeface="Comic Sans MS"/>
              </a:rPr>
              <a:t>(</a:t>
            </a:r>
            <a:r>
              <a:rPr lang="en-GB" sz="3600">
                <a:solidFill>
                  <a:srgbClr val="FF0000"/>
                </a:solidFill>
                <a:latin typeface="Comic Sans MS"/>
                <a:ea typeface="Comic Sans MS"/>
                <a:cs typeface="Comic Sans MS"/>
                <a:sym typeface="Comic Sans MS"/>
              </a:rPr>
              <a:t>spelling, punctuation and grammar</a:t>
            </a:r>
            <a:r>
              <a:rPr lang="en-GB" sz="4800">
                <a:solidFill>
                  <a:srgbClr val="FF0000"/>
                </a:solidFill>
                <a:latin typeface="Comic Sans MS"/>
                <a:ea typeface="Comic Sans MS"/>
                <a:cs typeface="Comic Sans MS"/>
                <a:sym typeface="Comic Sans MS"/>
              </a:rPr>
              <a:t>)</a:t>
            </a:r>
            <a:endParaRPr>
              <a:latin typeface="Comic Sans MS"/>
              <a:ea typeface="Comic Sans MS"/>
              <a:cs typeface="Comic Sans MS"/>
              <a:sym typeface="Comic Sans MS"/>
            </a:endParaRPr>
          </a:p>
        </p:txBody>
      </p:sp>
      <p:sp>
        <p:nvSpPr>
          <p:cNvPr id="244" name="Google Shape;244;p16"/>
          <p:cNvSpPr txBox="1"/>
          <p:nvPr/>
        </p:nvSpPr>
        <p:spPr>
          <a:xfrm>
            <a:off x="0" y="1419225"/>
            <a:ext cx="878522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3200"/>
              <a:buFont typeface="Comic Sans MS"/>
              <a:buNone/>
            </a:pPr>
            <a:r>
              <a:rPr lang="en-GB" sz="3200" b="0" i="0" u="none" strike="noStrike" cap="none">
                <a:solidFill>
                  <a:schemeClr val="accent2"/>
                </a:solidFill>
                <a:latin typeface="Comic Sans MS"/>
                <a:ea typeface="Comic Sans MS"/>
                <a:cs typeface="Comic Sans MS"/>
                <a:sym typeface="Comic Sans MS"/>
              </a:rPr>
              <a:t>The man walked down the lane.</a:t>
            </a:r>
            <a:endParaRPr sz="1400" b="0" i="0" u="none" strike="noStrike" cap="none">
              <a:solidFill>
                <a:srgbClr val="000000"/>
              </a:solidFill>
              <a:latin typeface="Arial"/>
              <a:ea typeface="Arial"/>
              <a:cs typeface="Arial"/>
              <a:sym typeface="Arial"/>
            </a:endParaRPr>
          </a:p>
        </p:txBody>
      </p:sp>
      <p:sp>
        <p:nvSpPr>
          <p:cNvPr id="245" name="Google Shape;245;p16"/>
          <p:cNvSpPr txBox="1"/>
          <p:nvPr/>
        </p:nvSpPr>
        <p:spPr>
          <a:xfrm>
            <a:off x="0" y="2243138"/>
            <a:ext cx="8785225" cy="1076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3200"/>
              <a:buFont typeface="Comic Sans MS"/>
              <a:buNone/>
            </a:pPr>
            <a:r>
              <a:rPr lang="en-GB" sz="3200" b="0" i="0" u="none" strike="noStrike" cap="none">
                <a:solidFill>
                  <a:schemeClr val="accent2"/>
                </a:solidFill>
                <a:latin typeface="Comic Sans MS"/>
                <a:ea typeface="Comic Sans MS"/>
                <a:cs typeface="Comic Sans MS"/>
                <a:sym typeface="Comic Sans MS"/>
              </a:rPr>
              <a:t>The </a:t>
            </a:r>
            <a:r>
              <a:rPr lang="en-GB" sz="3200" b="0" i="0" u="none" strike="noStrike" cap="none">
                <a:solidFill>
                  <a:srgbClr val="FF0000"/>
                </a:solidFill>
                <a:latin typeface="Comic Sans MS"/>
                <a:ea typeface="Comic Sans MS"/>
                <a:cs typeface="Comic Sans MS"/>
                <a:sym typeface="Comic Sans MS"/>
              </a:rPr>
              <a:t>old </a:t>
            </a:r>
            <a:r>
              <a:rPr lang="en-GB" sz="3200" b="0" i="0" u="none" strike="noStrike" cap="none">
                <a:solidFill>
                  <a:schemeClr val="accent2"/>
                </a:solidFill>
                <a:latin typeface="Comic Sans MS"/>
                <a:ea typeface="Comic Sans MS"/>
                <a:cs typeface="Comic Sans MS"/>
                <a:sym typeface="Comic Sans MS"/>
              </a:rPr>
              <a:t>man </a:t>
            </a:r>
            <a:r>
              <a:rPr lang="en-GB" sz="3200" b="0" i="0" u="none" strike="noStrike" cap="none">
                <a:solidFill>
                  <a:srgbClr val="FF0000"/>
                </a:solidFill>
                <a:latin typeface="Comic Sans MS"/>
                <a:ea typeface="Comic Sans MS"/>
                <a:cs typeface="Comic Sans MS"/>
                <a:sym typeface="Comic Sans MS"/>
              </a:rPr>
              <a:t>shuffled</a:t>
            </a:r>
            <a:r>
              <a:rPr lang="en-GB" sz="3200" b="0" i="0" u="none" strike="noStrike" cap="none">
                <a:solidFill>
                  <a:schemeClr val="accent2"/>
                </a:solidFill>
                <a:latin typeface="Comic Sans MS"/>
                <a:ea typeface="Comic Sans MS"/>
                <a:cs typeface="Comic Sans MS"/>
                <a:sym typeface="Comic Sans MS"/>
              </a:rPr>
              <a:t> slowly down the </a:t>
            </a:r>
            <a:r>
              <a:rPr lang="en-GB" sz="3200" b="0" i="0" u="none" strike="noStrike" cap="none">
                <a:solidFill>
                  <a:srgbClr val="FF0000"/>
                </a:solidFill>
                <a:latin typeface="Comic Sans MS"/>
                <a:ea typeface="Comic Sans MS"/>
                <a:cs typeface="Comic Sans MS"/>
                <a:sym typeface="Comic Sans MS"/>
              </a:rPr>
              <a:t>cobbled</a:t>
            </a:r>
            <a:r>
              <a:rPr lang="en-GB" sz="3200" b="0" i="0" u="none" strike="noStrike" cap="none">
                <a:solidFill>
                  <a:schemeClr val="accent2"/>
                </a:solidFill>
                <a:latin typeface="Comic Sans MS"/>
                <a:ea typeface="Comic Sans MS"/>
                <a:cs typeface="Comic Sans MS"/>
                <a:sym typeface="Comic Sans MS"/>
              </a:rPr>
              <a:t> lane.</a:t>
            </a:r>
            <a:endParaRPr sz="1400" b="0" i="0" u="none" strike="noStrike" cap="none">
              <a:solidFill>
                <a:srgbClr val="000000"/>
              </a:solidFill>
              <a:latin typeface="Arial"/>
              <a:ea typeface="Arial"/>
              <a:cs typeface="Arial"/>
              <a:sym typeface="Arial"/>
            </a:endParaRPr>
          </a:p>
        </p:txBody>
      </p:sp>
      <p:sp>
        <p:nvSpPr>
          <p:cNvPr id="246" name="Google Shape;246;p16"/>
          <p:cNvSpPr txBox="1"/>
          <p:nvPr/>
        </p:nvSpPr>
        <p:spPr>
          <a:xfrm>
            <a:off x="0" y="3541713"/>
            <a:ext cx="8785225" cy="1570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CC00"/>
              </a:buClr>
              <a:buSzPts val="3200"/>
              <a:buFont typeface="Comic Sans MS"/>
              <a:buNone/>
            </a:pPr>
            <a:r>
              <a:rPr lang="en-GB" sz="3200" b="0" i="0" u="sng" strike="noStrike" cap="none">
                <a:solidFill>
                  <a:srgbClr val="00CC00"/>
                </a:solidFill>
                <a:latin typeface="Comic Sans MS"/>
                <a:ea typeface="Comic Sans MS"/>
                <a:cs typeface="Comic Sans MS"/>
                <a:sym typeface="Comic Sans MS"/>
              </a:rPr>
              <a:t>Slowly</a:t>
            </a:r>
            <a:r>
              <a:rPr lang="en-GB" sz="3200" b="0" i="0" u="none" strike="noStrike" cap="none">
                <a:solidFill>
                  <a:srgbClr val="00CC00"/>
                </a:solidFill>
                <a:latin typeface="Comic Sans MS"/>
                <a:ea typeface="Comic Sans MS"/>
                <a:cs typeface="Comic Sans MS"/>
                <a:sym typeface="Comic Sans MS"/>
              </a:rPr>
              <a:t>,</a:t>
            </a:r>
            <a:r>
              <a:rPr lang="en-GB" sz="3200" b="0" i="0" u="none" strike="noStrike" cap="none">
                <a:solidFill>
                  <a:schemeClr val="accent2"/>
                </a:solidFill>
                <a:latin typeface="Comic Sans MS"/>
                <a:ea typeface="Comic Sans MS"/>
                <a:cs typeface="Comic Sans MS"/>
                <a:sym typeface="Comic Sans MS"/>
              </a:rPr>
              <a:t> the </a:t>
            </a:r>
            <a:r>
              <a:rPr lang="en-GB" sz="3200" b="0" i="0" u="none" strike="noStrike" cap="none">
                <a:solidFill>
                  <a:srgbClr val="FF0000"/>
                </a:solidFill>
                <a:latin typeface="Comic Sans MS"/>
                <a:ea typeface="Comic Sans MS"/>
                <a:cs typeface="Comic Sans MS"/>
                <a:sym typeface="Comic Sans MS"/>
              </a:rPr>
              <a:t>elderly </a:t>
            </a:r>
            <a:r>
              <a:rPr lang="en-GB" sz="3200" b="0" i="0" u="none" strike="noStrike" cap="none">
                <a:solidFill>
                  <a:schemeClr val="accent2"/>
                </a:solidFill>
                <a:latin typeface="Comic Sans MS"/>
                <a:ea typeface="Comic Sans MS"/>
                <a:cs typeface="Comic Sans MS"/>
                <a:sym typeface="Comic Sans MS"/>
              </a:rPr>
              <a:t>man </a:t>
            </a:r>
            <a:r>
              <a:rPr lang="en-GB" sz="3200" b="0" i="0" u="none" strike="noStrike" cap="none">
                <a:solidFill>
                  <a:srgbClr val="FF0000"/>
                </a:solidFill>
                <a:latin typeface="Comic Sans MS"/>
                <a:ea typeface="Comic Sans MS"/>
                <a:cs typeface="Comic Sans MS"/>
                <a:sym typeface="Comic Sans MS"/>
              </a:rPr>
              <a:t>shuffled</a:t>
            </a:r>
            <a:r>
              <a:rPr lang="en-GB" sz="3200" b="0" i="0" u="none" strike="noStrike" cap="none">
                <a:solidFill>
                  <a:schemeClr val="accent2"/>
                </a:solidFill>
                <a:latin typeface="Comic Sans MS"/>
                <a:ea typeface="Comic Sans MS"/>
                <a:cs typeface="Comic Sans MS"/>
                <a:sym typeface="Comic Sans MS"/>
              </a:rPr>
              <a:t> down the </a:t>
            </a:r>
            <a:r>
              <a:rPr lang="en-GB" sz="3200" b="0" i="0" u="none" strike="noStrike" cap="none">
                <a:solidFill>
                  <a:srgbClr val="FF0000"/>
                </a:solidFill>
                <a:latin typeface="Comic Sans MS"/>
                <a:ea typeface="Comic Sans MS"/>
                <a:cs typeface="Comic Sans MS"/>
                <a:sym typeface="Comic Sans MS"/>
              </a:rPr>
              <a:t>cobbled</a:t>
            </a:r>
            <a:r>
              <a:rPr lang="en-GB" sz="3200" b="0" i="0" u="none" strike="noStrike" cap="none">
                <a:solidFill>
                  <a:schemeClr val="accent2"/>
                </a:solidFill>
                <a:latin typeface="Comic Sans MS"/>
                <a:ea typeface="Comic Sans MS"/>
                <a:cs typeface="Comic Sans MS"/>
                <a:sym typeface="Comic Sans MS"/>
              </a:rPr>
              <a:t> lane, </a:t>
            </a:r>
            <a:r>
              <a:rPr lang="en-GB" sz="3200" b="0" i="0" u="none" strike="noStrike" cap="none">
                <a:solidFill>
                  <a:srgbClr val="00CC00"/>
                </a:solidFill>
                <a:latin typeface="Comic Sans MS"/>
                <a:ea typeface="Comic Sans MS"/>
                <a:cs typeface="Comic Sans MS"/>
                <a:sym typeface="Comic Sans MS"/>
              </a:rPr>
              <a:t>with a wooden walking stick in his hand, </a:t>
            </a:r>
            <a:r>
              <a:rPr lang="en-GB" sz="3200" b="0" i="0" u="sng" strike="noStrike" cap="none">
                <a:solidFill>
                  <a:srgbClr val="00CC00"/>
                </a:solidFill>
                <a:latin typeface="Comic Sans MS"/>
                <a:ea typeface="Comic Sans MS"/>
                <a:cs typeface="Comic Sans MS"/>
                <a:sym typeface="Comic Sans MS"/>
              </a:rPr>
              <a:t>even though </a:t>
            </a:r>
            <a:r>
              <a:rPr lang="en-GB" sz="3200" b="0" i="0" u="none" strike="noStrike" cap="none">
                <a:solidFill>
                  <a:srgbClr val="00CC00"/>
                </a:solidFill>
                <a:latin typeface="Comic Sans MS"/>
                <a:ea typeface="Comic Sans MS"/>
                <a:cs typeface="Comic Sans MS"/>
                <a:sym typeface="Comic Sans MS"/>
              </a:rPr>
              <a:t>he was in pain.</a:t>
            </a:r>
            <a:endParaRPr sz="1400" b="0" i="0" u="none" strike="noStrike" cap="none">
              <a:solidFill>
                <a:srgbClr val="000000"/>
              </a:solidFill>
              <a:latin typeface="Arial"/>
              <a:ea typeface="Arial"/>
              <a:cs typeface="Arial"/>
              <a:sym typeface="Arial"/>
            </a:endParaRPr>
          </a:p>
        </p:txBody>
      </p:sp>
      <p:pic>
        <p:nvPicPr>
          <p:cNvPr id="247" name="Google Shape;247;p16" descr="la_essays">
            <a:hlinkClick r:id="rId3"/>
          </p:cNvPr>
          <p:cNvPicPr preferRelativeResize="0"/>
          <p:nvPr/>
        </p:nvPicPr>
        <p:blipFill rotWithShape="1">
          <a:blip r:embed="rId4">
            <a:alphaModFix/>
          </a:blip>
          <a:srcRect/>
          <a:stretch/>
        </p:blipFill>
        <p:spPr>
          <a:xfrm>
            <a:off x="5688013" y="5289550"/>
            <a:ext cx="3455987" cy="1568450"/>
          </a:xfrm>
          <a:prstGeom prst="rect">
            <a:avLst/>
          </a:prstGeom>
          <a:noFill/>
          <a:ln>
            <a:noFill/>
          </a:ln>
        </p:spPr>
      </p:pic>
      <p:pic>
        <p:nvPicPr>
          <p:cNvPr id="248" name="Google Shape;248;p16"/>
          <p:cNvPicPr preferRelativeResize="0"/>
          <p:nvPr/>
        </p:nvPicPr>
        <p:blipFill rotWithShape="1">
          <a:blip r:embed="rId5">
            <a:alphaModFix/>
          </a:blip>
          <a:srcRect t="6699"/>
          <a:stretch/>
        </p:blipFill>
        <p:spPr>
          <a:xfrm>
            <a:off x="7940385" y="54825"/>
            <a:ext cx="1146415" cy="1143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80e56eae0a_0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5400">
                <a:solidFill>
                  <a:srgbClr val="FF0000"/>
                </a:solidFill>
                <a:latin typeface="Comic Sans MS"/>
                <a:ea typeface="Comic Sans MS"/>
                <a:cs typeface="Comic Sans MS"/>
                <a:sym typeface="Comic Sans MS"/>
              </a:rPr>
              <a:t>Guided Reading</a:t>
            </a:r>
            <a:endParaRPr/>
          </a:p>
        </p:txBody>
      </p:sp>
      <p:pic>
        <p:nvPicPr>
          <p:cNvPr id="255" name="Google Shape;255;g280e56eae0a_0_0"/>
          <p:cNvPicPr preferRelativeResize="0"/>
          <p:nvPr/>
        </p:nvPicPr>
        <p:blipFill rotWithShape="1">
          <a:blip r:embed="rId3">
            <a:alphaModFix/>
          </a:blip>
          <a:srcRect l="2400" t="1478" r="1584" b="1264"/>
          <a:stretch/>
        </p:blipFill>
        <p:spPr>
          <a:xfrm>
            <a:off x="148575" y="1236675"/>
            <a:ext cx="3897650" cy="5566249"/>
          </a:xfrm>
          <a:prstGeom prst="rect">
            <a:avLst/>
          </a:prstGeom>
          <a:noFill/>
          <a:ln>
            <a:noFill/>
          </a:ln>
        </p:spPr>
      </p:pic>
      <p:sp>
        <p:nvSpPr>
          <p:cNvPr id="256" name="Google Shape;256;g280e56eae0a_0_0"/>
          <p:cNvSpPr txBox="1"/>
          <p:nvPr/>
        </p:nvSpPr>
        <p:spPr>
          <a:xfrm>
            <a:off x="4309100" y="1371600"/>
            <a:ext cx="4560600" cy="53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latin typeface="Comic Sans MS"/>
                <a:ea typeface="Comic Sans MS"/>
                <a:cs typeface="Comic Sans MS"/>
                <a:sym typeface="Comic Sans MS"/>
              </a:rPr>
              <a:t>Vocabulary</a:t>
            </a:r>
            <a:r>
              <a:rPr lang="en-GB" sz="2000">
                <a:latin typeface="Comic Sans MS"/>
                <a:ea typeface="Comic Sans MS"/>
                <a:cs typeface="Comic Sans MS"/>
                <a:sym typeface="Comic Sans MS"/>
              </a:rPr>
              <a:t> - find and explain the meaning of words in context. </a:t>
            </a:r>
            <a:endParaRPr sz="2000">
              <a:latin typeface="Comic Sans MS"/>
              <a:ea typeface="Comic Sans MS"/>
              <a:cs typeface="Comic Sans MS"/>
              <a:sym typeface="Comic Sans MS"/>
            </a:endParaRPr>
          </a:p>
          <a:p>
            <a:pPr marL="0" lvl="0" indent="0" algn="l" rtl="0">
              <a:spcBef>
                <a:spcPts val="0"/>
              </a:spcBef>
              <a:spcAft>
                <a:spcPts val="0"/>
              </a:spcAft>
              <a:buNone/>
            </a:pPr>
            <a:r>
              <a:rPr lang="en-GB" sz="2000" b="1">
                <a:latin typeface="Comic Sans MS"/>
                <a:ea typeface="Comic Sans MS"/>
                <a:cs typeface="Comic Sans MS"/>
                <a:sym typeface="Comic Sans MS"/>
              </a:rPr>
              <a:t>Infer</a:t>
            </a:r>
            <a:r>
              <a:rPr lang="en-GB" sz="2000">
                <a:latin typeface="Comic Sans MS"/>
                <a:ea typeface="Comic Sans MS"/>
                <a:cs typeface="Comic Sans MS"/>
                <a:sym typeface="Comic Sans MS"/>
              </a:rPr>
              <a:t> - make and justify inferences using evidence from the text.</a:t>
            </a:r>
            <a:endParaRPr sz="2000">
              <a:latin typeface="Comic Sans MS"/>
              <a:ea typeface="Comic Sans MS"/>
              <a:cs typeface="Comic Sans MS"/>
              <a:sym typeface="Comic Sans MS"/>
            </a:endParaRPr>
          </a:p>
          <a:p>
            <a:pPr marL="0" lvl="0" indent="0" algn="l" rtl="0">
              <a:spcBef>
                <a:spcPts val="0"/>
              </a:spcBef>
              <a:spcAft>
                <a:spcPts val="0"/>
              </a:spcAft>
              <a:buNone/>
            </a:pPr>
            <a:r>
              <a:rPr lang="en-GB" sz="2000" b="1">
                <a:latin typeface="Comic Sans MS"/>
                <a:ea typeface="Comic Sans MS"/>
                <a:cs typeface="Comic Sans MS"/>
                <a:sym typeface="Comic Sans MS"/>
              </a:rPr>
              <a:t>Predict </a:t>
            </a:r>
            <a:r>
              <a:rPr lang="en-GB" sz="2000">
                <a:latin typeface="Comic Sans MS"/>
                <a:ea typeface="Comic Sans MS"/>
                <a:cs typeface="Comic Sans MS"/>
                <a:sym typeface="Comic Sans MS"/>
              </a:rPr>
              <a:t>- what might happen from the details given and implied. </a:t>
            </a:r>
            <a:endParaRPr sz="2000">
              <a:latin typeface="Comic Sans MS"/>
              <a:ea typeface="Comic Sans MS"/>
              <a:cs typeface="Comic Sans MS"/>
              <a:sym typeface="Comic Sans MS"/>
            </a:endParaRPr>
          </a:p>
          <a:p>
            <a:pPr marL="0" lvl="0" indent="0" algn="l" rtl="0">
              <a:spcBef>
                <a:spcPts val="0"/>
              </a:spcBef>
              <a:spcAft>
                <a:spcPts val="0"/>
              </a:spcAft>
              <a:buNone/>
            </a:pPr>
            <a:r>
              <a:rPr lang="en-GB" sz="2000" b="1">
                <a:latin typeface="Comic Sans MS"/>
                <a:ea typeface="Comic Sans MS"/>
                <a:cs typeface="Comic Sans MS"/>
                <a:sym typeface="Comic Sans MS"/>
              </a:rPr>
              <a:t>Explain </a:t>
            </a:r>
            <a:r>
              <a:rPr lang="en-GB" sz="2000">
                <a:latin typeface="Comic Sans MS"/>
                <a:ea typeface="Comic Sans MS"/>
                <a:cs typeface="Comic Sans MS"/>
                <a:sym typeface="Comic Sans MS"/>
              </a:rPr>
              <a:t>- how content is related and contributes to the meaning as a whole. </a:t>
            </a:r>
            <a:endParaRPr sz="2000">
              <a:latin typeface="Comic Sans MS"/>
              <a:ea typeface="Comic Sans MS"/>
              <a:cs typeface="Comic Sans MS"/>
              <a:sym typeface="Comic Sans MS"/>
            </a:endParaRPr>
          </a:p>
          <a:p>
            <a:pPr marL="0" lvl="0" indent="0" algn="l" rtl="0">
              <a:spcBef>
                <a:spcPts val="0"/>
              </a:spcBef>
              <a:spcAft>
                <a:spcPts val="0"/>
              </a:spcAft>
              <a:buNone/>
            </a:pPr>
            <a:r>
              <a:rPr lang="en-GB" sz="2000" b="1">
                <a:latin typeface="Comic Sans MS"/>
                <a:ea typeface="Comic Sans MS"/>
                <a:cs typeface="Comic Sans MS"/>
                <a:sym typeface="Comic Sans MS"/>
              </a:rPr>
              <a:t>Retrieve </a:t>
            </a:r>
            <a:r>
              <a:rPr lang="en-GB" sz="2000">
                <a:latin typeface="Comic Sans MS"/>
                <a:ea typeface="Comic Sans MS"/>
                <a:cs typeface="Comic Sans MS"/>
                <a:sym typeface="Comic Sans MS"/>
              </a:rPr>
              <a:t>- retrieve and record information and identify key details from fiction and non-fiction. </a:t>
            </a:r>
            <a:endParaRPr sz="2000">
              <a:latin typeface="Comic Sans MS"/>
              <a:ea typeface="Comic Sans MS"/>
              <a:cs typeface="Comic Sans MS"/>
              <a:sym typeface="Comic Sans MS"/>
            </a:endParaRPr>
          </a:p>
          <a:p>
            <a:pPr marL="0" lvl="0" indent="0" algn="l" rtl="0">
              <a:spcBef>
                <a:spcPts val="0"/>
              </a:spcBef>
              <a:spcAft>
                <a:spcPts val="0"/>
              </a:spcAft>
              <a:buNone/>
            </a:pPr>
            <a:r>
              <a:rPr lang="en-GB" sz="2000" b="1">
                <a:latin typeface="Comic Sans MS"/>
                <a:ea typeface="Comic Sans MS"/>
                <a:cs typeface="Comic Sans MS"/>
                <a:sym typeface="Comic Sans MS"/>
              </a:rPr>
              <a:t>Summarise</a:t>
            </a:r>
            <a:r>
              <a:rPr lang="en-GB" sz="2000">
                <a:latin typeface="Comic Sans MS"/>
                <a:ea typeface="Comic Sans MS"/>
                <a:cs typeface="Comic Sans MS"/>
                <a:sym typeface="Comic Sans MS"/>
              </a:rPr>
              <a:t> - the main ideas from more than one paragraph. </a:t>
            </a:r>
            <a:endParaRPr sz="2000">
              <a:latin typeface="Comic Sans MS"/>
              <a:ea typeface="Comic Sans MS"/>
              <a:cs typeface="Comic Sans MS"/>
              <a:sym typeface="Comic Sans MS"/>
            </a:endParaRPr>
          </a:p>
        </p:txBody>
      </p:sp>
      <p:pic>
        <p:nvPicPr>
          <p:cNvPr id="257" name="Google Shape;257;g280e56eae0a_0_0"/>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8"/>
          <p:cNvSpPr txBox="1">
            <a:spLocks noGrp="1"/>
          </p:cNvSpPr>
          <p:nvPr>
            <p:ph type="title"/>
          </p:nvPr>
        </p:nvSpPr>
        <p:spPr>
          <a:xfrm>
            <a:off x="226225" y="3333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Spelling</a:t>
            </a:r>
            <a:endParaRPr>
              <a:latin typeface="Comic Sans MS"/>
              <a:ea typeface="Comic Sans MS"/>
              <a:cs typeface="Comic Sans MS"/>
              <a:sym typeface="Comic Sans MS"/>
            </a:endParaRPr>
          </a:p>
        </p:txBody>
      </p:sp>
      <p:sp>
        <p:nvSpPr>
          <p:cNvPr id="263" name="Google Shape;263;p18"/>
          <p:cNvSpPr txBox="1">
            <a:spLocks noGrp="1"/>
          </p:cNvSpPr>
          <p:nvPr>
            <p:ph type="body" idx="1"/>
          </p:nvPr>
        </p:nvSpPr>
        <p:spPr>
          <a:xfrm>
            <a:off x="457200" y="1410975"/>
            <a:ext cx="8229600" cy="5120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Comic Sans MS"/>
              <a:buChar char="•"/>
            </a:pPr>
            <a:r>
              <a:rPr lang="en-GB" sz="2800">
                <a:latin typeface="Comic Sans MS"/>
                <a:ea typeface="Comic Sans MS"/>
                <a:cs typeface="Comic Sans MS"/>
                <a:sym typeface="Comic Sans MS"/>
              </a:rPr>
              <a:t>There will be a new spelling focus each week.</a:t>
            </a:r>
            <a:endParaRPr>
              <a:latin typeface="Comic Sans MS"/>
              <a:ea typeface="Comic Sans MS"/>
              <a:cs typeface="Comic Sans MS"/>
              <a:sym typeface="Comic Sans MS"/>
            </a:endParaRPr>
          </a:p>
          <a:p>
            <a:pPr marL="342900" lvl="0" indent="-342900" algn="l" rtl="0">
              <a:lnSpc>
                <a:spcPct val="100000"/>
              </a:lnSpc>
              <a:spcBef>
                <a:spcPts val="560"/>
              </a:spcBef>
              <a:spcAft>
                <a:spcPts val="0"/>
              </a:spcAft>
              <a:buClr>
                <a:schemeClr val="dk1"/>
              </a:buClr>
              <a:buSzPts val="2800"/>
              <a:buFont typeface="Comic Sans MS"/>
              <a:buChar char="•"/>
            </a:pPr>
            <a:r>
              <a:rPr lang="en-GB" sz="2800">
                <a:latin typeface="Comic Sans MS"/>
                <a:ea typeface="Comic Sans MS"/>
                <a:cs typeface="Comic Sans MS"/>
                <a:sym typeface="Comic Sans MS"/>
              </a:rPr>
              <a:t>Children will complete activities linked to focus in class.</a:t>
            </a:r>
            <a:endParaRPr>
              <a:latin typeface="Comic Sans MS"/>
              <a:ea typeface="Comic Sans MS"/>
              <a:cs typeface="Comic Sans MS"/>
              <a:sym typeface="Comic Sans MS"/>
            </a:endParaRPr>
          </a:p>
          <a:p>
            <a:pPr marL="342900" lvl="0" indent="-342900" algn="l" rtl="0">
              <a:lnSpc>
                <a:spcPct val="100000"/>
              </a:lnSpc>
              <a:spcBef>
                <a:spcPts val="560"/>
              </a:spcBef>
              <a:spcAft>
                <a:spcPts val="0"/>
              </a:spcAft>
              <a:buClr>
                <a:schemeClr val="dk1"/>
              </a:buClr>
              <a:buSzPts val="2800"/>
              <a:buFont typeface="Comic Sans MS"/>
              <a:buChar char="•"/>
            </a:pPr>
            <a:r>
              <a:rPr lang="en-GB" sz="2800">
                <a:latin typeface="Comic Sans MS"/>
                <a:ea typeface="Comic Sans MS"/>
                <a:cs typeface="Comic Sans MS"/>
                <a:sym typeface="Comic Sans MS"/>
              </a:rPr>
              <a:t>At home, they will be asked to write sentences for each word.</a:t>
            </a:r>
            <a:endParaRPr>
              <a:latin typeface="Comic Sans MS"/>
              <a:ea typeface="Comic Sans MS"/>
              <a:cs typeface="Comic Sans MS"/>
              <a:sym typeface="Comic Sans MS"/>
            </a:endParaRPr>
          </a:p>
          <a:p>
            <a:pPr marL="342900" lvl="0" indent="-342900" algn="l" rtl="0">
              <a:lnSpc>
                <a:spcPct val="100000"/>
              </a:lnSpc>
              <a:spcBef>
                <a:spcPts val="560"/>
              </a:spcBef>
              <a:spcAft>
                <a:spcPts val="0"/>
              </a:spcAft>
              <a:buClr>
                <a:schemeClr val="dk1"/>
              </a:buClr>
              <a:buSzPts val="2800"/>
              <a:buFont typeface="Comic Sans MS"/>
              <a:buChar char="•"/>
            </a:pPr>
            <a:r>
              <a:rPr lang="en-GB" sz="2800">
                <a:latin typeface="Comic Sans MS"/>
                <a:ea typeface="Comic Sans MS"/>
                <a:cs typeface="Comic Sans MS"/>
                <a:sym typeface="Comic Sans MS"/>
              </a:rPr>
              <a:t>The test words will be taken from the list of words the children have and they will also get two bonus words.</a:t>
            </a:r>
            <a:endParaRPr>
              <a:latin typeface="Comic Sans MS"/>
              <a:ea typeface="Comic Sans MS"/>
              <a:cs typeface="Comic Sans MS"/>
              <a:sym typeface="Comic Sans MS"/>
            </a:endParaRPr>
          </a:p>
          <a:p>
            <a:pPr marL="342900" lvl="0" indent="-342900" algn="l" rtl="0">
              <a:lnSpc>
                <a:spcPct val="100000"/>
              </a:lnSpc>
              <a:spcBef>
                <a:spcPts val="560"/>
              </a:spcBef>
              <a:spcAft>
                <a:spcPts val="0"/>
              </a:spcAft>
              <a:buClr>
                <a:schemeClr val="dk1"/>
              </a:buClr>
              <a:buSzPts val="2800"/>
              <a:buFont typeface="Comic Sans MS"/>
              <a:buChar char="•"/>
            </a:pPr>
            <a:r>
              <a:rPr lang="en-GB" sz="2800">
                <a:latin typeface="Comic Sans MS"/>
                <a:ea typeface="Comic Sans MS"/>
                <a:cs typeface="Comic Sans MS"/>
                <a:sym typeface="Comic Sans MS"/>
              </a:rPr>
              <a:t>Therefore, the children need to ensure they know the rule not rope learn a set of words.</a:t>
            </a:r>
            <a:endParaRPr>
              <a:latin typeface="Comic Sans MS"/>
              <a:ea typeface="Comic Sans MS"/>
              <a:cs typeface="Comic Sans MS"/>
              <a:sym typeface="Comic Sans MS"/>
            </a:endParaRPr>
          </a:p>
          <a:p>
            <a:pPr marL="342900" lvl="0" indent="-342900" algn="l" rtl="0">
              <a:lnSpc>
                <a:spcPct val="100000"/>
              </a:lnSpc>
              <a:spcBef>
                <a:spcPts val="560"/>
              </a:spcBef>
              <a:spcAft>
                <a:spcPts val="0"/>
              </a:spcAft>
              <a:buClr>
                <a:schemeClr val="dk1"/>
              </a:buClr>
              <a:buSzPts val="2800"/>
              <a:buFont typeface="Comic Sans MS"/>
              <a:buChar char="•"/>
            </a:pPr>
            <a:r>
              <a:rPr lang="en-GB" sz="2800">
                <a:latin typeface="Comic Sans MS"/>
                <a:ea typeface="Comic Sans MS"/>
                <a:cs typeface="Comic Sans MS"/>
                <a:sym typeface="Comic Sans MS"/>
              </a:rPr>
              <a:t>Children need to practise the rule every night.</a:t>
            </a:r>
            <a:endParaRPr>
              <a:latin typeface="Comic Sans MS"/>
              <a:ea typeface="Comic Sans MS"/>
              <a:cs typeface="Comic Sans MS"/>
              <a:sym typeface="Comic Sans MS"/>
            </a:endParaRPr>
          </a:p>
        </p:txBody>
      </p:sp>
      <p:pic>
        <p:nvPicPr>
          <p:cNvPr id="264" name="Google Shape;264;p18"/>
          <p:cNvPicPr preferRelativeResize="0"/>
          <p:nvPr/>
        </p:nvPicPr>
        <p:blipFill>
          <a:blip r:embed="rId3">
            <a:alphaModFix/>
          </a:blip>
          <a:stretch>
            <a:fillRect/>
          </a:stretch>
        </p:blipFill>
        <p:spPr>
          <a:xfrm>
            <a:off x="93325" y="55250"/>
            <a:ext cx="2007087" cy="1355725"/>
          </a:xfrm>
          <a:prstGeom prst="rect">
            <a:avLst/>
          </a:prstGeom>
          <a:noFill/>
          <a:ln>
            <a:noFill/>
          </a:ln>
        </p:spPr>
      </p:pic>
      <p:pic>
        <p:nvPicPr>
          <p:cNvPr id="265" name="Google Shape;265;p18"/>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title"/>
          </p:nvPr>
        </p:nvSpPr>
        <p:spPr>
          <a:xfrm>
            <a:off x="468313"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The Daily Routine</a:t>
            </a:r>
            <a:endParaRPr sz="5400">
              <a:solidFill>
                <a:srgbClr val="FF0000"/>
              </a:solidFill>
              <a:latin typeface="Comic Sans MS"/>
              <a:ea typeface="Comic Sans MS"/>
              <a:cs typeface="Comic Sans MS"/>
              <a:sym typeface="Comic Sans MS"/>
            </a:endParaRPr>
          </a:p>
        </p:txBody>
      </p:sp>
      <p:graphicFrame>
        <p:nvGraphicFramePr>
          <p:cNvPr id="124" name="Google Shape;124;p2"/>
          <p:cNvGraphicFramePr/>
          <p:nvPr/>
        </p:nvGraphicFramePr>
        <p:xfrm>
          <a:off x="684213" y="1341438"/>
          <a:ext cx="7772400" cy="5280125"/>
        </p:xfrm>
        <a:graphic>
          <a:graphicData uri="http://schemas.openxmlformats.org/drawingml/2006/table">
            <a:tbl>
              <a:tblPr>
                <a:noFill/>
                <a:tableStyleId>{4422A66B-6D11-4DEA-8E14-1E79150F1C10}</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50400">
                <a:tc>
                  <a:txBody>
                    <a:bodyPr/>
                    <a:lstStyle/>
                    <a:p>
                      <a:pPr marL="0" marR="0" lvl="0" indent="0" algn="l" rtl="0">
                        <a:lnSpc>
                          <a:spcPct val="100000"/>
                        </a:lnSpc>
                        <a:spcBef>
                          <a:spcPts val="0"/>
                        </a:spcBef>
                        <a:spcAft>
                          <a:spcPts val="0"/>
                        </a:spcAft>
                        <a:buClr>
                          <a:schemeClr val="dk1"/>
                        </a:buClr>
                        <a:buSzPts val="1900"/>
                        <a:buFont typeface="Arial"/>
                        <a:buNone/>
                      </a:pPr>
                      <a:r>
                        <a:rPr lang="en-GB" sz="1700" i="0" u="none" strike="noStrike" cap="none">
                          <a:solidFill>
                            <a:schemeClr val="dk1"/>
                          </a:solidFill>
                          <a:latin typeface="Comic Sans MS"/>
                          <a:ea typeface="Comic Sans MS"/>
                          <a:cs typeface="Comic Sans MS"/>
                          <a:sym typeface="Comic Sans MS"/>
                        </a:rPr>
                        <a:t>9.00am</a:t>
                      </a:r>
                      <a:endParaRPr sz="1200" u="none" strike="noStrike" cap="none">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900"/>
                        <a:buFont typeface="Arial"/>
                        <a:buNone/>
                      </a:pPr>
                      <a:r>
                        <a:rPr lang="en-GB" sz="1700" i="0" u="none" strike="noStrike" cap="none">
                          <a:solidFill>
                            <a:schemeClr val="dk1"/>
                          </a:solidFill>
                          <a:latin typeface="Comic Sans MS"/>
                          <a:ea typeface="Comic Sans MS"/>
                          <a:cs typeface="Comic Sans MS"/>
                          <a:sym typeface="Comic Sans MS"/>
                        </a:rPr>
                        <a:t>Registration</a:t>
                      </a:r>
                      <a:endParaRPr sz="1200" u="none" strike="noStrike" cap="none">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16525">
                <a:tc>
                  <a:txBody>
                    <a:bodyPr/>
                    <a:lstStyle/>
                    <a:p>
                      <a:pPr marL="0" marR="0" lvl="0" indent="0" algn="l" rtl="0">
                        <a:lnSpc>
                          <a:spcPct val="100000"/>
                        </a:lnSpc>
                        <a:spcBef>
                          <a:spcPts val="0"/>
                        </a:spcBef>
                        <a:spcAft>
                          <a:spcPts val="0"/>
                        </a:spcAft>
                        <a:buClr>
                          <a:srgbClr val="FF0000"/>
                        </a:buClr>
                        <a:buSzPts val="1900"/>
                        <a:buFont typeface="Arial"/>
                        <a:buNone/>
                      </a:pPr>
                      <a:r>
                        <a:rPr lang="en-GB" sz="1700" i="0" u="none" strike="noStrike" cap="none">
                          <a:solidFill>
                            <a:srgbClr val="FF0000"/>
                          </a:solidFill>
                          <a:latin typeface="Comic Sans MS"/>
                          <a:ea typeface="Comic Sans MS"/>
                          <a:cs typeface="Comic Sans MS"/>
                          <a:sym typeface="Comic Sans MS"/>
                        </a:rPr>
                        <a:t>9.00am – 9.30am</a:t>
                      </a:r>
                      <a:endParaRPr sz="1200" u="none" strike="noStrike" cap="none">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900"/>
                        <a:buFont typeface="Arial"/>
                        <a:buNone/>
                      </a:pPr>
                      <a:r>
                        <a:rPr lang="en-GB" sz="1700" i="0" u="none" strike="noStrike" cap="none">
                          <a:solidFill>
                            <a:srgbClr val="FF0000"/>
                          </a:solidFill>
                          <a:latin typeface="Comic Sans MS"/>
                          <a:ea typeface="Comic Sans MS"/>
                          <a:cs typeface="Comic Sans MS"/>
                          <a:sym typeface="Comic Sans MS"/>
                        </a:rPr>
                        <a:t>Daily Task/ Whole school collective worship/ Hymn Practice</a:t>
                      </a:r>
                      <a:endParaRPr sz="1200" u="none" strike="noStrike" cap="none">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28675">
                <a:tc>
                  <a:txBody>
                    <a:bodyPr/>
                    <a:lstStyle/>
                    <a:p>
                      <a:pPr marL="0" marR="0" lvl="0" indent="0" algn="l" rtl="0">
                        <a:lnSpc>
                          <a:spcPct val="100000"/>
                        </a:lnSpc>
                        <a:spcBef>
                          <a:spcPts val="0"/>
                        </a:spcBef>
                        <a:spcAft>
                          <a:spcPts val="0"/>
                        </a:spcAft>
                        <a:buClr>
                          <a:srgbClr val="FF0000"/>
                        </a:buClr>
                        <a:buSzPts val="1900"/>
                        <a:buFont typeface="Arial"/>
                        <a:buNone/>
                      </a:pPr>
                      <a:r>
                        <a:rPr lang="en-GB" sz="1700" i="0" u="none" strike="noStrike" cap="none">
                          <a:solidFill>
                            <a:srgbClr val="FF0000"/>
                          </a:solidFill>
                          <a:latin typeface="Comic Sans MS"/>
                          <a:ea typeface="Comic Sans MS"/>
                          <a:cs typeface="Comic Sans MS"/>
                          <a:sym typeface="Comic Sans MS"/>
                        </a:rPr>
                        <a:t>9.30am - 10.30am</a:t>
                      </a:r>
                      <a:endParaRPr sz="1200" u="none" strike="noStrike" cap="none">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900"/>
                        <a:buFont typeface="Arial"/>
                        <a:buNone/>
                      </a:pPr>
                      <a:r>
                        <a:rPr lang="en-GB" sz="1700" i="0" u="none" strike="noStrike" cap="none">
                          <a:solidFill>
                            <a:srgbClr val="FF0000"/>
                          </a:solidFill>
                          <a:latin typeface="Comic Sans MS"/>
                          <a:ea typeface="Comic Sans MS"/>
                          <a:cs typeface="Comic Sans MS"/>
                          <a:sym typeface="Comic Sans MS"/>
                        </a:rPr>
                        <a:t>1st session English</a:t>
                      </a:r>
                      <a:endParaRPr sz="1200" u="none" strike="noStrike" cap="none">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50400">
                <a:tc>
                  <a:txBody>
                    <a:bodyPr/>
                    <a:lstStyle/>
                    <a:p>
                      <a:pPr marL="0" marR="0" lvl="0" indent="0" algn="l" rtl="0">
                        <a:lnSpc>
                          <a:spcPct val="100000"/>
                        </a:lnSpc>
                        <a:spcBef>
                          <a:spcPts val="0"/>
                        </a:spcBef>
                        <a:spcAft>
                          <a:spcPts val="0"/>
                        </a:spcAft>
                        <a:buClr>
                          <a:schemeClr val="dk1"/>
                        </a:buClr>
                        <a:buSzPts val="1900"/>
                        <a:buFont typeface="Arial"/>
                        <a:buNone/>
                      </a:pPr>
                      <a:r>
                        <a:rPr lang="en-GB" sz="1700" i="0" u="none" strike="noStrike" cap="none">
                          <a:solidFill>
                            <a:schemeClr val="dk1"/>
                          </a:solidFill>
                          <a:latin typeface="Comic Sans MS"/>
                          <a:ea typeface="Comic Sans MS"/>
                          <a:cs typeface="Comic Sans MS"/>
                          <a:sym typeface="Comic Sans MS"/>
                        </a:rPr>
                        <a:t>10.30am – 10.45am</a:t>
                      </a:r>
                      <a:endParaRPr sz="1200" u="none" strike="noStrike" cap="none">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900"/>
                        <a:buFont typeface="Arial"/>
                        <a:buNone/>
                      </a:pPr>
                      <a:r>
                        <a:rPr lang="en-GB" sz="1700">
                          <a:solidFill>
                            <a:schemeClr val="dk1"/>
                          </a:solidFill>
                          <a:latin typeface="Comic Sans MS"/>
                          <a:ea typeface="Comic Sans MS"/>
                          <a:cs typeface="Comic Sans MS"/>
                          <a:sym typeface="Comic Sans MS"/>
                        </a:rPr>
                        <a:t>Playtime</a:t>
                      </a:r>
                      <a:endParaRPr sz="1200" u="none" strike="noStrike" cap="none">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28675">
                <a:tc>
                  <a:txBody>
                    <a:bodyPr/>
                    <a:lstStyle/>
                    <a:p>
                      <a:pPr marL="0" marR="0" lvl="0" indent="0" algn="l" rtl="0">
                        <a:lnSpc>
                          <a:spcPct val="100000"/>
                        </a:lnSpc>
                        <a:spcBef>
                          <a:spcPts val="0"/>
                        </a:spcBef>
                        <a:spcAft>
                          <a:spcPts val="0"/>
                        </a:spcAft>
                        <a:buClr>
                          <a:srgbClr val="FF0000"/>
                        </a:buClr>
                        <a:buSzPts val="1900"/>
                        <a:buFont typeface="Arial"/>
                        <a:buNone/>
                      </a:pPr>
                      <a:r>
                        <a:rPr lang="en-GB" sz="1700" i="0" u="none" strike="noStrike" cap="none">
                          <a:solidFill>
                            <a:srgbClr val="FF0000"/>
                          </a:solidFill>
                          <a:latin typeface="Comic Sans MS"/>
                          <a:ea typeface="Comic Sans MS"/>
                          <a:cs typeface="Comic Sans MS"/>
                          <a:sym typeface="Comic Sans MS"/>
                        </a:rPr>
                        <a:t>10.45am - 12</a:t>
                      </a:r>
                      <a:r>
                        <a:rPr lang="en-GB" sz="1700">
                          <a:solidFill>
                            <a:srgbClr val="FF0000"/>
                          </a:solidFill>
                          <a:latin typeface="Comic Sans MS"/>
                          <a:ea typeface="Comic Sans MS"/>
                          <a:cs typeface="Comic Sans MS"/>
                          <a:sym typeface="Comic Sans MS"/>
                        </a:rPr>
                        <a:t>pm </a:t>
                      </a:r>
                      <a:endParaRPr sz="1200" u="none" strike="noStrike" cap="none">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900"/>
                        <a:buFont typeface="Arial"/>
                        <a:buNone/>
                      </a:pPr>
                      <a:r>
                        <a:rPr lang="en-GB" sz="1700" i="0" u="none" strike="noStrike" cap="none">
                          <a:solidFill>
                            <a:srgbClr val="FF0000"/>
                          </a:solidFill>
                          <a:latin typeface="Comic Sans MS"/>
                          <a:ea typeface="Comic Sans MS"/>
                          <a:cs typeface="Comic Sans MS"/>
                          <a:sym typeface="Comic Sans MS"/>
                        </a:rPr>
                        <a:t>2nd session Maths</a:t>
                      </a:r>
                      <a:endParaRPr sz="1200" u="none" strike="noStrike" cap="none">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50400">
                <a:tc>
                  <a:txBody>
                    <a:bodyPr/>
                    <a:lstStyle/>
                    <a:p>
                      <a:pPr marL="0" marR="0" lvl="0" indent="0" algn="l" rtl="0">
                        <a:lnSpc>
                          <a:spcPct val="100000"/>
                        </a:lnSpc>
                        <a:spcBef>
                          <a:spcPts val="0"/>
                        </a:spcBef>
                        <a:spcAft>
                          <a:spcPts val="0"/>
                        </a:spcAft>
                        <a:buClr>
                          <a:schemeClr val="dk1"/>
                        </a:buClr>
                        <a:buSzPts val="1900"/>
                        <a:buFont typeface="Arial"/>
                        <a:buNone/>
                      </a:pPr>
                      <a:r>
                        <a:rPr lang="en-GB" sz="1700" i="0" u="none" strike="noStrike" cap="none">
                          <a:solidFill>
                            <a:schemeClr val="dk1"/>
                          </a:solidFill>
                          <a:latin typeface="Comic Sans MS"/>
                          <a:ea typeface="Comic Sans MS"/>
                          <a:cs typeface="Comic Sans MS"/>
                          <a:sym typeface="Comic Sans MS"/>
                        </a:rPr>
                        <a:t>12pm – 1pm</a:t>
                      </a:r>
                      <a:endParaRPr sz="1200" u="none" strike="noStrike" cap="none">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900"/>
                        <a:buFont typeface="Arial"/>
                        <a:buNone/>
                      </a:pPr>
                      <a:r>
                        <a:rPr lang="en-GB" sz="1700" i="0" u="none" strike="noStrike" cap="none">
                          <a:solidFill>
                            <a:schemeClr val="dk1"/>
                          </a:solidFill>
                          <a:latin typeface="Comic Sans MS"/>
                          <a:ea typeface="Comic Sans MS"/>
                          <a:cs typeface="Comic Sans MS"/>
                          <a:sym typeface="Comic Sans MS"/>
                        </a:rPr>
                        <a:t>L</a:t>
                      </a:r>
                      <a:r>
                        <a:rPr lang="en-GB" sz="1700">
                          <a:solidFill>
                            <a:schemeClr val="dk1"/>
                          </a:solidFill>
                          <a:latin typeface="Comic Sans MS"/>
                          <a:ea typeface="Comic Sans MS"/>
                          <a:cs typeface="Comic Sans MS"/>
                          <a:sym typeface="Comic Sans MS"/>
                        </a:rPr>
                        <a:t>unch</a:t>
                      </a:r>
                      <a:endParaRPr sz="1200" u="none" strike="noStrike" cap="none">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57125">
                <a:tc>
                  <a:txBody>
                    <a:bodyPr/>
                    <a:lstStyle/>
                    <a:p>
                      <a:pPr marL="0" marR="0" lvl="0" indent="0" algn="l" rtl="0">
                        <a:lnSpc>
                          <a:spcPct val="100000"/>
                        </a:lnSpc>
                        <a:spcBef>
                          <a:spcPts val="0"/>
                        </a:spcBef>
                        <a:spcAft>
                          <a:spcPts val="0"/>
                        </a:spcAft>
                        <a:buClr>
                          <a:srgbClr val="FF0000"/>
                        </a:buClr>
                        <a:buSzPts val="1900"/>
                        <a:buFont typeface="Arial"/>
                        <a:buNone/>
                      </a:pPr>
                      <a:r>
                        <a:rPr lang="en-GB" sz="1700">
                          <a:solidFill>
                            <a:srgbClr val="FF0000"/>
                          </a:solidFill>
                          <a:latin typeface="Comic Sans MS"/>
                          <a:ea typeface="Comic Sans MS"/>
                          <a:cs typeface="Comic Sans MS"/>
                          <a:sym typeface="Comic Sans MS"/>
                        </a:rPr>
                        <a:t>1-2.05</a:t>
                      </a:r>
                      <a:r>
                        <a:rPr lang="en-GB" sz="1700" i="0" u="none" strike="noStrike" cap="none">
                          <a:solidFill>
                            <a:srgbClr val="FF0000"/>
                          </a:solidFill>
                          <a:latin typeface="Comic Sans MS"/>
                          <a:ea typeface="Comic Sans MS"/>
                          <a:cs typeface="Comic Sans MS"/>
                          <a:sym typeface="Comic Sans MS"/>
                        </a:rPr>
                        <a:t>pm</a:t>
                      </a:r>
                      <a:endParaRPr sz="1200" u="none" strike="noStrike" cap="none">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900"/>
                        <a:buFont typeface="Arial"/>
                        <a:buNone/>
                      </a:pPr>
                      <a:r>
                        <a:rPr lang="en-GB" sz="1700" i="0" u="none" strike="noStrike" cap="none">
                          <a:solidFill>
                            <a:srgbClr val="FF0000"/>
                          </a:solidFill>
                          <a:latin typeface="Comic Sans MS"/>
                          <a:ea typeface="Comic Sans MS"/>
                          <a:cs typeface="Comic Sans MS"/>
                          <a:sym typeface="Comic Sans MS"/>
                        </a:rPr>
                        <a:t>3</a:t>
                      </a:r>
                      <a:r>
                        <a:rPr lang="en-GB" sz="1700" i="0" u="none" strike="noStrike" cap="none" baseline="30000">
                          <a:solidFill>
                            <a:srgbClr val="FF0000"/>
                          </a:solidFill>
                          <a:latin typeface="Comic Sans MS"/>
                          <a:ea typeface="Comic Sans MS"/>
                          <a:cs typeface="Comic Sans MS"/>
                          <a:sym typeface="Comic Sans MS"/>
                        </a:rPr>
                        <a:t>rd</a:t>
                      </a:r>
                      <a:r>
                        <a:rPr lang="en-GB" sz="1700" i="0" u="none" strike="noStrike" cap="none">
                          <a:solidFill>
                            <a:srgbClr val="FF0000"/>
                          </a:solidFill>
                          <a:latin typeface="Comic Sans MS"/>
                          <a:ea typeface="Comic Sans MS"/>
                          <a:cs typeface="Comic Sans MS"/>
                          <a:sym typeface="Comic Sans MS"/>
                        </a:rPr>
                        <a:t> session Foundation Subjects/RE</a:t>
                      </a:r>
                      <a:endParaRPr sz="1200" u="none" strike="noStrike" cap="none">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57125">
                <a:tc>
                  <a:txBody>
                    <a:bodyPr/>
                    <a:lstStyle/>
                    <a:p>
                      <a:pPr marL="0" marR="0" lvl="0" indent="0" algn="l" rtl="0">
                        <a:lnSpc>
                          <a:spcPct val="100000"/>
                        </a:lnSpc>
                        <a:spcBef>
                          <a:spcPts val="0"/>
                        </a:spcBef>
                        <a:spcAft>
                          <a:spcPts val="0"/>
                        </a:spcAft>
                        <a:buNone/>
                      </a:pPr>
                      <a:r>
                        <a:rPr lang="en-GB" sz="1700">
                          <a:solidFill>
                            <a:schemeClr val="dk1"/>
                          </a:solidFill>
                          <a:latin typeface="Comic Sans MS"/>
                          <a:ea typeface="Comic Sans MS"/>
                          <a:cs typeface="Comic Sans MS"/>
                          <a:sym typeface="Comic Sans MS"/>
                        </a:rPr>
                        <a:t>2.05-2.15pm</a:t>
                      </a:r>
                      <a:endParaRPr sz="1700" i="0" u="none" strike="noStrike" cap="none">
                        <a:solidFill>
                          <a:schemeClr val="dk1"/>
                        </a:solidFill>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700">
                          <a:solidFill>
                            <a:schemeClr val="dk1"/>
                          </a:solidFill>
                          <a:latin typeface="Comic Sans MS"/>
                          <a:ea typeface="Comic Sans MS"/>
                          <a:cs typeface="Comic Sans MS"/>
                          <a:sym typeface="Comic Sans MS"/>
                        </a:rPr>
                        <a:t>Daily Mile</a:t>
                      </a:r>
                      <a:endParaRPr sz="1700" i="0" u="none" strike="noStrike" cap="none">
                        <a:solidFill>
                          <a:schemeClr val="dk1"/>
                        </a:solidFill>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640000">
                <a:tc>
                  <a:txBody>
                    <a:bodyPr/>
                    <a:lstStyle/>
                    <a:p>
                      <a:pPr marL="0" marR="0" lvl="0" indent="0" algn="l" rtl="0">
                        <a:lnSpc>
                          <a:spcPct val="100000"/>
                        </a:lnSpc>
                        <a:spcBef>
                          <a:spcPts val="0"/>
                        </a:spcBef>
                        <a:spcAft>
                          <a:spcPts val="0"/>
                        </a:spcAft>
                        <a:buClr>
                          <a:srgbClr val="FF0000"/>
                        </a:buClr>
                        <a:buSzPts val="1900"/>
                        <a:buFont typeface="Arial"/>
                        <a:buNone/>
                      </a:pPr>
                      <a:r>
                        <a:rPr lang="en-GB" sz="1700" i="0" u="none" strike="noStrike" cap="none">
                          <a:solidFill>
                            <a:srgbClr val="FF0000"/>
                          </a:solidFill>
                          <a:latin typeface="Comic Sans MS"/>
                          <a:ea typeface="Comic Sans MS"/>
                          <a:cs typeface="Comic Sans MS"/>
                          <a:sym typeface="Comic Sans MS"/>
                        </a:rPr>
                        <a:t>2</a:t>
                      </a:r>
                      <a:r>
                        <a:rPr lang="en-GB" sz="1700">
                          <a:solidFill>
                            <a:srgbClr val="FF0000"/>
                          </a:solidFill>
                          <a:latin typeface="Comic Sans MS"/>
                          <a:ea typeface="Comic Sans MS"/>
                          <a:cs typeface="Comic Sans MS"/>
                          <a:sym typeface="Comic Sans MS"/>
                        </a:rPr>
                        <a:t>.</a:t>
                      </a:r>
                      <a:r>
                        <a:rPr lang="en-GB" sz="1700" i="0" u="none" strike="noStrike" cap="none">
                          <a:solidFill>
                            <a:srgbClr val="FF0000"/>
                          </a:solidFill>
                          <a:latin typeface="Comic Sans MS"/>
                          <a:ea typeface="Comic Sans MS"/>
                          <a:cs typeface="Comic Sans MS"/>
                          <a:sym typeface="Comic Sans MS"/>
                        </a:rPr>
                        <a:t>15pm - 3</a:t>
                      </a:r>
                      <a:r>
                        <a:rPr lang="en-GB" sz="1700">
                          <a:solidFill>
                            <a:srgbClr val="FF0000"/>
                          </a:solidFill>
                          <a:latin typeface="Comic Sans MS"/>
                          <a:ea typeface="Comic Sans MS"/>
                          <a:cs typeface="Comic Sans MS"/>
                          <a:sym typeface="Comic Sans MS"/>
                        </a:rPr>
                        <a:t>.</a:t>
                      </a:r>
                      <a:r>
                        <a:rPr lang="en-GB" sz="1700" i="0" u="none" strike="noStrike" cap="none">
                          <a:solidFill>
                            <a:srgbClr val="FF0000"/>
                          </a:solidFill>
                          <a:latin typeface="Comic Sans MS"/>
                          <a:ea typeface="Comic Sans MS"/>
                          <a:cs typeface="Comic Sans MS"/>
                          <a:sym typeface="Comic Sans MS"/>
                        </a:rPr>
                        <a:t>15pm</a:t>
                      </a:r>
                      <a:endParaRPr sz="1200" u="none" strike="noStrike" cap="none">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900"/>
                        <a:buFont typeface="Arial"/>
                        <a:buNone/>
                      </a:pPr>
                      <a:r>
                        <a:rPr lang="en-GB" sz="1700" i="0" u="none" strike="noStrike" cap="none">
                          <a:solidFill>
                            <a:srgbClr val="FF0000"/>
                          </a:solidFill>
                          <a:latin typeface="Comic Sans MS"/>
                          <a:ea typeface="Comic Sans MS"/>
                          <a:cs typeface="Comic Sans MS"/>
                          <a:sym typeface="Comic Sans MS"/>
                        </a:rPr>
                        <a:t>4th session Foundation Subjects/RE</a:t>
                      </a:r>
                      <a:endParaRPr sz="1200" u="none" strike="noStrike" cap="none">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50400">
                <a:tc>
                  <a:txBody>
                    <a:bodyPr/>
                    <a:lstStyle/>
                    <a:p>
                      <a:pPr marL="0" marR="0" lvl="0" indent="0" algn="l" rtl="0">
                        <a:lnSpc>
                          <a:spcPct val="100000"/>
                        </a:lnSpc>
                        <a:spcBef>
                          <a:spcPts val="0"/>
                        </a:spcBef>
                        <a:spcAft>
                          <a:spcPts val="0"/>
                        </a:spcAft>
                        <a:buClr>
                          <a:schemeClr val="dk1"/>
                        </a:buClr>
                        <a:buSzPts val="1900"/>
                        <a:buFont typeface="Arial"/>
                        <a:buNone/>
                      </a:pPr>
                      <a:r>
                        <a:rPr lang="en-GB" sz="1700" i="0" u="none" strike="noStrike" cap="none">
                          <a:solidFill>
                            <a:srgbClr val="F20000"/>
                          </a:solidFill>
                          <a:latin typeface="Comic Sans MS"/>
                          <a:ea typeface="Comic Sans MS"/>
                          <a:cs typeface="Comic Sans MS"/>
                          <a:sym typeface="Comic Sans MS"/>
                        </a:rPr>
                        <a:t>3.20</a:t>
                      </a:r>
                      <a:r>
                        <a:rPr lang="en-GB" sz="1700">
                          <a:solidFill>
                            <a:srgbClr val="F20000"/>
                          </a:solidFill>
                          <a:latin typeface="Comic Sans MS"/>
                          <a:ea typeface="Comic Sans MS"/>
                          <a:cs typeface="Comic Sans MS"/>
                          <a:sym typeface="Comic Sans MS"/>
                        </a:rPr>
                        <a:t> - 3.30pm</a:t>
                      </a:r>
                      <a:endParaRPr sz="1200" u="none" strike="noStrike" cap="none">
                        <a:solidFill>
                          <a:srgbClr val="F20000"/>
                        </a:solidFill>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900"/>
                        <a:buFont typeface="Arial"/>
                        <a:buNone/>
                      </a:pPr>
                      <a:r>
                        <a:rPr lang="en-GB" sz="1700">
                          <a:solidFill>
                            <a:srgbClr val="F20000"/>
                          </a:solidFill>
                          <a:latin typeface="Comic Sans MS"/>
                          <a:ea typeface="Comic Sans MS"/>
                          <a:cs typeface="Comic Sans MS"/>
                          <a:sym typeface="Comic Sans MS"/>
                        </a:rPr>
                        <a:t>Whole Class Reading</a:t>
                      </a:r>
                      <a:endParaRPr sz="1200" u="none" strike="noStrike" cap="none">
                        <a:solidFill>
                          <a:srgbClr val="F20000"/>
                        </a:solidFill>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50400">
                <a:tc>
                  <a:txBody>
                    <a:bodyPr/>
                    <a:lstStyle/>
                    <a:p>
                      <a:pPr marL="0" marR="0" lvl="0" indent="0" algn="l" rtl="0">
                        <a:lnSpc>
                          <a:spcPct val="100000"/>
                        </a:lnSpc>
                        <a:spcBef>
                          <a:spcPts val="0"/>
                        </a:spcBef>
                        <a:spcAft>
                          <a:spcPts val="0"/>
                        </a:spcAft>
                        <a:buNone/>
                      </a:pPr>
                      <a:r>
                        <a:rPr lang="en-GB" sz="1700">
                          <a:solidFill>
                            <a:schemeClr val="dk1"/>
                          </a:solidFill>
                          <a:latin typeface="Comic Sans MS"/>
                          <a:ea typeface="Comic Sans MS"/>
                          <a:cs typeface="Comic Sans MS"/>
                          <a:sym typeface="Comic Sans MS"/>
                        </a:rPr>
                        <a:t>3.30 pm</a:t>
                      </a:r>
                      <a:endParaRPr sz="1700" i="0" u="none" strike="noStrike" cap="none">
                        <a:solidFill>
                          <a:schemeClr val="dk1"/>
                        </a:solidFill>
                        <a:latin typeface="Comic Sans MS"/>
                        <a:ea typeface="Comic Sans MS"/>
                        <a:cs typeface="Comic Sans MS"/>
                        <a:sym typeface="Comic Sans MS"/>
                      </a:endParaRPr>
                    </a:p>
                  </a:txBody>
                  <a:tcPr marL="91450" marR="91450" marT="30400" marB="304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GB" sz="1700">
                          <a:solidFill>
                            <a:schemeClr val="dk1"/>
                          </a:solidFill>
                          <a:latin typeface="Comic Sans MS"/>
                          <a:ea typeface="Comic Sans MS"/>
                          <a:cs typeface="Comic Sans MS"/>
                          <a:sym typeface="Comic Sans MS"/>
                        </a:rPr>
                        <a:t>Hometime</a:t>
                      </a:r>
                      <a:endParaRPr sz="1700">
                        <a:solidFill>
                          <a:schemeClr val="dk1"/>
                        </a:solidFill>
                        <a:latin typeface="Comic Sans MS"/>
                        <a:ea typeface="Comic Sans MS"/>
                        <a:cs typeface="Comic Sans MS"/>
                        <a:sym typeface="Comic Sans MS"/>
                      </a:endParaRPr>
                    </a:p>
                  </a:txBody>
                  <a:tcPr marL="91450" marR="91450" marT="30400" marB="304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pic>
        <p:nvPicPr>
          <p:cNvPr id="125" name="Google Shape;125;p2"/>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9"/>
          <p:cNvSpPr txBox="1">
            <a:spLocks noGrp="1"/>
          </p:cNvSpPr>
          <p:nvPr>
            <p:ph type="title"/>
          </p:nvPr>
        </p:nvSpPr>
        <p:spPr>
          <a:xfrm>
            <a:off x="53975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100">
                <a:solidFill>
                  <a:srgbClr val="FF0000"/>
                </a:solidFill>
                <a:latin typeface="Comic Sans MS"/>
                <a:ea typeface="Comic Sans MS"/>
                <a:cs typeface="Comic Sans MS"/>
                <a:sym typeface="Comic Sans MS"/>
              </a:rPr>
              <a:t>Independent Reading</a:t>
            </a:r>
            <a:endParaRPr sz="4100">
              <a:latin typeface="Comic Sans MS"/>
              <a:ea typeface="Comic Sans MS"/>
              <a:cs typeface="Comic Sans MS"/>
              <a:sym typeface="Comic Sans MS"/>
            </a:endParaRPr>
          </a:p>
        </p:txBody>
      </p:sp>
      <p:sp>
        <p:nvSpPr>
          <p:cNvPr id="271" name="Google Shape;271;p19"/>
          <p:cNvSpPr txBox="1"/>
          <p:nvPr/>
        </p:nvSpPr>
        <p:spPr>
          <a:xfrm>
            <a:off x="25" y="1341450"/>
            <a:ext cx="9144000" cy="544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Children choose a home reader each week, and are encouraged to pick a range of fiction and non-fiction texts.</a:t>
            </a: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1200"/>
              </a:spcBef>
              <a:spcAft>
                <a:spcPts val="0"/>
              </a:spcAft>
              <a:buClr>
                <a:srgbClr val="FF0000"/>
              </a:buClr>
              <a:buSzPts val="2400"/>
              <a:buFont typeface="Arial"/>
              <a:buNone/>
            </a:pPr>
            <a:r>
              <a:rPr lang="en-GB" sz="2400" b="1" i="0" u="none" strike="noStrike" cap="none">
                <a:solidFill>
                  <a:srgbClr val="FF0000"/>
                </a:solidFill>
                <a:latin typeface="Comic Sans MS"/>
                <a:ea typeface="Comic Sans MS"/>
                <a:cs typeface="Comic Sans MS"/>
                <a:sym typeface="Comic Sans MS"/>
              </a:rPr>
              <a:t>They should be aiming to be able to read this fluently but with some challenging words. (check meanings of unfamiliar words)</a:t>
            </a: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1200"/>
              </a:spcBef>
              <a:spcAft>
                <a:spcPts val="0"/>
              </a:spcAft>
              <a:buClr>
                <a:srgbClr val="FF0000"/>
              </a:buClr>
              <a:buSzPts val="2400"/>
              <a:buFont typeface="Arial"/>
              <a:buNone/>
            </a:pPr>
            <a:r>
              <a:rPr lang="en-GB" sz="2400" b="1" i="0" u="sng" strike="noStrike" cap="none">
                <a:solidFill>
                  <a:srgbClr val="FF0000"/>
                </a:solidFill>
                <a:latin typeface="Comic Sans MS"/>
                <a:ea typeface="Comic Sans MS"/>
                <a:cs typeface="Comic Sans MS"/>
                <a:sym typeface="Comic Sans MS"/>
              </a:rPr>
              <a:t>EVERY CHILD – EVERY NIGHT (at least 10 minutes!!)</a:t>
            </a: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1200"/>
              </a:spcBef>
              <a:spcAft>
                <a:spcPts val="0"/>
              </a:spcAft>
              <a:buClr>
                <a:srgbClr val="FF0000"/>
              </a:buClr>
              <a:buSzPts val="2400"/>
              <a:buFont typeface="Arial"/>
              <a:buNone/>
            </a:pPr>
            <a:r>
              <a:rPr lang="en-GB" sz="2400" b="1" i="0" u="none" strike="noStrike" cap="none">
                <a:solidFill>
                  <a:srgbClr val="FF0000"/>
                </a:solidFill>
                <a:latin typeface="Comic Sans MS"/>
                <a:ea typeface="Comic Sans MS"/>
                <a:cs typeface="Comic Sans MS"/>
                <a:sym typeface="Comic Sans MS"/>
              </a:rPr>
              <a:t>Not necessary to hear every word but please encourage children to talk about what they have read.</a:t>
            </a: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1200"/>
              </a:spcBef>
              <a:spcAft>
                <a:spcPts val="0"/>
              </a:spcAft>
              <a:buClr>
                <a:srgbClr val="FF0000"/>
              </a:buClr>
              <a:buSzPts val="2400"/>
              <a:buFont typeface="Arial"/>
              <a:buNone/>
            </a:pPr>
            <a:r>
              <a:rPr lang="en-GB" sz="2400" b="1" i="0" u="none" strike="noStrike" cap="none">
                <a:solidFill>
                  <a:srgbClr val="FF0000"/>
                </a:solidFill>
                <a:latin typeface="Comic Sans MS"/>
                <a:ea typeface="Comic Sans MS"/>
                <a:cs typeface="Comic Sans MS"/>
                <a:sym typeface="Comic Sans MS"/>
              </a:rPr>
              <a:t>Comment in reading record is their responsibility and they need to write the date and what </a:t>
            </a:r>
            <a:r>
              <a:rPr lang="en-GB" sz="2400" b="1">
                <a:solidFill>
                  <a:srgbClr val="FF0000"/>
                </a:solidFill>
                <a:latin typeface="Comic Sans MS"/>
                <a:ea typeface="Comic Sans MS"/>
                <a:cs typeface="Comic Sans MS"/>
                <a:sym typeface="Comic Sans MS"/>
              </a:rPr>
              <a:t>page they’re up to.</a:t>
            </a: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120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Please ensure your child’s book is </a:t>
            </a:r>
            <a:r>
              <a:rPr lang="en-GB" sz="2400" b="1" i="0" u="sng" strike="noStrike" cap="none">
                <a:solidFill>
                  <a:schemeClr val="dk1"/>
                </a:solidFill>
                <a:latin typeface="Comic Sans MS"/>
                <a:ea typeface="Comic Sans MS"/>
                <a:cs typeface="Comic Sans MS"/>
                <a:sym typeface="Comic Sans MS"/>
              </a:rPr>
              <a:t>in school everyday</a:t>
            </a:r>
            <a:r>
              <a:rPr lang="en-GB" sz="2400" b="0" i="0" u="none" strike="noStrike" cap="none">
                <a:solidFill>
                  <a:schemeClr val="dk1"/>
                </a:solidFill>
                <a:latin typeface="Comic Sans MS"/>
                <a:ea typeface="Comic Sans MS"/>
                <a:cs typeface="Comic Sans MS"/>
                <a:sym typeface="Comic Sans MS"/>
              </a:rPr>
              <a:t>. </a:t>
            </a:r>
            <a:endParaRPr sz="14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120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Thank you.</a:t>
            </a:r>
            <a:endParaRPr sz="1400" b="0" i="0" u="none" strike="noStrike" cap="none">
              <a:solidFill>
                <a:srgbClr val="000000"/>
              </a:solidFill>
              <a:latin typeface="Comic Sans MS"/>
              <a:ea typeface="Comic Sans MS"/>
              <a:cs typeface="Comic Sans MS"/>
              <a:sym typeface="Comic Sans MS"/>
            </a:endParaRPr>
          </a:p>
        </p:txBody>
      </p:sp>
      <p:pic>
        <p:nvPicPr>
          <p:cNvPr id="272" name="Google Shape;272;p19" descr="PE00014_"/>
          <p:cNvPicPr preferRelativeResize="0"/>
          <p:nvPr/>
        </p:nvPicPr>
        <p:blipFill rotWithShape="1">
          <a:blip r:embed="rId3">
            <a:alphaModFix/>
          </a:blip>
          <a:srcRect/>
          <a:stretch/>
        </p:blipFill>
        <p:spPr>
          <a:xfrm>
            <a:off x="-35695" y="-24607"/>
            <a:ext cx="1728788" cy="1192213"/>
          </a:xfrm>
          <a:prstGeom prst="rect">
            <a:avLst/>
          </a:prstGeom>
          <a:noFill/>
          <a:ln>
            <a:noFill/>
          </a:ln>
        </p:spPr>
      </p:pic>
      <p:pic>
        <p:nvPicPr>
          <p:cNvPr id="273" name="Google Shape;273;p19"/>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p:nvPr/>
        </p:nvSpPr>
        <p:spPr>
          <a:xfrm>
            <a:off x="3292050" y="561963"/>
            <a:ext cx="4572000" cy="57342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0" i="0" u="sng" strike="noStrike" cap="none">
                <a:solidFill>
                  <a:schemeClr val="dk1"/>
                </a:solidFill>
                <a:latin typeface="Comic Sans MS"/>
                <a:ea typeface="Comic Sans MS"/>
                <a:cs typeface="Comic Sans MS"/>
                <a:sym typeface="Comic Sans MS"/>
              </a:rPr>
              <a:t>Reading Diaries</a:t>
            </a:r>
            <a:endParaRPr sz="105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Reading books need to be in school every day. You need to write a comment about your book each week telling me what has happened so far in your stories or some of the facts you have learned. Also include your favourite part/fact and why.</a:t>
            </a: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7000"/>
              </a:lnSpc>
              <a:spcBef>
                <a:spcPts val="800"/>
              </a:spcBef>
              <a:spcAft>
                <a:spcPts val="0"/>
              </a:spcAft>
              <a:buClr>
                <a:srgbClr val="000000"/>
              </a:buClr>
              <a:buSzPts val="1800"/>
              <a:buFont typeface="Arial"/>
              <a:buNone/>
            </a:pPr>
            <a:endParaRPr sz="1800">
              <a:solidFill>
                <a:schemeClr val="dk1"/>
              </a:solidFill>
              <a:latin typeface="Comic Sans MS"/>
              <a:ea typeface="Comic Sans MS"/>
              <a:cs typeface="Comic Sans MS"/>
              <a:sym typeface="Comic Sans MS"/>
            </a:endParaRPr>
          </a:p>
          <a:p>
            <a:pPr marL="0" marR="0" lvl="0" indent="0" algn="l" rtl="0">
              <a:lnSpc>
                <a:spcPct val="107000"/>
              </a:lnSpc>
              <a:spcBef>
                <a:spcPts val="80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In Year 5 our books are sometimes very long and can’t be read in a week, therefore your comment will be about the part you have read that week (also include how much you read – p56-123). </a:t>
            </a:r>
            <a:endParaRPr sz="1050" b="0" i="0" u="none" strike="noStrike" cap="none">
              <a:solidFill>
                <a:schemeClr val="dk1"/>
              </a:solidFill>
              <a:latin typeface="Calibri"/>
              <a:ea typeface="Calibri"/>
              <a:cs typeface="Calibri"/>
              <a:sym typeface="Calibri"/>
            </a:endParaRPr>
          </a:p>
        </p:txBody>
      </p:sp>
      <p:sp>
        <p:nvSpPr>
          <p:cNvPr id="279" name="Google Shape;279;p20"/>
          <p:cNvSpPr txBox="1"/>
          <p:nvPr/>
        </p:nvSpPr>
        <p:spPr>
          <a:xfrm>
            <a:off x="262900" y="1052525"/>
            <a:ext cx="2653500" cy="424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omic Sans MS"/>
              <a:buNone/>
            </a:pPr>
            <a:r>
              <a:rPr lang="en-GB" sz="1800" b="1" i="0" u="sng" strike="noStrike" cap="none">
                <a:solidFill>
                  <a:srgbClr val="FF0000"/>
                </a:solidFill>
                <a:latin typeface="Comic Sans MS"/>
                <a:ea typeface="Comic Sans MS"/>
                <a:cs typeface="Comic Sans MS"/>
                <a:sym typeface="Comic Sans MS"/>
              </a:rPr>
              <a:t>This note is in every child’s reading diary along with the Reading Reward Square</a:t>
            </a:r>
            <a:endParaRPr sz="1800" b="1" i="0" u="sng" strike="noStrike" cap="none">
              <a:solidFill>
                <a:srgbClr val="FF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FF0000"/>
              </a:buClr>
              <a:buSzPts val="1800"/>
              <a:buFont typeface="Comic Sans MS"/>
              <a:buNone/>
            </a:pPr>
            <a:endParaRPr sz="1800" b="1" u="sng">
              <a:solidFill>
                <a:srgbClr val="FF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FF0000"/>
              </a:buClr>
              <a:buSzPts val="1800"/>
              <a:buFont typeface="Comic Sans MS"/>
              <a:buNone/>
            </a:pPr>
            <a:endParaRPr sz="1800" b="1" u="sng">
              <a:solidFill>
                <a:srgbClr val="FF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FF0000"/>
              </a:buClr>
              <a:buSzPts val="1800"/>
              <a:buFont typeface="Comic Sans MS"/>
              <a:buNone/>
            </a:pPr>
            <a:endParaRPr sz="1800" b="1" u="sng">
              <a:solidFill>
                <a:srgbClr val="FF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FF0000"/>
              </a:buClr>
              <a:buSzPts val="1800"/>
              <a:buFont typeface="Comic Sans MS"/>
              <a:buNone/>
            </a:pPr>
            <a:r>
              <a:rPr lang="en-GB" sz="1800" b="1">
                <a:solidFill>
                  <a:srgbClr val="FF0000"/>
                </a:solidFill>
                <a:latin typeface="Comic Sans MS"/>
                <a:ea typeface="Comic Sans MS"/>
                <a:cs typeface="Comic Sans MS"/>
                <a:sym typeface="Comic Sans MS"/>
              </a:rPr>
              <a:t>Your job as a parent - you need to put your initials in the box each time you have listened to your child read for 10 minutes. </a:t>
            </a:r>
            <a:endParaRPr sz="1800" b="1">
              <a:solidFill>
                <a:srgbClr val="FF0000"/>
              </a:solidFill>
              <a:latin typeface="Comic Sans MS"/>
              <a:ea typeface="Comic Sans MS"/>
              <a:cs typeface="Comic Sans MS"/>
              <a:sym typeface="Comic Sans MS"/>
            </a:endParaRPr>
          </a:p>
        </p:txBody>
      </p:sp>
      <p:pic>
        <p:nvPicPr>
          <p:cNvPr id="280" name="Google Shape;280;p20"/>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252413" y="0"/>
            <a:ext cx="8208963"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Handwriting – Letter-join</a:t>
            </a:r>
            <a:endParaRPr>
              <a:solidFill>
                <a:srgbClr val="FF0000"/>
              </a:solidFill>
              <a:latin typeface="Comic Sans MS"/>
              <a:ea typeface="Comic Sans MS"/>
              <a:cs typeface="Comic Sans MS"/>
              <a:sym typeface="Comic Sans MS"/>
            </a:endParaRPr>
          </a:p>
        </p:txBody>
      </p:sp>
      <p:sp>
        <p:nvSpPr>
          <p:cNvPr id="286" name="Google Shape;286;p21"/>
          <p:cNvSpPr txBox="1"/>
          <p:nvPr/>
        </p:nvSpPr>
        <p:spPr>
          <a:xfrm>
            <a:off x="358800" y="875405"/>
            <a:ext cx="8426400" cy="5981084"/>
          </a:xfrm>
          <a:prstGeom prst="rect">
            <a:avLst/>
          </a:prstGeom>
          <a:noFill/>
          <a:ln>
            <a:noFill/>
          </a:ln>
        </p:spPr>
        <p:txBody>
          <a:bodyPr spcFirstLastPara="1" wrap="square" lIns="91425" tIns="45700" rIns="91425" bIns="45700" anchor="t" anchorCtr="0">
            <a:spAutoFit/>
          </a:bodyPr>
          <a:lstStyle/>
          <a:p>
            <a:pPr>
              <a:buClr>
                <a:schemeClr val="dk1"/>
              </a:buClr>
              <a:buSzPts val="2800"/>
            </a:pPr>
            <a:endParaRPr lang="en-GB" sz="2800" dirty="0">
              <a:solidFill>
                <a:schemeClr val="dk1"/>
              </a:solidFill>
              <a:latin typeface="Comic Sans MS"/>
              <a:ea typeface="Comic Sans MS"/>
              <a:cs typeface="Comic Sans MS"/>
              <a:sym typeface="Comic Sans MS"/>
            </a:endParaRPr>
          </a:p>
          <a:p>
            <a:pPr>
              <a:buSzPts val="2800"/>
            </a:pPr>
            <a:r>
              <a:rPr lang="en-GB" sz="2800" b="0" i="0" u="none" strike="noStrike" cap="none" dirty="0">
                <a:solidFill>
                  <a:schemeClr val="dk1"/>
                </a:solidFill>
                <a:latin typeface="Comic Sans MS"/>
                <a:ea typeface="Comic Sans MS"/>
                <a:cs typeface="Comic Sans MS"/>
                <a:sym typeface="Comic Sans MS"/>
              </a:rPr>
              <a:t>We have a scheme for handwriting called Letter-join. Children get the chance to log into this in school to practice their handwriting on the iPad and computers. </a:t>
            </a:r>
            <a:r>
              <a:rPr lang="en-GB" sz="2800" dirty="0">
                <a:solidFill>
                  <a:schemeClr val="dk1"/>
                </a:solidFill>
                <a:latin typeface="Comic Sans MS"/>
                <a:ea typeface="Comic Sans MS"/>
                <a:cs typeface="Comic Sans MS"/>
                <a:sym typeface="Comic Sans MS"/>
              </a:rPr>
              <a:t>You have received an email about logging into this on Tuesday.</a:t>
            </a:r>
            <a:endParaRPr sz="1400" b="0" i="0" u="none" strike="noStrike" cap="none">
              <a:solidFill>
                <a:schemeClr val="dk1"/>
              </a:solidFill>
              <a:latin typeface="Comic Sans MS"/>
              <a:ea typeface="Comic Sans MS"/>
              <a:cs typeface="Comic Sans MS"/>
            </a:endParaRPr>
          </a:p>
          <a:p>
            <a:pPr marL="0" marR="0" lvl="0" indent="0" algn="l" rtl="0">
              <a:lnSpc>
                <a:spcPct val="100000"/>
              </a:lnSpc>
              <a:spcBef>
                <a:spcPts val="1400"/>
              </a:spcBef>
              <a:spcAft>
                <a:spcPts val="0"/>
              </a:spcAft>
              <a:buClr>
                <a:schemeClr val="dk1"/>
              </a:buClr>
              <a:buSzPts val="2800"/>
              <a:buFont typeface="Arial"/>
              <a:buNone/>
            </a:pPr>
            <a:r>
              <a:rPr lang="en-GB" sz="2800" b="0" i="0" u="none" strike="noStrike" cap="none" dirty="0">
                <a:solidFill>
                  <a:schemeClr val="dk1"/>
                </a:solidFill>
                <a:latin typeface="Comic Sans MS"/>
                <a:ea typeface="Comic Sans MS"/>
                <a:cs typeface="Comic Sans MS"/>
                <a:sym typeface="Comic Sans MS"/>
              </a:rPr>
              <a:t>Our aim is for a neat, joined, consistent style of handwriting.</a:t>
            </a:r>
            <a:endParaRPr sz="1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chemeClr val="dk1"/>
              </a:buClr>
              <a:buSzPts val="2800"/>
              <a:buFont typeface="Arial"/>
              <a:buNone/>
            </a:pPr>
            <a:r>
              <a:rPr lang="en-GB" sz="2800" b="0" i="0" u="none" strike="noStrike" cap="none" dirty="0">
                <a:solidFill>
                  <a:schemeClr val="dk1"/>
                </a:solidFill>
                <a:latin typeface="Comic Sans MS"/>
                <a:ea typeface="Comic Sans MS"/>
                <a:cs typeface="Comic Sans MS"/>
                <a:sym typeface="Comic Sans MS"/>
              </a:rPr>
              <a:t>Pride in their presentation.</a:t>
            </a:r>
            <a:endParaRPr sz="1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chemeClr val="dk1"/>
              </a:buClr>
              <a:buSzPts val="2800"/>
              <a:buFont typeface="Arial"/>
              <a:buNone/>
            </a:pPr>
            <a:r>
              <a:rPr lang="en-GB" sz="2800" b="0" i="0" u="none" strike="noStrike" cap="none" dirty="0">
                <a:solidFill>
                  <a:schemeClr val="dk1"/>
                </a:solidFill>
                <a:latin typeface="Comic Sans MS"/>
                <a:ea typeface="Comic Sans MS"/>
                <a:cs typeface="Comic Sans MS"/>
                <a:sym typeface="Comic Sans MS"/>
              </a:rPr>
              <a:t>Please encourage your child to use the school handwriting style in all their homework.</a:t>
            </a:r>
            <a:endParaRPr sz="1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287" name="Google Shape;287;p21" descr="A picture containing text, clipart&#10;&#10;Description automatically generated"/>
          <p:cNvPicPr preferRelativeResize="0"/>
          <p:nvPr/>
        </p:nvPicPr>
        <p:blipFill rotWithShape="1">
          <a:blip r:embed="rId3">
            <a:alphaModFix/>
          </a:blip>
          <a:srcRect/>
          <a:stretch/>
        </p:blipFill>
        <p:spPr>
          <a:xfrm>
            <a:off x="3078700" y="6171650"/>
            <a:ext cx="2986600" cy="686350"/>
          </a:xfrm>
          <a:prstGeom prst="rect">
            <a:avLst/>
          </a:prstGeom>
          <a:noFill/>
          <a:ln>
            <a:noFill/>
          </a:ln>
        </p:spPr>
      </p:pic>
      <p:pic>
        <p:nvPicPr>
          <p:cNvPr id="288" name="Google Shape;288;p21"/>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2"/>
          <p:cNvSpPr txBox="1">
            <a:spLocks noGrp="1"/>
          </p:cNvSpPr>
          <p:nvPr>
            <p:ph type="title"/>
          </p:nvPr>
        </p:nvSpPr>
        <p:spPr>
          <a:xfrm>
            <a:off x="611188" y="0"/>
            <a:ext cx="7772400" cy="8085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Maths</a:t>
            </a:r>
            <a:endParaRPr>
              <a:solidFill>
                <a:srgbClr val="FF0000"/>
              </a:solidFill>
              <a:latin typeface="Comic Sans MS"/>
              <a:ea typeface="Comic Sans MS"/>
              <a:cs typeface="Comic Sans MS"/>
              <a:sym typeface="Comic Sans MS"/>
            </a:endParaRPr>
          </a:p>
        </p:txBody>
      </p:sp>
      <p:sp>
        <p:nvSpPr>
          <p:cNvPr id="295" name="Google Shape;295;p22"/>
          <p:cNvSpPr/>
          <p:nvPr/>
        </p:nvSpPr>
        <p:spPr>
          <a:xfrm>
            <a:off x="250825" y="981075"/>
            <a:ext cx="8066088" cy="7921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p:txBody>
      </p:sp>
      <p:sp>
        <p:nvSpPr>
          <p:cNvPr id="296" name="Google Shape;296;p22"/>
          <p:cNvSpPr txBox="1"/>
          <p:nvPr/>
        </p:nvSpPr>
        <p:spPr>
          <a:xfrm>
            <a:off x="260066" y="663575"/>
            <a:ext cx="8066100" cy="643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Throughout the year the children will cover these topics:</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Place Value</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Addition and Subtraction</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Multiplication and Division</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Fractions</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Decimals and Percentages</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Perimeter and Area</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Statistics</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Shape</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Position and Direction</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Negative Numbers</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Converting Units</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800"/>
              <a:buFont typeface="Comic Sans MS"/>
              <a:buChar char="•"/>
            </a:pPr>
            <a:r>
              <a:rPr lang="en-GB" sz="2800" b="0" i="0" u="none" strike="noStrike" cap="none">
                <a:solidFill>
                  <a:schemeClr val="accent2"/>
                </a:solidFill>
                <a:latin typeface="Comic Sans MS"/>
                <a:ea typeface="Comic Sans MS"/>
                <a:cs typeface="Comic Sans MS"/>
                <a:sym typeface="Comic Sans MS"/>
              </a:rPr>
              <a:t> Volume</a:t>
            </a: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p:txBody>
      </p:sp>
      <p:pic>
        <p:nvPicPr>
          <p:cNvPr id="297" name="Google Shape;297;p22" descr="fan">
            <a:hlinkClick r:id="rId3"/>
          </p:cNvPr>
          <p:cNvPicPr preferRelativeResize="0"/>
          <p:nvPr/>
        </p:nvPicPr>
        <p:blipFill rotWithShape="1">
          <a:blip r:embed="rId4">
            <a:alphaModFix/>
          </a:blip>
          <a:srcRect/>
          <a:stretch/>
        </p:blipFill>
        <p:spPr>
          <a:xfrm rot="-1562260">
            <a:off x="7664450" y="1717675"/>
            <a:ext cx="1438275" cy="1736725"/>
          </a:xfrm>
          <a:prstGeom prst="rect">
            <a:avLst/>
          </a:prstGeom>
          <a:noFill/>
          <a:ln>
            <a:noFill/>
          </a:ln>
        </p:spPr>
      </p:pic>
      <p:pic>
        <p:nvPicPr>
          <p:cNvPr id="298" name="Google Shape;298;p22" descr="non_transitive_dice_2">
            <a:hlinkClick r:id="rId5"/>
          </p:cNvPr>
          <p:cNvPicPr preferRelativeResize="0"/>
          <p:nvPr/>
        </p:nvPicPr>
        <p:blipFill rotWithShape="1">
          <a:blip r:embed="rId6">
            <a:alphaModFix/>
          </a:blip>
          <a:srcRect/>
          <a:stretch/>
        </p:blipFill>
        <p:spPr>
          <a:xfrm>
            <a:off x="6675438" y="3678238"/>
            <a:ext cx="1639887" cy="1470025"/>
          </a:xfrm>
          <a:prstGeom prst="rect">
            <a:avLst/>
          </a:prstGeom>
          <a:noFill/>
          <a:ln>
            <a:noFill/>
          </a:ln>
        </p:spPr>
      </p:pic>
      <p:pic>
        <p:nvPicPr>
          <p:cNvPr id="299" name="Google Shape;299;p22" descr="GroupDownloadAttachment">
            <a:hlinkClick r:id="rId7"/>
          </p:cNvPr>
          <p:cNvPicPr preferRelativeResize="0"/>
          <p:nvPr/>
        </p:nvPicPr>
        <p:blipFill rotWithShape="1">
          <a:blip r:embed="rId8">
            <a:alphaModFix/>
          </a:blip>
          <a:srcRect/>
          <a:stretch/>
        </p:blipFill>
        <p:spPr>
          <a:xfrm>
            <a:off x="6551612" y="5388135"/>
            <a:ext cx="2592388" cy="1500187"/>
          </a:xfrm>
          <a:prstGeom prst="rect">
            <a:avLst/>
          </a:prstGeom>
          <a:noFill/>
          <a:ln>
            <a:noFill/>
          </a:ln>
        </p:spPr>
      </p:pic>
      <p:pic>
        <p:nvPicPr>
          <p:cNvPr id="300" name="Google Shape;300;p22"/>
          <p:cNvPicPr preferRelativeResize="0"/>
          <p:nvPr/>
        </p:nvPicPr>
        <p:blipFill rotWithShape="1">
          <a:blip r:embed="rId9">
            <a:alphaModFix/>
          </a:blip>
          <a:srcRect t="6699"/>
          <a:stretch/>
        </p:blipFill>
        <p:spPr>
          <a:xfrm>
            <a:off x="7940385" y="54825"/>
            <a:ext cx="1146415" cy="1143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3"/>
          <p:cNvSpPr txBox="1">
            <a:spLocks noGrp="1"/>
          </p:cNvSpPr>
          <p:nvPr>
            <p:ph type="title"/>
          </p:nvPr>
        </p:nvSpPr>
        <p:spPr>
          <a:xfrm>
            <a:off x="611188"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Maths Curriculum</a:t>
            </a:r>
            <a:endParaRPr>
              <a:solidFill>
                <a:srgbClr val="FF0000"/>
              </a:solidFill>
              <a:latin typeface="Comic Sans MS"/>
              <a:ea typeface="Comic Sans MS"/>
              <a:cs typeface="Comic Sans MS"/>
              <a:sym typeface="Comic Sans MS"/>
            </a:endParaRPr>
          </a:p>
        </p:txBody>
      </p:sp>
      <p:sp>
        <p:nvSpPr>
          <p:cNvPr id="307" name="Google Shape;307;p23"/>
          <p:cNvSpPr/>
          <p:nvPr/>
        </p:nvSpPr>
        <p:spPr>
          <a:xfrm>
            <a:off x="250825" y="981075"/>
            <a:ext cx="8066088" cy="7921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p:txBody>
      </p:sp>
      <p:pic>
        <p:nvPicPr>
          <p:cNvPr id="308" name="Google Shape;308;p23" descr="fan">
            <a:hlinkClick r:id="rId3"/>
          </p:cNvPr>
          <p:cNvPicPr preferRelativeResize="0"/>
          <p:nvPr/>
        </p:nvPicPr>
        <p:blipFill rotWithShape="1">
          <a:blip r:embed="rId4">
            <a:alphaModFix/>
          </a:blip>
          <a:srcRect/>
          <a:stretch/>
        </p:blipFill>
        <p:spPr>
          <a:xfrm rot="-1562260">
            <a:off x="6877050" y="1557338"/>
            <a:ext cx="1968500" cy="2376487"/>
          </a:xfrm>
          <a:prstGeom prst="rect">
            <a:avLst/>
          </a:prstGeom>
          <a:noFill/>
          <a:ln>
            <a:noFill/>
          </a:ln>
        </p:spPr>
      </p:pic>
      <p:pic>
        <p:nvPicPr>
          <p:cNvPr id="309" name="Google Shape;309;p23" descr="non_transitive_dice_2">
            <a:hlinkClick r:id="rId5"/>
          </p:cNvPr>
          <p:cNvPicPr preferRelativeResize="0"/>
          <p:nvPr/>
        </p:nvPicPr>
        <p:blipFill rotWithShape="1">
          <a:blip r:embed="rId6">
            <a:alphaModFix/>
          </a:blip>
          <a:srcRect/>
          <a:stretch/>
        </p:blipFill>
        <p:spPr>
          <a:xfrm>
            <a:off x="5027613" y="2903538"/>
            <a:ext cx="2195512" cy="1968500"/>
          </a:xfrm>
          <a:prstGeom prst="rect">
            <a:avLst/>
          </a:prstGeom>
          <a:noFill/>
          <a:ln>
            <a:noFill/>
          </a:ln>
        </p:spPr>
      </p:pic>
      <p:pic>
        <p:nvPicPr>
          <p:cNvPr id="310" name="Google Shape;310;p23" descr="GroupDownloadAttachment">
            <a:hlinkClick r:id="rId7"/>
          </p:cNvPr>
          <p:cNvPicPr preferRelativeResize="0"/>
          <p:nvPr/>
        </p:nvPicPr>
        <p:blipFill rotWithShape="1">
          <a:blip r:embed="rId8">
            <a:alphaModFix/>
          </a:blip>
          <a:srcRect/>
          <a:stretch/>
        </p:blipFill>
        <p:spPr>
          <a:xfrm>
            <a:off x="5435600" y="4711700"/>
            <a:ext cx="3708400" cy="2146300"/>
          </a:xfrm>
          <a:prstGeom prst="rect">
            <a:avLst/>
          </a:prstGeom>
          <a:noFill/>
          <a:ln>
            <a:noFill/>
          </a:ln>
        </p:spPr>
      </p:pic>
      <p:sp>
        <p:nvSpPr>
          <p:cNvPr id="311" name="Google Shape;311;p23"/>
          <p:cNvSpPr txBox="1"/>
          <p:nvPr/>
        </p:nvSpPr>
        <p:spPr>
          <a:xfrm>
            <a:off x="179388" y="1455738"/>
            <a:ext cx="4824300" cy="4617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There will be a greater emphasis on arithmetic/mental skills</a:t>
            </a:r>
            <a:endParaRPr sz="14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The promotion of efficient written methods of long multiplication and division.  </a:t>
            </a:r>
            <a:endParaRPr sz="14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More demanding content in fractions, decimals and percentages.</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12" name="Google Shape;312;p23"/>
          <p:cNvPicPr preferRelativeResize="0"/>
          <p:nvPr/>
        </p:nvPicPr>
        <p:blipFill rotWithShape="1">
          <a:blip r:embed="rId9">
            <a:alphaModFix/>
          </a:blip>
          <a:srcRect t="6699"/>
          <a:stretch/>
        </p:blipFill>
        <p:spPr>
          <a:xfrm>
            <a:off x="7940385" y="54825"/>
            <a:ext cx="1146415" cy="1143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4"/>
          <p:cNvSpPr txBox="1">
            <a:spLocks noGrp="1"/>
          </p:cNvSpPr>
          <p:nvPr>
            <p:ph type="title"/>
          </p:nvPr>
        </p:nvSpPr>
        <p:spPr>
          <a:xfrm>
            <a:off x="250813" y="92088"/>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Key Maths Skills for Year 5</a:t>
            </a:r>
            <a:endParaRPr>
              <a:solidFill>
                <a:srgbClr val="FF0000"/>
              </a:solidFill>
              <a:latin typeface="Comic Sans MS"/>
              <a:ea typeface="Comic Sans MS"/>
              <a:cs typeface="Comic Sans MS"/>
              <a:sym typeface="Comic Sans MS"/>
            </a:endParaRPr>
          </a:p>
        </p:txBody>
      </p:sp>
      <p:sp>
        <p:nvSpPr>
          <p:cNvPr id="319" name="Google Shape;319;p24"/>
          <p:cNvSpPr/>
          <p:nvPr/>
        </p:nvSpPr>
        <p:spPr>
          <a:xfrm>
            <a:off x="250825" y="981075"/>
            <a:ext cx="8066088" cy="7921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p:txBody>
      </p:sp>
      <p:pic>
        <p:nvPicPr>
          <p:cNvPr id="320" name="Google Shape;320;p24" descr="fan">
            <a:hlinkClick r:id="rId3"/>
          </p:cNvPr>
          <p:cNvPicPr preferRelativeResize="0"/>
          <p:nvPr/>
        </p:nvPicPr>
        <p:blipFill rotWithShape="1">
          <a:blip r:embed="rId4">
            <a:alphaModFix/>
          </a:blip>
          <a:srcRect/>
          <a:stretch/>
        </p:blipFill>
        <p:spPr>
          <a:xfrm rot="-1562260">
            <a:off x="6877050" y="1557338"/>
            <a:ext cx="1968500" cy="2376487"/>
          </a:xfrm>
          <a:prstGeom prst="rect">
            <a:avLst/>
          </a:prstGeom>
          <a:noFill/>
          <a:ln>
            <a:noFill/>
          </a:ln>
        </p:spPr>
      </p:pic>
      <p:pic>
        <p:nvPicPr>
          <p:cNvPr id="321" name="Google Shape;321;p24" descr="non_transitive_dice_2">
            <a:hlinkClick r:id="rId5"/>
          </p:cNvPr>
          <p:cNvPicPr preferRelativeResize="0"/>
          <p:nvPr/>
        </p:nvPicPr>
        <p:blipFill rotWithShape="1">
          <a:blip r:embed="rId6">
            <a:alphaModFix/>
          </a:blip>
          <a:srcRect/>
          <a:stretch/>
        </p:blipFill>
        <p:spPr>
          <a:xfrm>
            <a:off x="4500563" y="2514600"/>
            <a:ext cx="2195512" cy="1968500"/>
          </a:xfrm>
          <a:prstGeom prst="rect">
            <a:avLst/>
          </a:prstGeom>
          <a:noFill/>
          <a:ln>
            <a:noFill/>
          </a:ln>
        </p:spPr>
      </p:pic>
      <p:pic>
        <p:nvPicPr>
          <p:cNvPr id="322" name="Google Shape;322;p24" descr="GroupDownloadAttachment">
            <a:hlinkClick r:id="rId7"/>
          </p:cNvPr>
          <p:cNvPicPr preferRelativeResize="0"/>
          <p:nvPr/>
        </p:nvPicPr>
        <p:blipFill rotWithShape="1">
          <a:blip r:embed="rId8">
            <a:alphaModFix/>
          </a:blip>
          <a:srcRect/>
          <a:stretch/>
        </p:blipFill>
        <p:spPr>
          <a:xfrm>
            <a:off x="5435600" y="4711700"/>
            <a:ext cx="3708400" cy="2146300"/>
          </a:xfrm>
          <a:prstGeom prst="rect">
            <a:avLst/>
          </a:prstGeom>
          <a:noFill/>
          <a:ln>
            <a:noFill/>
          </a:ln>
        </p:spPr>
      </p:pic>
      <p:sp>
        <p:nvSpPr>
          <p:cNvPr id="323" name="Google Shape;323;p24"/>
          <p:cNvSpPr txBox="1"/>
          <p:nvPr/>
        </p:nvSpPr>
        <p:spPr>
          <a:xfrm>
            <a:off x="250825" y="1143000"/>
            <a:ext cx="4608600" cy="5079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Tables facts and division facts to 12 x 12</a:t>
            </a:r>
            <a:endParaRPr sz="14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Knowledge of place value (numbers to 1,000,000)</a:t>
            </a:r>
            <a:endParaRPr sz="14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Multiply and divide by 10, 100, 1000</a:t>
            </a:r>
            <a:endParaRPr sz="14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Written methods of calculation for all four operations</a:t>
            </a:r>
            <a:endParaRPr sz="14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Problem solving and application of skills</a:t>
            </a:r>
            <a:endParaRPr sz="1400" b="0" i="0" u="none" strike="noStrike" cap="none">
              <a:solidFill>
                <a:srgbClr val="000000"/>
              </a:solidFill>
              <a:latin typeface="Comic Sans MS"/>
              <a:ea typeface="Comic Sans MS"/>
              <a:cs typeface="Comic Sans MS"/>
              <a:sym typeface="Comic Sans MS"/>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324" name="Google Shape;324;p24"/>
          <p:cNvPicPr preferRelativeResize="0"/>
          <p:nvPr/>
        </p:nvPicPr>
        <p:blipFill rotWithShape="1">
          <a:blip r:embed="rId9">
            <a:alphaModFix/>
          </a:blip>
          <a:srcRect t="6699"/>
          <a:stretch/>
        </p:blipFill>
        <p:spPr>
          <a:xfrm>
            <a:off x="7940385" y="54825"/>
            <a:ext cx="1146415" cy="1143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5"/>
          <p:cNvSpPr txBox="1">
            <a:spLocks noGrp="1"/>
          </p:cNvSpPr>
          <p:nvPr>
            <p:ph type="title"/>
          </p:nvPr>
        </p:nvSpPr>
        <p:spPr>
          <a:xfrm>
            <a:off x="160313"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Key Maths Skills for Year 5</a:t>
            </a:r>
            <a:endParaRPr>
              <a:solidFill>
                <a:srgbClr val="FF0000"/>
              </a:solidFill>
              <a:latin typeface="Comic Sans MS"/>
              <a:ea typeface="Comic Sans MS"/>
              <a:cs typeface="Comic Sans MS"/>
              <a:sym typeface="Comic Sans MS"/>
            </a:endParaRPr>
          </a:p>
        </p:txBody>
      </p:sp>
      <p:sp>
        <p:nvSpPr>
          <p:cNvPr id="331" name="Google Shape;331;p25"/>
          <p:cNvSpPr/>
          <p:nvPr/>
        </p:nvSpPr>
        <p:spPr>
          <a:xfrm>
            <a:off x="250825" y="981075"/>
            <a:ext cx="8066088" cy="7921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omic Sans MS"/>
              <a:ea typeface="Comic Sans MS"/>
              <a:cs typeface="Comic Sans MS"/>
              <a:sym typeface="Comic Sans MS"/>
            </a:endParaRPr>
          </a:p>
        </p:txBody>
      </p:sp>
      <p:pic>
        <p:nvPicPr>
          <p:cNvPr id="332" name="Google Shape;332;p25" descr="fan">
            <a:hlinkClick r:id="rId3"/>
          </p:cNvPr>
          <p:cNvPicPr preferRelativeResize="0"/>
          <p:nvPr/>
        </p:nvPicPr>
        <p:blipFill rotWithShape="1">
          <a:blip r:embed="rId4">
            <a:alphaModFix/>
          </a:blip>
          <a:srcRect/>
          <a:stretch/>
        </p:blipFill>
        <p:spPr>
          <a:xfrm rot="-1562260">
            <a:off x="6877050" y="1557338"/>
            <a:ext cx="1968500" cy="2376487"/>
          </a:xfrm>
          <a:prstGeom prst="rect">
            <a:avLst/>
          </a:prstGeom>
          <a:noFill/>
          <a:ln>
            <a:noFill/>
          </a:ln>
        </p:spPr>
      </p:pic>
      <p:pic>
        <p:nvPicPr>
          <p:cNvPr id="333" name="Google Shape;333;p25" descr="non_transitive_dice_2">
            <a:hlinkClick r:id="rId5"/>
          </p:cNvPr>
          <p:cNvPicPr preferRelativeResize="0"/>
          <p:nvPr/>
        </p:nvPicPr>
        <p:blipFill rotWithShape="1">
          <a:blip r:embed="rId6">
            <a:alphaModFix/>
          </a:blip>
          <a:srcRect/>
          <a:stretch/>
        </p:blipFill>
        <p:spPr>
          <a:xfrm>
            <a:off x="4500563" y="2514600"/>
            <a:ext cx="2195512" cy="1968500"/>
          </a:xfrm>
          <a:prstGeom prst="rect">
            <a:avLst/>
          </a:prstGeom>
          <a:noFill/>
          <a:ln>
            <a:noFill/>
          </a:ln>
        </p:spPr>
      </p:pic>
      <p:pic>
        <p:nvPicPr>
          <p:cNvPr id="334" name="Google Shape;334;p25" descr="GroupDownloadAttachment">
            <a:hlinkClick r:id="rId7"/>
          </p:cNvPr>
          <p:cNvPicPr preferRelativeResize="0"/>
          <p:nvPr/>
        </p:nvPicPr>
        <p:blipFill rotWithShape="1">
          <a:blip r:embed="rId8">
            <a:alphaModFix/>
          </a:blip>
          <a:srcRect/>
          <a:stretch/>
        </p:blipFill>
        <p:spPr>
          <a:xfrm>
            <a:off x="5435600" y="4711700"/>
            <a:ext cx="3708400" cy="2146300"/>
          </a:xfrm>
          <a:prstGeom prst="rect">
            <a:avLst/>
          </a:prstGeom>
          <a:noFill/>
          <a:ln>
            <a:noFill/>
          </a:ln>
        </p:spPr>
      </p:pic>
      <p:sp>
        <p:nvSpPr>
          <p:cNvPr id="335" name="Google Shape;335;p25"/>
          <p:cNvSpPr txBox="1"/>
          <p:nvPr/>
        </p:nvSpPr>
        <p:spPr>
          <a:xfrm>
            <a:off x="250825" y="1143000"/>
            <a:ext cx="4608600" cy="489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Our Maths lessons focus on </a:t>
            </a:r>
            <a:r>
              <a:rPr lang="en-GB" sz="2400" b="1" i="1" u="sng" strike="noStrike" cap="none">
                <a:solidFill>
                  <a:srgbClr val="FF0000"/>
                </a:solidFill>
                <a:latin typeface="Comic Sans MS"/>
                <a:ea typeface="Comic Sans MS"/>
                <a:cs typeface="Comic Sans MS"/>
                <a:sym typeface="Comic Sans MS"/>
              </a:rPr>
              <a:t>MATHS MASTERY.</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FF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The lesson are split into small steps where I teach then the child practice, then I teach and they do more practice throughout the lesson. </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400"/>
              <a:buFont typeface="Arial"/>
              <a:buNone/>
            </a:pPr>
            <a:r>
              <a:rPr lang="en-GB" sz="2400" b="0" i="0" u="none" strike="noStrike" cap="none">
                <a:solidFill>
                  <a:schemeClr val="dk1"/>
                </a:solidFill>
                <a:latin typeface="Comic Sans MS"/>
                <a:ea typeface="Comic Sans MS"/>
                <a:cs typeface="Comic Sans MS"/>
                <a:sym typeface="Comic Sans MS"/>
              </a:rPr>
              <a:t>This encourages the children to think for themselves and apply their knowledge to different contexts.</a:t>
            </a:r>
            <a:endParaRPr sz="1400" b="0" i="0" u="none" strike="noStrike" cap="none">
              <a:solidFill>
                <a:srgbClr val="000000"/>
              </a:solidFill>
              <a:latin typeface="Comic Sans MS"/>
              <a:ea typeface="Comic Sans MS"/>
              <a:cs typeface="Comic Sans MS"/>
              <a:sym typeface="Comic Sans MS"/>
            </a:endParaRPr>
          </a:p>
        </p:txBody>
      </p:sp>
      <p:pic>
        <p:nvPicPr>
          <p:cNvPr id="336" name="Google Shape;336;p25"/>
          <p:cNvPicPr preferRelativeResize="0"/>
          <p:nvPr/>
        </p:nvPicPr>
        <p:blipFill rotWithShape="1">
          <a:blip r:embed="rId9">
            <a:alphaModFix/>
          </a:blip>
          <a:srcRect t="6699"/>
          <a:stretch/>
        </p:blipFill>
        <p:spPr>
          <a:xfrm>
            <a:off x="7940385" y="54825"/>
            <a:ext cx="1146415" cy="1143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6"/>
          <p:cNvPicPr preferRelativeResize="0">
            <a:picLocks noGrp="1"/>
          </p:cNvPicPr>
          <p:nvPr>
            <p:ph type="body" idx="1"/>
          </p:nvPr>
        </p:nvPicPr>
        <p:blipFill rotWithShape="1">
          <a:blip r:embed="rId3">
            <a:alphaModFix/>
          </a:blip>
          <a:srcRect l="30434" t="21983" r="11722" b="24590"/>
          <a:stretch/>
        </p:blipFill>
        <p:spPr>
          <a:xfrm>
            <a:off x="468313" y="549275"/>
            <a:ext cx="8015287" cy="5688013"/>
          </a:xfrm>
          <a:prstGeom prst="rect">
            <a:avLst/>
          </a:prstGeom>
          <a:noFill/>
          <a:ln w="38100" cap="flat" cmpd="sng">
            <a:solidFill>
              <a:srgbClr val="00628C"/>
            </a:solidFill>
            <a:prstDash val="solid"/>
            <a:miter lim="800000"/>
            <a:headEnd type="none" w="sm" len="sm"/>
            <a:tailEnd type="none" w="sm" len="sm"/>
          </a:ln>
        </p:spPr>
      </p:pic>
      <p:pic>
        <p:nvPicPr>
          <p:cNvPr id="342" name="Google Shape;342;p26"/>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7"/>
          <p:cNvPicPr preferRelativeResize="0">
            <a:picLocks noGrp="1"/>
          </p:cNvPicPr>
          <p:nvPr>
            <p:ph type="body" idx="1"/>
          </p:nvPr>
        </p:nvPicPr>
        <p:blipFill rotWithShape="1">
          <a:blip r:embed="rId3">
            <a:alphaModFix/>
          </a:blip>
          <a:srcRect/>
          <a:stretch/>
        </p:blipFill>
        <p:spPr>
          <a:xfrm>
            <a:off x="77226" y="685800"/>
            <a:ext cx="8455500" cy="5807100"/>
          </a:xfrm>
          <a:prstGeom prst="rect">
            <a:avLst/>
          </a:prstGeom>
          <a:noFill/>
          <a:ln>
            <a:noFill/>
          </a:ln>
        </p:spPr>
      </p:pic>
      <p:pic>
        <p:nvPicPr>
          <p:cNvPr id="348" name="Google Shape;348;p27"/>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8"/>
          <p:cNvSpPr/>
          <p:nvPr/>
        </p:nvSpPr>
        <p:spPr>
          <a:xfrm>
            <a:off x="684228" y="692150"/>
            <a:ext cx="2802300" cy="77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20000"/>
              </a:buClr>
              <a:buSzPts val="4400"/>
              <a:buFont typeface="Arial"/>
              <a:buNone/>
            </a:pPr>
            <a:r>
              <a:rPr lang="en-GB" sz="4400" b="1" i="0" u="sng" strike="noStrike" cap="none">
                <a:solidFill>
                  <a:srgbClr val="F20000"/>
                </a:solidFill>
                <a:latin typeface="Comic Sans MS"/>
                <a:ea typeface="Comic Sans MS"/>
                <a:cs typeface="Comic Sans MS"/>
                <a:sym typeface="Comic Sans MS"/>
              </a:rPr>
              <a:t>Addition</a:t>
            </a:r>
            <a:endParaRPr sz="4400" b="1" i="0" u="none" strike="noStrike" cap="none">
              <a:solidFill>
                <a:srgbClr val="F20000"/>
              </a:solidFill>
              <a:latin typeface="Comic Sans MS"/>
              <a:ea typeface="Comic Sans MS"/>
              <a:cs typeface="Comic Sans MS"/>
              <a:sym typeface="Comic Sans MS"/>
            </a:endParaRPr>
          </a:p>
        </p:txBody>
      </p:sp>
      <p:sp>
        <p:nvSpPr>
          <p:cNvPr id="354" name="Google Shape;354;p28"/>
          <p:cNvSpPr txBox="1"/>
          <p:nvPr/>
        </p:nvSpPr>
        <p:spPr>
          <a:xfrm>
            <a:off x="963613" y="1916113"/>
            <a:ext cx="2016125" cy="341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0" i="0" u="none" strike="noStrike" cap="none">
                <a:solidFill>
                  <a:srgbClr val="000000"/>
                </a:solidFill>
                <a:latin typeface="Arial"/>
                <a:ea typeface="Arial"/>
                <a:cs typeface="Arial"/>
                <a:sym typeface="Arial"/>
              </a:rPr>
              <a:t>  164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en-GB" sz="5400" b="0" i="0" u="sng" strike="noStrike" cap="none">
                <a:solidFill>
                  <a:srgbClr val="000000"/>
                </a:solidFill>
                <a:latin typeface="Arial"/>
                <a:ea typeface="Arial"/>
                <a:cs typeface="Arial"/>
                <a:sym typeface="Arial"/>
              </a:rPr>
              <a:t>+125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en-GB" sz="5400" b="0" i="0" u="sng" strike="noStrike" cap="none">
                <a:solidFill>
                  <a:srgbClr val="000000"/>
                </a:solidFill>
                <a:latin typeface="Arial"/>
                <a:ea typeface="Arial"/>
                <a:cs typeface="Arial"/>
                <a:sym typeface="Arial"/>
              </a:rPr>
              <a:t>  289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5400"/>
              <a:buFont typeface="Arial"/>
              <a:buNone/>
            </a:pPr>
            <a:endParaRPr sz="5400" b="0" i="0" u="none" strike="noStrike" cap="none">
              <a:solidFill>
                <a:srgbClr val="000000"/>
              </a:solidFill>
              <a:latin typeface="Arial"/>
              <a:ea typeface="Arial"/>
              <a:cs typeface="Arial"/>
              <a:sym typeface="Arial"/>
            </a:endParaRPr>
          </a:p>
        </p:txBody>
      </p:sp>
      <p:sp>
        <p:nvSpPr>
          <p:cNvPr id="355" name="Google Shape;355;p28"/>
          <p:cNvSpPr/>
          <p:nvPr/>
        </p:nvSpPr>
        <p:spPr>
          <a:xfrm>
            <a:off x="4572000" y="1916113"/>
            <a:ext cx="4572000" cy="2586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5400"/>
              <a:buFont typeface="Arial"/>
              <a:buNone/>
            </a:pPr>
            <a:r>
              <a:rPr lang="en-GB" sz="5400" b="0" i="0" u="none" strike="noStrike" cap="none">
                <a:solidFill>
                  <a:schemeClr val="dk1"/>
                </a:solidFill>
                <a:latin typeface="Arial"/>
                <a:ea typeface="Arial"/>
                <a:cs typeface="Arial"/>
                <a:sym typeface="Arial"/>
              </a:rPr>
              <a:t>  5486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5400"/>
              <a:buFont typeface="Arial"/>
              <a:buNone/>
            </a:pPr>
            <a:r>
              <a:rPr lang="en-GB" sz="5400" b="0" i="0" u="none" strike="noStrike" cap="none">
                <a:solidFill>
                  <a:schemeClr val="dk1"/>
                </a:solidFill>
                <a:latin typeface="Arial"/>
                <a:ea typeface="Arial"/>
                <a:cs typeface="Arial"/>
                <a:sym typeface="Arial"/>
              </a:rPr>
              <a:t>+1225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5400"/>
              <a:buFont typeface="Arial"/>
              <a:buNone/>
            </a:pPr>
            <a:r>
              <a:rPr lang="en-GB" sz="5400" b="0" i="0" u="none" strike="noStrike" cap="none">
                <a:solidFill>
                  <a:schemeClr val="dk1"/>
                </a:solidFill>
                <a:latin typeface="Arial"/>
                <a:ea typeface="Arial"/>
                <a:cs typeface="Arial"/>
                <a:sym typeface="Arial"/>
              </a:rPr>
              <a:t>  6711</a:t>
            </a:r>
            <a:endParaRPr sz="1400" b="0" i="0" u="none" strike="noStrike" cap="none">
              <a:solidFill>
                <a:srgbClr val="000000"/>
              </a:solidFill>
              <a:latin typeface="Arial"/>
              <a:ea typeface="Arial"/>
              <a:cs typeface="Arial"/>
              <a:sym typeface="Arial"/>
            </a:endParaRPr>
          </a:p>
        </p:txBody>
      </p:sp>
      <p:cxnSp>
        <p:nvCxnSpPr>
          <p:cNvPr id="356" name="Google Shape;356;p28"/>
          <p:cNvCxnSpPr/>
          <p:nvPr/>
        </p:nvCxnSpPr>
        <p:spPr>
          <a:xfrm>
            <a:off x="4572000" y="3500438"/>
            <a:ext cx="1584325" cy="0"/>
          </a:xfrm>
          <a:prstGeom prst="straightConnector1">
            <a:avLst/>
          </a:prstGeom>
          <a:noFill/>
          <a:ln w="19050" cap="flat" cmpd="sng">
            <a:solidFill>
              <a:schemeClr val="dk1"/>
            </a:solidFill>
            <a:prstDash val="solid"/>
            <a:miter lim="800000"/>
            <a:headEnd type="none" w="sm" len="sm"/>
            <a:tailEnd type="none" w="sm" len="sm"/>
          </a:ln>
        </p:spPr>
      </p:cxnSp>
      <p:pic>
        <p:nvPicPr>
          <p:cNvPr id="357" name="Google Shape;357;p28"/>
          <p:cNvPicPr preferRelativeResize="0"/>
          <p:nvPr/>
        </p:nvPicPr>
        <p:blipFill rotWithShape="1">
          <a:blip r:embed="rId3">
            <a:alphaModFix/>
          </a:blip>
          <a:srcRect/>
          <a:stretch/>
        </p:blipFill>
        <p:spPr>
          <a:xfrm>
            <a:off x="4548188" y="4483100"/>
            <a:ext cx="1597025" cy="19050"/>
          </a:xfrm>
          <a:prstGeom prst="rect">
            <a:avLst/>
          </a:prstGeom>
          <a:noFill/>
          <a:ln>
            <a:noFill/>
          </a:ln>
        </p:spPr>
      </p:pic>
      <p:sp>
        <p:nvSpPr>
          <p:cNvPr id="358" name="Google Shape;358;p28"/>
          <p:cNvSpPr txBox="1"/>
          <p:nvPr/>
        </p:nvSpPr>
        <p:spPr>
          <a:xfrm>
            <a:off x="5508625" y="4535488"/>
            <a:ext cx="287338"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GB" sz="1800" b="0" i="0" u="none" strike="noStrike" cap="none">
                <a:solidFill>
                  <a:srgbClr val="FF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59" name="Google Shape;359;p28"/>
          <p:cNvSpPr txBox="1"/>
          <p:nvPr/>
        </p:nvSpPr>
        <p:spPr>
          <a:xfrm>
            <a:off x="5867400" y="4535488"/>
            <a:ext cx="2889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GB" sz="1800" b="0" i="0" u="none" strike="noStrike" cap="none">
                <a:solidFill>
                  <a:srgbClr val="FF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360" name="Google Shape;360;p28"/>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858450" y="93700"/>
            <a:ext cx="74271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200">
                <a:solidFill>
                  <a:srgbClr val="FF0000"/>
                </a:solidFill>
                <a:latin typeface="Comic Sans MS"/>
                <a:ea typeface="Comic Sans MS"/>
                <a:cs typeface="Comic Sans MS"/>
                <a:sym typeface="Comic Sans MS"/>
              </a:rPr>
              <a:t>Water Bottles / Milk</a:t>
            </a:r>
            <a:endParaRPr sz="5200">
              <a:solidFill>
                <a:srgbClr val="FF0000"/>
              </a:solidFill>
              <a:latin typeface="Comic Sans MS"/>
              <a:ea typeface="Comic Sans MS"/>
              <a:cs typeface="Comic Sans MS"/>
              <a:sym typeface="Comic Sans MS"/>
            </a:endParaRPr>
          </a:p>
        </p:txBody>
      </p:sp>
      <p:pic>
        <p:nvPicPr>
          <p:cNvPr id="131" name="Google Shape;131;p3" descr="Whitebottle"/>
          <p:cNvPicPr preferRelativeResize="0">
            <a:picLocks noGrp="1"/>
          </p:cNvPicPr>
          <p:nvPr>
            <p:ph type="body" idx="1"/>
          </p:nvPr>
        </p:nvPicPr>
        <p:blipFill rotWithShape="1">
          <a:blip r:embed="rId3">
            <a:alphaModFix/>
          </a:blip>
          <a:srcRect/>
          <a:stretch/>
        </p:blipFill>
        <p:spPr>
          <a:xfrm>
            <a:off x="0" y="53188"/>
            <a:ext cx="1224000" cy="1224000"/>
          </a:xfrm>
          <a:prstGeom prst="rect">
            <a:avLst/>
          </a:prstGeom>
          <a:noFill/>
          <a:ln>
            <a:noFill/>
          </a:ln>
        </p:spPr>
      </p:pic>
      <p:sp>
        <p:nvSpPr>
          <p:cNvPr id="132" name="Google Shape;132;p3"/>
          <p:cNvSpPr txBox="1"/>
          <p:nvPr/>
        </p:nvSpPr>
        <p:spPr>
          <a:xfrm>
            <a:off x="287400" y="1725613"/>
            <a:ext cx="8569200" cy="389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 Please ensure your child has a water bottle in school. They can get a drink at playtime and when they come in from playtime. Children can also access their bottles for a drink during lessons. </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 They are encouraged to take them home </a:t>
            </a:r>
            <a:r>
              <a:rPr lang="en-GB" sz="2800">
                <a:solidFill>
                  <a:schemeClr val="dk1"/>
                </a:solidFill>
                <a:latin typeface="Comic Sans MS"/>
                <a:ea typeface="Comic Sans MS"/>
                <a:cs typeface="Comic Sans MS"/>
                <a:sym typeface="Comic Sans MS"/>
              </a:rPr>
              <a:t>every night.</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chemeClr val="dk1"/>
              </a:buClr>
              <a:buSzPts val="2800"/>
              <a:buFont typeface="Comic Sans MS"/>
              <a:buChar char="•"/>
            </a:pPr>
            <a:r>
              <a:rPr lang="en-GB" sz="2800" b="0" i="0" u="none" strike="noStrike" cap="none">
                <a:solidFill>
                  <a:schemeClr val="dk1"/>
                </a:solidFill>
                <a:latin typeface="Comic Sans MS"/>
                <a:ea typeface="Comic Sans MS"/>
                <a:cs typeface="Comic Sans MS"/>
                <a:sym typeface="Comic Sans MS"/>
              </a:rPr>
              <a:t>If children receive milk at school they have this after morning break.</a:t>
            </a:r>
            <a:endParaRPr sz="1400" b="0" i="0" u="none" strike="noStrike" cap="none">
              <a:solidFill>
                <a:srgbClr val="000000"/>
              </a:solidFill>
              <a:latin typeface="Comic Sans MS"/>
              <a:ea typeface="Comic Sans MS"/>
              <a:cs typeface="Comic Sans MS"/>
              <a:sym typeface="Comic Sans MS"/>
            </a:endParaRPr>
          </a:p>
        </p:txBody>
      </p:sp>
      <p:pic>
        <p:nvPicPr>
          <p:cNvPr id="133" name="Google Shape;133;p3" descr="ANd9GcQTIkiv7vaAw-n3XiRFyuqC9U0fJoIBWp_jPJ6g5giRbar2cM0&amp;t=1&amp;usg=__j5HbgHhloit2N2eS9pBeaHXquAA="/>
          <p:cNvPicPr preferRelativeResize="0"/>
          <p:nvPr/>
        </p:nvPicPr>
        <p:blipFill rotWithShape="1">
          <a:blip r:embed="rId4">
            <a:alphaModFix/>
          </a:blip>
          <a:srcRect/>
          <a:stretch/>
        </p:blipFill>
        <p:spPr>
          <a:xfrm>
            <a:off x="6659563" y="5373688"/>
            <a:ext cx="1873250" cy="1295400"/>
          </a:xfrm>
          <a:prstGeom prst="rect">
            <a:avLst/>
          </a:prstGeom>
          <a:noFill/>
          <a:ln>
            <a:noFill/>
          </a:ln>
        </p:spPr>
      </p:pic>
      <p:pic>
        <p:nvPicPr>
          <p:cNvPr id="134" name="Google Shape;134;p3"/>
          <p:cNvPicPr preferRelativeResize="0"/>
          <p:nvPr/>
        </p:nvPicPr>
        <p:blipFill rotWithShape="1">
          <a:blip r:embed="rId5">
            <a:alphaModFix/>
          </a:blip>
          <a:srcRect t="6699"/>
          <a:stretch/>
        </p:blipFill>
        <p:spPr>
          <a:xfrm>
            <a:off x="7940385" y="54825"/>
            <a:ext cx="1146415" cy="1143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9"/>
          <p:cNvSpPr txBox="1"/>
          <p:nvPr/>
        </p:nvSpPr>
        <p:spPr>
          <a:xfrm>
            <a:off x="466725" y="531813"/>
            <a:ext cx="4191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20000"/>
              </a:buClr>
              <a:buSzPts val="4400"/>
              <a:buFont typeface="Arial"/>
              <a:buNone/>
            </a:pPr>
            <a:r>
              <a:rPr lang="en-GB" sz="4400" b="1" i="0" u="sng" strike="noStrike" cap="none">
                <a:solidFill>
                  <a:srgbClr val="F20000"/>
                </a:solidFill>
                <a:latin typeface="Comic Sans MS"/>
                <a:ea typeface="Comic Sans MS"/>
                <a:cs typeface="Comic Sans MS"/>
                <a:sym typeface="Comic Sans MS"/>
              </a:rPr>
              <a:t>Subtraction</a:t>
            </a:r>
            <a:endParaRPr sz="1400" b="0" i="0" u="none" strike="noStrike" cap="none">
              <a:solidFill>
                <a:srgbClr val="000000"/>
              </a:solidFill>
              <a:latin typeface="Comic Sans MS"/>
              <a:ea typeface="Comic Sans MS"/>
              <a:cs typeface="Comic Sans MS"/>
              <a:sym typeface="Comic Sans MS"/>
            </a:endParaRPr>
          </a:p>
        </p:txBody>
      </p:sp>
      <p:sp>
        <p:nvSpPr>
          <p:cNvPr id="366" name="Google Shape;366;p29"/>
          <p:cNvSpPr txBox="1"/>
          <p:nvPr/>
        </p:nvSpPr>
        <p:spPr>
          <a:xfrm>
            <a:off x="395288" y="1412875"/>
            <a:ext cx="2160587" cy="519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165 – 34 =</a:t>
            </a:r>
            <a:endParaRPr sz="2800" b="0" i="0" u="none" strike="noStrike" cap="none">
              <a:solidFill>
                <a:srgbClr val="000000"/>
              </a:solidFill>
              <a:latin typeface="Arial"/>
              <a:ea typeface="Arial"/>
              <a:cs typeface="Arial"/>
              <a:sym typeface="Arial"/>
            </a:endParaRPr>
          </a:p>
        </p:txBody>
      </p:sp>
      <p:sp>
        <p:nvSpPr>
          <p:cNvPr id="367" name="Google Shape;367;p29"/>
          <p:cNvSpPr txBox="1"/>
          <p:nvPr/>
        </p:nvSpPr>
        <p:spPr>
          <a:xfrm>
            <a:off x="684213" y="2162175"/>
            <a:ext cx="1325562" cy="2554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Arial"/>
                <a:ea typeface="Arial"/>
                <a:cs typeface="Arial"/>
                <a:sym typeface="Arial"/>
              </a:rPr>
              <a:t>  165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GB" sz="4000" b="0" i="0" u="sng" strike="noStrike" cap="none">
                <a:solidFill>
                  <a:srgbClr val="000000"/>
                </a:solidFill>
                <a:latin typeface="Arial"/>
                <a:ea typeface="Arial"/>
                <a:cs typeface="Arial"/>
                <a:sym typeface="Arial"/>
              </a:rPr>
              <a:t>    34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GB" sz="4000" b="0" i="0" u="sng" strike="noStrike" cap="none">
                <a:solidFill>
                  <a:srgbClr val="000000"/>
                </a:solidFill>
                <a:latin typeface="Arial"/>
                <a:ea typeface="Arial"/>
                <a:cs typeface="Arial"/>
                <a:sym typeface="Arial"/>
              </a:rPr>
              <a:t>  131</a:t>
            </a:r>
            <a:endParaRPr sz="1400" b="0" i="0" u="none" strike="noStrike" cap="none">
              <a:solidFill>
                <a:srgbClr val="000000"/>
              </a:solidFill>
              <a:latin typeface="Arial"/>
              <a:ea typeface="Arial"/>
              <a:cs typeface="Arial"/>
              <a:sym typeface="Arial"/>
            </a:endParaRPr>
          </a:p>
          <a:p>
            <a:pPr marL="571500" marR="0" lvl="0" indent="-317500" algn="l" rtl="0">
              <a:lnSpc>
                <a:spcPct val="100000"/>
              </a:lnSpc>
              <a:spcBef>
                <a:spcPts val="0"/>
              </a:spcBef>
              <a:spcAft>
                <a:spcPts val="0"/>
              </a:spcAft>
              <a:buClr>
                <a:schemeClr val="dk1"/>
              </a:buClr>
              <a:buSzPts val="4000"/>
              <a:buFont typeface="Arial"/>
              <a:buNone/>
            </a:pPr>
            <a:endParaRPr sz="4000" b="0" i="0" u="sng" strike="noStrike" cap="none">
              <a:solidFill>
                <a:srgbClr val="000000"/>
              </a:solidFill>
              <a:latin typeface="Arial"/>
              <a:ea typeface="Arial"/>
              <a:cs typeface="Arial"/>
              <a:sym typeface="Arial"/>
            </a:endParaRPr>
          </a:p>
        </p:txBody>
      </p:sp>
      <p:sp>
        <p:nvSpPr>
          <p:cNvPr id="368" name="Google Shape;368;p29"/>
          <p:cNvSpPr txBox="1"/>
          <p:nvPr/>
        </p:nvSpPr>
        <p:spPr>
          <a:xfrm>
            <a:off x="449263" y="2454275"/>
            <a:ext cx="4699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Arial"/>
                <a:ea typeface="Arial"/>
                <a:cs typeface="Arial"/>
                <a:sym typeface="Arial"/>
              </a:rPr>
              <a:t>_</a:t>
            </a:r>
            <a:endParaRPr sz="1400" b="0" i="0" u="none" strike="noStrike" cap="none">
              <a:solidFill>
                <a:srgbClr val="000000"/>
              </a:solidFill>
              <a:latin typeface="Arial"/>
              <a:ea typeface="Arial"/>
              <a:cs typeface="Arial"/>
              <a:sym typeface="Arial"/>
            </a:endParaRPr>
          </a:p>
        </p:txBody>
      </p:sp>
      <p:sp>
        <p:nvSpPr>
          <p:cNvPr id="369" name="Google Shape;369;p29"/>
          <p:cNvSpPr txBox="1"/>
          <p:nvPr/>
        </p:nvSpPr>
        <p:spPr>
          <a:xfrm>
            <a:off x="4140200" y="1412875"/>
            <a:ext cx="2663825" cy="2800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174 – 46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0"/>
              <a:buFont typeface="Arial"/>
              <a:buNone/>
            </a:pPr>
            <a:r>
              <a:rPr lang="en-GB" sz="4000" b="0" i="0" u="none" strike="noStrike" cap="none">
                <a:solidFill>
                  <a:schemeClr val="dk1"/>
                </a:solidFill>
                <a:latin typeface="Arial"/>
                <a:ea typeface="Arial"/>
                <a:cs typeface="Arial"/>
                <a:sym typeface="Arial"/>
              </a:rPr>
              <a:t> 1 7 4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0"/>
              <a:buFont typeface="Arial"/>
              <a:buNone/>
            </a:pPr>
            <a:r>
              <a:rPr lang="en-GB" sz="4000" b="0" i="0" u="none" strike="noStrike" cap="none">
                <a:solidFill>
                  <a:schemeClr val="dk1"/>
                </a:solidFill>
                <a:latin typeface="Arial"/>
                <a:ea typeface="Arial"/>
                <a:cs typeface="Arial"/>
                <a:sym typeface="Arial"/>
              </a:rPr>
              <a:t>    4 6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0"/>
              <a:buFont typeface="Arial"/>
              <a:buNone/>
            </a:pPr>
            <a:r>
              <a:rPr lang="en-GB" sz="4000" b="0" i="0" u="none" strike="noStrike" cap="none">
                <a:solidFill>
                  <a:schemeClr val="dk1"/>
                </a:solidFill>
                <a:latin typeface="Arial"/>
                <a:ea typeface="Arial"/>
                <a:cs typeface="Arial"/>
                <a:sym typeface="Arial"/>
              </a:rPr>
              <a:t> 1 2 8</a:t>
            </a:r>
            <a:endParaRPr sz="1400" b="0" i="0" u="none" strike="noStrike" cap="none">
              <a:solidFill>
                <a:srgbClr val="000000"/>
              </a:solidFill>
              <a:latin typeface="Arial"/>
              <a:ea typeface="Arial"/>
              <a:cs typeface="Arial"/>
              <a:sym typeface="Arial"/>
            </a:endParaRPr>
          </a:p>
        </p:txBody>
      </p:sp>
      <p:pic>
        <p:nvPicPr>
          <p:cNvPr id="370" name="Google Shape;370;p29"/>
          <p:cNvPicPr preferRelativeResize="0"/>
          <p:nvPr/>
        </p:nvPicPr>
        <p:blipFill rotWithShape="1">
          <a:blip r:embed="rId3">
            <a:alphaModFix/>
          </a:blip>
          <a:srcRect/>
          <a:stretch/>
        </p:blipFill>
        <p:spPr>
          <a:xfrm>
            <a:off x="3692525" y="2471738"/>
            <a:ext cx="895350" cy="1073150"/>
          </a:xfrm>
          <a:prstGeom prst="rect">
            <a:avLst/>
          </a:prstGeom>
          <a:noFill/>
          <a:ln>
            <a:noFill/>
          </a:ln>
        </p:spPr>
      </p:pic>
      <p:cxnSp>
        <p:nvCxnSpPr>
          <p:cNvPr id="371" name="Google Shape;371;p29"/>
          <p:cNvCxnSpPr/>
          <p:nvPr/>
        </p:nvCxnSpPr>
        <p:spPr>
          <a:xfrm>
            <a:off x="4140200" y="3527425"/>
            <a:ext cx="1646238" cy="0"/>
          </a:xfrm>
          <a:prstGeom prst="straightConnector1">
            <a:avLst/>
          </a:prstGeom>
          <a:noFill/>
          <a:ln w="25400" cap="flat" cmpd="sng">
            <a:solidFill>
              <a:schemeClr val="dk1"/>
            </a:solidFill>
            <a:prstDash val="solid"/>
            <a:miter lim="800000"/>
            <a:headEnd type="none" w="sm" len="sm"/>
            <a:tailEnd type="none" w="sm" len="sm"/>
          </a:ln>
        </p:spPr>
      </p:cxnSp>
      <p:cxnSp>
        <p:nvCxnSpPr>
          <p:cNvPr id="372" name="Google Shape;372;p29"/>
          <p:cNvCxnSpPr/>
          <p:nvPr/>
        </p:nvCxnSpPr>
        <p:spPr>
          <a:xfrm>
            <a:off x="4140200" y="4365625"/>
            <a:ext cx="1646238" cy="0"/>
          </a:xfrm>
          <a:prstGeom prst="straightConnector1">
            <a:avLst/>
          </a:prstGeom>
          <a:noFill/>
          <a:ln w="25400" cap="flat" cmpd="sng">
            <a:solidFill>
              <a:schemeClr val="dk1"/>
            </a:solidFill>
            <a:prstDash val="solid"/>
            <a:miter lim="800000"/>
            <a:headEnd type="none" w="sm" len="sm"/>
            <a:tailEnd type="none" w="sm" len="sm"/>
          </a:ln>
        </p:spPr>
      </p:cxnSp>
      <p:sp>
        <p:nvSpPr>
          <p:cNvPr id="373" name="Google Shape;373;p29"/>
          <p:cNvSpPr txBox="1"/>
          <p:nvPr/>
        </p:nvSpPr>
        <p:spPr>
          <a:xfrm>
            <a:off x="5148263" y="2162175"/>
            <a:ext cx="144462"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cxnSp>
        <p:nvCxnSpPr>
          <p:cNvPr id="374" name="Google Shape;374;p29"/>
          <p:cNvCxnSpPr/>
          <p:nvPr/>
        </p:nvCxnSpPr>
        <p:spPr>
          <a:xfrm rot="10800000" flipH="1">
            <a:off x="4787900" y="2284413"/>
            <a:ext cx="327025" cy="555625"/>
          </a:xfrm>
          <a:prstGeom prst="straightConnector1">
            <a:avLst/>
          </a:prstGeom>
          <a:noFill/>
          <a:ln w="41275" cap="flat" cmpd="sng">
            <a:solidFill>
              <a:srgbClr val="FF0000"/>
            </a:solidFill>
            <a:prstDash val="solid"/>
            <a:miter lim="800000"/>
            <a:headEnd type="none" w="sm" len="sm"/>
            <a:tailEnd type="none" w="sm" len="sm"/>
          </a:ln>
        </p:spPr>
      </p:cxnSp>
      <p:sp>
        <p:nvSpPr>
          <p:cNvPr id="375" name="Google Shape;375;p29"/>
          <p:cNvSpPr/>
          <p:nvPr/>
        </p:nvSpPr>
        <p:spPr>
          <a:xfrm>
            <a:off x="4578350" y="2032000"/>
            <a:ext cx="312738"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376" name="Google Shape;376;p29"/>
          <p:cNvSpPr txBox="1"/>
          <p:nvPr/>
        </p:nvSpPr>
        <p:spPr>
          <a:xfrm>
            <a:off x="3692525" y="4718050"/>
            <a:ext cx="4695825"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Check with inverse –  128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                                     46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                                   174</a:t>
            </a:r>
            <a:endParaRPr sz="1400" b="0" i="0" u="none" strike="noStrike" cap="none">
              <a:solidFill>
                <a:srgbClr val="000000"/>
              </a:solidFill>
              <a:latin typeface="Arial"/>
              <a:ea typeface="Arial"/>
              <a:cs typeface="Arial"/>
              <a:sym typeface="Arial"/>
            </a:endParaRPr>
          </a:p>
        </p:txBody>
      </p:sp>
      <p:cxnSp>
        <p:nvCxnSpPr>
          <p:cNvPr id="377" name="Google Shape;377;p29"/>
          <p:cNvCxnSpPr/>
          <p:nvPr/>
        </p:nvCxnSpPr>
        <p:spPr>
          <a:xfrm>
            <a:off x="5940425" y="5445125"/>
            <a:ext cx="719138" cy="0"/>
          </a:xfrm>
          <a:prstGeom prst="straightConnector1">
            <a:avLst/>
          </a:prstGeom>
          <a:noFill/>
          <a:ln w="25400" cap="flat" cmpd="sng">
            <a:solidFill>
              <a:schemeClr val="dk1"/>
            </a:solidFill>
            <a:prstDash val="solid"/>
            <a:miter lim="800000"/>
            <a:headEnd type="none" w="sm" len="sm"/>
            <a:tailEnd type="none" w="sm" len="sm"/>
          </a:ln>
        </p:spPr>
      </p:cxnSp>
      <p:cxnSp>
        <p:nvCxnSpPr>
          <p:cNvPr id="378" name="Google Shape;378;p29"/>
          <p:cNvCxnSpPr/>
          <p:nvPr/>
        </p:nvCxnSpPr>
        <p:spPr>
          <a:xfrm>
            <a:off x="5940425" y="5935663"/>
            <a:ext cx="719138" cy="0"/>
          </a:xfrm>
          <a:prstGeom prst="straightConnector1">
            <a:avLst/>
          </a:prstGeom>
          <a:noFill/>
          <a:ln w="25400" cap="flat" cmpd="sng">
            <a:solidFill>
              <a:schemeClr val="dk1"/>
            </a:solidFill>
            <a:prstDash val="solid"/>
            <a:miter lim="800000"/>
            <a:headEnd type="none" w="sm" len="sm"/>
            <a:tailEnd type="none" w="sm" len="sm"/>
          </a:ln>
        </p:spPr>
      </p:cxnSp>
      <p:sp>
        <p:nvSpPr>
          <p:cNvPr id="379" name="Google Shape;379;p29"/>
          <p:cNvSpPr txBox="1"/>
          <p:nvPr/>
        </p:nvSpPr>
        <p:spPr>
          <a:xfrm>
            <a:off x="6040438" y="5902325"/>
            <a:ext cx="144462" cy="3381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600"/>
              <a:buFont typeface="Arial"/>
              <a:buNone/>
            </a:pPr>
            <a:r>
              <a:rPr lang="en-GB" sz="1600" b="0" i="0" u="none" strike="noStrike" cap="none">
                <a:solidFill>
                  <a:srgbClr val="FF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380" name="Google Shape;380;p29"/>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0"/>
          <p:cNvSpPr txBox="1">
            <a:spLocks noGrp="1"/>
          </p:cNvSpPr>
          <p:nvPr>
            <p:ph type="title"/>
          </p:nvPr>
        </p:nvSpPr>
        <p:spPr>
          <a:xfrm>
            <a:off x="1" y="-159575"/>
            <a:ext cx="7351500" cy="16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Calculation Strategies</a:t>
            </a:r>
            <a:endParaRPr>
              <a:latin typeface="Comic Sans MS"/>
              <a:ea typeface="Comic Sans MS"/>
              <a:cs typeface="Comic Sans MS"/>
              <a:sym typeface="Comic Sans MS"/>
            </a:endParaRPr>
          </a:p>
        </p:txBody>
      </p:sp>
      <p:sp>
        <p:nvSpPr>
          <p:cNvPr id="386" name="Google Shape;386;p30"/>
          <p:cNvSpPr txBox="1">
            <a:spLocks noGrp="1"/>
          </p:cNvSpPr>
          <p:nvPr>
            <p:ph type="body" idx="1"/>
          </p:nvPr>
        </p:nvSpPr>
        <p:spPr>
          <a:xfrm>
            <a:off x="323850" y="1125538"/>
            <a:ext cx="8496300" cy="55435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None/>
            </a:pPr>
            <a:r>
              <a:rPr lang="en-GB">
                <a:latin typeface="Arial"/>
                <a:ea typeface="Arial"/>
                <a:cs typeface="Arial"/>
                <a:sym typeface="Arial"/>
              </a:rPr>
              <a:t>	</a:t>
            </a:r>
            <a:endParaRPr/>
          </a:p>
        </p:txBody>
      </p:sp>
      <p:pic>
        <p:nvPicPr>
          <p:cNvPr id="387" name="Google Shape;387;p30"/>
          <p:cNvPicPr preferRelativeResize="0"/>
          <p:nvPr/>
        </p:nvPicPr>
        <p:blipFill rotWithShape="1">
          <a:blip r:embed="rId3">
            <a:alphaModFix/>
          </a:blip>
          <a:srcRect/>
          <a:stretch/>
        </p:blipFill>
        <p:spPr>
          <a:xfrm>
            <a:off x="481013" y="1355725"/>
            <a:ext cx="8181975" cy="4103688"/>
          </a:xfrm>
          <a:prstGeom prst="rect">
            <a:avLst/>
          </a:prstGeom>
          <a:noFill/>
          <a:ln>
            <a:noFill/>
          </a:ln>
        </p:spPr>
      </p:pic>
      <p:sp>
        <p:nvSpPr>
          <p:cNvPr id="388" name="Google Shape;388;p30"/>
          <p:cNvSpPr/>
          <p:nvPr/>
        </p:nvSpPr>
        <p:spPr>
          <a:xfrm>
            <a:off x="6207125" y="1262063"/>
            <a:ext cx="2535238" cy="4291012"/>
          </a:xfrm>
          <a:prstGeom prst="rect">
            <a:avLst/>
          </a:prstGeom>
          <a:blipFill rotWithShape="1">
            <a:blip r:embed="rId4">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89" name="Google Shape;389;p30"/>
          <p:cNvPicPr preferRelativeResize="0"/>
          <p:nvPr/>
        </p:nvPicPr>
        <p:blipFill rotWithShape="1">
          <a:blip r:embed="rId5">
            <a:alphaModFix/>
          </a:blip>
          <a:srcRect t="6699"/>
          <a:stretch/>
        </p:blipFill>
        <p:spPr>
          <a:xfrm>
            <a:off x="7940385" y="54825"/>
            <a:ext cx="1146415"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500"/>
                                        <p:tgtEl>
                                          <p:spTgt spid="3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p:nvPr/>
        </p:nvSpPr>
        <p:spPr>
          <a:xfrm>
            <a:off x="2555875" y="1773238"/>
            <a:ext cx="7704138" cy="2954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Arial"/>
              <a:buNone/>
            </a:pPr>
            <a:r>
              <a:rPr lang="en-GB" sz="6000" b="0" i="0" u="none" strike="noStrike" cap="none">
                <a:solidFill>
                  <a:schemeClr val="dk1"/>
                </a:solidFill>
                <a:latin typeface="Arial"/>
                <a:ea typeface="Arial"/>
                <a:cs typeface="Arial"/>
                <a:sym typeface="Arial"/>
              </a:rPr>
              <a:t>  3 4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000"/>
              <a:buFont typeface="Arial"/>
              <a:buNone/>
            </a:pPr>
            <a:r>
              <a:rPr lang="en-GB" sz="6000" b="0" i="0" u="none" strike="noStrike" cap="none">
                <a:solidFill>
                  <a:schemeClr val="dk1"/>
                </a:solidFill>
                <a:latin typeface="Arial"/>
                <a:ea typeface="Arial"/>
                <a:cs typeface="Arial"/>
                <a:sym typeface="Arial"/>
              </a:rPr>
              <a:t>x   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600"/>
              <a:buFont typeface="Arial"/>
              <a:buNone/>
            </a:pPr>
            <a:r>
              <a:rPr lang="en-GB" sz="6600" b="0" i="0" u="none" strike="noStrike" cap="none">
                <a:solidFill>
                  <a:schemeClr val="dk1"/>
                </a:solidFill>
                <a:latin typeface="Arial"/>
                <a:ea typeface="Arial"/>
                <a:cs typeface="Arial"/>
                <a:sym typeface="Arial"/>
              </a:rPr>
              <a:t>204</a:t>
            </a:r>
            <a:endParaRPr sz="1400" b="0" i="0" u="none" strike="noStrike" cap="none">
              <a:solidFill>
                <a:srgbClr val="000000"/>
              </a:solidFill>
              <a:latin typeface="Arial"/>
              <a:ea typeface="Arial"/>
              <a:cs typeface="Arial"/>
              <a:sym typeface="Arial"/>
            </a:endParaRPr>
          </a:p>
        </p:txBody>
      </p:sp>
      <p:cxnSp>
        <p:nvCxnSpPr>
          <p:cNvPr id="395" name="Google Shape;395;p31"/>
          <p:cNvCxnSpPr/>
          <p:nvPr/>
        </p:nvCxnSpPr>
        <p:spPr>
          <a:xfrm>
            <a:off x="2339975" y="3711575"/>
            <a:ext cx="2232025" cy="0"/>
          </a:xfrm>
          <a:prstGeom prst="straightConnector1">
            <a:avLst/>
          </a:prstGeom>
          <a:noFill/>
          <a:ln w="69850" cap="flat" cmpd="sng">
            <a:solidFill>
              <a:schemeClr val="dk1"/>
            </a:solidFill>
            <a:prstDash val="solid"/>
            <a:miter lim="800000"/>
            <a:headEnd type="none" w="sm" len="sm"/>
            <a:tailEnd type="none" w="sm" len="sm"/>
          </a:ln>
        </p:spPr>
      </p:cxnSp>
      <p:pic>
        <p:nvPicPr>
          <p:cNvPr id="396" name="Google Shape;396;p31"/>
          <p:cNvPicPr preferRelativeResize="0"/>
          <p:nvPr/>
        </p:nvPicPr>
        <p:blipFill rotWithShape="1">
          <a:blip r:embed="rId3">
            <a:alphaModFix/>
          </a:blip>
          <a:srcRect/>
          <a:stretch/>
        </p:blipFill>
        <p:spPr>
          <a:xfrm>
            <a:off x="2339975" y="4581525"/>
            <a:ext cx="2273300" cy="66675"/>
          </a:xfrm>
          <a:prstGeom prst="rect">
            <a:avLst/>
          </a:prstGeom>
          <a:noFill/>
          <a:ln>
            <a:noFill/>
          </a:ln>
        </p:spPr>
      </p:pic>
      <p:sp>
        <p:nvSpPr>
          <p:cNvPr id="397" name="Google Shape;397;p31"/>
          <p:cNvSpPr txBox="1"/>
          <p:nvPr/>
        </p:nvSpPr>
        <p:spPr>
          <a:xfrm>
            <a:off x="1141427" y="434975"/>
            <a:ext cx="40674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Arial"/>
              <a:buNone/>
            </a:pPr>
            <a:r>
              <a:rPr lang="en-GB" sz="4400" b="1" i="0" u="sng" strike="noStrike" cap="none">
                <a:solidFill>
                  <a:srgbClr val="FF0000"/>
                </a:solidFill>
                <a:latin typeface="Comic Sans MS"/>
                <a:ea typeface="Comic Sans MS"/>
                <a:cs typeface="Comic Sans MS"/>
                <a:sym typeface="Comic Sans MS"/>
              </a:rPr>
              <a:t>Multiplication</a:t>
            </a:r>
            <a:endParaRPr sz="1400" b="0" i="0" u="none" strike="noStrike" cap="none">
              <a:solidFill>
                <a:srgbClr val="000000"/>
              </a:solidFill>
              <a:latin typeface="Comic Sans MS"/>
              <a:ea typeface="Comic Sans MS"/>
              <a:cs typeface="Comic Sans MS"/>
              <a:sym typeface="Comic Sans MS"/>
            </a:endParaRPr>
          </a:p>
        </p:txBody>
      </p:sp>
      <p:sp>
        <p:nvSpPr>
          <p:cNvPr id="398" name="Google Shape;398;p31"/>
          <p:cNvSpPr txBox="1"/>
          <p:nvPr/>
        </p:nvSpPr>
        <p:spPr>
          <a:xfrm>
            <a:off x="3168650" y="4676775"/>
            <a:ext cx="287338"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GB" sz="1800" b="0" i="0" u="none" strike="noStrike" cap="none">
                <a:solidFill>
                  <a:srgbClr val="FF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pic>
        <p:nvPicPr>
          <p:cNvPr id="399" name="Google Shape;399;p31"/>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2"/>
          <p:cNvSpPr txBox="1"/>
          <p:nvPr/>
        </p:nvSpPr>
        <p:spPr>
          <a:xfrm>
            <a:off x="70638" y="381513"/>
            <a:ext cx="83265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Arial"/>
              <a:buNone/>
            </a:pPr>
            <a:r>
              <a:rPr lang="en-GB" sz="4400" b="1" i="0" u="sng" strike="noStrike" cap="none">
                <a:solidFill>
                  <a:srgbClr val="FF0000"/>
                </a:solidFill>
                <a:latin typeface="Comic Sans MS"/>
                <a:ea typeface="Comic Sans MS"/>
                <a:cs typeface="Comic Sans MS"/>
                <a:sym typeface="Comic Sans MS"/>
              </a:rPr>
              <a:t>Multiplication – Using larger numbers</a:t>
            </a:r>
            <a:endParaRPr sz="1400" b="0" i="0" u="none" strike="noStrike" cap="none">
              <a:solidFill>
                <a:srgbClr val="000000"/>
              </a:solidFill>
              <a:latin typeface="Comic Sans MS"/>
              <a:ea typeface="Comic Sans MS"/>
              <a:cs typeface="Comic Sans MS"/>
              <a:sym typeface="Comic Sans MS"/>
            </a:endParaRPr>
          </a:p>
        </p:txBody>
      </p:sp>
      <p:pic>
        <p:nvPicPr>
          <p:cNvPr id="405" name="Google Shape;405;p32"/>
          <p:cNvPicPr preferRelativeResize="0"/>
          <p:nvPr/>
        </p:nvPicPr>
        <p:blipFill rotWithShape="1">
          <a:blip r:embed="rId3">
            <a:alphaModFix/>
          </a:blip>
          <a:srcRect/>
          <a:stretch/>
        </p:blipFill>
        <p:spPr>
          <a:xfrm>
            <a:off x="463550" y="2245750"/>
            <a:ext cx="8216900" cy="3744913"/>
          </a:xfrm>
          <a:prstGeom prst="rect">
            <a:avLst/>
          </a:prstGeom>
          <a:noFill/>
          <a:ln>
            <a:noFill/>
          </a:ln>
        </p:spPr>
      </p:pic>
      <p:pic>
        <p:nvPicPr>
          <p:cNvPr id="406" name="Google Shape;406;p32"/>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3"/>
          <p:cNvSpPr txBox="1"/>
          <p:nvPr/>
        </p:nvSpPr>
        <p:spPr>
          <a:xfrm>
            <a:off x="0" y="0"/>
            <a:ext cx="78264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Arial"/>
              <a:buNone/>
            </a:pPr>
            <a:r>
              <a:rPr lang="en-GB" sz="4400" b="1" i="0" u="sng" strike="noStrike" cap="none">
                <a:solidFill>
                  <a:srgbClr val="FF0000"/>
                </a:solidFill>
                <a:latin typeface="Comic Sans MS"/>
                <a:ea typeface="Comic Sans MS"/>
                <a:cs typeface="Comic Sans MS"/>
                <a:sym typeface="Comic Sans MS"/>
              </a:rPr>
              <a:t>Division – Using multiplication facts</a:t>
            </a:r>
            <a:endParaRPr sz="1400" b="0" i="0" u="none" strike="noStrike" cap="none">
              <a:solidFill>
                <a:srgbClr val="000000"/>
              </a:solidFill>
              <a:latin typeface="Comic Sans MS"/>
              <a:ea typeface="Comic Sans MS"/>
              <a:cs typeface="Comic Sans MS"/>
              <a:sym typeface="Comic Sans MS"/>
            </a:endParaRPr>
          </a:p>
        </p:txBody>
      </p:sp>
      <p:sp>
        <p:nvSpPr>
          <p:cNvPr id="412" name="Google Shape;412;p33"/>
          <p:cNvSpPr txBox="1"/>
          <p:nvPr/>
        </p:nvSpPr>
        <p:spPr>
          <a:xfrm>
            <a:off x="684213" y="1628775"/>
            <a:ext cx="28797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 3 x 4 = 12</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FF0000"/>
              </a:buClr>
              <a:buSzPts val="2800"/>
              <a:buFont typeface="Arial"/>
              <a:buNone/>
            </a:pPr>
            <a:r>
              <a:rPr lang="en-GB" sz="2800" b="1" i="0" u="none" strike="noStrike" cap="none">
                <a:solidFill>
                  <a:srgbClr val="FF0000"/>
                </a:solidFill>
                <a:latin typeface="Comic Sans MS"/>
                <a:ea typeface="Comic Sans MS"/>
                <a:cs typeface="Comic Sans MS"/>
                <a:sym typeface="Comic Sans MS"/>
              </a:rPr>
              <a:t>So</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30 x 4 = 120</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3 x 40 = 120</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300 x 4 = 1200</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33"/>
          <p:cNvSpPr txBox="1"/>
          <p:nvPr/>
        </p:nvSpPr>
        <p:spPr>
          <a:xfrm>
            <a:off x="4464050" y="1628775"/>
            <a:ext cx="39957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12 ÷ 4 = 3</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FF0000"/>
              </a:buClr>
              <a:buSzPts val="2800"/>
              <a:buFont typeface="Arial"/>
              <a:buNone/>
            </a:pPr>
            <a:r>
              <a:rPr lang="en-GB" sz="2800" b="1" i="0" u="none" strike="noStrike" cap="none">
                <a:solidFill>
                  <a:srgbClr val="FF0000"/>
                </a:solidFill>
                <a:latin typeface="Comic Sans MS"/>
                <a:ea typeface="Comic Sans MS"/>
                <a:cs typeface="Comic Sans MS"/>
                <a:sym typeface="Comic Sans MS"/>
              </a:rPr>
              <a:t>So</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120 ÷ 4 = 3</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120 ÷ 40 = 3</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Comic Sans MS"/>
                <a:ea typeface="Comic Sans MS"/>
                <a:cs typeface="Comic Sans MS"/>
                <a:sym typeface="Comic Sans MS"/>
              </a:rPr>
              <a:t>1200 ÷  400 = 3</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14" name="Google Shape;414;p33"/>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cxnSp>
        <p:nvCxnSpPr>
          <p:cNvPr id="419" name="Google Shape;419;p34"/>
          <p:cNvCxnSpPr/>
          <p:nvPr/>
        </p:nvCxnSpPr>
        <p:spPr>
          <a:xfrm>
            <a:off x="2627313" y="2463800"/>
            <a:ext cx="3270250" cy="0"/>
          </a:xfrm>
          <a:prstGeom prst="straightConnector1">
            <a:avLst/>
          </a:prstGeom>
          <a:noFill/>
          <a:ln w="69850" cap="flat" cmpd="sng">
            <a:solidFill>
              <a:schemeClr val="dk1"/>
            </a:solidFill>
            <a:prstDash val="solid"/>
            <a:miter lim="800000"/>
            <a:headEnd type="none" w="sm" len="sm"/>
            <a:tailEnd type="none" w="sm" len="sm"/>
          </a:ln>
        </p:spPr>
      </p:cxnSp>
      <p:sp>
        <p:nvSpPr>
          <p:cNvPr id="420" name="Google Shape;420;p34"/>
          <p:cNvSpPr txBox="1"/>
          <p:nvPr/>
        </p:nvSpPr>
        <p:spPr>
          <a:xfrm>
            <a:off x="1141413" y="434975"/>
            <a:ext cx="3456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Arial"/>
              <a:buNone/>
            </a:pPr>
            <a:r>
              <a:rPr lang="en-GB" sz="4400" b="1" i="0" u="sng" strike="noStrike" cap="none">
                <a:solidFill>
                  <a:srgbClr val="FF0000"/>
                </a:solidFill>
                <a:latin typeface="Comic Sans MS"/>
                <a:ea typeface="Comic Sans MS"/>
                <a:cs typeface="Comic Sans MS"/>
                <a:sym typeface="Comic Sans MS"/>
              </a:rPr>
              <a:t>Division</a:t>
            </a:r>
            <a:endParaRPr sz="1400" b="0" i="0" u="none" strike="noStrike" cap="none">
              <a:solidFill>
                <a:srgbClr val="000000"/>
              </a:solidFill>
              <a:latin typeface="Comic Sans MS"/>
              <a:ea typeface="Comic Sans MS"/>
              <a:cs typeface="Comic Sans MS"/>
              <a:sym typeface="Comic Sans MS"/>
            </a:endParaRPr>
          </a:p>
        </p:txBody>
      </p:sp>
      <p:sp>
        <p:nvSpPr>
          <p:cNvPr id="421" name="Google Shape;421;p34"/>
          <p:cNvSpPr/>
          <p:nvPr/>
        </p:nvSpPr>
        <p:spPr>
          <a:xfrm rot="1672517">
            <a:off x="960438" y="2278063"/>
            <a:ext cx="1871662" cy="2881312"/>
          </a:xfrm>
          <a:prstGeom prst="arc">
            <a:avLst>
              <a:gd name="adj1" fmla="val 16200000"/>
              <a:gd name="adj2" fmla="val 0"/>
            </a:avLst>
          </a:prstGeom>
          <a:noFill/>
          <a:ln w="603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34"/>
          <p:cNvSpPr txBox="1"/>
          <p:nvPr/>
        </p:nvSpPr>
        <p:spPr>
          <a:xfrm>
            <a:off x="2998788" y="2463800"/>
            <a:ext cx="2881312"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Arial"/>
              <a:buNone/>
            </a:pPr>
            <a:r>
              <a:rPr lang="en-GB" sz="7200" b="0" i="0" u="none" strike="noStrike" cap="none">
                <a:solidFill>
                  <a:schemeClr val="dk1"/>
                </a:solidFill>
                <a:latin typeface="Arial"/>
                <a:ea typeface="Arial"/>
                <a:cs typeface="Arial"/>
                <a:sym typeface="Arial"/>
              </a:rPr>
              <a:t>68</a:t>
            </a:r>
            <a:endParaRPr sz="1400" b="0" i="0" u="none" strike="noStrike" cap="none">
              <a:solidFill>
                <a:srgbClr val="000000"/>
              </a:solidFill>
              <a:latin typeface="Arial"/>
              <a:ea typeface="Arial"/>
              <a:cs typeface="Arial"/>
              <a:sym typeface="Arial"/>
            </a:endParaRPr>
          </a:p>
        </p:txBody>
      </p:sp>
      <p:sp>
        <p:nvSpPr>
          <p:cNvPr id="423" name="Google Shape;423;p34"/>
          <p:cNvSpPr txBox="1"/>
          <p:nvPr/>
        </p:nvSpPr>
        <p:spPr>
          <a:xfrm>
            <a:off x="1949450" y="2525713"/>
            <a:ext cx="919163"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Arial"/>
              <a:buNone/>
            </a:pPr>
            <a:r>
              <a:rPr lang="en-GB" sz="7200" b="0" i="0" u="none" strike="noStrike" cap="none">
                <a:solidFill>
                  <a:schemeClr val="dk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424" name="Google Shape;424;p34"/>
          <p:cNvSpPr txBox="1"/>
          <p:nvPr/>
        </p:nvSpPr>
        <p:spPr>
          <a:xfrm>
            <a:off x="4211638" y="646113"/>
            <a:ext cx="3097212" cy="769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Arial"/>
                <a:ea typeface="Arial"/>
                <a:cs typeface="Arial"/>
                <a:sym typeface="Arial"/>
              </a:rPr>
              <a:t>68 </a:t>
            </a:r>
            <a:r>
              <a:rPr lang="en-GB" sz="4400" b="0" i="0" u="none" strike="noStrike" cap="none">
                <a:solidFill>
                  <a:schemeClr val="dk1"/>
                </a:solidFill>
                <a:latin typeface="Arial"/>
                <a:ea typeface="Arial"/>
                <a:cs typeface="Arial"/>
                <a:sym typeface="Arial"/>
              </a:rPr>
              <a:t>÷</a:t>
            </a:r>
            <a:r>
              <a:rPr lang="en-GB" sz="4400" b="0" i="0" u="none" strike="noStrike" cap="none">
                <a:solidFill>
                  <a:srgbClr val="000000"/>
                </a:solidFill>
                <a:latin typeface="Arial"/>
                <a:ea typeface="Arial"/>
                <a:cs typeface="Arial"/>
                <a:sym typeface="Arial"/>
              </a:rPr>
              <a:t>  4 =</a:t>
            </a:r>
            <a:endParaRPr sz="4400" b="0" i="0" u="none" strike="noStrike" cap="none">
              <a:solidFill>
                <a:srgbClr val="000000"/>
              </a:solidFill>
              <a:latin typeface="Arial"/>
              <a:ea typeface="Arial"/>
              <a:cs typeface="Arial"/>
              <a:sym typeface="Arial"/>
            </a:endParaRPr>
          </a:p>
        </p:txBody>
      </p:sp>
      <p:sp>
        <p:nvSpPr>
          <p:cNvPr id="425" name="Google Shape;425;p34"/>
          <p:cNvSpPr txBox="1"/>
          <p:nvPr/>
        </p:nvSpPr>
        <p:spPr>
          <a:xfrm>
            <a:off x="2979738" y="1460500"/>
            <a:ext cx="2881312"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Arial"/>
              <a:buNone/>
            </a:pPr>
            <a:r>
              <a:rPr lang="en-GB" sz="7200" b="0" i="0" u="none" strike="noStrike" cap="none">
                <a:solidFill>
                  <a:schemeClr val="dk1"/>
                </a:solidFill>
                <a:latin typeface="Arial"/>
                <a:ea typeface="Arial"/>
                <a:cs typeface="Arial"/>
                <a:sym typeface="Arial"/>
              </a:rPr>
              <a:t>17</a:t>
            </a:r>
            <a:endParaRPr sz="1400" b="0" i="0" u="none" strike="noStrike" cap="none">
              <a:solidFill>
                <a:srgbClr val="000000"/>
              </a:solidFill>
              <a:latin typeface="Arial"/>
              <a:ea typeface="Arial"/>
              <a:cs typeface="Arial"/>
              <a:sym typeface="Arial"/>
            </a:endParaRPr>
          </a:p>
        </p:txBody>
      </p:sp>
      <p:sp>
        <p:nvSpPr>
          <p:cNvPr id="426" name="Google Shape;426;p34"/>
          <p:cNvSpPr txBox="1"/>
          <p:nvPr/>
        </p:nvSpPr>
        <p:spPr>
          <a:xfrm>
            <a:off x="3490913" y="2525713"/>
            <a:ext cx="3095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GB" sz="1800" b="0" i="0" u="none" strike="noStrike" cap="none">
                <a:solidFill>
                  <a:srgbClr val="FF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cxnSp>
        <p:nvCxnSpPr>
          <p:cNvPr id="427" name="Google Shape;427;p34"/>
          <p:cNvCxnSpPr/>
          <p:nvPr/>
        </p:nvCxnSpPr>
        <p:spPr>
          <a:xfrm>
            <a:off x="3132138" y="2660650"/>
            <a:ext cx="514350" cy="1003300"/>
          </a:xfrm>
          <a:prstGeom prst="straightConnector1">
            <a:avLst/>
          </a:prstGeom>
          <a:noFill/>
          <a:ln w="9525" cap="flat" cmpd="sng">
            <a:solidFill>
              <a:schemeClr val="dk1"/>
            </a:solidFill>
            <a:prstDash val="solid"/>
            <a:miter lim="800000"/>
            <a:headEnd type="none" w="sm" len="sm"/>
            <a:tailEnd type="none" w="sm" len="sm"/>
          </a:ln>
        </p:spPr>
      </p:cxnSp>
      <p:pic>
        <p:nvPicPr>
          <p:cNvPr id="428" name="Google Shape;428;p34"/>
          <p:cNvPicPr preferRelativeResize="0"/>
          <p:nvPr/>
        </p:nvPicPr>
        <p:blipFill rotWithShape="1">
          <a:blip r:embed="rId3">
            <a:alphaModFix/>
          </a:blip>
          <a:srcRect/>
          <a:stretch/>
        </p:blipFill>
        <p:spPr>
          <a:xfrm>
            <a:off x="3151188" y="4508500"/>
            <a:ext cx="257175" cy="1304925"/>
          </a:xfrm>
          <a:prstGeom prst="rect">
            <a:avLst/>
          </a:prstGeom>
          <a:noFill/>
          <a:ln>
            <a:noFill/>
          </a:ln>
        </p:spPr>
      </p:pic>
      <p:pic>
        <p:nvPicPr>
          <p:cNvPr id="429" name="Google Shape;429;p34"/>
          <p:cNvPicPr preferRelativeResize="0"/>
          <p:nvPr/>
        </p:nvPicPr>
        <p:blipFill rotWithShape="1">
          <a:blip r:embed="rId4">
            <a:alphaModFix/>
          </a:blip>
          <a:srcRect/>
          <a:stretch/>
        </p:blipFill>
        <p:spPr>
          <a:xfrm>
            <a:off x="3886200" y="4513263"/>
            <a:ext cx="495300" cy="647700"/>
          </a:xfrm>
          <a:prstGeom prst="rect">
            <a:avLst/>
          </a:prstGeom>
          <a:noFill/>
          <a:ln>
            <a:noFill/>
          </a:ln>
        </p:spPr>
      </p:pic>
      <p:pic>
        <p:nvPicPr>
          <p:cNvPr id="430" name="Google Shape;430;p34"/>
          <p:cNvPicPr preferRelativeResize="0"/>
          <p:nvPr/>
        </p:nvPicPr>
        <p:blipFill rotWithShape="1">
          <a:blip r:embed="rId4">
            <a:alphaModFix/>
          </a:blip>
          <a:srcRect/>
          <a:stretch/>
        </p:blipFill>
        <p:spPr>
          <a:xfrm>
            <a:off x="4391025" y="4508500"/>
            <a:ext cx="495300" cy="647700"/>
          </a:xfrm>
          <a:prstGeom prst="rect">
            <a:avLst/>
          </a:prstGeom>
          <a:noFill/>
          <a:ln>
            <a:noFill/>
          </a:ln>
        </p:spPr>
      </p:pic>
      <p:pic>
        <p:nvPicPr>
          <p:cNvPr id="431" name="Google Shape;431;p34"/>
          <p:cNvPicPr preferRelativeResize="0"/>
          <p:nvPr/>
        </p:nvPicPr>
        <p:blipFill rotWithShape="1">
          <a:blip r:embed="rId5">
            <a:alphaModFix/>
          </a:blip>
          <a:srcRect t="6699"/>
          <a:stretch/>
        </p:blipFill>
        <p:spPr>
          <a:xfrm>
            <a:off x="7940385" y="54825"/>
            <a:ext cx="1146415" cy="1143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5"/>
          <p:cNvSpPr txBox="1"/>
          <p:nvPr/>
        </p:nvSpPr>
        <p:spPr>
          <a:xfrm>
            <a:off x="1141413" y="434975"/>
            <a:ext cx="3456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en-GB" sz="3600" b="0" i="0" u="none" strike="noStrike" cap="none">
                <a:solidFill>
                  <a:srgbClr val="FF0000"/>
                </a:solidFill>
                <a:latin typeface="Comic Sans MS"/>
                <a:ea typeface="Comic Sans MS"/>
                <a:cs typeface="Comic Sans MS"/>
                <a:sym typeface="Comic Sans MS"/>
              </a:rPr>
              <a:t>Division</a:t>
            </a:r>
            <a:endParaRPr sz="1400" b="0" i="0" u="none" strike="noStrike" cap="none">
              <a:solidFill>
                <a:srgbClr val="000000"/>
              </a:solidFill>
              <a:latin typeface="Comic Sans MS"/>
              <a:ea typeface="Comic Sans MS"/>
              <a:cs typeface="Comic Sans MS"/>
              <a:sym typeface="Comic Sans MS"/>
            </a:endParaRPr>
          </a:p>
        </p:txBody>
      </p:sp>
      <p:pic>
        <p:nvPicPr>
          <p:cNvPr id="437" name="Google Shape;437;p35"/>
          <p:cNvPicPr preferRelativeResize="0"/>
          <p:nvPr/>
        </p:nvPicPr>
        <p:blipFill rotWithShape="1">
          <a:blip r:embed="rId3">
            <a:alphaModFix/>
          </a:blip>
          <a:srcRect/>
          <a:stretch/>
        </p:blipFill>
        <p:spPr>
          <a:xfrm>
            <a:off x="539750" y="1557338"/>
            <a:ext cx="8416925" cy="4032250"/>
          </a:xfrm>
          <a:prstGeom prst="rect">
            <a:avLst/>
          </a:prstGeom>
          <a:noFill/>
          <a:ln>
            <a:noFill/>
          </a:ln>
        </p:spPr>
      </p:pic>
      <p:pic>
        <p:nvPicPr>
          <p:cNvPr id="438" name="Google Shape;438;p35"/>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6"/>
          <p:cNvSpPr txBox="1">
            <a:spLocks noGrp="1"/>
          </p:cNvSpPr>
          <p:nvPr>
            <p:ph type="title"/>
          </p:nvPr>
        </p:nvSpPr>
        <p:spPr>
          <a:xfrm>
            <a:off x="468313" y="115888"/>
            <a:ext cx="705167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b="1" u="sng">
                <a:solidFill>
                  <a:srgbClr val="FF0000"/>
                </a:solidFill>
                <a:latin typeface="Comic Sans MS"/>
                <a:ea typeface="Comic Sans MS"/>
                <a:cs typeface="Comic Sans MS"/>
                <a:sym typeface="Comic Sans MS"/>
              </a:rPr>
              <a:t>Science</a:t>
            </a:r>
            <a:endParaRPr sz="5400" b="1" u="sng">
              <a:solidFill>
                <a:srgbClr val="FF0000"/>
              </a:solidFill>
              <a:latin typeface="Comic Sans MS"/>
              <a:ea typeface="Comic Sans MS"/>
              <a:cs typeface="Comic Sans MS"/>
              <a:sym typeface="Comic Sans MS"/>
            </a:endParaRPr>
          </a:p>
        </p:txBody>
      </p:sp>
      <p:sp>
        <p:nvSpPr>
          <p:cNvPr id="445" name="Google Shape;445;p36"/>
          <p:cNvSpPr txBox="1">
            <a:spLocks noGrp="1"/>
          </p:cNvSpPr>
          <p:nvPr>
            <p:ph type="body" idx="1"/>
          </p:nvPr>
        </p:nvSpPr>
        <p:spPr>
          <a:xfrm>
            <a:off x="177800" y="1125550"/>
            <a:ext cx="7811700" cy="5372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None/>
            </a:pPr>
            <a:r>
              <a:rPr lang="en-GB">
                <a:latin typeface="Arial"/>
                <a:ea typeface="Arial"/>
                <a:cs typeface="Arial"/>
                <a:sym typeface="Arial"/>
              </a:rPr>
              <a:t> </a:t>
            </a:r>
            <a:endParaRPr sz="3600">
              <a:solidFill>
                <a:srgbClr val="FF0000"/>
              </a:solidFill>
              <a:latin typeface="Comic Sans MS"/>
              <a:ea typeface="Comic Sans MS"/>
              <a:cs typeface="Comic Sans MS"/>
              <a:sym typeface="Comic Sans MS"/>
            </a:endParaRPr>
          </a:p>
          <a:p>
            <a:pPr marL="342900" lvl="0" indent="-342900" algn="l" rtl="0">
              <a:lnSpc>
                <a:spcPct val="90000"/>
              </a:lnSpc>
              <a:spcBef>
                <a:spcPts val="720"/>
              </a:spcBef>
              <a:spcAft>
                <a:spcPts val="0"/>
              </a:spcAft>
              <a:buClr>
                <a:srgbClr val="FF0000"/>
              </a:buClr>
              <a:buSzPts val="3600"/>
              <a:buFont typeface="Comic Sans MS"/>
              <a:buChar char="•"/>
            </a:pPr>
            <a:r>
              <a:rPr lang="en-GB" sz="3600">
                <a:solidFill>
                  <a:srgbClr val="FF0000"/>
                </a:solidFill>
                <a:latin typeface="Comic Sans MS"/>
                <a:ea typeface="Comic Sans MS"/>
                <a:cs typeface="Comic Sans MS"/>
                <a:sym typeface="Comic Sans MS"/>
              </a:rPr>
              <a:t>Sound and hearing</a:t>
            </a:r>
            <a:endParaRPr sz="3600">
              <a:solidFill>
                <a:srgbClr val="FF0000"/>
              </a:solidFill>
              <a:latin typeface="Comic Sans MS"/>
              <a:ea typeface="Comic Sans MS"/>
              <a:cs typeface="Comic Sans MS"/>
              <a:sym typeface="Comic Sans MS"/>
            </a:endParaRPr>
          </a:p>
          <a:p>
            <a:pPr marL="342900" lvl="0" indent="-342900" algn="l" rtl="0">
              <a:lnSpc>
                <a:spcPct val="90000"/>
              </a:lnSpc>
              <a:spcBef>
                <a:spcPts val="720"/>
              </a:spcBef>
              <a:spcAft>
                <a:spcPts val="0"/>
              </a:spcAft>
              <a:buClr>
                <a:srgbClr val="FF0000"/>
              </a:buClr>
              <a:buSzPts val="3600"/>
              <a:buFont typeface="Comic Sans MS"/>
              <a:buChar char="•"/>
            </a:pPr>
            <a:r>
              <a:rPr lang="en-GB" sz="3600">
                <a:solidFill>
                  <a:srgbClr val="FF0000"/>
                </a:solidFill>
                <a:latin typeface="Comic Sans MS"/>
                <a:ea typeface="Comic Sans MS"/>
                <a:cs typeface="Comic Sans MS"/>
                <a:sym typeface="Comic Sans MS"/>
              </a:rPr>
              <a:t>Animals including humans</a:t>
            </a:r>
            <a:endParaRPr sz="3600">
              <a:solidFill>
                <a:srgbClr val="FF0000"/>
              </a:solidFill>
              <a:latin typeface="Comic Sans MS"/>
              <a:ea typeface="Comic Sans MS"/>
              <a:cs typeface="Comic Sans MS"/>
              <a:sym typeface="Comic Sans MS"/>
            </a:endParaRPr>
          </a:p>
          <a:p>
            <a:pPr marL="342900" lvl="0" indent="-114300" algn="l" rtl="0">
              <a:lnSpc>
                <a:spcPct val="90000"/>
              </a:lnSpc>
              <a:spcBef>
                <a:spcPts val="720"/>
              </a:spcBef>
              <a:spcAft>
                <a:spcPts val="0"/>
              </a:spcAft>
              <a:buClr>
                <a:schemeClr val="dk1"/>
              </a:buClr>
              <a:buSzPts val="3600"/>
              <a:buFont typeface="Arial"/>
              <a:buNone/>
            </a:pPr>
            <a:endParaRPr sz="3600">
              <a:solidFill>
                <a:srgbClr val="FF0000"/>
              </a:solidFill>
              <a:latin typeface="Comic Sans MS"/>
              <a:ea typeface="Comic Sans MS"/>
              <a:cs typeface="Comic Sans MS"/>
              <a:sym typeface="Comic Sans MS"/>
            </a:endParaRPr>
          </a:p>
          <a:p>
            <a:pPr marL="342900" lvl="0" indent="-342900" algn="l" rtl="0">
              <a:lnSpc>
                <a:spcPct val="90000"/>
              </a:lnSpc>
              <a:spcBef>
                <a:spcPts val="720"/>
              </a:spcBef>
              <a:spcAft>
                <a:spcPts val="0"/>
              </a:spcAft>
              <a:buClr>
                <a:srgbClr val="0066FF"/>
              </a:buClr>
              <a:buSzPts val="3600"/>
              <a:buFont typeface="Comic Sans MS"/>
              <a:buChar char="•"/>
            </a:pPr>
            <a:r>
              <a:rPr lang="en-GB" sz="3600">
                <a:solidFill>
                  <a:srgbClr val="0066FF"/>
                </a:solidFill>
                <a:latin typeface="Comic Sans MS"/>
                <a:ea typeface="Comic Sans MS"/>
                <a:cs typeface="Comic Sans MS"/>
                <a:sym typeface="Comic Sans MS"/>
              </a:rPr>
              <a:t>Movement, forces and magnets</a:t>
            </a:r>
            <a:endParaRPr sz="3600">
              <a:solidFill>
                <a:srgbClr val="0066FF"/>
              </a:solidFill>
              <a:latin typeface="Comic Sans MS"/>
              <a:ea typeface="Comic Sans MS"/>
              <a:cs typeface="Comic Sans MS"/>
              <a:sym typeface="Comic Sans MS"/>
            </a:endParaRPr>
          </a:p>
          <a:p>
            <a:pPr marL="342900" lvl="0" indent="-342900" algn="l" rtl="0">
              <a:lnSpc>
                <a:spcPct val="90000"/>
              </a:lnSpc>
              <a:spcBef>
                <a:spcPts val="720"/>
              </a:spcBef>
              <a:spcAft>
                <a:spcPts val="0"/>
              </a:spcAft>
              <a:buClr>
                <a:srgbClr val="0066FF"/>
              </a:buClr>
              <a:buSzPts val="3600"/>
              <a:buFont typeface="Comic Sans MS"/>
              <a:buChar char="•"/>
            </a:pPr>
            <a:r>
              <a:rPr lang="en-GB" sz="3600">
                <a:solidFill>
                  <a:srgbClr val="0066FF"/>
                </a:solidFill>
                <a:latin typeface="Comic Sans MS"/>
                <a:ea typeface="Comic Sans MS"/>
                <a:cs typeface="Comic Sans MS"/>
                <a:sym typeface="Comic Sans MS"/>
              </a:rPr>
              <a:t>Materials</a:t>
            </a:r>
            <a:endParaRPr sz="3600">
              <a:solidFill>
                <a:srgbClr val="0066FF"/>
              </a:solidFill>
              <a:latin typeface="Comic Sans MS"/>
              <a:ea typeface="Comic Sans MS"/>
              <a:cs typeface="Comic Sans MS"/>
              <a:sym typeface="Comic Sans MS"/>
            </a:endParaRPr>
          </a:p>
          <a:p>
            <a:pPr marL="342900" lvl="0" indent="-114300" algn="l" rtl="0">
              <a:lnSpc>
                <a:spcPct val="90000"/>
              </a:lnSpc>
              <a:spcBef>
                <a:spcPts val="720"/>
              </a:spcBef>
              <a:spcAft>
                <a:spcPts val="0"/>
              </a:spcAft>
              <a:buClr>
                <a:schemeClr val="dk1"/>
              </a:buClr>
              <a:buSzPts val="3600"/>
              <a:buFont typeface="Arial"/>
              <a:buNone/>
            </a:pPr>
            <a:endParaRPr sz="3600" i="1" u="sng">
              <a:solidFill>
                <a:srgbClr val="0066FF"/>
              </a:solidFill>
              <a:latin typeface="Comic Sans MS"/>
              <a:ea typeface="Comic Sans MS"/>
              <a:cs typeface="Comic Sans MS"/>
              <a:sym typeface="Comic Sans MS"/>
            </a:endParaRPr>
          </a:p>
          <a:p>
            <a:pPr marL="342900" lvl="0" indent="-342900" algn="l" rtl="0">
              <a:lnSpc>
                <a:spcPct val="90000"/>
              </a:lnSpc>
              <a:spcBef>
                <a:spcPts val="720"/>
              </a:spcBef>
              <a:spcAft>
                <a:spcPts val="0"/>
              </a:spcAft>
              <a:buClr>
                <a:srgbClr val="00CC00"/>
              </a:buClr>
              <a:buSzPts val="3600"/>
              <a:buFont typeface="Comic Sans MS"/>
              <a:buChar char="•"/>
            </a:pPr>
            <a:r>
              <a:rPr lang="en-GB" sz="3600">
                <a:solidFill>
                  <a:srgbClr val="00CC00"/>
                </a:solidFill>
                <a:latin typeface="Comic Sans MS"/>
                <a:ea typeface="Comic Sans MS"/>
                <a:cs typeface="Comic Sans MS"/>
                <a:sym typeface="Comic Sans MS"/>
              </a:rPr>
              <a:t>Earth and space</a:t>
            </a:r>
            <a:endParaRPr sz="3600">
              <a:solidFill>
                <a:srgbClr val="00CC00"/>
              </a:solidFill>
              <a:latin typeface="Comic Sans MS"/>
              <a:ea typeface="Comic Sans MS"/>
              <a:cs typeface="Comic Sans MS"/>
              <a:sym typeface="Comic Sans MS"/>
            </a:endParaRPr>
          </a:p>
          <a:p>
            <a:pPr marL="342900" lvl="0" indent="-342900" algn="l" rtl="0">
              <a:lnSpc>
                <a:spcPct val="90000"/>
              </a:lnSpc>
              <a:spcBef>
                <a:spcPts val="720"/>
              </a:spcBef>
              <a:spcAft>
                <a:spcPts val="0"/>
              </a:spcAft>
              <a:buClr>
                <a:srgbClr val="00CC00"/>
              </a:buClr>
              <a:buSzPts val="3600"/>
              <a:buFont typeface="Comic Sans MS"/>
              <a:buChar char="•"/>
            </a:pPr>
            <a:r>
              <a:rPr lang="en-GB" sz="3600">
                <a:solidFill>
                  <a:srgbClr val="00CC00"/>
                </a:solidFill>
                <a:latin typeface="Comic Sans MS"/>
                <a:ea typeface="Comic Sans MS"/>
                <a:cs typeface="Comic Sans MS"/>
                <a:sym typeface="Comic Sans MS"/>
              </a:rPr>
              <a:t>Living things</a:t>
            </a:r>
            <a:endParaRPr sz="3600">
              <a:solidFill>
                <a:srgbClr val="00CC00"/>
              </a:solidFill>
              <a:latin typeface="Comic Sans MS"/>
              <a:ea typeface="Comic Sans MS"/>
              <a:cs typeface="Comic Sans MS"/>
              <a:sym typeface="Comic Sans MS"/>
            </a:endParaRPr>
          </a:p>
        </p:txBody>
      </p:sp>
      <p:sp>
        <p:nvSpPr>
          <p:cNvPr id="446" name="Google Shape;446;p36"/>
          <p:cNvSpPr txBox="1"/>
          <p:nvPr/>
        </p:nvSpPr>
        <p:spPr>
          <a:xfrm>
            <a:off x="4932363" y="3284538"/>
            <a:ext cx="3168650" cy="427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Times New Roman"/>
              <a:ea typeface="Times New Roman"/>
              <a:cs typeface="Times New Roman"/>
              <a:sym typeface="Times New Roman"/>
            </a:endParaRPr>
          </a:p>
        </p:txBody>
      </p:sp>
      <p:pic>
        <p:nvPicPr>
          <p:cNvPr id="447" name="Google Shape;447;p36"/>
          <p:cNvPicPr preferRelativeResize="0"/>
          <p:nvPr/>
        </p:nvPicPr>
        <p:blipFill rotWithShape="1">
          <a:blip r:embed="rId3">
            <a:alphaModFix/>
          </a:blip>
          <a:srcRect/>
          <a:stretch/>
        </p:blipFill>
        <p:spPr>
          <a:xfrm>
            <a:off x="5591175" y="705301"/>
            <a:ext cx="1216025" cy="1214438"/>
          </a:xfrm>
          <a:prstGeom prst="rect">
            <a:avLst/>
          </a:prstGeom>
          <a:noFill/>
          <a:ln>
            <a:noFill/>
          </a:ln>
        </p:spPr>
      </p:pic>
      <p:pic>
        <p:nvPicPr>
          <p:cNvPr id="448" name="Google Shape;448;p36"/>
          <p:cNvPicPr preferRelativeResize="0"/>
          <p:nvPr/>
        </p:nvPicPr>
        <p:blipFill rotWithShape="1">
          <a:blip r:embed="rId4">
            <a:alphaModFix/>
          </a:blip>
          <a:srcRect/>
          <a:stretch/>
        </p:blipFill>
        <p:spPr>
          <a:xfrm>
            <a:off x="6723961" y="4143890"/>
            <a:ext cx="2190750" cy="2085975"/>
          </a:xfrm>
          <a:prstGeom prst="rect">
            <a:avLst/>
          </a:prstGeom>
          <a:noFill/>
          <a:ln>
            <a:noFill/>
          </a:ln>
        </p:spPr>
      </p:pic>
      <p:pic>
        <p:nvPicPr>
          <p:cNvPr id="449" name="Google Shape;449;p36"/>
          <p:cNvPicPr preferRelativeResize="0"/>
          <p:nvPr/>
        </p:nvPicPr>
        <p:blipFill rotWithShape="1">
          <a:blip r:embed="rId5">
            <a:alphaModFix/>
          </a:blip>
          <a:srcRect t="6699"/>
          <a:stretch/>
        </p:blipFill>
        <p:spPr>
          <a:xfrm>
            <a:off x="7940385" y="54825"/>
            <a:ext cx="1146415" cy="1143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40eb34ae15_0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20000"/>
                </a:solidFill>
                <a:latin typeface="Comic Sans MS"/>
                <a:ea typeface="Comic Sans MS"/>
                <a:cs typeface="Comic Sans MS"/>
                <a:sym typeface="Comic Sans MS"/>
              </a:rPr>
              <a:t>Art and DT</a:t>
            </a:r>
            <a:endParaRPr>
              <a:solidFill>
                <a:srgbClr val="F20000"/>
              </a:solidFill>
              <a:latin typeface="Comic Sans MS"/>
              <a:ea typeface="Comic Sans MS"/>
              <a:cs typeface="Comic Sans MS"/>
              <a:sym typeface="Comic Sans MS"/>
            </a:endParaRPr>
          </a:p>
        </p:txBody>
      </p:sp>
      <p:sp>
        <p:nvSpPr>
          <p:cNvPr id="456" name="Google Shape;456;g140eb34ae15_0_0"/>
          <p:cNvSpPr txBox="1">
            <a:spLocks noGrp="1"/>
          </p:cNvSpPr>
          <p:nvPr>
            <p:ph type="body" idx="1"/>
          </p:nvPr>
        </p:nvSpPr>
        <p:spPr>
          <a:xfrm>
            <a:off x="0" y="1256125"/>
            <a:ext cx="4495800" cy="515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GB" sz="2400" b="1">
                <a:latin typeface="Comic Sans MS"/>
                <a:ea typeface="Comic Sans MS"/>
                <a:cs typeface="Comic Sans MS"/>
                <a:sym typeface="Comic Sans MS"/>
              </a:rPr>
              <a:t>Autumn first half term:</a:t>
            </a:r>
            <a:endParaRPr sz="2400" b="1">
              <a:latin typeface="Comic Sans MS"/>
              <a:ea typeface="Comic Sans MS"/>
              <a:cs typeface="Comic Sans MS"/>
              <a:sym typeface="Comic Sans MS"/>
            </a:endParaRPr>
          </a:p>
          <a:p>
            <a:pPr marL="457200" lvl="0" indent="-381000" algn="l" rtl="0">
              <a:lnSpc>
                <a:spcPct val="100000"/>
              </a:lnSpc>
              <a:spcBef>
                <a:spcPts val="360"/>
              </a:spcBef>
              <a:spcAft>
                <a:spcPts val="0"/>
              </a:spcAft>
              <a:buSzPts val="2400"/>
              <a:buFont typeface="Comic Sans MS"/>
              <a:buChar char="•"/>
            </a:pPr>
            <a:r>
              <a:rPr lang="en-GB" sz="2400">
                <a:latin typeface="Comic Sans MS"/>
                <a:ea typeface="Comic Sans MS"/>
                <a:cs typeface="Comic Sans MS"/>
                <a:sym typeface="Comic Sans MS"/>
              </a:rPr>
              <a:t>Art - Drawing Pop Portraits </a:t>
            </a:r>
            <a:endParaRPr sz="2400">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2400" b="1">
                <a:latin typeface="Comic Sans MS"/>
                <a:ea typeface="Comic Sans MS"/>
                <a:cs typeface="Comic Sans MS"/>
                <a:sym typeface="Comic Sans MS"/>
              </a:rPr>
              <a:t>Autumn second half term:</a:t>
            </a:r>
            <a:endParaRPr sz="2400" b="1">
              <a:latin typeface="Comic Sans MS"/>
              <a:ea typeface="Comic Sans MS"/>
              <a:cs typeface="Comic Sans MS"/>
              <a:sym typeface="Comic Sans MS"/>
            </a:endParaRPr>
          </a:p>
          <a:p>
            <a:pPr marL="457200" lvl="0" indent="-381000" algn="l" rtl="0">
              <a:lnSpc>
                <a:spcPct val="100000"/>
              </a:lnSpc>
              <a:spcBef>
                <a:spcPts val="360"/>
              </a:spcBef>
              <a:spcAft>
                <a:spcPts val="0"/>
              </a:spcAft>
              <a:buSzPts val="2400"/>
              <a:buFont typeface="Comic Sans MS"/>
              <a:buChar char="•"/>
            </a:pPr>
            <a:r>
              <a:rPr lang="en-GB" sz="2400">
                <a:latin typeface="Comic Sans MS"/>
                <a:ea typeface="Comic Sans MS"/>
                <a:cs typeface="Comic Sans MS"/>
                <a:sym typeface="Comic Sans MS"/>
              </a:rPr>
              <a:t>DT - Textiles Paste Relief - Coat of Arms</a:t>
            </a:r>
            <a:endParaRPr sz="2400">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2400" b="1">
                <a:latin typeface="Comic Sans MS"/>
                <a:ea typeface="Comic Sans MS"/>
                <a:cs typeface="Comic Sans MS"/>
                <a:sym typeface="Comic Sans MS"/>
              </a:rPr>
              <a:t>Spring first half term:</a:t>
            </a:r>
            <a:endParaRPr sz="2400" b="1">
              <a:latin typeface="Comic Sans MS"/>
              <a:ea typeface="Comic Sans MS"/>
              <a:cs typeface="Comic Sans MS"/>
              <a:sym typeface="Comic Sans MS"/>
            </a:endParaRPr>
          </a:p>
          <a:p>
            <a:pPr marL="457200" lvl="0" indent="-381000" algn="l" rtl="0">
              <a:lnSpc>
                <a:spcPct val="100000"/>
              </a:lnSpc>
              <a:spcBef>
                <a:spcPts val="360"/>
              </a:spcBef>
              <a:spcAft>
                <a:spcPts val="0"/>
              </a:spcAft>
              <a:buSzPts val="2400"/>
              <a:buFont typeface="Comic Sans MS"/>
              <a:buChar char="•"/>
            </a:pPr>
            <a:r>
              <a:rPr lang="en-GB" sz="2400">
                <a:latin typeface="Comic Sans MS"/>
                <a:ea typeface="Comic Sans MS"/>
                <a:cs typeface="Comic Sans MS"/>
                <a:sym typeface="Comic Sans MS"/>
              </a:rPr>
              <a:t>Art - Painting movement lines</a:t>
            </a:r>
            <a:endParaRPr sz="2400">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2400" b="1">
                <a:latin typeface="Comic Sans MS"/>
                <a:ea typeface="Comic Sans MS"/>
                <a:cs typeface="Comic Sans MS"/>
                <a:sym typeface="Comic Sans MS"/>
              </a:rPr>
              <a:t>Spring second half term:</a:t>
            </a:r>
            <a:endParaRPr sz="2400" b="1">
              <a:latin typeface="Comic Sans MS"/>
              <a:ea typeface="Comic Sans MS"/>
              <a:cs typeface="Comic Sans MS"/>
              <a:sym typeface="Comic Sans MS"/>
            </a:endParaRPr>
          </a:p>
          <a:p>
            <a:pPr marL="457200" lvl="0" indent="-381000" algn="l" rtl="0">
              <a:lnSpc>
                <a:spcPct val="100000"/>
              </a:lnSpc>
              <a:spcBef>
                <a:spcPts val="360"/>
              </a:spcBef>
              <a:spcAft>
                <a:spcPts val="0"/>
              </a:spcAft>
              <a:buSzPts val="2400"/>
              <a:buFont typeface="Comic Sans MS"/>
              <a:buChar char="•"/>
            </a:pPr>
            <a:r>
              <a:rPr lang="en-GB" sz="2400">
                <a:latin typeface="Comic Sans MS"/>
                <a:ea typeface="Comic Sans MS"/>
                <a:cs typeface="Comic Sans MS"/>
                <a:sym typeface="Comic Sans MS"/>
              </a:rPr>
              <a:t>DT - Fairground Transition Project - Secondary linked</a:t>
            </a:r>
            <a:endParaRPr sz="2400">
              <a:latin typeface="Comic Sans MS"/>
              <a:ea typeface="Comic Sans MS"/>
              <a:cs typeface="Comic Sans MS"/>
              <a:sym typeface="Comic Sans MS"/>
            </a:endParaRPr>
          </a:p>
        </p:txBody>
      </p:sp>
      <p:sp>
        <p:nvSpPr>
          <p:cNvPr id="457" name="Google Shape;457;g140eb34ae15_0_0"/>
          <p:cNvSpPr txBox="1">
            <a:spLocks noGrp="1"/>
          </p:cNvSpPr>
          <p:nvPr>
            <p:ph type="body" idx="2"/>
          </p:nvPr>
        </p:nvSpPr>
        <p:spPr>
          <a:xfrm>
            <a:off x="4648200" y="1600200"/>
            <a:ext cx="4438500" cy="21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GB" sz="2400" b="1">
                <a:latin typeface="Comic Sans MS"/>
                <a:ea typeface="Comic Sans MS"/>
                <a:cs typeface="Comic Sans MS"/>
                <a:sym typeface="Comic Sans MS"/>
              </a:rPr>
              <a:t>Summer first half term:</a:t>
            </a:r>
            <a:endParaRPr sz="2400" b="1">
              <a:latin typeface="Comic Sans MS"/>
              <a:ea typeface="Comic Sans MS"/>
              <a:cs typeface="Comic Sans MS"/>
              <a:sym typeface="Comic Sans MS"/>
            </a:endParaRPr>
          </a:p>
          <a:p>
            <a:pPr marL="457200" lvl="0" indent="-381000" algn="l" rtl="0">
              <a:lnSpc>
                <a:spcPct val="100000"/>
              </a:lnSpc>
              <a:spcBef>
                <a:spcPts val="360"/>
              </a:spcBef>
              <a:spcAft>
                <a:spcPts val="0"/>
              </a:spcAft>
              <a:buSzPts val="2400"/>
              <a:buFont typeface="Comic Sans MS"/>
              <a:buChar char="•"/>
            </a:pPr>
            <a:r>
              <a:rPr lang="en-GB" sz="2400">
                <a:latin typeface="Comic Sans MS"/>
                <a:ea typeface="Comic Sans MS"/>
                <a:cs typeface="Comic Sans MS"/>
                <a:sym typeface="Comic Sans MS"/>
              </a:rPr>
              <a:t>Stretch art and DT skills</a:t>
            </a:r>
            <a:endParaRPr sz="2400">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2400" b="1">
                <a:latin typeface="Comic Sans MS"/>
                <a:ea typeface="Comic Sans MS"/>
                <a:cs typeface="Comic Sans MS"/>
                <a:sym typeface="Comic Sans MS"/>
              </a:rPr>
              <a:t>Summer second half term: </a:t>
            </a:r>
            <a:endParaRPr sz="2400" b="1">
              <a:latin typeface="Comic Sans MS"/>
              <a:ea typeface="Comic Sans MS"/>
              <a:cs typeface="Comic Sans MS"/>
              <a:sym typeface="Comic Sans MS"/>
            </a:endParaRPr>
          </a:p>
          <a:p>
            <a:pPr marL="457200" lvl="0" indent="-381000" algn="l" rtl="0">
              <a:lnSpc>
                <a:spcPct val="100000"/>
              </a:lnSpc>
              <a:spcBef>
                <a:spcPts val="360"/>
              </a:spcBef>
              <a:spcAft>
                <a:spcPts val="0"/>
              </a:spcAft>
              <a:buSzPts val="2400"/>
              <a:buFont typeface="Comic Sans MS"/>
              <a:buChar char="•"/>
            </a:pPr>
            <a:r>
              <a:rPr lang="en-GB" sz="2400">
                <a:latin typeface="Comic Sans MS"/>
                <a:ea typeface="Comic Sans MS"/>
                <a:cs typeface="Comic Sans MS"/>
                <a:sym typeface="Comic Sans MS"/>
              </a:rPr>
              <a:t>DT - Cooking Pretzels</a:t>
            </a:r>
            <a:endParaRPr sz="2400">
              <a:latin typeface="Comic Sans MS"/>
              <a:ea typeface="Comic Sans MS"/>
              <a:cs typeface="Comic Sans MS"/>
              <a:sym typeface="Comic Sans MS"/>
            </a:endParaRPr>
          </a:p>
        </p:txBody>
      </p:sp>
      <p:pic>
        <p:nvPicPr>
          <p:cNvPr id="458" name="Google Shape;458;g140eb34ae15_0_0"/>
          <p:cNvPicPr preferRelativeResize="0"/>
          <p:nvPr/>
        </p:nvPicPr>
        <p:blipFill>
          <a:blip r:embed="rId3">
            <a:alphaModFix/>
          </a:blip>
          <a:stretch>
            <a:fillRect/>
          </a:stretch>
        </p:blipFill>
        <p:spPr>
          <a:xfrm>
            <a:off x="4992200" y="3847250"/>
            <a:ext cx="3350602" cy="2766900"/>
          </a:xfrm>
          <a:prstGeom prst="rect">
            <a:avLst/>
          </a:prstGeom>
          <a:noFill/>
          <a:ln>
            <a:noFill/>
          </a:ln>
        </p:spPr>
      </p:pic>
      <p:pic>
        <p:nvPicPr>
          <p:cNvPr id="459" name="Google Shape;459;g140eb34ae15_0_0"/>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7"/>
          <p:cNvSpPr txBox="1">
            <a:spLocks noGrp="1"/>
          </p:cNvSpPr>
          <p:nvPr>
            <p:ph type="title"/>
          </p:nvPr>
        </p:nvSpPr>
        <p:spPr>
          <a:xfrm>
            <a:off x="684213" y="26035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Computing</a:t>
            </a:r>
            <a:endParaRPr>
              <a:solidFill>
                <a:srgbClr val="FF0000"/>
              </a:solidFill>
              <a:latin typeface="Comic Sans MS"/>
              <a:ea typeface="Comic Sans MS"/>
              <a:cs typeface="Comic Sans MS"/>
              <a:sym typeface="Comic Sans MS"/>
            </a:endParaRPr>
          </a:p>
        </p:txBody>
      </p:sp>
      <p:sp>
        <p:nvSpPr>
          <p:cNvPr id="466" name="Google Shape;466;p37"/>
          <p:cNvSpPr/>
          <p:nvPr/>
        </p:nvSpPr>
        <p:spPr>
          <a:xfrm>
            <a:off x="179388" y="1628775"/>
            <a:ext cx="8785225" cy="496887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3600"/>
              <a:buFont typeface="Arial"/>
              <a:buNone/>
            </a:pPr>
            <a:r>
              <a:rPr lang="en-GB" sz="3600" b="0" i="0" u="none" strike="noStrike" cap="none">
                <a:solidFill>
                  <a:schemeClr val="dk1"/>
                </a:solidFill>
                <a:latin typeface="Arial"/>
                <a:ea typeface="Arial"/>
                <a:cs typeface="Arial"/>
                <a:sym typeface="Arial"/>
              </a:rPr>
              <a:t>  </a:t>
            </a:r>
            <a:r>
              <a:rPr lang="en-GB" sz="3600" b="0" i="0" u="none" strike="noStrike" cap="none">
                <a:solidFill>
                  <a:schemeClr val="dk1"/>
                </a:solidFill>
                <a:latin typeface="Comic Sans MS"/>
                <a:ea typeface="Comic Sans MS"/>
                <a:cs typeface="Comic Sans MS"/>
                <a:sym typeface="Comic Sans MS"/>
              </a:rPr>
              <a:t> The children have one computing lesson a week in the computing room.</a:t>
            </a:r>
            <a:endParaRPr sz="1400" b="0" i="0" u="none" strike="noStrike" cap="none">
              <a:solidFill>
                <a:srgbClr val="000000"/>
              </a:solidFill>
              <a:latin typeface="Comic Sans MS"/>
              <a:ea typeface="Comic Sans MS"/>
              <a:cs typeface="Comic Sans MS"/>
              <a:sym typeface="Comic Sans MS"/>
            </a:endParaRPr>
          </a:p>
          <a:p>
            <a:pPr marL="342900" marR="0" lvl="0" indent="-342900" algn="l" rtl="0">
              <a:lnSpc>
                <a:spcPct val="100000"/>
              </a:lnSpc>
              <a:spcBef>
                <a:spcPts val="56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Data and Information</a:t>
            </a:r>
            <a:endParaRPr sz="2800">
              <a:solidFill>
                <a:schemeClr val="dk1"/>
              </a:solidFill>
              <a:latin typeface="Comic Sans MS"/>
              <a:ea typeface="Comic Sans MS"/>
              <a:cs typeface="Comic Sans MS"/>
              <a:sym typeface="Comic Sans MS"/>
            </a:endParaRPr>
          </a:p>
          <a:p>
            <a:pPr marL="342900" marR="0" lvl="0" indent="-342900" algn="l" rtl="0">
              <a:lnSpc>
                <a:spcPct val="100000"/>
              </a:lnSpc>
              <a:spcBef>
                <a:spcPts val="56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Media Creation</a:t>
            </a:r>
            <a:endParaRPr sz="2800">
              <a:solidFill>
                <a:schemeClr val="dk1"/>
              </a:solidFill>
              <a:latin typeface="Comic Sans MS"/>
              <a:ea typeface="Comic Sans MS"/>
              <a:cs typeface="Comic Sans MS"/>
              <a:sym typeface="Comic Sans MS"/>
            </a:endParaRPr>
          </a:p>
          <a:p>
            <a:pPr marL="342900" marR="0" lvl="0" indent="-342900" algn="l" rtl="0">
              <a:lnSpc>
                <a:spcPct val="100000"/>
              </a:lnSpc>
              <a:spcBef>
                <a:spcPts val="56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Computer Networks</a:t>
            </a:r>
            <a:endParaRPr sz="2800">
              <a:solidFill>
                <a:schemeClr val="dk1"/>
              </a:solidFill>
              <a:latin typeface="Comic Sans MS"/>
              <a:ea typeface="Comic Sans MS"/>
              <a:cs typeface="Comic Sans MS"/>
              <a:sym typeface="Comic Sans MS"/>
            </a:endParaRPr>
          </a:p>
          <a:p>
            <a:pPr marL="342900" marR="0" lvl="0" indent="-342900" algn="l" rtl="0">
              <a:lnSpc>
                <a:spcPct val="100000"/>
              </a:lnSpc>
              <a:spcBef>
                <a:spcPts val="56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Information Technology</a:t>
            </a:r>
            <a:endParaRPr sz="2800">
              <a:solidFill>
                <a:schemeClr val="dk1"/>
              </a:solidFill>
              <a:latin typeface="Comic Sans MS"/>
              <a:ea typeface="Comic Sans MS"/>
              <a:cs typeface="Comic Sans MS"/>
              <a:sym typeface="Comic Sans MS"/>
            </a:endParaRPr>
          </a:p>
          <a:p>
            <a:pPr marL="342900" marR="0" lvl="0" indent="-342900" algn="l" rtl="0">
              <a:lnSpc>
                <a:spcPct val="100000"/>
              </a:lnSpc>
              <a:spcBef>
                <a:spcPts val="560"/>
              </a:spcBef>
              <a:spcAft>
                <a:spcPts val="0"/>
              </a:spcAft>
              <a:buClr>
                <a:schemeClr val="dk1"/>
              </a:buClr>
              <a:buSzPts val="2800"/>
              <a:buFont typeface="Comic Sans MS"/>
              <a:buChar char="•"/>
            </a:pPr>
            <a:r>
              <a:rPr lang="en-GB" sz="2800">
                <a:solidFill>
                  <a:schemeClr val="dk1"/>
                </a:solidFill>
                <a:latin typeface="Comic Sans MS"/>
                <a:ea typeface="Comic Sans MS"/>
                <a:cs typeface="Comic Sans MS"/>
                <a:sym typeface="Comic Sans MS"/>
              </a:rPr>
              <a:t>Computer Science</a:t>
            </a:r>
            <a:endParaRPr sz="2800">
              <a:solidFill>
                <a:schemeClr val="dk1"/>
              </a:solidFill>
              <a:latin typeface="Comic Sans MS"/>
              <a:ea typeface="Comic Sans MS"/>
              <a:cs typeface="Comic Sans MS"/>
              <a:sym typeface="Comic Sans MS"/>
            </a:endParaRPr>
          </a:p>
          <a:p>
            <a:pPr marL="0" marR="0" lvl="0" indent="0" algn="l" rtl="0">
              <a:lnSpc>
                <a:spcPct val="100000"/>
              </a:lnSpc>
              <a:spcBef>
                <a:spcPts val="720"/>
              </a:spcBef>
              <a:spcAft>
                <a:spcPts val="0"/>
              </a:spcAft>
              <a:buClr>
                <a:schemeClr val="dk1"/>
              </a:buClr>
              <a:buSzPts val="3600"/>
              <a:buFont typeface="Arial"/>
              <a:buNone/>
            </a:pPr>
            <a:endParaRPr sz="1400" b="0" i="0" u="none" strike="noStrike" cap="none">
              <a:solidFill>
                <a:srgbClr val="000000"/>
              </a:solidFill>
              <a:latin typeface="Arial"/>
              <a:ea typeface="Arial"/>
              <a:cs typeface="Arial"/>
              <a:sym typeface="Arial"/>
            </a:endParaRPr>
          </a:p>
          <a:p>
            <a:pPr marL="342900" marR="0" lvl="0" indent="-342900" algn="ctr" rtl="0">
              <a:lnSpc>
                <a:spcPct val="100000"/>
              </a:lnSpc>
              <a:spcBef>
                <a:spcPts val="720"/>
              </a:spcBef>
              <a:spcAft>
                <a:spcPts val="0"/>
              </a:spcAft>
              <a:buClr>
                <a:schemeClr val="dk1"/>
              </a:buClr>
              <a:buSzPts val="3600"/>
              <a:buFont typeface="Arial"/>
              <a:buNone/>
            </a:pPr>
            <a:endParaRPr sz="3600" b="0" i="0" u="none" strike="noStrike" cap="none">
              <a:solidFill>
                <a:schemeClr val="dk1"/>
              </a:solidFill>
              <a:latin typeface="Comic Sans MS"/>
              <a:ea typeface="Comic Sans MS"/>
              <a:cs typeface="Comic Sans MS"/>
              <a:sym typeface="Comic Sans MS"/>
            </a:endParaRPr>
          </a:p>
        </p:txBody>
      </p:sp>
      <p:pic>
        <p:nvPicPr>
          <p:cNvPr id="467" name="Google Shape;467;p37" descr="j0195384"/>
          <p:cNvPicPr preferRelativeResize="0">
            <a:picLocks noGrp="1"/>
          </p:cNvPicPr>
          <p:nvPr>
            <p:ph type="body" idx="2"/>
          </p:nvPr>
        </p:nvPicPr>
        <p:blipFill rotWithShape="1">
          <a:blip r:embed="rId3">
            <a:alphaModFix/>
          </a:blip>
          <a:srcRect/>
          <a:stretch/>
        </p:blipFill>
        <p:spPr>
          <a:xfrm>
            <a:off x="468313" y="147638"/>
            <a:ext cx="1339850" cy="1368425"/>
          </a:xfrm>
          <a:prstGeom prst="rect">
            <a:avLst/>
          </a:prstGeom>
          <a:noFill/>
          <a:ln>
            <a:noFill/>
          </a:ln>
        </p:spPr>
      </p:pic>
      <p:pic>
        <p:nvPicPr>
          <p:cNvPr id="468" name="Google Shape;468;p37"/>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254000" y="93663"/>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Changes in Y5</a:t>
            </a:r>
            <a:endParaRPr sz="5400">
              <a:solidFill>
                <a:srgbClr val="FF0000"/>
              </a:solidFill>
              <a:latin typeface="Comic Sans MS"/>
              <a:ea typeface="Comic Sans MS"/>
              <a:cs typeface="Comic Sans MS"/>
              <a:sym typeface="Comic Sans MS"/>
            </a:endParaRPr>
          </a:p>
        </p:txBody>
      </p:sp>
      <p:sp>
        <p:nvSpPr>
          <p:cNvPr id="140" name="Google Shape;140;p4"/>
          <p:cNvSpPr txBox="1"/>
          <p:nvPr/>
        </p:nvSpPr>
        <p:spPr>
          <a:xfrm>
            <a:off x="250825" y="1268413"/>
            <a:ext cx="8569200" cy="520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Comic Sans MS"/>
              <a:buChar char="•"/>
            </a:pPr>
            <a:r>
              <a:rPr lang="en-GB" sz="3600" b="0" i="0" u="none" strike="noStrike" cap="none" dirty="0">
                <a:solidFill>
                  <a:schemeClr val="dk1"/>
                </a:solidFill>
                <a:latin typeface="Comic Sans MS"/>
                <a:ea typeface="Comic Sans MS"/>
                <a:cs typeface="Comic Sans MS"/>
                <a:sym typeface="Comic Sans MS"/>
              </a:rPr>
              <a:t> </a:t>
            </a:r>
            <a:r>
              <a:rPr lang="en-GB" sz="3200" b="0" i="0" u="none" strike="noStrike" cap="none" dirty="0">
                <a:solidFill>
                  <a:schemeClr val="dk1"/>
                </a:solidFill>
                <a:latin typeface="Comic Sans MS"/>
                <a:ea typeface="Comic Sans MS"/>
                <a:cs typeface="Comic Sans MS"/>
                <a:sym typeface="Comic Sans MS"/>
              </a:rPr>
              <a:t>Independence, Independence, Independence!!!!</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600"/>
              </a:spcBef>
              <a:spcAft>
                <a:spcPts val="0"/>
              </a:spcAft>
              <a:buClr>
                <a:srgbClr val="000000"/>
              </a:buClr>
              <a:buSzPts val="3200"/>
              <a:buFont typeface="Comic Sans MS"/>
              <a:buChar char="•"/>
            </a:pPr>
            <a:r>
              <a:rPr lang="en-GB" sz="3200" b="0" i="0" u="none" strike="noStrike" cap="none" dirty="0">
                <a:solidFill>
                  <a:srgbClr val="000000"/>
                </a:solidFill>
                <a:latin typeface="Comic Sans MS"/>
                <a:ea typeface="Comic Sans MS"/>
                <a:cs typeface="Comic Sans MS"/>
                <a:sym typeface="Comic Sans MS"/>
              </a:rPr>
              <a:t> Increased responsibility for themselves and their belongings.</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1600"/>
              </a:spcBef>
              <a:spcAft>
                <a:spcPts val="0"/>
              </a:spcAft>
              <a:buClr>
                <a:srgbClr val="000000"/>
              </a:buClr>
              <a:buSzPts val="3200"/>
              <a:buFont typeface="Comic Sans MS"/>
              <a:buChar char="•"/>
            </a:pPr>
            <a:r>
              <a:rPr lang="en-GB" sz="3200" b="0" i="0" u="none" strike="noStrike" cap="none" dirty="0">
                <a:solidFill>
                  <a:srgbClr val="000000"/>
                </a:solidFill>
                <a:latin typeface="Comic Sans MS"/>
                <a:ea typeface="Comic Sans MS"/>
                <a:cs typeface="Comic Sans MS"/>
                <a:sym typeface="Comic Sans MS"/>
              </a:rPr>
              <a:t> Increased responsibility for their own learning and homework.</a:t>
            </a:r>
            <a:endParaRPr sz="1400" b="0" i="0" u="none" strike="noStrike" cap="none">
              <a:solidFill>
                <a:srgbClr val="000000"/>
              </a:solidFill>
              <a:latin typeface="Comic Sans MS"/>
              <a:ea typeface="Comic Sans MS"/>
              <a:cs typeface="Comic Sans MS"/>
              <a:sym typeface="Comic Sans MS"/>
            </a:endParaRPr>
          </a:p>
          <a:p>
            <a:pPr>
              <a:spcBef>
                <a:spcPts val="1600"/>
              </a:spcBef>
              <a:buSzPts val="3200"/>
              <a:buFont typeface="Comic Sans MS"/>
              <a:buChar char="•"/>
            </a:pPr>
            <a:r>
              <a:rPr lang="en-GB" sz="3200" b="0" i="0" u="none" strike="noStrike" cap="none" dirty="0">
                <a:solidFill>
                  <a:srgbClr val="000000"/>
                </a:solidFill>
                <a:latin typeface="Comic Sans MS"/>
                <a:ea typeface="Comic Sans MS"/>
                <a:cs typeface="Comic Sans MS"/>
                <a:sym typeface="Comic Sans MS"/>
              </a:rPr>
              <a:t> First residential trip away from home with the school at </a:t>
            </a:r>
            <a:r>
              <a:rPr lang="en-GB" sz="3200" b="0" i="0" u="none" strike="noStrike" cap="none" dirty="0" err="1">
                <a:solidFill>
                  <a:srgbClr val="000000"/>
                </a:solidFill>
                <a:latin typeface="Comic Sans MS"/>
                <a:ea typeface="Comic Sans MS"/>
                <a:cs typeface="Comic Sans MS"/>
                <a:sym typeface="Comic Sans MS"/>
              </a:rPr>
              <a:t>Hawkhirst</a:t>
            </a:r>
            <a:r>
              <a:rPr lang="en-GB" sz="3200" b="0" i="0" u="none" strike="noStrike" cap="none" dirty="0">
                <a:solidFill>
                  <a:srgbClr val="000000"/>
                </a:solidFill>
                <a:latin typeface="Comic Sans MS"/>
                <a:ea typeface="Comic Sans MS"/>
                <a:cs typeface="Comic Sans MS"/>
                <a:sym typeface="Comic Sans MS"/>
              </a:rPr>
              <a:t> Adventure Scout Camp in Kielder</a:t>
            </a:r>
            <a:r>
              <a:rPr lang="en-GB" sz="3200" dirty="0">
                <a:latin typeface="Comic Sans MS"/>
                <a:ea typeface="Comic Sans MS"/>
                <a:cs typeface="Comic Sans MS"/>
                <a:sym typeface="Comic Sans MS"/>
              </a:rPr>
              <a:t> </a:t>
            </a:r>
            <a:r>
              <a:rPr lang="en-GB" sz="3200" b="1" dirty="0">
                <a:latin typeface="Comic Sans MS"/>
                <a:ea typeface="Comic Sans MS"/>
                <a:cs typeface="Comic Sans MS"/>
                <a:sym typeface="Comic Sans MS"/>
              </a:rPr>
              <a:t>(30th April - 2nd May)</a:t>
            </a:r>
            <a:endParaRPr sz="3600" b="1" i="0" u="none" strike="noStrike" cap="none" dirty="0">
              <a:solidFill>
                <a:srgbClr val="000000"/>
              </a:solidFill>
              <a:latin typeface="Comic Sans MS"/>
              <a:ea typeface="Comic Sans MS"/>
              <a:cs typeface="Comic Sans MS"/>
              <a:sym typeface="Comic Sans MS"/>
            </a:endParaRPr>
          </a:p>
        </p:txBody>
      </p:sp>
      <p:pic>
        <p:nvPicPr>
          <p:cNvPr id="141" name="Google Shape;141;p4"/>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8"/>
          <p:cNvSpPr txBox="1">
            <a:spLocks noGrp="1"/>
          </p:cNvSpPr>
          <p:nvPr>
            <p:ph type="title"/>
          </p:nvPr>
        </p:nvSpPr>
        <p:spPr>
          <a:xfrm>
            <a:off x="468313" y="71438"/>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Religious Education</a:t>
            </a:r>
            <a:endParaRPr sz="5400">
              <a:solidFill>
                <a:srgbClr val="FF0000"/>
              </a:solidFill>
              <a:latin typeface="Comic Sans MS"/>
              <a:ea typeface="Comic Sans MS"/>
              <a:cs typeface="Comic Sans MS"/>
              <a:sym typeface="Comic Sans MS"/>
            </a:endParaRPr>
          </a:p>
        </p:txBody>
      </p:sp>
      <p:sp>
        <p:nvSpPr>
          <p:cNvPr id="475" name="Google Shape;475;p38"/>
          <p:cNvSpPr txBox="1">
            <a:spLocks noGrp="1"/>
          </p:cNvSpPr>
          <p:nvPr>
            <p:ph type="body" idx="1"/>
          </p:nvPr>
        </p:nvSpPr>
        <p:spPr>
          <a:xfrm>
            <a:off x="250825" y="1125538"/>
            <a:ext cx="8642350" cy="5616575"/>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a:p>
            <a:pPr marL="342900" lvl="0" indent="-342900" algn="l" rtl="0">
              <a:lnSpc>
                <a:spcPct val="80000"/>
              </a:lnSpc>
              <a:spcBef>
                <a:spcPts val="640"/>
              </a:spcBef>
              <a:spcAft>
                <a:spcPts val="0"/>
              </a:spcAft>
              <a:buClr>
                <a:schemeClr val="accent2"/>
              </a:buClr>
              <a:buSzPts val="3200"/>
              <a:buFont typeface="Arial"/>
              <a:buNone/>
            </a:pPr>
            <a:r>
              <a:rPr lang="en-GB" u="sng">
                <a:solidFill>
                  <a:schemeClr val="accent2"/>
                </a:solidFill>
                <a:latin typeface="Comic Sans MS"/>
                <a:ea typeface="Comic Sans MS"/>
                <a:cs typeface="Comic Sans MS"/>
                <a:sym typeface="Comic Sans MS"/>
              </a:rPr>
              <a:t>Autumn Term</a:t>
            </a:r>
            <a:endParaRPr>
              <a:latin typeface="Comic Sans MS"/>
              <a:ea typeface="Comic Sans MS"/>
              <a:cs typeface="Comic Sans MS"/>
              <a:sym typeface="Comic Sans MS"/>
            </a:endParaRPr>
          </a:p>
          <a:p>
            <a:pPr marL="342900" lvl="0" indent="-342900" algn="l" rtl="0">
              <a:lnSpc>
                <a:spcPct val="80000"/>
              </a:lnSpc>
              <a:spcBef>
                <a:spcPts val="640"/>
              </a:spcBef>
              <a:spcAft>
                <a:spcPts val="0"/>
              </a:spcAft>
              <a:buClr>
                <a:schemeClr val="accent2"/>
              </a:buClr>
              <a:buSzPts val="3200"/>
              <a:buFont typeface="Arial"/>
              <a:buNone/>
            </a:pPr>
            <a:r>
              <a:rPr lang="en-GB">
                <a:solidFill>
                  <a:schemeClr val="accent2"/>
                </a:solidFill>
                <a:latin typeface="Comic Sans MS"/>
                <a:ea typeface="Comic Sans MS"/>
                <a:cs typeface="Comic Sans MS"/>
                <a:sym typeface="Comic Sans MS"/>
              </a:rPr>
              <a:t>Ourselves / Passover / Life Choices / Hope	</a:t>
            </a:r>
            <a:endParaRPr>
              <a:solidFill>
                <a:schemeClr val="accent2"/>
              </a:solidFill>
              <a:latin typeface="Comic Sans MS"/>
              <a:ea typeface="Comic Sans MS"/>
              <a:cs typeface="Comic Sans MS"/>
              <a:sym typeface="Comic Sans MS"/>
            </a:endParaRPr>
          </a:p>
          <a:p>
            <a:pPr marL="342900" lvl="0" indent="-342900" algn="l" rtl="0">
              <a:lnSpc>
                <a:spcPct val="80000"/>
              </a:lnSpc>
              <a:spcBef>
                <a:spcPts val="640"/>
              </a:spcBef>
              <a:spcAft>
                <a:spcPts val="0"/>
              </a:spcAft>
              <a:buClr>
                <a:srgbClr val="33CC33"/>
              </a:buClr>
              <a:buSzPts val="3200"/>
              <a:buFont typeface="Arial"/>
              <a:buNone/>
            </a:pPr>
            <a:r>
              <a:rPr lang="en-GB" u="sng">
                <a:solidFill>
                  <a:srgbClr val="33CC33"/>
                </a:solidFill>
                <a:latin typeface="Comic Sans MS"/>
                <a:ea typeface="Comic Sans MS"/>
                <a:cs typeface="Comic Sans MS"/>
                <a:sym typeface="Comic Sans MS"/>
              </a:rPr>
              <a:t>Spring Term</a:t>
            </a:r>
            <a:endParaRPr>
              <a:latin typeface="Comic Sans MS"/>
              <a:ea typeface="Comic Sans MS"/>
              <a:cs typeface="Comic Sans MS"/>
              <a:sym typeface="Comic Sans MS"/>
            </a:endParaRPr>
          </a:p>
          <a:p>
            <a:pPr marL="342900" lvl="0" indent="-342900" algn="l" rtl="0">
              <a:lnSpc>
                <a:spcPct val="80000"/>
              </a:lnSpc>
              <a:spcBef>
                <a:spcPts val="640"/>
              </a:spcBef>
              <a:spcAft>
                <a:spcPts val="0"/>
              </a:spcAft>
              <a:buClr>
                <a:srgbClr val="33CC33"/>
              </a:buClr>
              <a:buSzPts val="3200"/>
              <a:buFont typeface="Arial"/>
              <a:buNone/>
            </a:pPr>
            <a:r>
              <a:rPr lang="en-GB">
                <a:solidFill>
                  <a:srgbClr val="33CC33"/>
                </a:solidFill>
                <a:latin typeface="Comic Sans MS"/>
                <a:ea typeface="Comic Sans MS"/>
                <a:cs typeface="Comic Sans MS"/>
                <a:sym typeface="Comic Sans MS"/>
              </a:rPr>
              <a:t>Mission / Memorial Sacrifice / Sacrifice	  	  </a:t>
            </a:r>
            <a:endParaRPr>
              <a:solidFill>
                <a:srgbClr val="33CC33"/>
              </a:solidFill>
              <a:latin typeface="Comic Sans MS"/>
              <a:ea typeface="Comic Sans MS"/>
              <a:cs typeface="Comic Sans MS"/>
              <a:sym typeface="Comic Sans MS"/>
            </a:endParaRPr>
          </a:p>
          <a:p>
            <a:pPr marL="342900" lvl="0" indent="-342900" algn="l" rtl="0">
              <a:lnSpc>
                <a:spcPct val="80000"/>
              </a:lnSpc>
              <a:spcBef>
                <a:spcPts val="640"/>
              </a:spcBef>
              <a:spcAft>
                <a:spcPts val="0"/>
              </a:spcAft>
              <a:buClr>
                <a:srgbClr val="33CC33"/>
              </a:buClr>
              <a:buSzPts val="3200"/>
              <a:buFont typeface="Arial"/>
              <a:buNone/>
            </a:pPr>
            <a:r>
              <a:rPr lang="en-GB" u="sng">
                <a:solidFill>
                  <a:srgbClr val="FF0000"/>
                </a:solidFill>
                <a:latin typeface="Comic Sans MS"/>
                <a:ea typeface="Comic Sans MS"/>
                <a:cs typeface="Comic Sans MS"/>
                <a:sym typeface="Comic Sans MS"/>
              </a:rPr>
              <a:t>Summer Term</a:t>
            </a:r>
            <a:endParaRPr>
              <a:latin typeface="Comic Sans MS"/>
              <a:ea typeface="Comic Sans MS"/>
              <a:cs typeface="Comic Sans MS"/>
              <a:sym typeface="Comic Sans MS"/>
            </a:endParaRPr>
          </a:p>
          <a:p>
            <a:pPr marL="342900" lvl="0" indent="-342900" algn="l" rtl="0">
              <a:lnSpc>
                <a:spcPct val="80000"/>
              </a:lnSpc>
              <a:spcBef>
                <a:spcPts val="640"/>
              </a:spcBef>
              <a:spcAft>
                <a:spcPts val="0"/>
              </a:spcAft>
              <a:buClr>
                <a:srgbClr val="FF0000"/>
              </a:buClr>
              <a:buSzPts val="3200"/>
              <a:buFont typeface="Arial"/>
              <a:buNone/>
            </a:pPr>
            <a:r>
              <a:rPr lang="en-GB">
                <a:solidFill>
                  <a:srgbClr val="FF0000"/>
                </a:solidFill>
                <a:latin typeface="Comic Sans MS"/>
                <a:ea typeface="Comic Sans MS"/>
                <a:cs typeface="Comic Sans MS"/>
                <a:sym typeface="Comic Sans MS"/>
              </a:rPr>
              <a:t>Transformation / Freedom and Responsibility / Ramadan and Pilgrimage/  Stewardship</a:t>
            </a:r>
            <a:endParaRPr>
              <a:latin typeface="Comic Sans MS"/>
              <a:ea typeface="Comic Sans MS"/>
              <a:cs typeface="Comic Sans MS"/>
              <a:sym typeface="Comic Sans MS"/>
            </a:endParaRPr>
          </a:p>
        </p:txBody>
      </p:sp>
      <p:pic>
        <p:nvPicPr>
          <p:cNvPr id="476" name="Google Shape;476;p38"/>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9"/>
          <p:cNvSpPr txBox="1">
            <a:spLocks noGrp="1"/>
          </p:cNvSpPr>
          <p:nvPr>
            <p:ph type="title"/>
          </p:nvPr>
        </p:nvSpPr>
        <p:spPr>
          <a:xfrm>
            <a:off x="0" y="2979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RSE – Relationships and Sex Education</a:t>
            </a:r>
            <a:endParaRPr>
              <a:latin typeface="Comic Sans MS"/>
              <a:ea typeface="Comic Sans MS"/>
              <a:cs typeface="Comic Sans MS"/>
              <a:sym typeface="Comic Sans MS"/>
            </a:endParaRPr>
          </a:p>
        </p:txBody>
      </p:sp>
      <p:sp>
        <p:nvSpPr>
          <p:cNvPr id="482" name="Google Shape;482;p39"/>
          <p:cNvSpPr txBox="1">
            <a:spLocks noGrp="1"/>
          </p:cNvSpPr>
          <p:nvPr>
            <p:ph type="body" idx="1"/>
          </p:nvPr>
        </p:nvSpPr>
        <p:spPr>
          <a:xfrm>
            <a:off x="457200" y="1600200"/>
            <a:ext cx="8229600" cy="487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GB">
                <a:latin typeface="Comic Sans MS"/>
                <a:ea typeface="Comic Sans MS"/>
                <a:cs typeface="Comic Sans MS"/>
                <a:sym typeface="Comic Sans MS"/>
              </a:rPr>
              <a:t>As a school to teach RSE we use TenTen. </a:t>
            </a:r>
            <a:endParaRPr>
              <a:latin typeface="Comic Sans MS"/>
              <a:ea typeface="Comic Sans MS"/>
              <a:cs typeface="Comic Sans MS"/>
              <a:sym typeface="Comic Sans MS"/>
            </a:endParaRPr>
          </a:p>
          <a:p>
            <a:pPr marL="0" lvl="0" indent="0" algn="l" rtl="0">
              <a:lnSpc>
                <a:spcPct val="100000"/>
              </a:lnSpc>
              <a:spcBef>
                <a:spcPts val="640"/>
              </a:spcBef>
              <a:spcAft>
                <a:spcPts val="0"/>
              </a:spcAft>
              <a:buClr>
                <a:schemeClr val="dk1"/>
              </a:buClr>
              <a:buSzPts val="3200"/>
              <a:buFont typeface="Arial"/>
              <a:buNone/>
            </a:pPr>
            <a:r>
              <a:rPr lang="en-GB">
                <a:latin typeface="Comic Sans MS"/>
                <a:ea typeface="Comic Sans MS"/>
                <a:cs typeface="Comic Sans MS"/>
                <a:sym typeface="Comic Sans MS"/>
              </a:rPr>
              <a:t>The 3 main topics that they will be getting taught in Years 5 and 6 are:</a:t>
            </a:r>
            <a:endParaRPr>
              <a:latin typeface="Comic Sans MS"/>
              <a:ea typeface="Comic Sans MS"/>
              <a:cs typeface="Comic Sans MS"/>
              <a:sym typeface="Comic Sans MS"/>
            </a:endParaRPr>
          </a:p>
          <a:p>
            <a:pPr marL="342900" lvl="0" indent="-342900" algn="l" rtl="0">
              <a:lnSpc>
                <a:spcPct val="100000"/>
              </a:lnSpc>
              <a:spcBef>
                <a:spcPts val="640"/>
              </a:spcBef>
              <a:spcAft>
                <a:spcPts val="0"/>
              </a:spcAft>
              <a:buClr>
                <a:schemeClr val="dk1"/>
              </a:buClr>
              <a:buSzPts val="3200"/>
              <a:buFont typeface="Comic Sans MS"/>
              <a:buChar char="•"/>
            </a:pPr>
            <a:r>
              <a:rPr lang="en-GB">
                <a:latin typeface="Comic Sans MS"/>
                <a:ea typeface="Comic Sans MS"/>
                <a:cs typeface="Comic Sans MS"/>
                <a:sym typeface="Comic Sans MS"/>
              </a:rPr>
              <a:t>Created and loved by God</a:t>
            </a:r>
            <a:endParaRPr>
              <a:latin typeface="Comic Sans MS"/>
              <a:ea typeface="Comic Sans MS"/>
              <a:cs typeface="Comic Sans MS"/>
              <a:sym typeface="Comic Sans MS"/>
            </a:endParaRPr>
          </a:p>
          <a:p>
            <a:pPr marL="342900" lvl="0" indent="-342900" algn="l" rtl="0">
              <a:lnSpc>
                <a:spcPct val="100000"/>
              </a:lnSpc>
              <a:spcBef>
                <a:spcPts val="640"/>
              </a:spcBef>
              <a:spcAft>
                <a:spcPts val="0"/>
              </a:spcAft>
              <a:buClr>
                <a:schemeClr val="dk1"/>
              </a:buClr>
              <a:buSzPts val="3200"/>
              <a:buFont typeface="Comic Sans MS"/>
              <a:buChar char="•"/>
            </a:pPr>
            <a:r>
              <a:rPr lang="en-GB">
                <a:latin typeface="Comic Sans MS"/>
                <a:ea typeface="Comic Sans MS"/>
                <a:cs typeface="Comic Sans MS"/>
                <a:sym typeface="Comic Sans MS"/>
              </a:rPr>
              <a:t>Created to love others</a:t>
            </a:r>
            <a:endParaRPr>
              <a:latin typeface="Comic Sans MS"/>
              <a:ea typeface="Comic Sans MS"/>
              <a:cs typeface="Comic Sans MS"/>
              <a:sym typeface="Comic Sans MS"/>
            </a:endParaRPr>
          </a:p>
          <a:p>
            <a:pPr marL="342900" lvl="0" indent="-342900" algn="l" rtl="0">
              <a:lnSpc>
                <a:spcPct val="100000"/>
              </a:lnSpc>
              <a:spcBef>
                <a:spcPts val="640"/>
              </a:spcBef>
              <a:spcAft>
                <a:spcPts val="0"/>
              </a:spcAft>
              <a:buClr>
                <a:schemeClr val="dk1"/>
              </a:buClr>
              <a:buSzPts val="3200"/>
              <a:buFont typeface="Comic Sans MS"/>
              <a:buChar char="•"/>
            </a:pPr>
            <a:r>
              <a:rPr lang="en-GB">
                <a:latin typeface="Comic Sans MS"/>
                <a:ea typeface="Comic Sans MS"/>
                <a:cs typeface="Comic Sans MS"/>
                <a:sym typeface="Comic Sans MS"/>
              </a:rPr>
              <a:t>Created to live in community </a:t>
            </a:r>
            <a:endParaRPr>
              <a:latin typeface="Comic Sans MS"/>
              <a:ea typeface="Comic Sans MS"/>
              <a:cs typeface="Comic Sans MS"/>
              <a:sym typeface="Comic Sans MS"/>
            </a:endParaRPr>
          </a:p>
          <a:p>
            <a:pPr marL="0" lvl="0" indent="0" algn="l" rtl="0">
              <a:lnSpc>
                <a:spcPct val="100000"/>
              </a:lnSpc>
              <a:spcBef>
                <a:spcPts val="640"/>
              </a:spcBef>
              <a:spcAft>
                <a:spcPts val="0"/>
              </a:spcAft>
              <a:buClr>
                <a:schemeClr val="dk1"/>
              </a:buClr>
              <a:buSzPts val="3200"/>
              <a:buFont typeface="Arial"/>
              <a:buNone/>
            </a:pPr>
            <a:r>
              <a:rPr lang="en-GB">
                <a:latin typeface="Comic Sans MS"/>
                <a:ea typeface="Comic Sans MS"/>
                <a:cs typeface="Comic Sans MS"/>
                <a:sym typeface="Comic Sans MS"/>
              </a:rPr>
              <a:t>We will also be covering topics on significant days such as internet safety, bullying and mental health awareness.</a:t>
            </a:r>
            <a:endParaRPr>
              <a:latin typeface="Comic Sans MS"/>
              <a:ea typeface="Comic Sans MS"/>
              <a:cs typeface="Comic Sans MS"/>
              <a:sym typeface="Comic Sans MS"/>
            </a:endParaRPr>
          </a:p>
        </p:txBody>
      </p:sp>
      <p:pic>
        <p:nvPicPr>
          <p:cNvPr id="483" name="Google Shape;483;p39"/>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0"/>
          <p:cNvSpPr txBox="1">
            <a:spLocks noGrp="1"/>
          </p:cNvSpPr>
          <p:nvPr>
            <p:ph type="body" idx="1"/>
          </p:nvPr>
        </p:nvSpPr>
        <p:spPr>
          <a:xfrm>
            <a:off x="457200" y="1600200"/>
            <a:ext cx="4033838"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None/>
            </a:pPr>
            <a:endParaRPr sz="2400"/>
          </a:p>
          <a:p>
            <a:pPr marL="342900" lvl="0" indent="-342900" algn="l" rtl="0">
              <a:lnSpc>
                <a:spcPct val="100000"/>
              </a:lnSpc>
              <a:spcBef>
                <a:spcPts val="480"/>
              </a:spcBef>
              <a:spcAft>
                <a:spcPts val="0"/>
              </a:spcAft>
              <a:buClr>
                <a:schemeClr val="dk1"/>
              </a:buClr>
              <a:buSzPts val="2400"/>
              <a:buFont typeface="Arial"/>
              <a:buNone/>
            </a:pPr>
            <a:endParaRPr sz="2400"/>
          </a:p>
        </p:txBody>
      </p:sp>
      <p:graphicFrame>
        <p:nvGraphicFramePr>
          <p:cNvPr id="490" name="Google Shape;490;p40"/>
          <p:cNvGraphicFramePr/>
          <p:nvPr/>
        </p:nvGraphicFramePr>
        <p:xfrm>
          <a:off x="40000" y="1045225"/>
          <a:ext cx="9064000" cy="5836050"/>
        </p:xfrm>
        <a:graphic>
          <a:graphicData uri="http://schemas.openxmlformats.org/drawingml/2006/table">
            <a:tbl>
              <a:tblPr>
                <a:noFill/>
                <a:tableStyleId>{4422A66B-6D11-4DEA-8E14-1E79150F1C10}</a:tableStyleId>
              </a:tblPr>
              <a:tblGrid>
                <a:gridCol w="1519850">
                  <a:extLst>
                    <a:ext uri="{9D8B030D-6E8A-4147-A177-3AD203B41FA5}">
                      <a16:colId xmlns:a16="http://schemas.microsoft.com/office/drawing/2014/main" val="20000"/>
                    </a:ext>
                  </a:extLst>
                </a:gridCol>
                <a:gridCol w="7544150">
                  <a:extLst>
                    <a:ext uri="{9D8B030D-6E8A-4147-A177-3AD203B41FA5}">
                      <a16:colId xmlns:a16="http://schemas.microsoft.com/office/drawing/2014/main" val="20001"/>
                    </a:ext>
                  </a:extLst>
                </a:gridCol>
              </a:tblGrid>
              <a:tr h="535250">
                <a:tc>
                  <a:txBody>
                    <a:bodyPr/>
                    <a:lstStyle/>
                    <a:p>
                      <a:pPr marL="342900" marR="0" lvl="0" indent="-342900" algn="ctr" rtl="0">
                        <a:lnSpc>
                          <a:spcPct val="100000"/>
                        </a:lnSpc>
                        <a:spcBef>
                          <a:spcPts val="0"/>
                        </a:spcBef>
                        <a:spcAft>
                          <a:spcPts val="0"/>
                        </a:spcAft>
                        <a:buClr>
                          <a:schemeClr val="dk1"/>
                        </a:buClr>
                        <a:buSzPts val="1800"/>
                        <a:buFont typeface="Arial"/>
                        <a:buNone/>
                      </a:pPr>
                      <a:r>
                        <a:rPr lang="en-GB" sz="1800" b="1" i="0" u="none" strike="noStrike" cap="none">
                          <a:solidFill>
                            <a:schemeClr val="dk1"/>
                          </a:solidFill>
                          <a:latin typeface="Comic Sans MS"/>
                          <a:ea typeface="Comic Sans MS"/>
                          <a:cs typeface="Comic Sans MS"/>
                          <a:sym typeface="Comic Sans MS"/>
                        </a:rPr>
                        <a:t>TERM</a:t>
                      </a:r>
                      <a:endParaRPr sz="1800" i="0" u="none" strike="noStrike" cap="none">
                        <a:solidFill>
                          <a:schemeClr val="dk1"/>
                        </a:solidFill>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chemeClr val="dk1"/>
                        </a:buClr>
                        <a:buSzPts val="1800"/>
                        <a:buFont typeface="Arial"/>
                        <a:buNone/>
                      </a:pPr>
                      <a:r>
                        <a:rPr lang="en-GB" sz="1800" b="1" i="0" u="none" strike="noStrike" cap="none">
                          <a:solidFill>
                            <a:schemeClr val="dk1"/>
                          </a:solidFill>
                          <a:latin typeface="Comic Sans MS"/>
                          <a:ea typeface="Comic Sans MS"/>
                          <a:cs typeface="Comic Sans MS"/>
                          <a:sym typeface="Comic Sans MS"/>
                        </a:rPr>
                        <a:t>TITLE</a:t>
                      </a:r>
                      <a:endParaRPr sz="1800" i="0" u="none" strike="noStrike" cap="none">
                        <a:solidFill>
                          <a:schemeClr val="dk1"/>
                        </a:solidFill>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33650">
                <a:tc>
                  <a:txBody>
                    <a:bodyPr/>
                    <a:lstStyle/>
                    <a:p>
                      <a:pPr marL="342900" marR="0" lvl="0" indent="-342900" algn="ctr" rtl="0">
                        <a:lnSpc>
                          <a:spcPct val="100000"/>
                        </a:lnSpc>
                        <a:spcBef>
                          <a:spcPts val="0"/>
                        </a:spcBef>
                        <a:spcAft>
                          <a:spcPts val="0"/>
                        </a:spcAft>
                        <a:buClr>
                          <a:schemeClr val="dk2"/>
                        </a:buClr>
                        <a:buSzPts val="1800"/>
                        <a:buFont typeface="Arial"/>
                        <a:buNone/>
                      </a:pPr>
                      <a:r>
                        <a:rPr lang="en-GB" sz="1800" i="0" u="none" strike="noStrike" cap="none">
                          <a:solidFill>
                            <a:schemeClr val="dk2"/>
                          </a:solidFill>
                          <a:latin typeface="Comic Sans MS"/>
                          <a:ea typeface="Comic Sans MS"/>
                          <a:cs typeface="Comic Sans MS"/>
                          <a:sym typeface="Comic Sans MS"/>
                        </a:rPr>
                        <a:t>AUTUMN 1</a:t>
                      </a:r>
                      <a:endParaRPr sz="1400" u="none" strike="noStrike" cap="none">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1"/>
                        </a:buClr>
                        <a:buSzPts val="2800"/>
                        <a:buFont typeface="Arial"/>
                        <a:buNone/>
                      </a:pPr>
                      <a:r>
                        <a:rPr lang="en-GB" sz="2500" b="1">
                          <a:solidFill>
                            <a:schemeClr val="dk1"/>
                          </a:solidFill>
                          <a:latin typeface="Comic Sans MS"/>
                          <a:ea typeface="Comic Sans MS"/>
                          <a:cs typeface="Comic Sans MS"/>
                          <a:sym typeface="Comic Sans MS"/>
                        </a:rPr>
                        <a:t>Anglo </a:t>
                      </a:r>
                      <a:r>
                        <a:rPr lang="en-GB" sz="2500" b="1" i="0" u="none" strike="noStrike" cap="none">
                          <a:solidFill>
                            <a:schemeClr val="dk1"/>
                          </a:solidFill>
                          <a:latin typeface="Comic Sans MS"/>
                          <a:ea typeface="Comic Sans MS"/>
                          <a:cs typeface="Comic Sans MS"/>
                          <a:sym typeface="Comic Sans MS"/>
                        </a:rPr>
                        <a:t>Saxons and Vikings /</a:t>
                      </a:r>
                      <a:r>
                        <a:rPr lang="en-GB" sz="2500" b="1" i="0" u="none" strike="noStrike" cap="none">
                          <a:solidFill>
                            <a:srgbClr val="33CC33"/>
                          </a:solidFill>
                          <a:latin typeface="Comic Sans MS"/>
                          <a:ea typeface="Comic Sans MS"/>
                          <a:cs typeface="Comic Sans MS"/>
                          <a:sym typeface="Comic Sans MS"/>
                        </a:rPr>
                        <a:t> </a:t>
                      </a:r>
                      <a:r>
                        <a:rPr lang="en-GB" sz="2500" b="1">
                          <a:solidFill>
                            <a:srgbClr val="33CC33"/>
                          </a:solidFill>
                          <a:latin typeface="Comic Sans MS"/>
                          <a:ea typeface="Comic Sans MS"/>
                          <a:cs typeface="Comic Sans MS"/>
                          <a:sym typeface="Comic Sans MS"/>
                        </a:rPr>
                        <a:t>Settle Down</a:t>
                      </a:r>
                      <a:endParaRPr sz="1100" u="none" strike="noStrike" cap="none">
                        <a:solidFill>
                          <a:srgbClr val="33CC33"/>
                        </a:solidFill>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33650">
                <a:tc>
                  <a:txBody>
                    <a:bodyPr/>
                    <a:lstStyle/>
                    <a:p>
                      <a:pPr marL="342900" marR="0" lvl="0" indent="-342900" algn="ctr" rtl="0">
                        <a:lnSpc>
                          <a:spcPct val="100000"/>
                        </a:lnSpc>
                        <a:spcBef>
                          <a:spcPts val="0"/>
                        </a:spcBef>
                        <a:spcAft>
                          <a:spcPts val="0"/>
                        </a:spcAft>
                        <a:buClr>
                          <a:schemeClr val="dk2"/>
                        </a:buClr>
                        <a:buSzPts val="1800"/>
                        <a:buFont typeface="Arial"/>
                        <a:buNone/>
                      </a:pPr>
                      <a:r>
                        <a:rPr lang="en-GB" sz="1800" i="0" u="none" strike="noStrike" cap="none">
                          <a:solidFill>
                            <a:schemeClr val="dk2"/>
                          </a:solidFill>
                          <a:latin typeface="Comic Sans MS"/>
                          <a:ea typeface="Comic Sans MS"/>
                          <a:cs typeface="Comic Sans MS"/>
                          <a:sym typeface="Comic Sans MS"/>
                        </a:rPr>
                        <a:t>AUTUMN 2</a:t>
                      </a:r>
                      <a:endParaRPr sz="1400" u="none" strike="noStrike" cap="none">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lvl="0" indent="-342900" algn="l" rtl="0">
                        <a:spcBef>
                          <a:spcPts val="0"/>
                        </a:spcBef>
                        <a:spcAft>
                          <a:spcPts val="0"/>
                        </a:spcAft>
                        <a:buClr>
                          <a:schemeClr val="dk1"/>
                        </a:buClr>
                        <a:buSzPts val="2800"/>
                        <a:buFont typeface="Arial"/>
                        <a:buNone/>
                      </a:pPr>
                      <a:r>
                        <a:rPr lang="en-GB" sz="2500" b="1">
                          <a:solidFill>
                            <a:schemeClr val="dk1"/>
                          </a:solidFill>
                          <a:latin typeface="Comic Sans MS"/>
                          <a:ea typeface="Comic Sans MS"/>
                          <a:cs typeface="Comic Sans MS"/>
                          <a:sym typeface="Comic Sans MS"/>
                        </a:rPr>
                        <a:t>Anglo Saxons and Vikings / </a:t>
                      </a:r>
                      <a:r>
                        <a:rPr lang="en-GB" sz="2500" b="1">
                          <a:solidFill>
                            <a:srgbClr val="33CC33"/>
                          </a:solidFill>
                          <a:latin typeface="Comic Sans MS"/>
                          <a:ea typeface="Comic Sans MS"/>
                          <a:cs typeface="Comic Sans MS"/>
                          <a:sym typeface="Comic Sans MS"/>
                        </a:rPr>
                        <a:t>Settle Down</a:t>
                      </a:r>
                      <a:endParaRPr sz="1100" u="none" strike="noStrike" cap="none">
                        <a:solidFill>
                          <a:srgbClr val="33CC33"/>
                        </a:solidFill>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8025">
                <a:tc>
                  <a:txBody>
                    <a:bodyPr/>
                    <a:lstStyle/>
                    <a:p>
                      <a:pPr marL="342900" marR="0" lvl="0" indent="-342900" algn="ctr" rtl="0">
                        <a:lnSpc>
                          <a:spcPct val="100000"/>
                        </a:lnSpc>
                        <a:spcBef>
                          <a:spcPts val="0"/>
                        </a:spcBef>
                        <a:spcAft>
                          <a:spcPts val="0"/>
                        </a:spcAft>
                        <a:buClr>
                          <a:schemeClr val="dk2"/>
                        </a:buClr>
                        <a:buSzPts val="1800"/>
                        <a:buFont typeface="Arial"/>
                        <a:buNone/>
                      </a:pPr>
                      <a:r>
                        <a:rPr lang="en-GB" sz="1800" i="0" u="none" strike="noStrike" cap="none">
                          <a:solidFill>
                            <a:schemeClr val="dk2"/>
                          </a:solidFill>
                          <a:latin typeface="Comic Sans MS"/>
                          <a:ea typeface="Comic Sans MS"/>
                          <a:cs typeface="Comic Sans MS"/>
                          <a:sym typeface="Comic Sans MS"/>
                        </a:rPr>
                        <a:t>SPRING 1</a:t>
                      </a:r>
                      <a:endParaRPr sz="1400" u="none" strike="noStrike" cap="none">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lvl="0" indent="-342900" algn="l" rtl="0">
                        <a:spcBef>
                          <a:spcPts val="0"/>
                        </a:spcBef>
                        <a:spcAft>
                          <a:spcPts val="0"/>
                        </a:spcAft>
                        <a:buClr>
                          <a:schemeClr val="dk1"/>
                        </a:buClr>
                        <a:buSzPts val="2800"/>
                        <a:buFont typeface="Arial"/>
                        <a:buNone/>
                      </a:pPr>
                      <a:r>
                        <a:rPr lang="en-GB" sz="2500" b="1">
                          <a:solidFill>
                            <a:schemeClr val="dk1"/>
                          </a:solidFill>
                          <a:latin typeface="Comic Sans MS"/>
                          <a:ea typeface="Comic Sans MS"/>
                          <a:cs typeface="Comic Sans MS"/>
                          <a:sym typeface="Comic Sans MS"/>
                        </a:rPr>
                        <a:t>Anglo Saxons and Vikings / </a:t>
                      </a:r>
                      <a:r>
                        <a:rPr lang="en-GB" sz="2500" b="1">
                          <a:solidFill>
                            <a:srgbClr val="33CC33"/>
                          </a:solidFill>
                          <a:latin typeface="Comic Sans MS"/>
                          <a:ea typeface="Comic Sans MS"/>
                          <a:cs typeface="Comic Sans MS"/>
                          <a:sym typeface="Comic Sans MS"/>
                        </a:rPr>
                        <a:t>Settle Down</a:t>
                      </a:r>
                      <a:endParaRPr sz="1100" u="none" strike="noStrike" cap="none">
                        <a:solidFill>
                          <a:srgbClr val="33CC33"/>
                        </a:solidFill>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07175">
                <a:tc>
                  <a:txBody>
                    <a:bodyPr/>
                    <a:lstStyle/>
                    <a:p>
                      <a:pPr marL="342900" marR="0" lvl="0" indent="-342900" algn="ctr" rtl="0">
                        <a:lnSpc>
                          <a:spcPct val="100000"/>
                        </a:lnSpc>
                        <a:spcBef>
                          <a:spcPts val="0"/>
                        </a:spcBef>
                        <a:spcAft>
                          <a:spcPts val="0"/>
                        </a:spcAft>
                        <a:buClr>
                          <a:schemeClr val="dk2"/>
                        </a:buClr>
                        <a:buSzPts val="1800"/>
                        <a:buFont typeface="Arial"/>
                        <a:buNone/>
                      </a:pPr>
                      <a:r>
                        <a:rPr lang="en-GB" sz="1800" i="0" u="none" strike="noStrike" cap="none">
                          <a:solidFill>
                            <a:schemeClr val="dk2"/>
                          </a:solidFill>
                          <a:latin typeface="Comic Sans MS"/>
                          <a:ea typeface="Comic Sans MS"/>
                          <a:cs typeface="Comic Sans MS"/>
                          <a:sym typeface="Comic Sans MS"/>
                        </a:rPr>
                        <a:t>SPRING 2</a:t>
                      </a:r>
                      <a:endParaRPr sz="1400" u="none" strike="noStrike" cap="none">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lvl="0" indent="-342900" algn="l" rtl="0">
                        <a:spcBef>
                          <a:spcPts val="0"/>
                        </a:spcBef>
                        <a:spcAft>
                          <a:spcPts val="0"/>
                        </a:spcAft>
                        <a:buClr>
                          <a:schemeClr val="dk1"/>
                        </a:buClr>
                        <a:buSzPts val="2800"/>
                        <a:buFont typeface="Arial"/>
                        <a:buNone/>
                      </a:pPr>
                      <a:r>
                        <a:rPr lang="en-GB" sz="2500" b="1">
                          <a:solidFill>
                            <a:schemeClr val="dk1"/>
                          </a:solidFill>
                          <a:latin typeface="Comic Sans MS"/>
                          <a:ea typeface="Comic Sans MS"/>
                          <a:cs typeface="Comic Sans MS"/>
                          <a:sym typeface="Comic Sans MS"/>
                        </a:rPr>
                        <a:t>Early Islamic Civilisation / </a:t>
                      </a:r>
                      <a:r>
                        <a:rPr lang="en-GB" sz="2500" b="1">
                          <a:solidFill>
                            <a:srgbClr val="33CC33"/>
                          </a:solidFill>
                          <a:latin typeface="Comic Sans MS"/>
                          <a:ea typeface="Comic Sans MS"/>
                          <a:cs typeface="Comic Sans MS"/>
                          <a:sym typeface="Comic Sans MS"/>
                        </a:rPr>
                        <a:t>Natural resources</a:t>
                      </a:r>
                      <a:endParaRPr sz="1100" u="none" strike="noStrike" cap="none">
                        <a:solidFill>
                          <a:srgbClr val="33CC33"/>
                        </a:solidFill>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232350">
                <a:tc>
                  <a:txBody>
                    <a:bodyPr/>
                    <a:lstStyle/>
                    <a:p>
                      <a:pPr marL="342900" marR="0" lvl="0" indent="-342900" algn="ctr" rtl="0">
                        <a:lnSpc>
                          <a:spcPct val="100000"/>
                        </a:lnSpc>
                        <a:spcBef>
                          <a:spcPts val="0"/>
                        </a:spcBef>
                        <a:spcAft>
                          <a:spcPts val="0"/>
                        </a:spcAft>
                        <a:buClr>
                          <a:schemeClr val="dk2"/>
                        </a:buClr>
                        <a:buSzPts val="1800"/>
                        <a:buFont typeface="Arial"/>
                        <a:buNone/>
                      </a:pPr>
                      <a:r>
                        <a:rPr lang="en-GB" sz="1800" i="0" u="none" strike="noStrike" cap="none">
                          <a:solidFill>
                            <a:schemeClr val="dk2"/>
                          </a:solidFill>
                          <a:latin typeface="Comic Sans MS"/>
                          <a:ea typeface="Comic Sans MS"/>
                          <a:cs typeface="Comic Sans MS"/>
                          <a:sym typeface="Comic Sans MS"/>
                        </a:rPr>
                        <a:t>SUMMER 1</a:t>
                      </a:r>
                      <a:endParaRPr sz="1400" u="none" strike="noStrike" cap="none">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lvl="0" indent="-342900" algn="l" rtl="0">
                        <a:spcBef>
                          <a:spcPts val="0"/>
                        </a:spcBef>
                        <a:spcAft>
                          <a:spcPts val="0"/>
                        </a:spcAft>
                        <a:buClr>
                          <a:schemeClr val="dk1"/>
                        </a:buClr>
                        <a:buSzPts val="2800"/>
                        <a:buFont typeface="Arial"/>
                        <a:buNone/>
                      </a:pPr>
                      <a:r>
                        <a:rPr lang="en-GB" sz="2500" b="1">
                          <a:solidFill>
                            <a:schemeClr val="dk1"/>
                          </a:solidFill>
                          <a:latin typeface="Comic Sans MS"/>
                          <a:ea typeface="Comic Sans MS"/>
                          <a:cs typeface="Comic Sans MS"/>
                          <a:sym typeface="Comic Sans MS"/>
                        </a:rPr>
                        <a:t>Early Islamic Civilisation / </a:t>
                      </a:r>
                      <a:r>
                        <a:rPr lang="en-GB" sz="2500" b="1">
                          <a:solidFill>
                            <a:srgbClr val="33CC33"/>
                          </a:solidFill>
                          <a:latin typeface="Comic Sans MS"/>
                          <a:ea typeface="Comic Sans MS"/>
                          <a:cs typeface="Comic Sans MS"/>
                          <a:sym typeface="Comic Sans MS"/>
                        </a:rPr>
                        <a:t>Natural resources</a:t>
                      </a:r>
                      <a:endParaRPr sz="2500" b="1" i="0" u="none" strike="noStrike" cap="none">
                        <a:solidFill>
                          <a:srgbClr val="33CC33"/>
                        </a:solidFill>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845950">
                <a:tc>
                  <a:txBody>
                    <a:bodyPr/>
                    <a:lstStyle/>
                    <a:p>
                      <a:pPr marL="342900" marR="0" lvl="0" indent="-342900" algn="ctr" rtl="0">
                        <a:lnSpc>
                          <a:spcPct val="100000"/>
                        </a:lnSpc>
                        <a:spcBef>
                          <a:spcPts val="0"/>
                        </a:spcBef>
                        <a:spcAft>
                          <a:spcPts val="0"/>
                        </a:spcAft>
                        <a:buClr>
                          <a:schemeClr val="dk2"/>
                        </a:buClr>
                        <a:buSzPts val="1800"/>
                        <a:buFont typeface="Arial"/>
                        <a:buNone/>
                      </a:pPr>
                      <a:r>
                        <a:rPr lang="en-GB" sz="1800" i="0" u="none" strike="noStrike" cap="none">
                          <a:solidFill>
                            <a:schemeClr val="dk2"/>
                          </a:solidFill>
                          <a:latin typeface="Comic Sans MS"/>
                          <a:ea typeface="Comic Sans MS"/>
                          <a:cs typeface="Comic Sans MS"/>
                          <a:sym typeface="Comic Sans MS"/>
                        </a:rPr>
                        <a:t>SUMMER 2</a:t>
                      </a:r>
                      <a:endParaRPr sz="1400" u="none" strike="noStrike" cap="none">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lvl="0" indent="-342900" algn="l" rtl="0">
                        <a:spcBef>
                          <a:spcPts val="0"/>
                        </a:spcBef>
                        <a:spcAft>
                          <a:spcPts val="0"/>
                        </a:spcAft>
                        <a:buClr>
                          <a:schemeClr val="dk1"/>
                        </a:buClr>
                        <a:buSzPts val="2800"/>
                        <a:buFont typeface="Arial"/>
                        <a:buNone/>
                      </a:pPr>
                      <a:r>
                        <a:rPr lang="en-GB" sz="2500" b="1">
                          <a:solidFill>
                            <a:schemeClr val="dk1"/>
                          </a:solidFill>
                          <a:latin typeface="Comic Sans MS"/>
                          <a:ea typeface="Comic Sans MS"/>
                          <a:cs typeface="Comic Sans MS"/>
                          <a:sym typeface="Comic Sans MS"/>
                        </a:rPr>
                        <a:t>Early Islamic Civilisation / </a:t>
                      </a:r>
                      <a:r>
                        <a:rPr lang="en-GB" sz="2500" b="1">
                          <a:solidFill>
                            <a:srgbClr val="33CC33"/>
                          </a:solidFill>
                          <a:latin typeface="Comic Sans MS"/>
                          <a:ea typeface="Comic Sans MS"/>
                          <a:cs typeface="Comic Sans MS"/>
                          <a:sym typeface="Comic Sans MS"/>
                        </a:rPr>
                        <a:t>Natural resources</a:t>
                      </a:r>
                      <a:endParaRPr sz="1100" u="none" strike="noStrike" cap="none">
                        <a:solidFill>
                          <a:srgbClr val="33CC33"/>
                        </a:solidFill>
                        <a:latin typeface="Comic Sans MS"/>
                        <a:ea typeface="Comic Sans MS"/>
                        <a:cs typeface="Comic Sans MS"/>
                        <a:sym typeface="Comic Sans MS"/>
                      </a:endParaRPr>
                    </a:p>
                  </a:txBody>
                  <a:tcPr marL="91450" marR="91450" marT="40650" marB="40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91" name="Google Shape;491;p40"/>
          <p:cNvSpPr txBox="1">
            <a:spLocks noGrp="1"/>
          </p:cNvSpPr>
          <p:nvPr>
            <p:ph type="title"/>
          </p:nvPr>
        </p:nvSpPr>
        <p:spPr>
          <a:xfrm>
            <a:off x="0"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History/ </a:t>
            </a:r>
            <a:r>
              <a:rPr lang="en-GB">
                <a:solidFill>
                  <a:srgbClr val="00CC00"/>
                </a:solidFill>
                <a:latin typeface="Comic Sans MS"/>
                <a:ea typeface="Comic Sans MS"/>
                <a:cs typeface="Comic Sans MS"/>
                <a:sym typeface="Comic Sans MS"/>
              </a:rPr>
              <a:t>Geography</a:t>
            </a:r>
            <a:endParaRPr>
              <a:solidFill>
                <a:srgbClr val="00CC00"/>
              </a:solidFill>
              <a:latin typeface="Comic Sans MS"/>
              <a:ea typeface="Comic Sans MS"/>
              <a:cs typeface="Comic Sans MS"/>
              <a:sym typeface="Comic Sans MS"/>
            </a:endParaRPr>
          </a:p>
        </p:txBody>
      </p:sp>
      <p:pic>
        <p:nvPicPr>
          <p:cNvPr id="492" name="Google Shape;492;p40"/>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1"/>
          <p:cNvSpPr txBox="1">
            <a:spLocks noGrp="1"/>
          </p:cNvSpPr>
          <p:nvPr>
            <p:ph type="title"/>
          </p:nvPr>
        </p:nvSpPr>
        <p:spPr>
          <a:xfrm>
            <a:off x="496888" y="352425"/>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6000">
                <a:solidFill>
                  <a:srgbClr val="FF0000"/>
                </a:solidFill>
                <a:latin typeface="Comic Sans MS"/>
                <a:ea typeface="Comic Sans MS"/>
                <a:cs typeface="Comic Sans MS"/>
                <a:sym typeface="Comic Sans MS"/>
              </a:rPr>
              <a:t>French</a:t>
            </a:r>
            <a:endParaRPr sz="6000">
              <a:solidFill>
                <a:srgbClr val="FF0000"/>
              </a:solidFill>
              <a:latin typeface="Comic Sans MS"/>
              <a:ea typeface="Comic Sans MS"/>
              <a:cs typeface="Comic Sans MS"/>
              <a:sym typeface="Comic Sans MS"/>
            </a:endParaRPr>
          </a:p>
        </p:txBody>
      </p:sp>
      <p:sp>
        <p:nvSpPr>
          <p:cNvPr id="499" name="Google Shape;499;p41"/>
          <p:cNvSpPr txBox="1">
            <a:spLocks noGrp="1"/>
          </p:cNvSpPr>
          <p:nvPr>
            <p:ph type="body" idx="1"/>
          </p:nvPr>
        </p:nvSpPr>
        <p:spPr>
          <a:xfrm>
            <a:off x="323850" y="2060575"/>
            <a:ext cx="8496300" cy="454977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Comic Sans MS"/>
              <a:buChar char="•"/>
            </a:pPr>
            <a:r>
              <a:rPr lang="en-GB" sz="2400">
                <a:latin typeface="Comic Sans MS"/>
                <a:ea typeface="Comic Sans MS"/>
                <a:cs typeface="Comic Sans MS"/>
                <a:sym typeface="Comic Sans MS"/>
              </a:rPr>
              <a:t>The children have an hour of French every other week.</a:t>
            </a:r>
            <a:endParaRPr>
              <a:latin typeface="Comic Sans MS"/>
              <a:ea typeface="Comic Sans MS"/>
              <a:cs typeface="Comic Sans MS"/>
              <a:sym typeface="Comic Sans MS"/>
            </a:endParaRPr>
          </a:p>
          <a:p>
            <a:pPr marL="0" lvl="0" indent="0" algn="l" rtl="0">
              <a:lnSpc>
                <a:spcPct val="100000"/>
              </a:lnSpc>
              <a:spcBef>
                <a:spcPts val="480"/>
              </a:spcBef>
              <a:spcAft>
                <a:spcPts val="0"/>
              </a:spcAft>
              <a:buClr>
                <a:schemeClr val="dk1"/>
              </a:buClr>
              <a:buSzPts val="2400"/>
              <a:buFont typeface="Arial"/>
              <a:buNone/>
            </a:pPr>
            <a:r>
              <a:rPr lang="en-GB" sz="2400">
                <a:latin typeface="Comic Sans MS"/>
                <a:ea typeface="Comic Sans MS"/>
                <a:cs typeface="Comic Sans MS"/>
                <a:sym typeface="Comic Sans MS"/>
              </a:rPr>
              <a:t>The children are taught oral and written skills in French on a range of subjects.</a:t>
            </a:r>
            <a:endParaRPr>
              <a:latin typeface="Comic Sans MS"/>
              <a:ea typeface="Comic Sans MS"/>
              <a:cs typeface="Comic Sans MS"/>
              <a:sym typeface="Comic Sans MS"/>
            </a:endParaRPr>
          </a:p>
          <a:p>
            <a:pPr marL="0" lvl="0" indent="0" algn="l" rtl="0">
              <a:lnSpc>
                <a:spcPct val="100000"/>
              </a:lnSpc>
              <a:spcBef>
                <a:spcPts val="480"/>
              </a:spcBef>
              <a:spcAft>
                <a:spcPts val="0"/>
              </a:spcAft>
              <a:buClr>
                <a:schemeClr val="dk1"/>
              </a:buClr>
              <a:buSzPts val="2400"/>
              <a:buFont typeface="Arial"/>
              <a:buNone/>
            </a:pPr>
            <a:r>
              <a:rPr lang="en-GB" sz="2400">
                <a:latin typeface="Comic Sans MS"/>
                <a:ea typeface="Comic Sans MS"/>
                <a:cs typeface="Comic Sans MS"/>
                <a:sym typeface="Comic Sans MS"/>
              </a:rPr>
              <a:t>Grammar: Adverbs, Connectives, ‘er’ verbs and reflexive verbs. The topics they will be covering this year are:</a:t>
            </a:r>
            <a:endParaRPr>
              <a:latin typeface="Comic Sans MS"/>
              <a:ea typeface="Comic Sans MS"/>
              <a:cs typeface="Comic Sans MS"/>
              <a:sym typeface="Comic Sans MS"/>
            </a:endParaRPr>
          </a:p>
          <a:p>
            <a:pPr marL="342900" lvl="0" indent="-342900" algn="l" rtl="0">
              <a:lnSpc>
                <a:spcPct val="100000"/>
              </a:lnSpc>
              <a:spcBef>
                <a:spcPts val="480"/>
              </a:spcBef>
              <a:spcAft>
                <a:spcPts val="0"/>
              </a:spcAft>
              <a:buClr>
                <a:schemeClr val="dk1"/>
              </a:buClr>
              <a:buSzPts val="2400"/>
              <a:buFont typeface="Comic Sans MS"/>
              <a:buChar char="•"/>
            </a:pPr>
            <a:r>
              <a:rPr lang="en-GB" sz="2400">
                <a:latin typeface="Comic Sans MS"/>
                <a:ea typeface="Comic Sans MS"/>
                <a:cs typeface="Comic Sans MS"/>
                <a:sym typeface="Comic Sans MS"/>
              </a:rPr>
              <a:t>Retrieval of - greetings, family members and physical and character descriptions.</a:t>
            </a:r>
            <a:endParaRPr>
              <a:latin typeface="Comic Sans MS"/>
              <a:ea typeface="Comic Sans MS"/>
              <a:cs typeface="Comic Sans MS"/>
              <a:sym typeface="Comic Sans MS"/>
            </a:endParaRPr>
          </a:p>
          <a:p>
            <a:pPr marL="342900" lvl="0" indent="-342900" algn="l" rtl="0">
              <a:lnSpc>
                <a:spcPct val="100000"/>
              </a:lnSpc>
              <a:spcBef>
                <a:spcPts val="480"/>
              </a:spcBef>
              <a:spcAft>
                <a:spcPts val="0"/>
              </a:spcAft>
              <a:buClr>
                <a:schemeClr val="dk1"/>
              </a:buClr>
              <a:buSzPts val="2400"/>
              <a:buFont typeface="Comic Sans MS"/>
              <a:buChar char="•"/>
            </a:pPr>
            <a:r>
              <a:rPr lang="en-GB" sz="2400">
                <a:latin typeface="Comic Sans MS"/>
                <a:ea typeface="Comic Sans MS"/>
                <a:cs typeface="Comic Sans MS"/>
                <a:sym typeface="Comic Sans MS"/>
              </a:rPr>
              <a:t>Weather</a:t>
            </a:r>
            <a:endParaRPr>
              <a:latin typeface="Comic Sans MS"/>
              <a:ea typeface="Comic Sans MS"/>
              <a:cs typeface="Comic Sans MS"/>
              <a:sym typeface="Comic Sans MS"/>
            </a:endParaRPr>
          </a:p>
          <a:p>
            <a:pPr marL="342900" lvl="0" indent="-342900" algn="l" rtl="0">
              <a:lnSpc>
                <a:spcPct val="100000"/>
              </a:lnSpc>
              <a:spcBef>
                <a:spcPts val="480"/>
              </a:spcBef>
              <a:spcAft>
                <a:spcPts val="0"/>
              </a:spcAft>
              <a:buClr>
                <a:schemeClr val="dk1"/>
              </a:buClr>
              <a:buSzPts val="2400"/>
              <a:buFont typeface="Comic Sans MS"/>
              <a:buChar char="•"/>
            </a:pPr>
            <a:r>
              <a:rPr lang="en-GB" sz="2400">
                <a:latin typeface="Comic Sans MS"/>
                <a:ea typeface="Comic Sans MS"/>
                <a:cs typeface="Comic Sans MS"/>
                <a:sym typeface="Comic Sans MS"/>
              </a:rPr>
              <a:t>Health - Healthy and unhealthy food and drink</a:t>
            </a:r>
            <a:endParaRPr>
              <a:latin typeface="Comic Sans MS"/>
              <a:ea typeface="Comic Sans MS"/>
              <a:cs typeface="Comic Sans MS"/>
              <a:sym typeface="Comic Sans MS"/>
            </a:endParaRPr>
          </a:p>
          <a:p>
            <a:pPr marL="342900" lvl="0" indent="-342900" algn="l" rtl="0">
              <a:lnSpc>
                <a:spcPct val="100000"/>
              </a:lnSpc>
              <a:spcBef>
                <a:spcPts val="480"/>
              </a:spcBef>
              <a:spcAft>
                <a:spcPts val="0"/>
              </a:spcAft>
              <a:buClr>
                <a:schemeClr val="dk1"/>
              </a:buClr>
              <a:buSzPts val="2400"/>
              <a:buFont typeface="Comic Sans MS"/>
              <a:buChar char="•"/>
            </a:pPr>
            <a:r>
              <a:rPr lang="en-GB" sz="2400">
                <a:latin typeface="Comic Sans MS"/>
                <a:ea typeface="Comic Sans MS"/>
                <a:cs typeface="Comic Sans MS"/>
                <a:sym typeface="Comic Sans MS"/>
              </a:rPr>
              <a:t>Free time e.g., sports</a:t>
            </a:r>
            <a:endParaRPr>
              <a:latin typeface="Comic Sans MS"/>
              <a:ea typeface="Comic Sans MS"/>
              <a:cs typeface="Comic Sans MS"/>
              <a:sym typeface="Comic Sans MS"/>
            </a:endParaRPr>
          </a:p>
          <a:p>
            <a:pPr marL="0" lvl="0" indent="0" algn="l" rtl="0">
              <a:lnSpc>
                <a:spcPct val="100000"/>
              </a:lnSpc>
              <a:spcBef>
                <a:spcPts val="480"/>
              </a:spcBef>
              <a:spcAft>
                <a:spcPts val="0"/>
              </a:spcAft>
              <a:buClr>
                <a:schemeClr val="dk1"/>
              </a:buClr>
              <a:buSzPts val="2400"/>
              <a:buFont typeface="Arial"/>
              <a:buNone/>
            </a:pPr>
            <a:endParaRPr sz="2400">
              <a:latin typeface="Arial"/>
              <a:ea typeface="Arial"/>
              <a:cs typeface="Arial"/>
              <a:sym typeface="Arial"/>
            </a:endParaRPr>
          </a:p>
        </p:txBody>
      </p:sp>
      <p:sp>
        <p:nvSpPr>
          <p:cNvPr id="500" name="Google Shape;500;p41"/>
          <p:cNvSpPr/>
          <p:nvPr/>
        </p:nvSpPr>
        <p:spPr>
          <a:xfrm>
            <a:off x="323850" y="333375"/>
            <a:ext cx="647700" cy="1150938"/>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41"/>
          <p:cNvSpPr/>
          <p:nvPr/>
        </p:nvSpPr>
        <p:spPr>
          <a:xfrm>
            <a:off x="971550" y="333375"/>
            <a:ext cx="647700" cy="115093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41"/>
          <p:cNvSpPr/>
          <p:nvPr/>
        </p:nvSpPr>
        <p:spPr>
          <a:xfrm>
            <a:off x="1619250" y="333375"/>
            <a:ext cx="647700" cy="1150938"/>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03" name="Google Shape;503;p41"/>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2"/>
          <p:cNvSpPr txBox="1">
            <a:spLocks noGrp="1"/>
          </p:cNvSpPr>
          <p:nvPr>
            <p:ph type="title"/>
          </p:nvPr>
        </p:nvSpPr>
        <p:spPr>
          <a:xfrm>
            <a:off x="379412" y="220375"/>
            <a:ext cx="8507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7000" b="1">
                <a:solidFill>
                  <a:srgbClr val="FF0000"/>
                </a:solidFill>
                <a:latin typeface="Comic Sans MS"/>
                <a:ea typeface="Comic Sans MS"/>
                <a:cs typeface="Comic Sans MS"/>
                <a:sym typeface="Comic Sans MS"/>
              </a:rPr>
              <a:t>PE</a:t>
            </a:r>
            <a:endParaRPr>
              <a:latin typeface="Comic Sans MS"/>
              <a:ea typeface="Comic Sans MS"/>
              <a:cs typeface="Comic Sans MS"/>
              <a:sym typeface="Comic Sans MS"/>
            </a:endParaRPr>
          </a:p>
        </p:txBody>
      </p:sp>
      <p:sp>
        <p:nvSpPr>
          <p:cNvPr id="509" name="Google Shape;509;p42"/>
          <p:cNvSpPr txBox="1">
            <a:spLocks noGrp="1"/>
          </p:cNvSpPr>
          <p:nvPr>
            <p:ph type="body" idx="1"/>
          </p:nvPr>
        </p:nvSpPr>
        <p:spPr>
          <a:xfrm>
            <a:off x="468313" y="1892300"/>
            <a:ext cx="8218487" cy="454977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00"/>
              <a:buFont typeface="Comic Sans MS"/>
              <a:buChar char="•"/>
            </a:pPr>
            <a:r>
              <a:rPr lang="en-GB" sz="2700">
                <a:latin typeface="Comic Sans MS"/>
                <a:ea typeface="Comic Sans MS"/>
                <a:cs typeface="Comic Sans MS"/>
                <a:sym typeface="Comic Sans MS"/>
              </a:rPr>
              <a:t>Correct P.E kit is needed for all PE lessons.</a:t>
            </a:r>
            <a:endParaRPr sz="3500">
              <a:latin typeface="Comic Sans MS"/>
              <a:ea typeface="Comic Sans MS"/>
              <a:cs typeface="Comic Sans MS"/>
              <a:sym typeface="Comic Sans MS"/>
            </a:endParaRPr>
          </a:p>
          <a:p>
            <a:pPr marL="342900" lvl="0" indent="-342900" algn="l" rtl="0">
              <a:lnSpc>
                <a:spcPct val="90000"/>
              </a:lnSpc>
              <a:spcBef>
                <a:spcPts val="480"/>
              </a:spcBef>
              <a:spcAft>
                <a:spcPts val="0"/>
              </a:spcAft>
              <a:buClr>
                <a:schemeClr val="dk1"/>
              </a:buClr>
              <a:buSzPts val="2700"/>
              <a:buFont typeface="Comic Sans MS"/>
              <a:buChar char="•"/>
            </a:pPr>
            <a:r>
              <a:rPr lang="en-GB" sz="2700">
                <a:latin typeface="Comic Sans MS"/>
                <a:ea typeface="Comic Sans MS"/>
                <a:cs typeface="Comic Sans MS"/>
                <a:sym typeface="Comic Sans MS"/>
              </a:rPr>
              <a:t>Y5 children also get the opportunity throughout the year for some additional coaching and events – Tag Rugby, Athletics etc. </a:t>
            </a:r>
            <a:endParaRPr sz="3500">
              <a:latin typeface="Comic Sans MS"/>
              <a:ea typeface="Comic Sans MS"/>
              <a:cs typeface="Comic Sans MS"/>
              <a:sym typeface="Comic Sans MS"/>
            </a:endParaRPr>
          </a:p>
        </p:txBody>
      </p:sp>
      <p:sp>
        <p:nvSpPr>
          <p:cNvPr id="510" name="Google Shape;510;p42"/>
          <p:cNvSpPr/>
          <p:nvPr/>
        </p:nvSpPr>
        <p:spPr>
          <a:xfrm>
            <a:off x="1674575" y="297991"/>
            <a:ext cx="6265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GB" sz="2400" b="0" i="0" u="none" strike="noStrike" cap="none" dirty="0">
                <a:solidFill>
                  <a:srgbClr val="FF0000"/>
                </a:solidFill>
                <a:latin typeface="Comic Sans MS"/>
                <a:ea typeface="Comic Sans MS"/>
                <a:cs typeface="Comic Sans MS"/>
                <a:sym typeface="Comic Sans MS"/>
              </a:rPr>
              <a:t>Lessons take place on a Monday and </a:t>
            </a:r>
            <a:r>
              <a:rPr lang="en-GB" sz="2400" dirty="0">
                <a:solidFill>
                  <a:srgbClr val="FF0000"/>
                </a:solidFill>
                <a:latin typeface="Comic Sans MS"/>
                <a:ea typeface="Comic Sans MS"/>
                <a:cs typeface="Comic Sans MS"/>
                <a:sym typeface="Comic Sans MS"/>
              </a:rPr>
              <a:t>Thursday on the first half term </a:t>
            </a:r>
            <a:endParaRPr lang="en-GB" sz="2400" b="0" i="0" u="none" strike="noStrike" cap="none" dirty="0">
              <a:solidFill>
                <a:srgbClr val="FF0000"/>
              </a:solidFill>
              <a:latin typeface="Comic Sans MS"/>
              <a:ea typeface="Comic Sans MS"/>
              <a:cs typeface="Comic Sans MS"/>
            </a:endParaRPr>
          </a:p>
        </p:txBody>
      </p:sp>
      <p:pic>
        <p:nvPicPr>
          <p:cNvPr id="511" name="Google Shape;511;p42"/>
          <p:cNvPicPr preferRelativeResize="0"/>
          <p:nvPr/>
        </p:nvPicPr>
        <p:blipFill rotWithShape="1">
          <a:blip r:embed="rId3">
            <a:alphaModFix/>
          </a:blip>
          <a:srcRect/>
          <a:stretch/>
        </p:blipFill>
        <p:spPr>
          <a:xfrm>
            <a:off x="796925" y="4672013"/>
            <a:ext cx="7559675" cy="1368425"/>
          </a:xfrm>
          <a:prstGeom prst="rect">
            <a:avLst/>
          </a:prstGeom>
          <a:noFill/>
          <a:ln>
            <a:noFill/>
          </a:ln>
        </p:spPr>
      </p:pic>
      <p:pic>
        <p:nvPicPr>
          <p:cNvPr id="512" name="Google Shape;512;p42"/>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3"/>
          <p:cNvSpPr txBox="1">
            <a:spLocks noGrp="1"/>
          </p:cNvSpPr>
          <p:nvPr>
            <p:ph type="title"/>
          </p:nvPr>
        </p:nvSpPr>
        <p:spPr>
          <a:xfrm>
            <a:off x="457200" y="13513"/>
            <a:ext cx="8229600" cy="96721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PE</a:t>
            </a:r>
            <a:endParaRPr>
              <a:latin typeface="Comic Sans MS"/>
              <a:ea typeface="Comic Sans MS"/>
              <a:cs typeface="Comic Sans MS"/>
              <a:sym typeface="Comic Sans MS"/>
            </a:endParaRPr>
          </a:p>
        </p:txBody>
      </p:sp>
      <p:sp>
        <p:nvSpPr>
          <p:cNvPr id="518" name="Google Shape;518;p43"/>
          <p:cNvSpPr txBox="1">
            <a:spLocks noGrp="1"/>
          </p:cNvSpPr>
          <p:nvPr>
            <p:ph type="body" idx="1"/>
          </p:nvPr>
        </p:nvSpPr>
        <p:spPr>
          <a:xfrm>
            <a:off x="107500" y="764700"/>
            <a:ext cx="7881900" cy="571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r>
              <a:rPr lang="en-GB" sz="1800">
                <a:latin typeface="Comic Sans MS"/>
                <a:ea typeface="Comic Sans MS"/>
                <a:cs typeface="Comic Sans MS"/>
                <a:sym typeface="Comic Sans MS"/>
              </a:rPr>
              <a:t>In this element of the curriculum, the children in Year 5 will take part in the following;</a:t>
            </a:r>
            <a:endParaRPr>
              <a:latin typeface="Comic Sans MS"/>
              <a:ea typeface="Comic Sans MS"/>
              <a:cs typeface="Comic Sans MS"/>
              <a:sym typeface="Comic Sans MS"/>
            </a:endParaRPr>
          </a:p>
          <a:p>
            <a:pPr marL="0" lvl="0" indent="0" algn="l" rtl="0">
              <a:lnSpc>
                <a:spcPct val="100000"/>
              </a:lnSpc>
              <a:spcBef>
                <a:spcPts val="360"/>
              </a:spcBef>
              <a:spcAft>
                <a:spcPts val="0"/>
              </a:spcAft>
              <a:buClr>
                <a:schemeClr val="dk1"/>
              </a:buClr>
              <a:buSzPts val="1800"/>
              <a:buFont typeface="Arial"/>
              <a:buNone/>
            </a:pPr>
            <a:r>
              <a:rPr lang="en-GB" sz="1800" u="sng">
                <a:latin typeface="Comic Sans MS"/>
                <a:ea typeface="Comic Sans MS"/>
                <a:cs typeface="Comic Sans MS"/>
                <a:sym typeface="Comic Sans MS"/>
              </a:rPr>
              <a:t>Autumn Term:</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Indoor Athletics</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Rugby</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Netball </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Football</a:t>
            </a:r>
            <a:endParaRPr>
              <a:latin typeface="Comic Sans MS"/>
              <a:ea typeface="Comic Sans MS"/>
              <a:cs typeface="Comic Sans MS"/>
              <a:sym typeface="Comic Sans MS"/>
            </a:endParaRPr>
          </a:p>
          <a:p>
            <a:pPr marL="0" lvl="0" indent="0" algn="l" rtl="0">
              <a:lnSpc>
                <a:spcPct val="100000"/>
              </a:lnSpc>
              <a:spcBef>
                <a:spcPts val="360"/>
              </a:spcBef>
              <a:spcAft>
                <a:spcPts val="0"/>
              </a:spcAft>
              <a:buClr>
                <a:schemeClr val="dk1"/>
              </a:buClr>
              <a:buSzPts val="1800"/>
              <a:buFont typeface="Arial"/>
              <a:buNone/>
            </a:pPr>
            <a:r>
              <a:rPr lang="en-GB" sz="1800" u="sng">
                <a:latin typeface="Comic Sans MS"/>
                <a:ea typeface="Comic Sans MS"/>
                <a:cs typeface="Comic Sans MS"/>
                <a:sym typeface="Comic Sans MS"/>
              </a:rPr>
              <a:t>Spring Term:</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Gymnastics </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Hockey</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Tennis</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OAA</a:t>
            </a:r>
            <a:endParaRPr>
              <a:latin typeface="Comic Sans MS"/>
              <a:ea typeface="Comic Sans MS"/>
              <a:cs typeface="Comic Sans MS"/>
              <a:sym typeface="Comic Sans MS"/>
            </a:endParaRPr>
          </a:p>
          <a:p>
            <a:pPr marL="0" lvl="0" indent="0" algn="l" rtl="0">
              <a:lnSpc>
                <a:spcPct val="100000"/>
              </a:lnSpc>
              <a:spcBef>
                <a:spcPts val="360"/>
              </a:spcBef>
              <a:spcAft>
                <a:spcPts val="0"/>
              </a:spcAft>
              <a:buClr>
                <a:schemeClr val="dk1"/>
              </a:buClr>
              <a:buSzPts val="1800"/>
              <a:buFont typeface="Arial"/>
              <a:buNone/>
            </a:pPr>
            <a:r>
              <a:rPr lang="en-GB" sz="1800" u="sng">
                <a:latin typeface="Comic Sans MS"/>
                <a:ea typeface="Comic Sans MS"/>
                <a:cs typeface="Comic Sans MS"/>
                <a:sym typeface="Comic Sans MS"/>
              </a:rPr>
              <a:t>Summer Term:</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Cricket </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Health Related Fitness</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Outdoor Athletics </a:t>
            </a:r>
            <a:endParaRPr>
              <a:latin typeface="Comic Sans MS"/>
              <a:ea typeface="Comic Sans MS"/>
              <a:cs typeface="Comic Sans MS"/>
              <a:sym typeface="Comic Sans MS"/>
            </a:endParaRPr>
          </a:p>
          <a:p>
            <a:pPr marL="342900" lvl="0" indent="-342900" algn="l" rtl="0">
              <a:lnSpc>
                <a:spcPct val="100000"/>
              </a:lnSpc>
              <a:spcBef>
                <a:spcPts val="360"/>
              </a:spcBef>
              <a:spcAft>
                <a:spcPts val="0"/>
              </a:spcAft>
              <a:buClr>
                <a:schemeClr val="dk1"/>
              </a:buClr>
              <a:buSzPts val="1800"/>
              <a:buFont typeface="Comic Sans MS"/>
              <a:buChar char="•"/>
            </a:pPr>
            <a:r>
              <a:rPr lang="en-GB" sz="1800">
                <a:latin typeface="Comic Sans MS"/>
                <a:ea typeface="Comic Sans MS"/>
                <a:cs typeface="Comic Sans MS"/>
                <a:sym typeface="Comic Sans MS"/>
              </a:rPr>
              <a:t>Dance</a:t>
            </a:r>
            <a:endParaRPr>
              <a:latin typeface="Comic Sans MS"/>
              <a:ea typeface="Comic Sans MS"/>
              <a:cs typeface="Comic Sans MS"/>
              <a:sym typeface="Comic Sans MS"/>
            </a:endParaRPr>
          </a:p>
          <a:p>
            <a:pPr marL="0" lvl="0" indent="0" algn="l" rtl="0">
              <a:lnSpc>
                <a:spcPct val="100000"/>
              </a:lnSpc>
              <a:spcBef>
                <a:spcPts val="480"/>
              </a:spcBef>
              <a:spcAft>
                <a:spcPts val="0"/>
              </a:spcAft>
              <a:buClr>
                <a:schemeClr val="dk1"/>
              </a:buClr>
              <a:buSzPts val="2400"/>
              <a:buFont typeface="Arial"/>
              <a:buNone/>
            </a:pPr>
            <a:endParaRPr sz="2400"/>
          </a:p>
        </p:txBody>
      </p:sp>
      <p:pic>
        <p:nvPicPr>
          <p:cNvPr id="519" name="Google Shape;519;p43"/>
          <p:cNvPicPr preferRelativeResize="0"/>
          <p:nvPr/>
        </p:nvPicPr>
        <p:blipFill rotWithShape="1">
          <a:blip r:embed="rId3">
            <a:alphaModFix/>
          </a:blip>
          <a:srcRect/>
          <a:stretch/>
        </p:blipFill>
        <p:spPr>
          <a:xfrm>
            <a:off x="6449626" y="1686750"/>
            <a:ext cx="2007772" cy="1929526"/>
          </a:xfrm>
          <a:prstGeom prst="rect">
            <a:avLst/>
          </a:prstGeom>
          <a:noFill/>
          <a:ln>
            <a:noFill/>
          </a:ln>
        </p:spPr>
      </p:pic>
      <p:pic>
        <p:nvPicPr>
          <p:cNvPr id="520" name="Google Shape;520;p43"/>
          <p:cNvPicPr preferRelativeResize="0"/>
          <p:nvPr/>
        </p:nvPicPr>
        <p:blipFill rotWithShape="1">
          <a:blip r:embed="rId4">
            <a:alphaModFix/>
          </a:blip>
          <a:srcRect/>
          <a:stretch/>
        </p:blipFill>
        <p:spPr>
          <a:xfrm>
            <a:off x="6398525" y="1686750"/>
            <a:ext cx="2109974" cy="1929522"/>
          </a:xfrm>
          <a:prstGeom prst="rect">
            <a:avLst/>
          </a:prstGeom>
          <a:noFill/>
          <a:ln>
            <a:noFill/>
          </a:ln>
        </p:spPr>
      </p:pic>
      <p:pic>
        <p:nvPicPr>
          <p:cNvPr id="521" name="Google Shape;521;p43"/>
          <p:cNvPicPr preferRelativeResize="0"/>
          <p:nvPr/>
        </p:nvPicPr>
        <p:blipFill rotWithShape="1">
          <a:blip r:embed="rId5">
            <a:alphaModFix/>
          </a:blip>
          <a:srcRect/>
          <a:stretch/>
        </p:blipFill>
        <p:spPr>
          <a:xfrm>
            <a:off x="4351075" y="3971700"/>
            <a:ext cx="2670202" cy="2670202"/>
          </a:xfrm>
          <a:prstGeom prst="rect">
            <a:avLst/>
          </a:prstGeom>
          <a:noFill/>
          <a:ln>
            <a:noFill/>
          </a:ln>
        </p:spPr>
      </p:pic>
      <p:pic>
        <p:nvPicPr>
          <p:cNvPr id="522" name="Google Shape;522;p43"/>
          <p:cNvPicPr preferRelativeResize="0"/>
          <p:nvPr/>
        </p:nvPicPr>
        <p:blipFill rotWithShape="1">
          <a:blip r:embed="rId6">
            <a:alphaModFix/>
          </a:blip>
          <a:srcRect t="6699"/>
          <a:stretch/>
        </p:blipFill>
        <p:spPr>
          <a:xfrm>
            <a:off x="7940385" y="54825"/>
            <a:ext cx="1146415" cy="1143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4"/>
          <p:cNvSpPr txBox="1">
            <a:spLocks noGrp="1"/>
          </p:cNvSpPr>
          <p:nvPr>
            <p:ph type="title"/>
          </p:nvPr>
        </p:nvSpPr>
        <p:spPr>
          <a:xfrm>
            <a:off x="179388" y="333375"/>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6000">
                <a:solidFill>
                  <a:srgbClr val="FF0000"/>
                </a:solidFill>
                <a:latin typeface="Comic Sans MS"/>
                <a:ea typeface="Comic Sans MS"/>
                <a:cs typeface="Comic Sans MS"/>
                <a:sym typeface="Comic Sans MS"/>
              </a:rPr>
              <a:t>Music</a:t>
            </a:r>
            <a:endParaRPr sz="6000">
              <a:solidFill>
                <a:srgbClr val="FF0000"/>
              </a:solidFill>
              <a:latin typeface="Comic Sans MS"/>
              <a:ea typeface="Comic Sans MS"/>
              <a:cs typeface="Comic Sans MS"/>
              <a:sym typeface="Comic Sans MS"/>
            </a:endParaRPr>
          </a:p>
        </p:txBody>
      </p:sp>
      <p:sp>
        <p:nvSpPr>
          <p:cNvPr id="529" name="Google Shape;529;p44"/>
          <p:cNvSpPr txBox="1">
            <a:spLocks noGrp="1"/>
          </p:cNvSpPr>
          <p:nvPr>
            <p:ph type="body" idx="1"/>
          </p:nvPr>
        </p:nvSpPr>
        <p:spPr>
          <a:xfrm>
            <a:off x="323850" y="1681163"/>
            <a:ext cx="8496300" cy="44942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Comic Sans MS"/>
              <a:buChar char="•"/>
            </a:pPr>
            <a:r>
              <a:rPr lang="en-GB">
                <a:latin typeface="Comic Sans MS"/>
                <a:ea typeface="Comic Sans MS"/>
                <a:cs typeface="Comic Sans MS"/>
                <a:sym typeface="Comic Sans MS"/>
              </a:rPr>
              <a:t>The children have a bi-weekly music lesson with Mr McNally for one hour</a:t>
            </a:r>
            <a:endParaRPr>
              <a:latin typeface="Comic Sans MS"/>
              <a:ea typeface="Comic Sans MS"/>
              <a:cs typeface="Comic Sans MS"/>
              <a:sym typeface="Comic Sans MS"/>
            </a:endParaRPr>
          </a:p>
          <a:p>
            <a:pPr marL="342900" lvl="0" indent="-342900" algn="l" rtl="0">
              <a:lnSpc>
                <a:spcPct val="100000"/>
              </a:lnSpc>
              <a:spcBef>
                <a:spcPts val="640"/>
              </a:spcBef>
              <a:spcAft>
                <a:spcPts val="0"/>
              </a:spcAft>
              <a:buClr>
                <a:schemeClr val="dk1"/>
              </a:buClr>
              <a:buSzPts val="3200"/>
              <a:buFont typeface="Comic Sans MS"/>
              <a:buChar char="•"/>
            </a:pPr>
            <a:r>
              <a:rPr lang="en-GB">
                <a:latin typeface="Comic Sans MS"/>
                <a:ea typeface="Comic Sans MS"/>
                <a:cs typeface="Comic Sans MS"/>
                <a:sym typeface="Comic Sans MS"/>
              </a:rPr>
              <a:t>Lessons include:- elements of music, Keyboard skills, Pulse and Rhythm, Class Orchestra, </a:t>
            </a:r>
            <a:endParaRPr>
              <a:latin typeface="Comic Sans MS"/>
              <a:ea typeface="Comic Sans MS"/>
              <a:cs typeface="Comic Sans MS"/>
              <a:sym typeface="Comic Sans MS"/>
            </a:endParaRPr>
          </a:p>
          <a:p>
            <a:pPr marL="0" lvl="0" indent="0" algn="l" rtl="0">
              <a:lnSpc>
                <a:spcPct val="100000"/>
              </a:lnSpc>
              <a:spcBef>
                <a:spcPts val="640"/>
              </a:spcBef>
              <a:spcAft>
                <a:spcPts val="0"/>
              </a:spcAft>
              <a:buClr>
                <a:schemeClr val="dk1"/>
              </a:buClr>
              <a:buSzPts val="3200"/>
              <a:buFont typeface="Arial"/>
              <a:buNone/>
            </a:pPr>
            <a:endParaRPr>
              <a:latin typeface="Arial"/>
              <a:ea typeface="Arial"/>
              <a:cs typeface="Arial"/>
              <a:sym typeface="Arial"/>
            </a:endParaRPr>
          </a:p>
          <a:p>
            <a:pPr marL="0" lvl="0" indent="0" algn="l" rtl="0">
              <a:lnSpc>
                <a:spcPct val="100000"/>
              </a:lnSpc>
              <a:spcBef>
                <a:spcPts val="640"/>
              </a:spcBef>
              <a:spcAft>
                <a:spcPts val="0"/>
              </a:spcAft>
              <a:buClr>
                <a:schemeClr val="dk1"/>
              </a:buClr>
              <a:buSzPts val="3200"/>
              <a:buFont typeface="Arial"/>
              <a:buNone/>
            </a:pPr>
            <a:endParaRPr>
              <a:latin typeface="Arial"/>
              <a:ea typeface="Arial"/>
              <a:cs typeface="Arial"/>
              <a:sym typeface="Arial"/>
            </a:endParaRPr>
          </a:p>
        </p:txBody>
      </p:sp>
      <p:pic>
        <p:nvPicPr>
          <p:cNvPr id="530" name="Google Shape;530;p44"/>
          <p:cNvPicPr preferRelativeResize="0"/>
          <p:nvPr/>
        </p:nvPicPr>
        <p:blipFill rotWithShape="1">
          <a:blip r:embed="rId3">
            <a:alphaModFix/>
          </a:blip>
          <a:srcRect/>
          <a:stretch/>
        </p:blipFill>
        <p:spPr>
          <a:xfrm rot="-489339">
            <a:off x="1341438" y="4238625"/>
            <a:ext cx="1666875" cy="2276475"/>
          </a:xfrm>
          <a:prstGeom prst="rect">
            <a:avLst/>
          </a:prstGeom>
          <a:noFill/>
          <a:ln>
            <a:noFill/>
          </a:ln>
        </p:spPr>
      </p:pic>
      <p:pic>
        <p:nvPicPr>
          <p:cNvPr id="531" name="Google Shape;531;p44"/>
          <p:cNvPicPr preferRelativeResize="0"/>
          <p:nvPr/>
        </p:nvPicPr>
        <p:blipFill rotWithShape="1">
          <a:blip r:embed="rId4">
            <a:alphaModFix/>
          </a:blip>
          <a:srcRect/>
          <a:stretch/>
        </p:blipFill>
        <p:spPr>
          <a:xfrm rot="496306">
            <a:off x="5464175" y="4291013"/>
            <a:ext cx="2352675" cy="1943100"/>
          </a:xfrm>
          <a:prstGeom prst="rect">
            <a:avLst/>
          </a:prstGeom>
          <a:noFill/>
          <a:ln>
            <a:noFill/>
          </a:ln>
        </p:spPr>
      </p:pic>
      <p:pic>
        <p:nvPicPr>
          <p:cNvPr id="532" name="Google Shape;532;p44"/>
          <p:cNvPicPr preferRelativeResize="0"/>
          <p:nvPr/>
        </p:nvPicPr>
        <p:blipFill rotWithShape="1">
          <a:blip r:embed="rId5">
            <a:alphaModFix/>
          </a:blip>
          <a:srcRect t="6699"/>
          <a:stretch/>
        </p:blipFill>
        <p:spPr>
          <a:xfrm>
            <a:off x="7940385" y="54825"/>
            <a:ext cx="1146415" cy="1143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5"/>
          <p:cNvSpPr txBox="1">
            <a:spLocks noGrp="1"/>
          </p:cNvSpPr>
          <p:nvPr>
            <p:ph type="title"/>
          </p:nvPr>
        </p:nvSpPr>
        <p:spPr>
          <a:xfrm>
            <a:off x="0"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Marking</a:t>
            </a:r>
            <a:endParaRPr sz="5400">
              <a:solidFill>
                <a:srgbClr val="FF0000"/>
              </a:solidFill>
              <a:latin typeface="Comic Sans MS"/>
              <a:ea typeface="Comic Sans MS"/>
              <a:cs typeface="Comic Sans MS"/>
              <a:sym typeface="Comic Sans MS"/>
            </a:endParaRPr>
          </a:p>
        </p:txBody>
      </p:sp>
      <p:sp>
        <p:nvSpPr>
          <p:cNvPr id="539" name="Google Shape;539;p45"/>
          <p:cNvSpPr txBox="1">
            <a:spLocks noGrp="1"/>
          </p:cNvSpPr>
          <p:nvPr>
            <p:ph type="body" idx="1"/>
          </p:nvPr>
        </p:nvSpPr>
        <p:spPr>
          <a:xfrm>
            <a:off x="1619250" y="1412875"/>
            <a:ext cx="7056438" cy="122555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600"/>
              <a:buFont typeface="Comic Sans MS"/>
              <a:buChar char="•"/>
            </a:pPr>
            <a:r>
              <a:rPr lang="en-GB" sz="3600">
                <a:latin typeface="Comic Sans MS"/>
                <a:ea typeface="Comic Sans MS"/>
                <a:cs typeface="Comic Sans MS"/>
                <a:sym typeface="Comic Sans MS"/>
              </a:rPr>
              <a:t>All children’s work is marked with positive comments</a:t>
            </a:r>
            <a:r>
              <a:rPr lang="en-GB" sz="2800">
                <a:latin typeface="Comic Sans MS"/>
                <a:ea typeface="Comic Sans MS"/>
                <a:cs typeface="Comic Sans MS"/>
                <a:sym typeface="Comic Sans MS"/>
              </a:rPr>
              <a:t>.</a:t>
            </a:r>
            <a:endParaRPr sz="2800">
              <a:latin typeface="Comic Sans MS"/>
              <a:ea typeface="Comic Sans MS"/>
              <a:cs typeface="Comic Sans MS"/>
              <a:sym typeface="Comic Sans MS"/>
            </a:endParaRPr>
          </a:p>
        </p:txBody>
      </p:sp>
      <p:pic>
        <p:nvPicPr>
          <p:cNvPr id="540" name="Google Shape;540;p45" descr="red-tick">
            <a:hlinkClick r:id="rId3"/>
          </p:cNvPr>
          <p:cNvPicPr preferRelativeResize="0"/>
          <p:nvPr/>
        </p:nvPicPr>
        <p:blipFill rotWithShape="1">
          <a:blip r:embed="rId4">
            <a:alphaModFix/>
          </a:blip>
          <a:srcRect/>
          <a:stretch/>
        </p:blipFill>
        <p:spPr>
          <a:xfrm>
            <a:off x="323850" y="1268413"/>
            <a:ext cx="1084263" cy="1087437"/>
          </a:xfrm>
          <a:prstGeom prst="rect">
            <a:avLst/>
          </a:prstGeom>
          <a:noFill/>
          <a:ln>
            <a:noFill/>
          </a:ln>
        </p:spPr>
      </p:pic>
      <p:sp>
        <p:nvSpPr>
          <p:cNvPr id="541" name="Google Shape;541;p45"/>
          <p:cNvSpPr/>
          <p:nvPr/>
        </p:nvSpPr>
        <p:spPr>
          <a:xfrm>
            <a:off x="1629534" y="2854606"/>
            <a:ext cx="7056438" cy="12255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3600"/>
              <a:buFont typeface="Comic Sans MS"/>
              <a:buChar char="•"/>
            </a:pPr>
            <a:r>
              <a:rPr lang="en-GB" sz="3600" b="0" i="0" u="none" strike="noStrike" cap="none">
                <a:solidFill>
                  <a:schemeClr val="dk1"/>
                </a:solidFill>
                <a:latin typeface="Comic Sans MS"/>
                <a:ea typeface="Comic Sans MS"/>
                <a:cs typeface="Comic Sans MS"/>
                <a:sym typeface="Comic Sans MS"/>
              </a:rPr>
              <a:t>A challenge / next step / improvement is also identified. </a:t>
            </a:r>
            <a:endParaRPr sz="1400" b="0" i="0" u="none" strike="noStrike" cap="none">
              <a:solidFill>
                <a:srgbClr val="000000"/>
              </a:solidFill>
              <a:latin typeface="Comic Sans MS"/>
              <a:ea typeface="Comic Sans MS"/>
              <a:cs typeface="Comic Sans MS"/>
              <a:sym typeface="Comic Sans MS"/>
            </a:endParaRPr>
          </a:p>
          <a:p>
            <a:pPr marL="342900" marR="0" lvl="0" indent="-114300" algn="l" rtl="0">
              <a:lnSpc>
                <a:spcPct val="80000"/>
              </a:lnSpc>
              <a:spcBef>
                <a:spcPts val="720"/>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a:p>
            <a:pPr marL="342900" marR="0" lvl="0" indent="-342900" algn="l" rtl="0">
              <a:lnSpc>
                <a:spcPct val="80000"/>
              </a:lnSpc>
              <a:spcBef>
                <a:spcPts val="720"/>
              </a:spcBef>
              <a:spcAft>
                <a:spcPts val="0"/>
              </a:spcAft>
              <a:buClr>
                <a:schemeClr val="dk1"/>
              </a:buClr>
              <a:buSzPts val="3600"/>
              <a:buFont typeface="Comic Sans MS"/>
              <a:buChar char="•"/>
            </a:pPr>
            <a:r>
              <a:rPr lang="en-GB" sz="3600" b="0" i="0" u="none" strike="noStrike" cap="none">
                <a:solidFill>
                  <a:schemeClr val="dk1"/>
                </a:solidFill>
                <a:latin typeface="Comic Sans MS"/>
                <a:ea typeface="Comic Sans MS"/>
                <a:cs typeface="Comic Sans MS"/>
                <a:sym typeface="Comic Sans MS"/>
              </a:rPr>
              <a:t>In Year 5, children get the opportunity every lesson to go through the previous days work and make corrections using their red pen/pencil.</a:t>
            </a:r>
            <a:endParaRPr sz="1400" b="0" i="0" u="none" strike="noStrike" cap="none">
              <a:solidFill>
                <a:srgbClr val="000000"/>
              </a:solidFill>
              <a:latin typeface="Comic Sans MS"/>
              <a:ea typeface="Comic Sans MS"/>
              <a:cs typeface="Comic Sans MS"/>
              <a:sym typeface="Comic Sans MS"/>
            </a:endParaRPr>
          </a:p>
        </p:txBody>
      </p:sp>
      <p:pic>
        <p:nvPicPr>
          <p:cNvPr id="542" name="Google Shape;542;p45" descr="red-arrow-up-right-md">
            <a:hlinkClick r:id="rId5"/>
          </p:cNvPr>
          <p:cNvPicPr preferRelativeResize="0"/>
          <p:nvPr/>
        </p:nvPicPr>
        <p:blipFill rotWithShape="1">
          <a:blip r:embed="rId6">
            <a:alphaModFix/>
          </a:blip>
          <a:srcRect/>
          <a:stretch/>
        </p:blipFill>
        <p:spPr>
          <a:xfrm rot="2717701">
            <a:off x="298663" y="2645859"/>
            <a:ext cx="1436687" cy="1439863"/>
          </a:xfrm>
          <a:prstGeom prst="rect">
            <a:avLst/>
          </a:prstGeom>
          <a:noFill/>
          <a:ln>
            <a:noFill/>
          </a:ln>
        </p:spPr>
      </p:pic>
      <p:sp>
        <p:nvSpPr>
          <p:cNvPr id="543" name="Google Shape;543;p45"/>
          <p:cNvSpPr/>
          <p:nvPr/>
        </p:nvSpPr>
        <p:spPr>
          <a:xfrm>
            <a:off x="300038" y="215900"/>
            <a:ext cx="1084262" cy="1008063"/>
          </a:xfrm>
          <a:prstGeom prst="smileyFace">
            <a:avLst>
              <a:gd name="adj" fmla="val 4653"/>
            </a:avLst>
          </a:prstGeom>
          <a:solidFill>
            <a:srgbClr val="FFFF00"/>
          </a:solidFill>
          <a:ln w="12700" cap="flat" cmpd="sng">
            <a:solidFill>
              <a:srgbClr val="88A3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44" name="Google Shape;544;p45" descr="Shape, arrow&#10;&#10;Description automatically generated"/>
          <p:cNvPicPr preferRelativeResize="0"/>
          <p:nvPr/>
        </p:nvPicPr>
        <p:blipFill rotWithShape="1">
          <a:blip r:embed="rId7">
            <a:alphaModFix/>
          </a:blip>
          <a:srcRect/>
          <a:stretch/>
        </p:blipFill>
        <p:spPr>
          <a:xfrm>
            <a:off x="56421" y="4703822"/>
            <a:ext cx="1762537" cy="1329771"/>
          </a:xfrm>
          <a:prstGeom prst="rect">
            <a:avLst/>
          </a:prstGeom>
          <a:noFill/>
          <a:ln>
            <a:noFill/>
          </a:ln>
        </p:spPr>
      </p:pic>
      <p:pic>
        <p:nvPicPr>
          <p:cNvPr id="545" name="Google Shape;545;p45"/>
          <p:cNvPicPr preferRelativeResize="0"/>
          <p:nvPr/>
        </p:nvPicPr>
        <p:blipFill rotWithShape="1">
          <a:blip r:embed="rId8">
            <a:alphaModFix/>
          </a:blip>
          <a:srcRect t="6699"/>
          <a:stretch/>
        </p:blipFill>
        <p:spPr>
          <a:xfrm>
            <a:off x="7940385" y="54825"/>
            <a:ext cx="1146415" cy="1143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6"/>
          <p:cNvSpPr txBox="1">
            <a:spLocks noGrp="1"/>
          </p:cNvSpPr>
          <p:nvPr>
            <p:ph type="title"/>
          </p:nvPr>
        </p:nvSpPr>
        <p:spPr>
          <a:xfrm>
            <a:off x="0" y="458530"/>
            <a:ext cx="7772400" cy="152178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Year 5 – “An open door”</a:t>
            </a:r>
            <a:endParaRPr sz="5400">
              <a:solidFill>
                <a:srgbClr val="FF0000"/>
              </a:solidFill>
              <a:latin typeface="Comic Sans MS"/>
              <a:ea typeface="Comic Sans MS"/>
              <a:cs typeface="Comic Sans MS"/>
              <a:sym typeface="Comic Sans MS"/>
            </a:endParaRPr>
          </a:p>
        </p:txBody>
      </p:sp>
      <p:sp>
        <p:nvSpPr>
          <p:cNvPr id="551" name="Google Shape;551;p46"/>
          <p:cNvSpPr txBox="1">
            <a:spLocks noGrp="1"/>
          </p:cNvSpPr>
          <p:nvPr>
            <p:ph type="body" idx="1"/>
          </p:nvPr>
        </p:nvSpPr>
        <p:spPr>
          <a:xfrm>
            <a:off x="3152774" y="1728788"/>
            <a:ext cx="5991225" cy="4652540"/>
          </a:xfrm>
          <a:prstGeom prst="rect">
            <a:avLst/>
          </a:prstGeom>
          <a:noFill/>
          <a:ln>
            <a:noFill/>
          </a:ln>
        </p:spPr>
        <p:txBody>
          <a:bodyPr spcFirstLastPara="1" wrap="square" lIns="91425" tIns="45700" rIns="91425" bIns="45700" anchor="t" anchorCtr="0">
            <a:noAutofit/>
          </a:bodyPr>
          <a:lstStyle/>
          <a:p>
            <a:pPr marL="342900" lvl="0" indent="-323850" algn="l" rtl="0">
              <a:lnSpc>
                <a:spcPct val="100000"/>
              </a:lnSpc>
              <a:spcBef>
                <a:spcPts val="0"/>
              </a:spcBef>
              <a:spcAft>
                <a:spcPts val="0"/>
              </a:spcAft>
              <a:buClr>
                <a:schemeClr val="dk1"/>
              </a:buClr>
              <a:buSzPts val="3300"/>
              <a:buFont typeface="Comic Sans MS"/>
              <a:buChar char="•"/>
            </a:pPr>
            <a:r>
              <a:rPr lang="en-GB" sz="3300">
                <a:latin typeface="Comic Sans MS"/>
                <a:ea typeface="Comic Sans MS"/>
                <a:cs typeface="Comic Sans MS"/>
                <a:sym typeface="Comic Sans MS"/>
              </a:rPr>
              <a:t>I am in school most mornings by 7.30am and usually leave around 5pm</a:t>
            </a:r>
            <a:endParaRPr sz="2900">
              <a:latin typeface="Comic Sans MS"/>
              <a:ea typeface="Comic Sans MS"/>
              <a:cs typeface="Comic Sans MS"/>
              <a:sym typeface="Comic Sans MS"/>
            </a:endParaRPr>
          </a:p>
          <a:p>
            <a:pPr marL="342900" lvl="0" indent="-323850" algn="l" rtl="0">
              <a:lnSpc>
                <a:spcPct val="100000"/>
              </a:lnSpc>
              <a:spcBef>
                <a:spcPts val="720"/>
              </a:spcBef>
              <a:spcAft>
                <a:spcPts val="0"/>
              </a:spcAft>
              <a:buClr>
                <a:schemeClr val="dk1"/>
              </a:buClr>
              <a:buSzPts val="3300"/>
              <a:buFont typeface="Comic Sans MS"/>
              <a:buChar char="•"/>
            </a:pPr>
            <a:r>
              <a:rPr lang="en-GB" sz="3300">
                <a:latin typeface="Comic Sans MS"/>
                <a:ea typeface="Comic Sans MS"/>
                <a:cs typeface="Comic Sans MS"/>
                <a:sym typeface="Comic Sans MS"/>
              </a:rPr>
              <a:t>Please come and see me about anything that is concerning or worrying you.</a:t>
            </a:r>
            <a:endParaRPr sz="2900">
              <a:latin typeface="Comic Sans MS"/>
              <a:ea typeface="Comic Sans MS"/>
              <a:cs typeface="Comic Sans MS"/>
              <a:sym typeface="Comic Sans MS"/>
            </a:endParaRPr>
          </a:p>
          <a:p>
            <a:pPr marL="342900" lvl="0" indent="-323850" algn="l" rtl="0">
              <a:lnSpc>
                <a:spcPct val="100000"/>
              </a:lnSpc>
              <a:spcBef>
                <a:spcPts val="720"/>
              </a:spcBef>
              <a:spcAft>
                <a:spcPts val="0"/>
              </a:spcAft>
              <a:buClr>
                <a:schemeClr val="dk1"/>
              </a:buClr>
              <a:buSzPts val="3300"/>
              <a:buFont typeface="Comic Sans MS"/>
              <a:buChar char="•"/>
            </a:pPr>
            <a:r>
              <a:rPr lang="en-GB" sz="3300">
                <a:latin typeface="Comic Sans MS"/>
                <a:ea typeface="Comic Sans MS"/>
                <a:cs typeface="Comic Sans MS"/>
                <a:sym typeface="Comic Sans MS"/>
              </a:rPr>
              <a:t>Contact the office to make an appointment.</a:t>
            </a:r>
            <a:endParaRPr sz="3300">
              <a:latin typeface="Comic Sans MS"/>
              <a:ea typeface="Comic Sans MS"/>
              <a:cs typeface="Comic Sans MS"/>
              <a:sym typeface="Comic Sans MS"/>
            </a:endParaRPr>
          </a:p>
        </p:txBody>
      </p:sp>
      <p:pic>
        <p:nvPicPr>
          <p:cNvPr id="552" name="Google Shape;552;p46"/>
          <p:cNvPicPr preferRelativeResize="0"/>
          <p:nvPr/>
        </p:nvPicPr>
        <p:blipFill rotWithShape="1">
          <a:blip r:embed="rId3">
            <a:alphaModFix/>
          </a:blip>
          <a:srcRect/>
          <a:stretch/>
        </p:blipFill>
        <p:spPr>
          <a:xfrm>
            <a:off x="250825" y="1778000"/>
            <a:ext cx="2881313" cy="4373563"/>
          </a:xfrm>
          <a:prstGeom prst="rect">
            <a:avLst/>
          </a:prstGeom>
          <a:noFill/>
          <a:ln>
            <a:noFill/>
          </a:ln>
        </p:spPr>
      </p:pic>
      <p:pic>
        <p:nvPicPr>
          <p:cNvPr id="553" name="Google Shape;553;p46"/>
          <p:cNvPicPr preferRelativeResize="0"/>
          <p:nvPr/>
        </p:nvPicPr>
        <p:blipFill rotWithShape="1">
          <a:blip r:embed="rId4">
            <a:alphaModFix/>
          </a:blip>
          <a:srcRect t="6699"/>
          <a:stretch/>
        </p:blipFill>
        <p:spPr>
          <a:xfrm>
            <a:off x="7940385" y="54825"/>
            <a:ext cx="1146415" cy="1143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7"/>
          <p:cNvSpPr txBox="1">
            <a:spLocks noGrp="1"/>
          </p:cNvSpPr>
          <p:nvPr>
            <p:ph type="title"/>
          </p:nvPr>
        </p:nvSpPr>
        <p:spPr>
          <a:xfrm>
            <a:off x="457200" y="274638"/>
            <a:ext cx="8229600" cy="4738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br>
              <a:rPr lang="en-GB">
                <a:latin typeface="Comic Sans MS"/>
                <a:ea typeface="Comic Sans MS"/>
                <a:cs typeface="Comic Sans MS"/>
                <a:sym typeface="Comic Sans MS"/>
              </a:rPr>
            </a:br>
            <a:r>
              <a:rPr lang="en-GB">
                <a:latin typeface="Comic Sans MS"/>
                <a:ea typeface="Comic Sans MS"/>
                <a:cs typeface="Comic Sans MS"/>
                <a:sym typeface="Comic Sans MS"/>
              </a:rPr>
              <a:t>Thank you for listening.</a:t>
            </a:r>
            <a:br>
              <a:rPr lang="en-GB">
                <a:latin typeface="Comic Sans MS"/>
                <a:ea typeface="Comic Sans MS"/>
                <a:cs typeface="Comic Sans MS"/>
                <a:sym typeface="Comic Sans MS"/>
              </a:rPr>
            </a:br>
            <a:r>
              <a:rPr lang="en-GB">
                <a:latin typeface="Comic Sans MS"/>
                <a:ea typeface="Comic Sans MS"/>
                <a:cs typeface="Comic Sans MS"/>
                <a:sym typeface="Comic Sans MS"/>
              </a:rPr>
              <a:t>Any further questions?</a:t>
            </a:r>
            <a:endParaRPr/>
          </a:p>
        </p:txBody>
      </p:sp>
      <p:pic>
        <p:nvPicPr>
          <p:cNvPr id="559" name="Google Shape;559;p47"/>
          <p:cNvPicPr preferRelativeResize="0"/>
          <p:nvPr/>
        </p:nvPicPr>
        <p:blipFill rotWithShape="1">
          <a:blip r:embed="rId3">
            <a:alphaModFix/>
          </a:blip>
          <a:srcRect t="6699"/>
          <a:stretch/>
        </p:blipFill>
        <p:spPr>
          <a:xfrm>
            <a:off x="7940385" y="54825"/>
            <a:ext cx="1146415" cy="1143000"/>
          </a:xfrm>
          <a:prstGeom prst="rect">
            <a:avLst/>
          </a:prstGeom>
          <a:noFill/>
          <a:ln>
            <a:noFill/>
          </a:ln>
        </p:spPr>
      </p:pic>
      <p:pic>
        <p:nvPicPr>
          <p:cNvPr id="560" name="Google Shape;560;p47"/>
          <p:cNvPicPr preferRelativeResize="0"/>
          <p:nvPr/>
        </p:nvPicPr>
        <p:blipFill rotWithShape="1">
          <a:blip r:embed="rId3">
            <a:alphaModFix/>
          </a:blip>
          <a:srcRect t="6699"/>
          <a:stretch/>
        </p:blipFill>
        <p:spPr>
          <a:xfrm>
            <a:off x="69785" y="54825"/>
            <a:ext cx="1146415" cy="1143000"/>
          </a:xfrm>
          <a:prstGeom prst="rect">
            <a:avLst/>
          </a:prstGeom>
          <a:noFill/>
          <a:ln>
            <a:noFill/>
          </a:ln>
        </p:spPr>
      </p:pic>
      <p:pic>
        <p:nvPicPr>
          <p:cNvPr id="561" name="Google Shape;561;p47"/>
          <p:cNvPicPr preferRelativeResize="0"/>
          <p:nvPr/>
        </p:nvPicPr>
        <p:blipFill rotWithShape="1">
          <a:blip r:embed="rId3">
            <a:alphaModFix/>
          </a:blip>
          <a:srcRect t="6699"/>
          <a:stretch/>
        </p:blipFill>
        <p:spPr>
          <a:xfrm>
            <a:off x="69785" y="5648750"/>
            <a:ext cx="1146415" cy="1143000"/>
          </a:xfrm>
          <a:prstGeom prst="rect">
            <a:avLst/>
          </a:prstGeom>
          <a:noFill/>
          <a:ln>
            <a:noFill/>
          </a:ln>
        </p:spPr>
      </p:pic>
      <p:pic>
        <p:nvPicPr>
          <p:cNvPr id="562" name="Google Shape;562;p47"/>
          <p:cNvPicPr preferRelativeResize="0"/>
          <p:nvPr/>
        </p:nvPicPr>
        <p:blipFill rotWithShape="1">
          <a:blip r:embed="rId3">
            <a:alphaModFix/>
          </a:blip>
          <a:srcRect t="6699"/>
          <a:stretch/>
        </p:blipFill>
        <p:spPr>
          <a:xfrm>
            <a:off x="7940385" y="5648750"/>
            <a:ext cx="1146415" cy="114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254000" y="93663"/>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Hawkhirst</a:t>
            </a:r>
            <a:endParaRPr sz="5400">
              <a:solidFill>
                <a:srgbClr val="FF0000"/>
              </a:solidFill>
              <a:latin typeface="Comic Sans MS"/>
              <a:ea typeface="Comic Sans MS"/>
              <a:cs typeface="Comic Sans MS"/>
              <a:sym typeface="Comic Sans MS"/>
            </a:endParaRPr>
          </a:p>
        </p:txBody>
      </p:sp>
      <p:sp>
        <p:nvSpPr>
          <p:cNvPr id="147" name="Google Shape;147;p5"/>
          <p:cNvSpPr txBox="1"/>
          <p:nvPr/>
        </p:nvSpPr>
        <p:spPr>
          <a:xfrm>
            <a:off x="254000" y="1159688"/>
            <a:ext cx="8569200" cy="578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500" b="0" i="0" u="none" strike="noStrike" cap="none" dirty="0">
                <a:solidFill>
                  <a:srgbClr val="000000"/>
                </a:solidFill>
                <a:latin typeface="Comic Sans MS"/>
                <a:ea typeface="Comic Sans MS"/>
                <a:cs typeface="Comic Sans MS"/>
                <a:sym typeface="Comic Sans MS"/>
              </a:rPr>
              <a:t>First residential trip away from home with the school at </a:t>
            </a:r>
            <a:r>
              <a:rPr lang="en-GB" sz="2500" b="0" i="0" u="none" strike="noStrike" cap="none" dirty="0" err="1">
                <a:solidFill>
                  <a:srgbClr val="000000"/>
                </a:solidFill>
                <a:latin typeface="Comic Sans MS"/>
                <a:ea typeface="Comic Sans MS"/>
                <a:cs typeface="Comic Sans MS"/>
                <a:sym typeface="Comic Sans MS"/>
              </a:rPr>
              <a:t>Hawkhirst</a:t>
            </a:r>
            <a:r>
              <a:rPr lang="en-GB" sz="2500" b="0" i="0" u="none" strike="noStrike" cap="none" dirty="0">
                <a:solidFill>
                  <a:srgbClr val="000000"/>
                </a:solidFill>
                <a:latin typeface="Comic Sans MS"/>
                <a:ea typeface="Comic Sans MS"/>
                <a:cs typeface="Comic Sans MS"/>
                <a:sym typeface="Comic Sans MS"/>
              </a:rPr>
              <a:t> Adventure Scout Camp in Kielder.</a:t>
            </a:r>
            <a:endParaRPr sz="1100" b="0" i="0" u="none" strike="noStrike" cap="none" dirty="0">
              <a:solidFill>
                <a:srgbClr val="000000"/>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rgbClr val="000000"/>
              </a:buClr>
              <a:buSzPts val="2800"/>
              <a:buFont typeface="Arial"/>
              <a:buNone/>
            </a:pPr>
            <a:r>
              <a:rPr lang="en-GB" sz="2500" b="0" i="0" u="none" strike="noStrike" cap="none" dirty="0">
                <a:solidFill>
                  <a:srgbClr val="000000"/>
                </a:solidFill>
                <a:latin typeface="Comic Sans MS"/>
                <a:ea typeface="Comic Sans MS"/>
                <a:cs typeface="Comic Sans MS"/>
                <a:sym typeface="Comic Sans MS"/>
              </a:rPr>
              <a:t>2 nights away from home – girls and boys dormitories . </a:t>
            </a:r>
            <a:endParaRPr sz="1100" b="0" i="0" u="none" strike="noStrike" cap="none" dirty="0">
              <a:solidFill>
                <a:srgbClr val="000000"/>
              </a:solidFill>
              <a:latin typeface="Comic Sans MS"/>
              <a:ea typeface="Comic Sans MS"/>
              <a:cs typeface="Comic Sans MS"/>
              <a:sym typeface="Comic Sans MS"/>
            </a:endParaRPr>
          </a:p>
          <a:p>
            <a:pPr>
              <a:spcBef>
                <a:spcPts val="1400"/>
              </a:spcBef>
              <a:buSzPts val="2800"/>
            </a:pPr>
            <a:r>
              <a:rPr lang="en-GB" sz="2500" b="0" i="0" u="none" strike="noStrike" cap="none" dirty="0">
                <a:solidFill>
                  <a:srgbClr val="000000"/>
                </a:solidFill>
                <a:latin typeface="Comic Sans MS"/>
                <a:ea typeface="Comic Sans MS"/>
                <a:cs typeface="Comic Sans MS"/>
                <a:sym typeface="Comic Sans MS"/>
              </a:rPr>
              <a:t>This will be from the </a:t>
            </a:r>
            <a:r>
              <a:rPr lang="en-GB" sz="2500" dirty="0">
                <a:latin typeface="Comic Sans MS"/>
                <a:ea typeface="Comic Sans MS"/>
                <a:cs typeface="Comic Sans MS"/>
                <a:sym typeface="Comic Sans MS"/>
              </a:rPr>
              <a:t>30th April to the 2nd May 2025</a:t>
            </a:r>
            <a:r>
              <a:rPr lang="en-GB" sz="2500" b="0" i="0" u="none" strike="noStrike" cap="none" dirty="0">
                <a:solidFill>
                  <a:srgbClr val="000000"/>
                </a:solidFill>
                <a:latin typeface="Comic Sans MS"/>
                <a:ea typeface="Comic Sans MS"/>
                <a:cs typeface="Comic Sans MS"/>
                <a:sym typeface="Comic Sans MS"/>
              </a:rPr>
              <a:t>.</a:t>
            </a:r>
            <a:endParaRPr sz="1100" b="0" i="0" u="none" strike="noStrike" cap="none" dirty="0">
              <a:solidFill>
                <a:srgbClr val="000000"/>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rgbClr val="000000"/>
              </a:buClr>
              <a:buSzPts val="2800"/>
              <a:buFont typeface="Arial"/>
              <a:buNone/>
            </a:pPr>
            <a:r>
              <a:rPr lang="en-GB" sz="2500" b="0" i="0" u="none" strike="noStrike" cap="none" dirty="0">
                <a:solidFill>
                  <a:srgbClr val="000000"/>
                </a:solidFill>
                <a:latin typeface="Comic Sans MS"/>
                <a:ea typeface="Comic Sans MS"/>
                <a:cs typeface="Comic Sans MS"/>
                <a:sym typeface="Comic Sans MS"/>
              </a:rPr>
              <a:t>Outward bound activities including: abseiling, bell boats, zip wire, orienteering, archery.</a:t>
            </a:r>
            <a:endParaRPr sz="1100" b="0" i="0" u="none" strike="noStrike" cap="none" dirty="0">
              <a:solidFill>
                <a:srgbClr val="000000"/>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rgbClr val="000000"/>
              </a:buClr>
              <a:buSzPts val="2800"/>
              <a:buFont typeface="Arial"/>
              <a:buNone/>
            </a:pPr>
            <a:r>
              <a:rPr lang="en-GB" sz="2500" b="0" i="0" u="none" strike="noStrike" cap="none" dirty="0">
                <a:solidFill>
                  <a:srgbClr val="000000"/>
                </a:solidFill>
                <a:latin typeface="Comic Sans MS"/>
                <a:ea typeface="Comic Sans MS"/>
                <a:cs typeface="Comic Sans MS"/>
                <a:sym typeface="Comic Sans MS"/>
              </a:rPr>
              <a:t>Meeting will be held in Spring Term with further details.</a:t>
            </a:r>
            <a:endParaRPr sz="1100" b="0" i="0" u="none" strike="noStrike" cap="none" dirty="0">
              <a:solidFill>
                <a:srgbClr val="000000"/>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rgbClr val="000000"/>
              </a:buClr>
              <a:buSzPts val="2800"/>
              <a:buFont typeface="Arial"/>
              <a:buNone/>
            </a:pPr>
            <a:r>
              <a:rPr lang="en-GB" sz="2500" b="0" i="0" u="none" strike="noStrike" cap="none" dirty="0">
                <a:solidFill>
                  <a:srgbClr val="000000"/>
                </a:solidFill>
                <a:latin typeface="Comic Sans MS"/>
                <a:ea typeface="Comic Sans MS"/>
                <a:cs typeface="Comic Sans MS"/>
                <a:sym typeface="Comic Sans MS"/>
              </a:rPr>
              <a:t>Approx. cost last year = All inclusive £</a:t>
            </a:r>
            <a:r>
              <a:rPr lang="en-GB" sz="2500" dirty="0">
                <a:latin typeface="Comic Sans MS"/>
                <a:ea typeface="Comic Sans MS"/>
                <a:cs typeface="Comic Sans MS"/>
                <a:sym typeface="Comic Sans MS"/>
              </a:rPr>
              <a:t>254 (broken down into 4 payments of £63.50)</a:t>
            </a:r>
            <a:endParaRPr sz="1100" b="0" i="0" u="none" strike="noStrike" cap="none" dirty="0">
              <a:solidFill>
                <a:srgbClr val="000000"/>
              </a:solidFill>
              <a:latin typeface="Comic Sans MS"/>
              <a:ea typeface="Comic Sans MS"/>
              <a:cs typeface="Comic Sans MS"/>
              <a:sym typeface="Comic Sans MS"/>
            </a:endParaRPr>
          </a:p>
          <a:p>
            <a:pPr marL="0" marR="0" lvl="0" indent="0" algn="l" rtl="0">
              <a:lnSpc>
                <a:spcPct val="100000"/>
              </a:lnSpc>
              <a:spcBef>
                <a:spcPts val="1400"/>
              </a:spcBef>
              <a:spcAft>
                <a:spcPts val="0"/>
              </a:spcAft>
              <a:buClr>
                <a:srgbClr val="000000"/>
              </a:buClr>
              <a:buSzPts val="2800"/>
              <a:buFont typeface="Arial"/>
              <a:buNone/>
            </a:pPr>
            <a:r>
              <a:rPr lang="en-GB" sz="2500" b="0" i="0" u="none" strike="noStrike" cap="none" dirty="0">
                <a:solidFill>
                  <a:srgbClr val="000000"/>
                </a:solidFill>
                <a:latin typeface="Comic Sans MS"/>
                <a:ea typeface="Comic Sans MS"/>
                <a:cs typeface="Comic Sans MS"/>
                <a:sym typeface="Comic Sans MS"/>
              </a:rPr>
              <a:t>- These will be paid in four instalments, you will receive a letter and there will be a meeting closer to the time.</a:t>
            </a:r>
            <a:endParaRPr sz="1100" b="0" i="0" u="none" strike="noStrike" cap="none" dirty="0">
              <a:solidFill>
                <a:srgbClr val="000000"/>
              </a:solidFill>
              <a:latin typeface="Comic Sans MS"/>
              <a:ea typeface="Comic Sans MS"/>
              <a:cs typeface="Comic Sans MS"/>
              <a:sym typeface="Comic Sans MS"/>
            </a:endParaRPr>
          </a:p>
        </p:txBody>
      </p:sp>
      <p:pic>
        <p:nvPicPr>
          <p:cNvPr id="148" name="Google Shape;148;p5"/>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611188"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Homework in Year 5</a:t>
            </a:r>
            <a:endParaRPr sz="5400">
              <a:solidFill>
                <a:srgbClr val="FF0000"/>
              </a:solidFill>
              <a:latin typeface="Comic Sans MS"/>
              <a:ea typeface="Comic Sans MS"/>
              <a:cs typeface="Comic Sans MS"/>
              <a:sym typeface="Comic Sans MS"/>
            </a:endParaRPr>
          </a:p>
        </p:txBody>
      </p:sp>
      <p:sp>
        <p:nvSpPr>
          <p:cNvPr id="155" name="Google Shape;155;p6"/>
          <p:cNvSpPr txBox="1">
            <a:spLocks noGrp="1"/>
          </p:cNvSpPr>
          <p:nvPr>
            <p:ph type="body" idx="1"/>
          </p:nvPr>
        </p:nvSpPr>
        <p:spPr>
          <a:xfrm>
            <a:off x="284175" y="1143000"/>
            <a:ext cx="8426400" cy="545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GB" sz="2800">
                <a:latin typeface="Comic Sans MS"/>
                <a:ea typeface="Comic Sans MS"/>
                <a:cs typeface="Comic Sans MS"/>
                <a:sym typeface="Comic Sans MS"/>
              </a:rPr>
              <a:t>Homework is generally linked to the activities your child has been working on in class, for consolidation of their skills.</a:t>
            </a:r>
            <a:endParaRPr>
              <a:latin typeface="Comic Sans MS"/>
              <a:ea typeface="Comic Sans MS"/>
              <a:cs typeface="Comic Sans MS"/>
              <a:sym typeface="Comic Sans MS"/>
            </a:endParaRPr>
          </a:p>
          <a:p>
            <a:pPr marL="342900" lvl="0" indent="-139700" algn="l" rtl="0">
              <a:lnSpc>
                <a:spcPct val="100000"/>
              </a:lnSpc>
              <a:spcBef>
                <a:spcPts val="640"/>
              </a:spcBef>
              <a:spcAft>
                <a:spcPts val="0"/>
              </a:spcAft>
              <a:buClr>
                <a:schemeClr val="dk1"/>
              </a:buClr>
              <a:buSzPts val="3200"/>
              <a:buFont typeface="Arial"/>
              <a:buNone/>
            </a:pPr>
            <a:endParaRPr>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Font typeface="Arial"/>
              <a:buNone/>
            </a:pPr>
            <a:endParaRPr>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Font typeface="Arial"/>
              <a:buNone/>
            </a:pPr>
            <a:endParaRPr>
              <a:latin typeface="Arial"/>
              <a:ea typeface="Arial"/>
              <a:cs typeface="Arial"/>
              <a:sym typeface="Arial"/>
            </a:endParaRPr>
          </a:p>
          <a:p>
            <a:pPr marL="0" lvl="0" indent="0" algn="l" rtl="0">
              <a:lnSpc>
                <a:spcPct val="100000"/>
              </a:lnSpc>
              <a:spcBef>
                <a:spcPts val="640"/>
              </a:spcBef>
              <a:spcAft>
                <a:spcPts val="0"/>
              </a:spcAft>
              <a:buClr>
                <a:schemeClr val="dk1"/>
              </a:buClr>
              <a:buSzPts val="3200"/>
              <a:buFont typeface="Arial"/>
              <a:buNone/>
            </a:pPr>
            <a:endParaRPr>
              <a:latin typeface="Arial"/>
              <a:ea typeface="Arial"/>
              <a:cs typeface="Arial"/>
              <a:sym typeface="Arial"/>
            </a:endParaRPr>
          </a:p>
          <a:p>
            <a:pPr marL="0" lvl="0" indent="0" algn="l" rtl="0">
              <a:lnSpc>
                <a:spcPct val="100000"/>
              </a:lnSpc>
              <a:spcBef>
                <a:spcPts val="640"/>
              </a:spcBef>
              <a:spcAft>
                <a:spcPts val="0"/>
              </a:spcAft>
              <a:buClr>
                <a:schemeClr val="dk1"/>
              </a:buClr>
              <a:buSzPts val="3200"/>
              <a:buFont typeface="Arial"/>
              <a:buNone/>
            </a:pPr>
            <a:endParaRPr>
              <a:latin typeface="Arial"/>
              <a:ea typeface="Arial"/>
              <a:cs typeface="Arial"/>
              <a:sym typeface="Arial"/>
            </a:endParaRPr>
          </a:p>
          <a:p>
            <a:pPr marL="0" lvl="0" indent="0" algn="l" rtl="0">
              <a:lnSpc>
                <a:spcPct val="100000"/>
              </a:lnSpc>
              <a:spcBef>
                <a:spcPts val="640"/>
              </a:spcBef>
              <a:spcAft>
                <a:spcPts val="0"/>
              </a:spcAft>
              <a:buClr>
                <a:schemeClr val="dk1"/>
              </a:buClr>
              <a:buSzPts val="3200"/>
              <a:buFont typeface="Arial"/>
              <a:buNone/>
            </a:pPr>
            <a:r>
              <a:rPr lang="en-GB">
                <a:latin typeface="Comic Sans MS"/>
                <a:ea typeface="Comic Sans MS"/>
                <a:cs typeface="Comic Sans MS"/>
                <a:sym typeface="Comic Sans MS"/>
              </a:rPr>
              <a:t>There will be one project per ½ term sent out as homework.</a:t>
            </a:r>
            <a:endParaRPr>
              <a:latin typeface="Comic Sans MS"/>
              <a:ea typeface="Comic Sans MS"/>
              <a:cs typeface="Comic Sans MS"/>
              <a:sym typeface="Comic Sans MS"/>
            </a:endParaRPr>
          </a:p>
        </p:txBody>
      </p:sp>
      <p:graphicFrame>
        <p:nvGraphicFramePr>
          <p:cNvPr id="156" name="Google Shape;156;p6"/>
          <p:cNvGraphicFramePr/>
          <p:nvPr>
            <p:extLst>
              <p:ext uri="{D42A27DB-BD31-4B8C-83A1-F6EECF244321}">
                <p14:modId xmlns:p14="http://schemas.microsoft.com/office/powerpoint/2010/main" val="312474002"/>
              </p:ext>
            </p:extLst>
          </p:nvPr>
        </p:nvGraphicFramePr>
        <p:xfrm>
          <a:off x="284163" y="2708275"/>
          <a:ext cx="8305800" cy="2592400"/>
        </p:xfrm>
        <a:graphic>
          <a:graphicData uri="http://schemas.openxmlformats.org/drawingml/2006/table">
            <a:tbl>
              <a:tblPr>
                <a:noFill/>
                <a:tableStyleId>{4422A66B-6D11-4DEA-8E14-1E79150F1C10}</a:tableStyleId>
              </a:tblPr>
              <a:tblGrid>
                <a:gridCol w="1973775">
                  <a:extLst>
                    <a:ext uri="{9D8B030D-6E8A-4147-A177-3AD203B41FA5}">
                      <a16:colId xmlns:a16="http://schemas.microsoft.com/office/drawing/2014/main" val="20000"/>
                    </a:ext>
                  </a:extLst>
                </a:gridCol>
                <a:gridCol w="3322925">
                  <a:extLst>
                    <a:ext uri="{9D8B030D-6E8A-4147-A177-3AD203B41FA5}">
                      <a16:colId xmlns:a16="http://schemas.microsoft.com/office/drawing/2014/main" val="20001"/>
                    </a:ext>
                  </a:extLst>
                </a:gridCol>
                <a:gridCol w="3009100">
                  <a:extLst>
                    <a:ext uri="{9D8B030D-6E8A-4147-A177-3AD203B41FA5}">
                      <a16:colId xmlns:a16="http://schemas.microsoft.com/office/drawing/2014/main" val="20002"/>
                    </a:ext>
                  </a:extLst>
                </a:gridCol>
              </a:tblGrid>
              <a:tr h="557850">
                <a:tc>
                  <a:txBody>
                    <a:bodyPr/>
                    <a:lstStyle/>
                    <a:p>
                      <a:pPr marL="342900" marR="0" lvl="0" indent="-342900" algn="ctr" rtl="0">
                        <a:lnSpc>
                          <a:spcPct val="100000"/>
                        </a:lnSpc>
                        <a:spcBef>
                          <a:spcPts val="0"/>
                        </a:spcBef>
                        <a:spcAft>
                          <a:spcPts val="0"/>
                        </a:spcAft>
                        <a:buClr>
                          <a:schemeClr val="dk1"/>
                        </a:buClr>
                        <a:buSzPts val="2800"/>
                        <a:buFont typeface="Arial"/>
                        <a:buNone/>
                      </a:pPr>
                      <a:r>
                        <a:rPr lang="en-GB" sz="2800" i="0" u="none" strike="noStrike" cap="none" dirty="0">
                          <a:solidFill>
                            <a:schemeClr val="dk1"/>
                          </a:solidFill>
                          <a:latin typeface="Comic Sans MS"/>
                          <a:ea typeface="Comic Sans MS"/>
                          <a:cs typeface="Comic Sans MS"/>
                          <a:sym typeface="Comic Sans MS"/>
                        </a:rPr>
                        <a:t>Day given</a:t>
                      </a:r>
                      <a:endParaRPr sz="2800" i="0" u="none" strike="noStrike" cap="none" dirty="0">
                        <a:solidFill>
                          <a:schemeClr val="dk1"/>
                        </a:solidFill>
                        <a:latin typeface="Comic Sans MS"/>
                        <a:ea typeface="Comic Sans MS"/>
                        <a:cs typeface="Comic Sans MS"/>
                        <a:sym typeface="Comic Sans MS"/>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chemeClr val="dk1"/>
                        </a:buClr>
                        <a:buSzPts val="2800"/>
                        <a:buFont typeface="Arial"/>
                        <a:buNone/>
                      </a:pPr>
                      <a:r>
                        <a:rPr lang="en-GB" sz="2800" i="0" u="none" strike="noStrike" cap="none" dirty="0">
                          <a:solidFill>
                            <a:schemeClr val="dk1"/>
                          </a:solidFill>
                          <a:latin typeface="Comic Sans MS"/>
                          <a:ea typeface="Comic Sans MS"/>
                          <a:cs typeface="Comic Sans MS"/>
                          <a:sym typeface="Comic Sans MS"/>
                        </a:rPr>
                        <a:t>Subject</a:t>
                      </a:r>
                      <a:endParaRPr sz="2800" i="0" u="none" strike="noStrike" cap="none" dirty="0">
                        <a:solidFill>
                          <a:schemeClr val="dk1"/>
                        </a:solidFill>
                        <a:latin typeface="Comic Sans MS"/>
                        <a:ea typeface="Comic Sans MS"/>
                        <a:cs typeface="Comic Sans MS"/>
                        <a:sym typeface="Comic Sans MS"/>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chemeClr val="dk1"/>
                        </a:buClr>
                        <a:buSzPts val="2800"/>
                        <a:buFont typeface="Arial"/>
                        <a:buNone/>
                      </a:pPr>
                      <a:r>
                        <a:rPr lang="en-GB" sz="2800" i="0" u="none" strike="noStrike" cap="none" dirty="0">
                          <a:solidFill>
                            <a:schemeClr val="dk1"/>
                          </a:solidFill>
                          <a:latin typeface="Comic Sans MS"/>
                          <a:ea typeface="Comic Sans MS"/>
                          <a:cs typeface="Comic Sans MS"/>
                          <a:sym typeface="Comic Sans MS"/>
                        </a:rPr>
                        <a:t>To be handed in</a:t>
                      </a:r>
                      <a:endParaRPr sz="2800" i="0" u="none" strike="noStrike" cap="none" dirty="0">
                        <a:solidFill>
                          <a:schemeClr val="dk1"/>
                        </a:solidFill>
                        <a:latin typeface="Comic Sans MS"/>
                        <a:ea typeface="Comic Sans MS"/>
                        <a:cs typeface="Comic Sans MS"/>
                        <a:sym typeface="Comic Sans MS"/>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17275">
                <a:tc>
                  <a:txBody>
                    <a:bodyPr/>
                    <a:lstStyle/>
                    <a:p>
                      <a:pPr marL="342900" marR="0" lvl="0" indent="-342900" algn="l" rtl="0">
                        <a:lnSpc>
                          <a:spcPct val="100000"/>
                        </a:lnSpc>
                        <a:spcBef>
                          <a:spcPts val="0"/>
                        </a:spcBef>
                        <a:spcAft>
                          <a:spcPts val="0"/>
                        </a:spcAft>
                        <a:buClr>
                          <a:srgbClr val="262672"/>
                        </a:buClr>
                        <a:buSzPts val="2800"/>
                        <a:buFont typeface="Arial"/>
                        <a:buNone/>
                      </a:pPr>
                      <a:r>
                        <a:rPr lang="en-GB" sz="2800" b="1" i="0" u="none" strike="noStrike" cap="none" dirty="0">
                          <a:solidFill>
                            <a:srgbClr val="262672"/>
                          </a:solidFill>
                          <a:latin typeface="Comic Sans MS"/>
                          <a:ea typeface="Comic Sans MS"/>
                          <a:cs typeface="Comic Sans MS"/>
                          <a:sym typeface="Comic Sans MS"/>
                        </a:rPr>
                        <a:t>Thursday</a:t>
                      </a:r>
                      <a:endParaRPr sz="2800" b="1" i="0" u="none" strike="noStrike" cap="none" dirty="0">
                        <a:solidFill>
                          <a:srgbClr val="262672"/>
                        </a:solidFill>
                        <a:latin typeface="Comic Sans MS"/>
                        <a:ea typeface="Comic Sans MS"/>
                        <a:cs typeface="Comic Sans MS"/>
                        <a:sym typeface="Comic Sans MS"/>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262672"/>
                        </a:buClr>
                        <a:buSzPts val="2800"/>
                        <a:buFont typeface="Arial"/>
                        <a:buNone/>
                      </a:pPr>
                      <a:r>
                        <a:rPr lang="en-GB" sz="2800" b="1" i="0" u="none" strike="noStrike" cap="none" dirty="0">
                          <a:solidFill>
                            <a:srgbClr val="262672"/>
                          </a:solidFill>
                          <a:latin typeface="Comic Sans MS"/>
                          <a:ea typeface="Comic Sans MS"/>
                          <a:cs typeface="Comic Sans MS"/>
                          <a:sym typeface="Comic Sans MS"/>
                        </a:rPr>
                        <a:t>Maths and English </a:t>
                      </a:r>
                      <a:endParaRPr sz="1400" u="none" strike="noStrike" cap="none" dirty="0">
                        <a:latin typeface="Comic Sans MS"/>
                        <a:ea typeface="Comic Sans MS"/>
                        <a:cs typeface="Comic Sans MS"/>
                        <a:sym typeface="Comic Sans MS"/>
                      </a:endParaRPr>
                    </a:p>
                    <a:p>
                      <a:pPr marL="342900" marR="0" lvl="0" indent="-342900" algn="l" rtl="0">
                        <a:lnSpc>
                          <a:spcPct val="100000"/>
                        </a:lnSpc>
                        <a:spcBef>
                          <a:spcPts val="0"/>
                        </a:spcBef>
                        <a:spcAft>
                          <a:spcPts val="0"/>
                        </a:spcAft>
                        <a:buClr>
                          <a:srgbClr val="262672"/>
                        </a:buClr>
                        <a:buSzPts val="2800"/>
                        <a:buFont typeface="Arial"/>
                        <a:buNone/>
                      </a:pPr>
                      <a:r>
                        <a:rPr lang="en-GB" sz="2800" b="1" i="0" u="none" strike="noStrike" cap="none" dirty="0">
                          <a:solidFill>
                            <a:srgbClr val="262672"/>
                          </a:solidFill>
                          <a:latin typeface="Comic Sans MS"/>
                          <a:ea typeface="Comic Sans MS"/>
                          <a:cs typeface="Comic Sans MS"/>
                          <a:sym typeface="Comic Sans MS"/>
                        </a:rPr>
                        <a:t>written homework</a:t>
                      </a:r>
                      <a:endParaRPr sz="2800" b="1" i="0" u="none" strike="noStrike" cap="none" dirty="0">
                        <a:solidFill>
                          <a:srgbClr val="262672"/>
                        </a:solidFill>
                        <a:latin typeface="Comic Sans MS"/>
                        <a:ea typeface="Comic Sans MS"/>
                        <a:cs typeface="Comic Sans MS"/>
                        <a:sym typeface="Comic Sans MS"/>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262672"/>
                        </a:buClr>
                        <a:buSzPts val="2800"/>
                        <a:buFont typeface="Arial"/>
                        <a:buNone/>
                      </a:pPr>
                      <a:r>
                        <a:rPr lang="en-GB" sz="2800" b="1" dirty="0">
                          <a:solidFill>
                            <a:srgbClr val="262672"/>
                          </a:solidFill>
                          <a:latin typeface="Comic Sans MS"/>
                          <a:ea typeface="Comic Sans MS"/>
                          <a:cs typeface="Comic Sans MS"/>
                        </a:rPr>
                        <a:t>Tuesday</a:t>
                      </a:r>
                      <a:endParaRPr sz="2800" b="1" i="0" u="none" strike="noStrike" cap="none" dirty="0">
                        <a:solidFill>
                          <a:srgbClr val="262672"/>
                        </a:solidFill>
                        <a:latin typeface="Comic Sans MS"/>
                        <a:ea typeface="Comic Sans MS"/>
                        <a:cs typeface="Comic Sans MS"/>
                        <a:sym typeface="Comic Sans MS"/>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17275">
                <a:tc>
                  <a:txBody>
                    <a:bodyPr/>
                    <a:lstStyle/>
                    <a:p>
                      <a:pPr marL="342900" marR="0" lvl="0" indent="-342900" algn="l" rtl="0">
                        <a:lnSpc>
                          <a:spcPct val="100000"/>
                        </a:lnSpc>
                        <a:spcBef>
                          <a:spcPts val="0"/>
                        </a:spcBef>
                        <a:spcAft>
                          <a:spcPts val="0"/>
                        </a:spcAft>
                        <a:buClr>
                          <a:srgbClr val="FF0000"/>
                        </a:buClr>
                        <a:buSzPts val="2800"/>
                        <a:buFont typeface="Arial"/>
                        <a:buNone/>
                      </a:pPr>
                      <a:r>
                        <a:rPr lang="en-GB" sz="2800" dirty="0">
                          <a:solidFill>
                            <a:srgbClr val="FF0000"/>
                          </a:solidFill>
                          <a:latin typeface="Comic Sans MS"/>
                          <a:ea typeface="Comic Sans MS"/>
                          <a:cs typeface="Comic Sans MS"/>
                          <a:sym typeface="Comic Sans MS"/>
                        </a:rPr>
                        <a:t>Thursday</a:t>
                      </a:r>
                      <a:endParaRPr sz="1400" u="none" strike="noStrike" cap="none" dirty="0">
                        <a:latin typeface="Comic Sans MS"/>
                        <a:ea typeface="Comic Sans MS"/>
                        <a:cs typeface="Comic Sans MS"/>
                        <a:sym typeface="Comic Sans MS"/>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FF0000"/>
                        </a:buClr>
                        <a:buSzPts val="2800"/>
                        <a:buFont typeface="Arial"/>
                        <a:buNone/>
                      </a:pPr>
                      <a:r>
                        <a:rPr lang="en-GB" sz="2800" i="0" u="none" strike="noStrike" cap="none" dirty="0">
                          <a:solidFill>
                            <a:srgbClr val="FF0000"/>
                          </a:solidFill>
                          <a:latin typeface="Comic Sans MS"/>
                          <a:ea typeface="Comic Sans MS"/>
                          <a:cs typeface="Comic Sans MS"/>
                          <a:sym typeface="Comic Sans MS"/>
                        </a:rPr>
                        <a:t>Spelling - sentences</a:t>
                      </a:r>
                      <a:endParaRPr sz="1400" u="none" strike="noStrike" cap="none" dirty="0">
                        <a:latin typeface="Comic Sans MS"/>
                        <a:ea typeface="Comic Sans MS"/>
                        <a:cs typeface="Comic Sans MS"/>
                        <a:sym typeface="Comic Sans MS"/>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FF0000"/>
                        </a:buClr>
                        <a:buSzPts val="2800"/>
                        <a:buFont typeface="Arial"/>
                        <a:buNone/>
                      </a:pPr>
                      <a:r>
                        <a:rPr lang="en-GB" sz="2800" dirty="0">
                          <a:solidFill>
                            <a:srgbClr val="FF0000"/>
                          </a:solidFill>
                          <a:latin typeface="Comic Sans MS"/>
                          <a:ea typeface="Comic Sans MS"/>
                          <a:cs typeface="Comic Sans MS"/>
                        </a:rPr>
                        <a:t>Tuesday</a:t>
                      </a:r>
                      <a:r>
                        <a:rPr lang="en-GB" sz="2800" dirty="0">
                          <a:solidFill>
                            <a:srgbClr val="FF0000"/>
                          </a:solidFill>
                          <a:latin typeface="Comic Sans MS"/>
                          <a:ea typeface="Comic Sans MS"/>
                          <a:cs typeface="Comic Sans MS"/>
                          <a:sym typeface="Comic Sans MS"/>
                        </a:rPr>
                        <a:t> - weekly tests</a:t>
                      </a:r>
                      <a:endParaRPr sz="1400" u="none" strike="noStrike" cap="none" dirty="0">
                        <a:latin typeface="Comic Sans MS"/>
                        <a:ea typeface="Comic Sans MS"/>
                        <a:cs typeface="Comic Sans MS"/>
                        <a:sym typeface="Comic Sans MS"/>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57" name="Google Shape;157;p6"/>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FF0000"/>
                </a:solidFill>
                <a:latin typeface="Comic Sans MS"/>
                <a:ea typeface="Comic Sans MS"/>
                <a:cs typeface="Comic Sans MS"/>
                <a:sym typeface="Comic Sans MS"/>
              </a:rPr>
              <a:t>Homework in Year 5</a:t>
            </a:r>
            <a:endParaRPr>
              <a:latin typeface="Comic Sans MS"/>
              <a:ea typeface="Comic Sans MS"/>
              <a:cs typeface="Comic Sans MS"/>
              <a:sym typeface="Comic Sans MS"/>
            </a:endParaRPr>
          </a:p>
        </p:txBody>
      </p:sp>
      <p:sp>
        <p:nvSpPr>
          <p:cNvPr id="163" name="Google Shape;163;p7"/>
          <p:cNvSpPr txBox="1">
            <a:spLocks noGrp="1"/>
          </p:cNvSpPr>
          <p:nvPr>
            <p:ph type="body" idx="1"/>
          </p:nvPr>
        </p:nvSpPr>
        <p:spPr>
          <a:xfrm>
            <a:off x="457200" y="1600200"/>
            <a:ext cx="843528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Comic Sans MS"/>
              <a:buChar char="•"/>
            </a:pPr>
            <a:r>
              <a:rPr lang="en-GB" sz="2400">
                <a:latin typeface="Comic Sans MS"/>
                <a:ea typeface="Comic Sans MS"/>
                <a:cs typeface="Comic Sans MS"/>
                <a:sym typeface="Comic Sans MS"/>
              </a:rPr>
              <a:t>Homework provides the opportunity for children to develop as independent learners and to extend and reflect upon their ‘in school’ experiences. </a:t>
            </a:r>
            <a:endParaRPr>
              <a:latin typeface="Comic Sans MS"/>
              <a:ea typeface="Comic Sans MS"/>
              <a:cs typeface="Comic Sans MS"/>
              <a:sym typeface="Comic Sans MS"/>
            </a:endParaRPr>
          </a:p>
          <a:p>
            <a:pPr marL="342900" lvl="0" indent="-342900" algn="l" rtl="0">
              <a:lnSpc>
                <a:spcPct val="100000"/>
              </a:lnSpc>
              <a:spcBef>
                <a:spcPts val="480"/>
              </a:spcBef>
              <a:spcAft>
                <a:spcPts val="0"/>
              </a:spcAft>
              <a:buClr>
                <a:schemeClr val="dk1"/>
              </a:buClr>
              <a:buSzPts val="2400"/>
              <a:buFont typeface="Comic Sans MS"/>
              <a:buChar char="•"/>
            </a:pPr>
            <a:r>
              <a:rPr lang="en-GB" sz="2400">
                <a:latin typeface="Comic Sans MS"/>
                <a:ea typeface="Comic Sans MS"/>
                <a:cs typeface="Comic Sans MS"/>
                <a:sym typeface="Comic Sans MS"/>
              </a:rPr>
              <a:t>We are aware that many outside activities which take up much of the children’s time e.g., dancing, swimming etc. It is therefore our philosophy not to give out a lot of homework unnecessarily. Homework compliments and reinforces what is taught in school.</a:t>
            </a:r>
            <a:endParaRPr>
              <a:latin typeface="Comic Sans MS"/>
              <a:ea typeface="Comic Sans MS"/>
              <a:cs typeface="Comic Sans MS"/>
              <a:sym typeface="Comic Sans MS"/>
            </a:endParaRPr>
          </a:p>
          <a:p>
            <a:pPr marL="342900" lvl="0" indent="-342900" algn="l" rtl="0">
              <a:lnSpc>
                <a:spcPct val="100000"/>
              </a:lnSpc>
              <a:spcBef>
                <a:spcPts val="480"/>
              </a:spcBef>
              <a:spcAft>
                <a:spcPts val="0"/>
              </a:spcAft>
              <a:buClr>
                <a:schemeClr val="dk1"/>
              </a:buClr>
              <a:buSzPts val="2400"/>
              <a:buFont typeface="Comic Sans MS"/>
              <a:buChar char="•"/>
            </a:pPr>
            <a:r>
              <a:rPr lang="en-GB" sz="2400">
                <a:latin typeface="Comic Sans MS"/>
                <a:ea typeface="Comic Sans MS"/>
                <a:cs typeface="Comic Sans MS"/>
                <a:sym typeface="Comic Sans MS"/>
              </a:rPr>
              <a:t>Homework will not usually be given when a pupil is absent through illness or holiday. </a:t>
            </a:r>
            <a:endParaRPr>
              <a:latin typeface="Comic Sans MS"/>
              <a:ea typeface="Comic Sans MS"/>
              <a:cs typeface="Comic Sans MS"/>
              <a:sym typeface="Comic Sans MS"/>
            </a:endParaRPr>
          </a:p>
        </p:txBody>
      </p:sp>
      <p:pic>
        <p:nvPicPr>
          <p:cNvPr id="164" name="Google Shape;164;p7"/>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468313"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Comic Sans MS"/>
                <a:ea typeface="Comic Sans MS"/>
                <a:cs typeface="Comic Sans MS"/>
                <a:sym typeface="Comic Sans MS"/>
              </a:rPr>
              <a:t>Parents evenings</a:t>
            </a:r>
            <a:endParaRPr>
              <a:latin typeface="Comic Sans MS"/>
              <a:ea typeface="Comic Sans MS"/>
              <a:cs typeface="Comic Sans MS"/>
              <a:sym typeface="Comic Sans MS"/>
            </a:endParaRPr>
          </a:p>
        </p:txBody>
      </p:sp>
      <p:sp>
        <p:nvSpPr>
          <p:cNvPr id="170" name="Google Shape;170;p8"/>
          <p:cNvSpPr txBox="1">
            <a:spLocks noGrp="1"/>
          </p:cNvSpPr>
          <p:nvPr>
            <p:ph type="body" idx="1"/>
          </p:nvPr>
        </p:nvSpPr>
        <p:spPr>
          <a:xfrm>
            <a:off x="468325" y="1565900"/>
            <a:ext cx="8229600" cy="4526100"/>
          </a:xfrm>
          <a:prstGeom prst="rect">
            <a:avLst/>
          </a:prstGeom>
          <a:noFill/>
          <a:ln>
            <a:noFill/>
          </a:ln>
        </p:spPr>
        <p:txBody>
          <a:bodyPr spcFirstLastPara="1" wrap="square" lIns="91425" tIns="45700" rIns="91425" bIns="45700" anchor="t" anchorCtr="0">
            <a:noAutofit/>
          </a:bodyPr>
          <a:lstStyle/>
          <a:p>
            <a:pPr marL="0" indent="0">
              <a:spcBef>
                <a:spcPts val="0"/>
              </a:spcBef>
              <a:buSzPts val="3200"/>
              <a:buNone/>
            </a:pPr>
            <a:r>
              <a:rPr lang="en-GB" b="1" dirty="0">
                <a:latin typeface="Comic Sans MS"/>
                <a:ea typeface="Comic Sans MS"/>
                <a:cs typeface="Comic Sans MS"/>
              </a:rPr>
              <a:t>Autumn Term</a:t>
            </a:r>
          </a:p>
          <a:p>
            <a:pPr marL="0" indent="0">
              <a:spcBef>
                <a:spcPts val="0"/>
              </a:spcBef>
              <a:buSzPts val="3200"/>
              <a:buNone/>
            </a:pPr>
            <a:r>
              <a:rPr lang="en-GB" b="1" dirty="0">
                <a:latin typeface="Comic Sans MS"/>
                <a:ea typeface="Comic Sans MS"/>
                <a:cs typeface="Comic Sans MS"/>
              </a:rPr>
              <a:t>Spring Term </a:t>
            </a:r>
          </a:p>
          <a:p>
            <a:pPr marL="0" lvl="0" indent="0" algn="l" rtl="0">
              <a:lnSpc>
                <a:spcPct val="100000"/>
              </a:lnSpc>
              <a:spcBef>
                <a:spcPts val="640"/>
              </a:spcBef>
              <a:spcAft>
                <a:spcPts val="0"/>
              </a:spcAft>
              <a:buClr>
                <a:schemeClr val="dk1"/>
              </a:buClr>
              <a:buSzPts val="3200"/>
              <a:buFont typeface="Arial"/>
              <a:buNone/>
            </a:pPr>
            <a:r>
              <a:rPr lang="en-GB" dirty="0">
                <a:latin typeface="Comic Sans MS"/>
                <a:ea typeface="Comic Sans MS"/>
                <a:cs typeface="Comic Sans MS"/>
                <a:sym typeface="Comic Sans MS"/>
              </a:rPr>
              <a:t>Appointment slips will be sent out and appointments will be allocated to </a:t>
            </a:r>
            <a:r>
              <a:rPr lang="en-GB" b="1" dirty="0">
                <a:latin typeface="Comic Sans MS"/>
                <a:ea typeface="Comic Sans MS"/>
                <a:cs typeface="Comic Sans MS"/>
                <a:sym typeface="Comic Sans MS"/>
              </a:rPr>
              <a:t>accommodate</a:t>
            </a:r>
            <a:r>
              <a:rPr lang="en-GB" dirty="0">
                <a:latin typeface="Comic Sans MS"/>
                <a:ea typeface="Comic Sans MS"/>
                <a:cs typeface="Comic Sans MS"/>
                <a:sym typeface="Comic Sans MS"/>
              </a:rPr>
              <a:t> </a:t>
            </a:r>
            <a:r>
              <a:rPr lang="en-GB" b="1" dirty="0">
                <a:latin typeface="Comic Sans MS"/>
                <a:ea typeface="Comic Sans MS"/>
                <a:cs typeface="Comic Sans MS"/>
                <a:sym typeface="Comic Sans MS"/>
              </a:rPr>
              <a:t>requests</a:t>
            </a:r>
            <a:r>
              <a:rPr lang="en-GB" dirty="0">
                <a:latin typeface="Comic Sans MS"/>
                <a:ea typeface="Comic Sans MS"/>
                <a:cs typeface="Comic Sans MS"/>
                <a:sym typeface="Comic Sans MS"/>
              </a:rPr>
              <a:t> and </a:t>
            </a:r>
            <a:r>
              <a:rPr lang="en-GB" b="1" dirty="0">
                <a:latin typeface="Comic Sans MS"/>
                <a:ea typeface="Comic Sans MS"/>
                <a:cs typeface="Comic Sans MS"/>
                <a:sym typeface="Comic Sans MS"/>
              </a:rPr>
              <a:t>siblings</a:t>
            </a:r>
            <a:r>
              <a:rPr lang="en-GB" dirty="0">
                <a:latin typeface="Comic Sans MS"/>
                <a:ea typeface="Comic Sans MS"/>
                <a:cs typeface="Comic Sans MS"/>
                <a:sym typeface="Comic Sans MS"/>
              </a:rPr>
              <a:t> in the school.</a:t>
            </a:r>
            <a:endParaRPr dirty="0">
              <a:latin typeface="Comic Sans MS"/>
              <a:ea typeface="Comic Sans MS"/>
              <a:cs typeface="Comic Sans MS"/>
              <a:sym typeface="Comic Sans MS"/>
            </a:endParaRPr>
          </a:p>
          <a:p>
            <a:pPr marL="0" lvl="0" indent="0" algn="l" rtl="0">
              <a:lnSpc>
                <a:spcPct val="100000"/>
              </a:lnSpc>
              <a:spcBef>
                <a:spcPts val="640"/>
              </a:spcBef>
              <a:spcAft>
                <a:spcPts val="0"/>
              </a:spcAft>
              <a:buClr>
                <a:schemeClr val="dk1"/>
              </a:buClr>
              <a:buSzPts val="3200"/>
              <a:buFont typeface="Arial"/>
              <a:buNone/>
            </a:pPr>
            <a:r>
              <a:rPr lang="en-GB" dirty="0">
                <a:latin typeface="Comic Sans MS"/>
                <a:ea typeface="Comic Sans MS"/>
                <a:cs typeface="Comic Sans MS"/>
                <a:sym typeface="Comic Sans MS"/>
              </a:rPr>
              <a:t>If for any reason you are unable to make dates – please contact me at school and I am happy to arrange another time.</a:t>
            </a:r>
            <a:endParaRPr dirty="0">
              <a:latin typeface="Comic Sans MS"/>
              <a:ea typeface="Comic Sans MS"/>
              <a:cs typeface="Comic Sans MS"/>
              <a:sym typeface="Comic Sans MS"/>
            </a:endParaRPr>
          </a:p>
        </p:txBody>
      </p:sp>
      <p:pic>
        <p:nvPicPr>
          <p:cNvPr id="171" name="Google Shape;171;p8"/>
          <p:cNvPicPr preferRelativeResize="0"/>
          <p:nvPr/>
        </p:nvPicPr>
        <p:blipFill rotWithShape="1">
          <a:blip r:embed="rId3">
            <a:alphaModFix/>
          </a:blip>
          <a:srcRect t="6699"/>
          <a:stretch/>
        </p:blipFill>
        <p:spPr>
          <a:xfrm>
            <a:off x="7940385" y="54825"/>
            <a:ext cx="1146415" cy="114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468313"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5400">
                <a:solidFill>
                  <a:srgbClr val="FF0000"/>
                </a:solidFill>
                <a:latin typeface="Arial"/>
                <a:ea typeface="Arial"/>
                <a:cs typeface="Arial"/>
                <a:sym typeface="Arial"/>
              </a:rPr>
              <a:t>Year 5 Rewards </a:t>
            </a:r>
            <a:endParaRPr/>
          </a:p>
        </p:txBody>
      </p:sp>
      <p:sp>
        <p:nvSpPr>
          <p:cNvPr id="177" name="Google Shape;17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600"/>
              <a:buFont typeface="Arial"/>
              <a:buChar char="•"/>
            </a:pPr>
            <a:r>
              <a:rPr lang="en-GB" sz="3600">
                <a:latin typeface="Arial"/>
                <a:ea typeface="Arial"/>
                <a:cs typeface="Arial"/>
                <a:sym typeface="Arial"/>
              </a:rPr>
              <a:t>House points</a:t>
            </a:r>
            <a:endParaRPr/>
          </a:p>
          <a:p>
            <a:pPr marL="342900" lvl="0" indent="-342900" algn="l" rtl="0">
              <a:lnSpc>
                <a:spcPct val="100000"/>
              </a:lnSpc>
              <a:spcBef>
                <a:spcPts val="720"/>
              </a:spcBef>
              <a:spcAft>
                <a:spcPts val="0"/>
              </a:spcAft>
              <a:buClr>
                <a:schemeClr val="dk1"/>
              </a:buClr>
              <a:buSzPts val="3600"/>
              <a:buFont typeface="Arial"/>
              <a:buChar char="•"/>
            </a:pPr>
            <a:r>
              <a:rPr lang="en-GB" sz="3600">
                <a:latin typeface="Arial"/>
                <a:ea typeface="Arial"/>
                <a:cs typeface="Arial"/>
                <a:sym typeface="Arial"/>
              </a:rPr>
              <a:t>Stickers</a:t>
            </a:r>
            <a:endParaRPr/>
          </a:p>
          <a:p>
            <a:pPr marL="342900" lvl="0" indent="-342900" algn="l" rtl="0">
              <a:lnSpc>
                <a:spcPct val="100000"/>
              </a:lnSpc>
              <a:spcBef>
                <a:spcPts val="720"/>
              </a:spcBef>
              <a:spcAft>
                <a:spcPts val="0"/>
              </a:spcAft>
              <a:buClr>
                <a:schemeClr val="dk1"/>
              </a:buClr>
              <a:buSzPts val="3600"/>
              <a:buFont typeface="Arial"/>
              <a:buChar char="•"/>
            </a:pPr>
            <a:r>
              <a:rPr lang="en-GB" sz="3600">
                <a:latin typeface="Arial"/>
                <a:ea typeface="Arial"/>
                <a:cs typeface="Arial"/>
                <a:sym typeface="Arial"/>
              </a:rPr>
              <a:t>Star Assembly</a:t>
            </a:r>
            <a:endParaRPr/>
          </a:p>
          <a:p>
            <a:pPr marL="342900" lvl="0" indent="-342900" algn="l" rtl="0">
              <a:lnSpc>
                <a:spcPct val="100000"/>
              </a:lnSpc>
              <a:spcBef>
                <a:spcPts val="720"/>
              </a:spcBef>
              <a:spcAft>
                <a:spcPts val="0"/>
              </a:spcAft>
              <a:buClr>
                <a:schemeClr val="dk1"/>
              </a:buClr>
              <a:buSzPts val="3600"/>
              <a:buFont typeface="Arial"/>
              <a:buChar char="•"/>
            </a:pPr>
            <a:r>
              <a:rPr lang="en-GB" sz="3600">
                <a:latin typeface="Arial"/>
                <a:ea typeface="Arial"/>
                <a:cs typeface="Arial"/>
                <a:sym typeface="Arial"/>
              </a:rPr>
              <a:t>Year 5 Weekly Rewards (e.g., games time)</a:t>
            </a:r>
            <a:endParaRPr/>
          </a:p>
          <a:p>
            <a:pPr marL="342900" lvl="0" indent="-342900" algn="l" rtl="0">
              <a:lnSpc>
                <a:spcPct val="100000"/>
              </a:lnSpc>
              <a:spcBef>
                <a:spcPts val="720"/>
              </a:spcBef>
              <a:spcAft>
                <a:spcPts val="0"/>
              </a:spcAft>
              <a:buClr>
                <a:schemeClr val="dk1"/>
              </a:buClr>
              <a:buSzPts val="3600"/>
              <a:buFont typeface="Arial"/>
              <a:buChar char="•"/>
            </a:pPr>
            <a:r>
              <a:rPr lang="en-GB" sz="3600">
                <a:latin typeface="Arial"/>
                <a:ea typeface="Arial"/>
                <a:cs typeface="Arial"/>
                <a:sym typeface="Arial"/>
              </a:rPr>
              <a:t>Privilege Cards</a:t>
            </a:r>
            <a:endParaRPr/>
          </a:p>
        </p:txBody>
      </p:sp>
      <p:pic>
        <p:nvPicPr>
          <p:cNvPr id="178" name="Google Shape;178;p9" descr="3007-Reward-Stickers-Englis">
            <a:hlinkClick r:id="rId3"/>
          </p:cNvPr>
          <p:cNvPicPr preferRelativeResize="0"/>
          <p:nvPr/>
        </p:nvPicPr>
        <p:blipFill rotWithShape="1">
          <a:blip r:embed="rId4">
            <a:alphaModFix/>
          </a:blip>
          <a:srcRect/>
          <a:stretch/>
        </p:blipFill>
        <p:spPr>
          <a:xfrm rot="-1093026">
            <a:off x="5940425" y="4365625"/>
            <a:ext cx="3203575" cy="2120900"/>
          </a:xfrm>
          <a:prstGeom prst="rect">
            <a:avLst/>
          </a:prstGeom>
          <a:noFill/>
          <a:ln>
            <a:noFill/>
          </a:ln>
        </p:spPr>
      </p:pic>
      <p:pic>
        <p:nvPicPr>
          <p:cNvPr id="179" name="Google Shape;179;p9"/>
          <p:cNvPicPr preferRelativeResize="0"/>
          <p:nvPr/>
        </p:nvPicPr>
        <p:blipFill rotWithShape="1">
          <a:blip r:embed="rId5">
            <a:alphaModFix/>
          </a:blip>
          <a:srcRect t="6699"/>
          <a:stretch/>
        </p:blipFill>
        <p:spPr>
          <a:xfrm>
            <a:off x="7940385" y="54825"/>
            <a:ext cx="1146415" cy="1143000"/>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2546</Words>
  <Application>Microsoft Office PowerPoint</Application>
  <PresentationFormat>On-screen Show (4:3)</PresentationFormat>
  <Paragraphs>403</Paragraphs>
  <Slides>49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Comic Sans MS</vt:lpstr>
      <vt:lpstr>Times New Roman</vt:lpstr>
      <vt:lpstr>Default Design</vt:lpstr>
      <vt:lpstr>Welcome to Year 5 Curriculum Evening</vt:lpstr>
      <vt:lpstr>The Daily Routine</vt:lpstr>
      <vt:lpstr>Water Bottles / Milk</vt:lpstr>
      <vt:lpstr>Changes in Y5</vt:lpstr>
      <vt:lpstr>Hawkhirst</vt:lpstr>
      <vt:lpstr>Homework in Year 5</vt:lpstr>
      <vt:lpstr>Homework in Year 5</vt:lpstr>
      <vt:lpstr>Parents evenings</vt:lpstr>
      <vt:lpstr>Year 5 Rewards </vt:lpstr>
      <vt:lpstr>Behaviour Policy</vt:lpstr>
      <vt:lpstr>Year 5 Curriculum</vt:lpstr>
      <vt:lpstr>PowerPoint Presentation</vt:lpstr>
      <vt:lpstr>PowerPoint Presentation</vt:lpstr>
      <vt:lpstr>English </vt:lpstr>
      <vt:lpstr>English - Book choices</vt:lpstr>
      <vt:lpstr>Writing Focus</vt:lpstr>
      <vt:lpstr>Writing Focus / SPAG  (spelling, punctuation and grammar)</vt:lpstr>
      <vt:lpstr>Guided Reading</vt:lpstr>
      <vt:lpstr>Spelling</vt:lpstr>
      <vt:lpstr>Independent Reading</vt:lpstr>
      <vt:lpstr>PowerPoint Presentation</vt:lpstr>
      <vt:lpstr>Handwriting – Letter-join</vt:lpstr>
      <vt:lpstr>Maths</vt:lpstr>
      <vt:lpstr>Maths Curriculum</vt:lpstr>
      <vt:lpstr>Key Maths Skills for Year 5</vt:lpstr>
      <vt:lpstr>Key Maths Skills for Year 5</vt:lpstr>
      <vt:lpstr>PowerPoint Presentation</vt:lpstr>
      <vt:lpstr>PowerPoint Presentation</vt:lpstr>
      <vt:lpstr>PowerPoint Presentation</vt:lpstr>
      <vt:lpstr>PowerPoint Presentation</vt:lpstr>
      <vt:lpstr>Calculation Strategies</vt:lpstr>
      <vt:lpstr>PowerPoint Presentation</vt:lpstr>
      <vt:lpstr>PowerPoint Presentation</vt:lpstr>
      <vt:lpstr>PowerPoint Presentation</vt:lpstr>
      <vt:lpstr>PowerPoint Presentation</vt:lpstr>
      <vt:lpstr>PowerPoint Presentation</vt:lpstr>
      <vt:lpstr>Science</vt:lpstr>
      <vt:lpstr>Art and DT</vt:lpstr>
      <vt:lpstr>Computing</vt:lpstr>
      <vt:lpstr>Religious Education</vt:lpstr>
      <vt:lpstr>RSE – Relationships and Sex Education</vt:lpstr>
      <vt:lpstr>History/ Geography</vt:lpstr>
      <vt:lpstr>French</vt:lpstr>
      <vt:lpstr>PE</vt:lpstr>
      <vt:lpstr>PE</vt:lpstr>
      <vt:lpstr>Music</vt:lpstr>
      <vt:lpstr>Marking</vt:lpstr>
      <vt:lpstr>Year 5 – “An open door”</vt:lpstr>
      <vt:lpstr> Thank you for listening. Any 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 Curriculum Evening</dc:title>
  <dc:creator>Louise Gourley</dc:creator>
  <cp:lastModifiedBy>Eve Alderson</cp:lastModifiedBy>
  <cp:revision>41</cp:revision>
  <dcterms:created xsi:type="dcterms:W3CDTF">2013-09-08T18:00:09Z</dcterms:created>
  <dcterms:modified xsi:type="dcterms:W3CDTF">2024-09-26T13:19:06Z</dcterms:modified>
</cp:coreProperties>
</file>