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8" r:id="rId16"/>
    <p:sldId id="279" r:id="rId17"/>
    <p:sldId id="282" r:id="rId18"/>
    <p:sldId id="280" r:id="rId19"/>
    <p:sldId id="281" r:id="rId20"/>
  </p:sldIdLst>
  <p:sldSz cx="18288000" cy="10287000"/>
  <p:notesSz cx="7010400" cy="9296400"/>
  <p:embeddedFontLst>
    <p:embeddedFont>
      <p:font typeface="Open Sans"/>
      <p:regular r:id="rId21"/>
    </p:embeddedFont>
    <p:embeddedFont>
      <p:font typeface="More Sugar"/>
      <p:regular r:id="rId22"/>
    </p:embeddedFont>
    <p:embeddedFont>
      <p:font typeface="Calibri" panose="020F0502020204030204" pitchFamily="34" charset="0"/>
      <p:regular r:id="rId23"/>
      <p:bold r:id="rId24"/>
      <p:italic r:id="rId25"/>
      <p:boldItalic r:id="rId26"/>
    </p:embeddedFont>
    <p:embeddedFont>
      <p:font typeface="Benedict"/>
      <p:regular r:id="rId27"/>
    </p:embeddedFont>
    <p:embeddedFont>
      <p:font typeface="Open Sans Bold"/>
      <p:regular r:id="rId28"/>
    </p:embeddedFont>
    <p:embeddedFont>
      <p:font typeface="Century Gothic" panose="020B0502020202020204" pitchFamily="34" charset="0"/>
      <p:regular r:id="rId29"/>
      <p:bold r:id="rId30"/>
      <p:italic r:id="rId31"/>
      <p:boldItalic r:id="rId32"/>
    </p:embeddedFont>
    <p:embeddedFont>
      <p:font typeface="Abril Fatface"/>
      <p:regular r:id="rId33"/>
    </p:embeddedFont>
    <p:embeddedFont>
      <p:font typeface="Arial Rounded MT Bold" panose="020F0704030504030204" pitchFamily="34" charset="0"/>
      <p:regular r:id="rId34"/>
    </p:embeddedFont>
    <p:embeddedFont>
      <p:font typeface="Open Sans Bold Italics"/>
      <p:regular r:id="rId35"/>
    </p:embeddedFont>
    <p:embeddedFont>
      <p:font typeface="Open Sans Italics"/>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133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9.svg"/><Relationship Id="rId5" Type="http://schemas.openxmlformats.org/officeDocument/2006/relationships/image" Target="../media/image31.svg"/><Relationship Id="rId1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35.svg"/><Relationship Id="rId1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4576"/>
        </a:solidFill>
        <a:effectLst/>
      </p:bgPr>
    </p:bg>
    <p:spTree>
      <p:nvGrpSpPr>
        <p:cNvPr id="1" name=""/>
        <p:cNvGrpSpPr/>
        <p:nvPr/>
      </p:nvGrpSpPr>
      <p:grpSpPr>
        <a:xfrm>
          <a:off x="0" y="0"/>
          <a:ext cx="0" cy="0"/>
          <a:chOff x="0" y="0"/>
          <a:chExt cx="0" cy="0"/>
        </a:xfrm>
      </p:grpSpPr>
      <p:grpSp>
        <p:nvGrpSpPr>
          <p:cNvPr id="2" name="Group 2"/>
          <p:cNvGrpSpPr/>
          <p:nvPr/>
        </p:nvGrpSpPr>
        <p:grpSpPr>
          <a:xfrm>
            <a:off x="-4704782" y="-2029933"/>
            <a:ext cx="12489232" cy="13449300"/>
            <a:chOff x="0" y="0"/>
            <a:chExt cx="2904517" cy="3127792"/>
          </a:xfrm>
        </p:grpSpPr>
        <p:sp>
          <p:nvSpPr>
            <p:cNvPr id="3" name="Freeform 3"/>
            <p:cNvSpPr/>
            <p:nvPr/>
          </p:nvSpPr>
          <p:spPr>
            <a:xfrm>
              <a:off x="0" y="0"/>
              <a:ext cx="2904517" cy="3127792"/>
            </a:xfrm>
            <a:custGeom>
              <a:avLst/>
              <a:gdLst/>
              <a:ahLst/>
              <a:cxnLst/>
              <a:rect l="l" t="t" r="r" b="b"/>
              <a:pathLst>
                <a:path w="2904517" h="3127792">
                  <a:moveTo>
                    <a:pt x="0" y="0"/>
                  </a:moveTo>
                  <a:lnTo>
                    <a:pt x="2904517" y="0"/>
                  </a:lnTo>
                  <a:lnTo>
                    <a:pt x="2904517" y="3127792"/>
                  </a:lnTo>
                  <a:lnTo>
                    <a:pt x="0" y="3127792"/>
                  </a:lnTo>
                  <a:close/>
                </a:path>
              </a:pathLst>
            </a:custGeom>
            <a:solidFill>
              <a:srgbClr val="CEA76A"/>
            </a:solidFill>
          </p:spPr>
        </p:sp>
      </p:grpSp>
      <p:sp>
        <p:nvSpPr>
          <p:cNvPr id="4" name="Freeform 4"/>
          <p:cNvSpPr/>
          <p:nvPr/>
        </p:nvSpPr>
        <p:spPr>
          <a:xfrm>
            <a:off x="2406047" y="-626250"/>
            <a:ext cx="15881953" cy="11871760"/>
          </a:xfrm>
          <a:custGeom>
            <a:avLst/>
            <a:gdLst/>
            <a:ahLst/>
            <a:cxnLst/>
            <a:rect l="l" t="t" r="r" b="b"/>
            <a:pathLst>
              <a:path w="15881953" h="11871760">
                <a:moveTo>
                  <a:pt x="0" y="0"/>
                </a:moveTo>
                <a:lnTo>
                  <a:pt x="15881953" y="0"/>
                </a:lnTo>
                <a:lnTo>
                  <a:pt x="15881953" y="11871759"/>
                </a:lnTo>
                <a:lnTo>
                  <a:pt x="0" y="11871759"/>
                </a:lnTo>
                <a:lnTo>
                  <a:pt x="0" y="0"/>
                </a:lnTo>
                <a:close/>
              </a:path>
            </a:pathLst>
          </a:custGeom>
          <a:blipFill>
            <a:blip r:embed="rId2"/>
            <a:stretch>
              <a:fillRect/>
            </a:stretch>
          </a:blipFill>
        </p:spPr>
      </p:sp>
      <p:grpSp>
        <p:nvGrpSpPr>
          <p:cNvPr id="5" name="Group 5"/>
          <p:cNvGrpSpPr/>
          <p:nvPr/>
        </p:nvGrpSpPr>
        <p:grpSpPr>
          <a:xfrm>
            <a:off x="-533400" y="8267699"/>
            <a:ext cx="19316699" cy="2590800"/>
            <a:chOff x="0" y="0"/>
            <a:chExt cx="4492325" cy="602521"/>
          </a:xfrm>
        </p:grpSpPr>
        <p:sp>
          <p:nvSpPr>
            <p:cNvPr id="6" name="Freeform 6"/>
            <p:cNvSpPr/>
            <p:nvPr/>
          </p:nvSpPr>
          <p:spPr>
            <a:xfrm>
              <a:off x="0" y="0"/>
              <a:ext cx="4492325" cy="602521"/>
            </a:xfrm>
            <a:custGeom>
              <a:avLst/>
              <a:gdLst/>
              <a:ahLst/>
              <a:cxnLst/>
              <a:rect l="l" t="t" r="r" b="b"/>
              <a:pathLst>
                <a:path w="4492325" h="602521">
                  <a:moveTo>
                    <a:pt x="0" y="0"/>
                  </a:moveTo>
                  <a:lnTo>
                    <a:pt x="4492325" y="0"/>
                  </a:lnTo>
                  <a:lnTo>
                    <a:pt x="4492325" y="602521"/>
                  </a:lnTo>
                  <a:lnTo>
                    <a:pt x="0" y="602521"/>
                  </a:lnTo>
                  <a:close/>
                </a:path>
              </a:pathLst>
            </a:custGeom>
            <a:solidFill>
              <a:srgbClr val="FFFFFF">
                <a:alpha val="83922"/>
              </a:srgbClr>
            </a:solidFill>
          </p:spPr>
        </p:sp>
      </p:grpSp>
      <p:grpSp>
        <p:nvGrpSpPr>
          <p:cNvPr id="7" name="Group 7"/>
          <p:cNvGrpSpPr/>
          <p:nvPr/>
        </p:nvGrpSpPr>
        <p:grpSpPr>
          <a:xfrm>
            <a:off x="827442" y="8457347"/>
            <a:ext cx="4487127" cy="1601906"/>
            <a:chOff x="0" y="0"/>
            <a:chExt cx="1181795" cy="421901"/>
          </a:xfrm>
        </p:grpSpPr>
        <p:sp>
          <p:nvSpPr>
            <p:cNvPr id="8" name="Freeform 8"/>
            <p:cNvSpPr/>
            <p:nvPr/>
          </p:nvSpPr>
          <p:spPr>
            <a:xfrm>
              <a:off x="0" y="0"/>
              <a:ext cx="1181795" cy="421901"/>
            </a:xfrm>
            <a:custGeom>
              <a:avLst/>
              <a:gdLst/>
              <a:ahLst/>
              <a:cxnLst/>
              <a:rect l="l" t="t" r="r" b="b"/>
              <a:pathLst>
                <a:path w="1181795" h="421901">
                  <a:moveTo>
                    <a:pt x="87993" y="0"/>
                  </a:moveTo>
                  <a:lnTo>
                    <a:pt x="1093801" y="0"/>
                  </a:lnTo>
                  <a:cubicBezTo>
                    <a:pt x="1117139" y="0"/>
                    <a:pt x="1139520" y="9271"/>
                    <a:pt x="1156022" y="25773"/>
                  </a:cubicBezTo>
                  <a:cubicBezTo>
                    <a:pt x="1172524" y="42275"/>
                    <a:pt x="1181795" y="64656"/>
                    <a:pt x="1181795" y="87993"/>
                  </a:cubicBezTo>
                  <a:lnTo>
                    <a:pt x="1181795" y="333908"/>
                  </a:lnTo>
                  <a:cubicBezTo>
                    <a:pt x="1181795" y="357245"/>
                    <a:pt x="1172524" y="379627"/>
                    <a:pt x="1156022" y="396129"/>
                  </a:cubicBezTo>
                  <a:cubicBezTo>
                    <a:pt x="1139520" y="412631"/>
                    <a:pt x="1117139" y="421901"/>
                    <a:pt x="1093801" y="421901"/>
                  </a:cubicBezTo>
                  <a:lnTo>
                    <a:pt x="87993" y="421901"/>
                  </a:lnTo>
                  <a:cubicBezTo>
                    <a:pt x="64656" y="421901"/>
                    <a:pt x="42275" y="412631"/>
                    <a:pt x="25773" y="396129"/>
                  </a:cubicBezTo>
                  <a:cubicBezTo>
                    <a:pt x="9271" y="379627"/>
                    <a:pt x="0" y="357245"/>
                    <a:pt x="0" y="333908"/>
                  </a:cubicBezTo>
                  <a:lnTo>
                    <a:pt x="0" y="87993"/>
                  </a:lnTo>
                  <a:cubicBezTo>
                    <a:pt x="0" y="64656"/>
                    <a:pt x="9271" y="42275"/>
                    <a:pt x="25773" y="25773"/>
                  </a:cubicBezTo>
                  <a:cubicBezTo>
                    <a:pt x="42275" y="9271"/>
                    <a:pt x="64656" y="0"/>
                    <a:pt x="87993" y="0"/>
                  </a:cubicBezTo>
                  <a:close/>
                </a:path>
              </a:pathLst>
            </a:custGeom>
            <a:solidFill>
              <a:srgbClr val="1F4576"/>
            </a:solidFill>
          </p:spPr>
        </p:sp>
        <p:sp>
          <p:nvSpPr>
            <p:cNvPr id="9" name="TextBox 9"/>
            <p:cNvSpPr txBox="1"/>
            <p:nvPr/>
          </p:nvSpPr>
          <p:spPr>
            <a:xfrm>
              <a:off x="0" y="-38100"/>
              <a:ext cx="1181795" cy="46000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274682" y="8638256"/>
            <a:ext cx="3566271" cy="1240088"/>
          </a:xfrm>
          <a:custGeom>
            <a:avLst/>
            <a:gdLst/>
            <a:ahLst/>
            <a:cxnLst/>
            <a:rect l="l" t="t" r="r" b="b"/>
            <a:pathLst>
              <a:path w="3566271" h="1240088">
                <a:moveTo>
                  <a:pt x="0" y="0"/>
                </a:moveTo>
                <a:lnTo>
                  <a:pt x="3566271" y="0"/>
                </a:lnTo>
                <a:lnTo>
                  <a:pt x="3566271" y="1240088"/>
                </a:lnTo>
                <a:lnTo>
                  <a:pt x="0" y="1240088"/>
                </a:lnTo>
                <a:lnTo>
                  <a:pt x="0" y="0"/>
                </a:lnTo>
                <a:close/>
              </a:path>
            </a:pathLst>
          </a:custGeom>
          <a:blipFill>
            <a:blip r:embed="rId3"/>
            <a:stretch>
              <a:fillRect/>
            </a:stretch>
          </a:blipFill>
        </p:spPr>
      </p:sp>
      <p:grpSp>
        <p:nvGrpSpPr>
          <p:cNvPr id="11" name="Group 11"/>
          <p:cNvGrpSpPr/>
          <p:nvPr/>
        </p:nvGrpSpPr>
        <p:grpSpPr>
          <a:xfrm>
            <a:off x="5852556" y="8475790"/>
            <a:ext cx="11688937" cy="1583463"/>
            <a:chOff x="0" y="0"/>
            <a:chExt cx="3078568" cy="417044"/>
          </a:xfrm>
        </p:grpSpPr>
        <p:sp>
          <p:nvSpPr>
            <p:cNvPr id="12" name="Freeform 12"/>
            <p:cNvSpPr/>
            <p:nvPr/>
          </p:nvSpPr>
          <p:spPr>
            <a:xfrm>
              <a:off x="0" y="0"/>
              <a:ext cx="3078568" cy="417044"/>
            </a:xfrm>
            <a:custGeom>
              <a:avLst/>
              <a:gdLst/>
              <a:ahLst/>
              <a:cxnLst/>
              <a:rect l="l" t="t" r="r" b="b"/>
              <a:pathLst>
                <a:path w="3078568" h="417044">
                  <a:moveTo>
                    <a:pt x="33779" y="0"/>
                  </a:moveTo>
                  <a:lnTo>
                    <a:pt x="3044789" y="0"/>
                  </a:lnTo>
                  <a:cubicBezTo>
                    <a:pt x="3053748" y="0"/>
                    <a:pt x="3062339" y="3559"/>
                    <a:pt x="3068674" y="9894"/>
                  </a:cubicBezTo>
                  <a:cubicBezTo>
                    <a:pt x="3075009" y="16228"/>
                    <a:pt x="3078568" y="24820"/>
                    <a:pt x="3078568" y="33779"/>
                  </a:cubicBezTo>
                  <a:lnTo>
                    <a:pt x="3078568" y="383265"/>
                  </a:lnTo>
                  <a:cubicBezTo>
                    <a:pt x="3078568" y="392224"/>
                    <a:pt x="3075009" y="400816"/>
                    <a:pt x="3068674" y="407150"/>
                  </a:cubicBezTo>
                  <a:cubicBezTo>
                    <a:pt x="3062339" y="413485"/>
                    <a:pt x="3053748" y="417044"/>
                    <a:pt x="3044789" y="417044"/>
                  </a:cubicBezTo>
                  <a:lnTo>
                    <a:pt x="33779" y="417044"/>
                  </a:lnTo>
                  <a:cubicBezTo>
                    <a:pt x="24820" y="417044"/>
                    <a:pt x="16228" y="413485"/>
                    <a:pt x="9894" y="407150"/>
                  </a:cubicBezTo>
                  <a:cubicBezTo>
                    <a:pt x="3559" y="400816"/>
                    <a:pt x="0" y="392224"/>
                    <a:pt x="0" y="383265"/>
                  </a:cubicBezTo>
                  <a:lnTo>
                    <a:pt x="0" y="33779"/>
                  </a:lnTo>
                  <a:cubicBezTo>
                    <a:pt x="0" y="24820"/>
                    <a:pt x="3559" y="16228"/>
                    <a:pt x="9894" y="9894"/>
                  </a:cubicBezTo>
                  <a:cubicBezTo>
                    <a:pt x="16228" y="3559"/>
                    <a:pt x="24820" y="0"/>
                    <a:pt x="33779" y="0"/>
                  </a:cubicBezTo>
                  <a:close/>
                </a:path>
              </a:pathLst>
            </a:custGeom>
            <a:solidFill>
              <a:srgbClr val="1F4576"/>
            </a:solidFill>
          </p:spPr>
        </p:sp>
        <p:sp>
          <p:nvSpPr>
            <p:cNvPr id="13" name="TextBox 13"/>
            <p:cNvSpPr txBox="1"/>
            <p:nvPr/>
          </p:nvSpPr>
          <p:spPr>
            <a:xfrm>
              <a:off x="0" y="-38100"/>
              <a:ext cx="3078568" cy="45514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542666" y="378850"/>
            <a:ext cx="4298287" cy="4315867"/>
          </a:xfrm>
          <a:custGeom>
            <a:avLst/>
            <a:gdLst/>
            <a:ahLst/>
            <a:cxnLst/>
            <a:rect l="l" t="t" r="r" b="b"/>
            <a:pathLst>
              <a:path w="4298287" h="4315867">
                <a:moveTo>
                  <a:pt x="0" y="0"/>
                </a:moveTo>
                <a:lnTo>
                  <a:pt x="4298287" y="0"/>
                </a:lnTo>
                <a:lnTo>
                  <a:pt x="4298287" y="4315866"/>
                </a:lnTo>
                <a:lnTo>
                  <a:pt x="0" y="4315866"/>
                </a:lnTo>
                <a:lnTo>
                  <a:pt x="0" y="0"/>
                </a:lnTo>
                <a:close/>
              </a:path>
            </a:pathLst>
          </a:custGeom>
          <a:blipFill>
            <a:blip r:embed="rId4"/>
            <a:stretch>
              <a:fillRect/>
            </a:stretch>
          </a:blipFill>
        </p:spPr>
      </p:sp>
      <p:sp>
        <p:nvSpPr>
          <p:cNvPr id="15" name="TextBox 15"/>
          <p:cNvSpPr txBox="1"/>
          <p:nvPr/>
        </p:nvSpPr>
        <p:spPr>
          <a:xfrm>
            <a:off x="6238223" y="8638032"/>
            <a:ext cx="10936652" cy="1226061"/>
          </a:xfrm>
          <a:prstGeom prst="rect">
            <a:avLst/>
          </a:prstGeom>
        </p:spPr>
        <p:txBody>
          <a:bodyPr lIns="0" tIns="0" rIns="0" bIns="0" rtlCol="0" anchor="t">
            <a:spAutoFit/>
          </a:bodyPr>
          <a:lstStyle/>
          <a:p>
            <a:pPr algn="ctr">
              <a:lnSpc>
                <a:spcPts val="9576"/>
              </a:lnSpc>
            </a:pPr>
            <a:r>
              <a:rPr lang="en-US" sz="8400" spc="168" dirty="0">
                <a:solidFill>
                  <a:srgbClr val="FFFFFF"/>
                </a:solidFill>
                <a:latin typeface="Arial Rounded MT Bold" panose="020F0704030504030204" pitchFamily="34" charset="0"/>
                <a:ea typeface="Abril Fatface"/>
                <a:cs typeface="Abril Fatface"/>
                <a:sym typeface="Abril Fatface"/>
              </a:rPr>
              <a:t>A  STRONG  START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7637" y="3017223"/>
            <a:ext cx="10110750" cy="7502284"/>
          </a:xfrm>
          <a:custGeom>
            <a:avLst/>
            <a:gdLst/>
            <a:ahLst/>
            <a:cxnLst/>
            <a:rect l="l" t="t" r="r" b="b"/>
            <a:pathLst>
              <a:path w="10110750" h="7502284">
                <a:moveTo>
                  <a:pt x="0" y="0"/>
                </a:moveTo>
                <a:lnTo>
                  <a:pt x="10110751" y="0"/>
                </a:lnTo>
                <a:lnTo>
                  <a:pt x="10110751" y="7502284"/>
                </a:lnTo>
                <a:lnTo>
                  <a:pt x="0" y="7502284"/>
                </a:lnTo>
                <a:lnTo>
                  <a:pt x="0" y="0"/>
                </a:lnTo>
                <a:close/>
              </a:path>
            </a:pathLst>
          </a:custGeom>
          <a:blipFill>
            <a:blip r:embed="rId2"/>
            <a:stretch>
              <a:fillRect t="-538" b="-538"/>
            </a:stretch>
          </a:blipFill>
        </p:spPr>
      </p:sp>
      <p:sp>
        <p:nvSpPr>
          <p:cNvPr id="3" name="Freeform 3"/>
          <p:cNvSpPr/>
          <p:nvPr/>
        </p:nvSpPr>
        <p:spPr>
          <a:xfrm>
            <a:off x="3814276" y="507877"/>
            <a:ext cx="13529704" cy="9779123"/>
          </a:xfrm>
          <a:custGeom>
            <a:avLst/>
            <a:gdLst/>
            <a:ahLst/>
            <a:cxnLst/>
            <a:rect l="l" t="t" r="r" b="b"/>
            <a:pathLst>
              <a:path w="13529704" h="9779123">
                <a:moveTo>
                  <a:pt x="0" y="0"/>
                </a:moveTo>
                <a:lnTo>
                  <a:pt x="13529704" y="0"/>
                </a:lnTo>
                <a:lnTo>
                  <a:pt x="13529704" y="9779123"/>
                </a:lnTo>
                <a:lnTo>
                  <a:pt x="0" y="9779123"/>
                </a:lnTo>
                <a:lnTo>
                  <a:pt x="0" y="0"/>
                </a:lnTo>
                <a:close/>
              </a:path>
            </a:pathLst>
          </a:custGeom>
          <a:blipFill>
            <a:blip r:embed="rId3"/>
            <a:stretch>
              <a:fillRect/>
            </a:stretch>
          </a:blipFill>
        </p:spPr>
      </p:sp>
      <p:sp>
        <p:nvSpPr>
          <p:cNvPr id="4" name="TextBox 4"/>
          <p:cNvSpPr txBox="1"/>
          <p:nvPr/>
        </p:nvSpPr>
        <p:spPr>
          <a:xfrm rot="63369">
            <a:off x="4302554" y="3924843"/>
            <a:ext cx="13009278" cy="3608094"/>
          </a:xfrm>
          <a:prstGeom prst="rect">
            <a:avLst/>
          </a:prstGeom>
        </p:spPr>
        <p:txBody>
          <a:bodyPr lIns="0" tIns="0" rIns="0" bIns="0" rtlCol="0" anchor="t">
            <a:spAutoFit/>
          </a:bodyPr>
          <a:lstStyle/>
          <a:p>
            <a:pPr algn="ctr">
              <a:lnSpc>
                <a:spcPts val="4705"/>
              </a:lnSpc>
            </a:pPr>
            <a:r>
              <a:rPr lang="en-US" sz="5471" dirty="0">
                <a:solidFill>
                  <a:srgbClr val="1F4576"/>
                </a:solidFill>
                <a:latin typeface="Century Gothic" panose="020B0502020202020204" pitchFamily="34" charset="0"/>
                <a:ea typeface="More Sugar"/>
                <a:cs typeface="More Sugar"/>
                <a:sym typeface="More Sugar"/>
              </a:rPr>
              <a:t>Continuous provision is not a replacement for direct instruction. It should serve a purpose to provide the context in which children will embed concepts that have been introduced through direct instruction</a:t>
            </a:r>
            <a:r>
              <a:rPr lang="en-US" sz="5471" dirty="0">
                <a:solidFill>
                  <a:srgbClr val="1F4576"/>
                </a:solidFill>
                <a:latin typeface="More Sugar"/>
                <a:ea typeface="More Sugar"/>
                <a:cs typeface="More Sugar"/>
                <a:sym typeface="More Sugar"/>
              </a:rPr>
              <a:t>.</a:t>
            </a:r>
          </a:p>
        </p:txBody>
      </p:sp>
      <p:sp>
        <p:nvSpPr>
          <p:cNvPr id="5" name="TextBox 5"/>
          <p:cNvSpPr txBox="1"/>
          <p:nvPr/>
        </p:nvSpPr>
        <p:spPr>
          <a:xfrm rot="61785">
            <a:off x="5248870" y="3178512"/>
            <a:ext cx="11120833" cy="429028"/>
          </a:xfrm>
          <a:prstGeom prst="rect">
            <a:avLst/>
          </a:prstGeom>
        </p:spPr>
        <p:txBody>
          <a:bodyPr lIns="0" tIns="0" rIns="0" bIns="0" rtlCol="0" anchor="t">
            <a:spAutoFit/>
          </a:bodyPr>
          <a:lstStyle/>
          <a:p>
            <a:pPr algn="ctr">
              <a:lnSpc>
                <a:spcPts val="3665"/>
              </a:lnSpc>
            </a:pPr>
            <a:r>
              <a:rPr lang="en-US" sz="2618" b="1" dirty="0">
                <a:solidFill>
                  <a:srgbClr val="000000"/>
                </a:solidFill>
                <a:latin typeface="Century Gothic" panose="020B0502020202020204" pitchFamily="34" charset="0"/>
                <a:ea typeface="Open Sans Bold"/>
                <a:cs typeface="Open Sans Bold"/>
                <a:sym typeface="Open Sans Bold"/>
              </a:rPr>
              <a:t>Planning for learning through ensuring clarity in the curriculum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2996" y="626997"/>
            <a:ext cx="16602008" cy="608345"/>
            <a:chOff x="0" y="0"/>
            <a:chExt cx="4372545" cy="160223"/>
          </a:xfrm>
        </p:grpSpPr>
        <p:sp>
          <p:nvSpPr>
            <p:cNvPr id="3" name="Freeform 3"/>
            <p:cNvSpPr/>
            <p:nvPr/>
          </p:nvSpPr>
          <p:spPr>
            <a:xfrm>
              <a:off x="0" y="0"/>
              <a:ext cx="4372546" cy="160223"/>
            </a:xfrm>
            <a:custGeom>
              <a:avLst/>
              <a:gdLst/>
              <a:ahLst/>
              <a:cxnLst/>
              <a:rect l="l" t="t" r="r" b="b"/>
              <a:pathLst>
                <a:path w="4372546" h="160223">
                  <a:moveTo>
                    <a:pt x="0" y="0"/>
                  </a:moveTo>
                  <a:lnTo>
                    <a:pt x="4372546" y="0"/>
                  </a:lnTo>
                  <a:lnTo>
                    <a:pt x="4372546" y="160223"/>
                  </a:lnTo>
                  <a:lnTo>
                    <a:pt x="0" y="160223"/>
                  </a:lnTo>
                  <a:close/>
                </a:path>
              </a:pathLst>
            </a:custGeom>
            <a:solidFill>
              <a:srgbClr val="CEA76A"/>
            </a:solidFill>
          </p:spPr>
        </p:sp>
        <p:sp>
          <p:nvSpPr>
            <p:cNvPr id="4" name="TextBox 4"/>
            <p:cNvSpPr txBox="1"/>
            <p:nvPr/>
          </p:nvSpPr>
          <p:spPr>
            <a:xfrm>
              <a:off x="0" y="-47625"/>
              <a:ext cx="4372545" cy="207848"/>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10791807" y="1636417"/>
            <a:ext cx="6836591" cy="8103258"/>
            <a:chOff x="0" y="0"/>
            <a:chExt cx="9115454" cy="10804344"/>
          </a:xfrm>
        </p:grpSpPr>
        <p:sp>
          <p:nvSpPr>
            <p:cNvPr id="6" name="Freeform 6"/>
            <p:cNvSpPr/>
            <p:nvPr/>
          </p:nvSpPr>
          <p:spPr>
            <a:xfrm>
              <a:off x="0" y="0"/>
              <a:ext cx="9115454" cy="3433488"/>
            </a:xfrm>
            <a:custGeom>
              <a:avLst/>
              <a:gdLst/>
              <a:ahLst/>
              <a:cxnLst/>
              <a:rect l="l" t="t" r="r" b="b"/>
              <a:pathLst>
                <a:path w="9115454" h="3433488">
                  <a:moveTo>
                    <a:pt x="0" y="0"/>
                  </a:moveTo>
                  <a:lnTo>
                    <a:pt x="9115454" y="0"/>
                  </a:lnTo>
                  <a:lnTo>
                    <a:pt x="9115454" y="3433488"/>
                  </a:lnTo>
                  <a:lnTo>
                    <a:pt x="0" y="3433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3685392"/>
              <a:ext cx="9115454" cy="3433488"/>
            </a:xfrm>
            <a:custGeom>
              <a:avLst/>
              <a:gdLst/>
              <a:ahLst/>
              <a:cxnLst/>
              <a:rect l="l" t="t" r="r" b="b"/>
              <a:pathLst>
                <a:path w="9115454" h="3433488">
                  <a:moveTo>
                    <a:pt x="0" y="0"/>
                  </a:moveTo>
                  <a:lnTo>
                    <a:pt x="9115454" y="0"/>
                  </a:lnTo>
                  <a:lnTo>
                    <a:pt x="9115454" y="3433487"/>
                  </a:lnTo>
                  <a:lnTo>
                    <a:pt x="0" y="34334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0" y="7370856"/>
              <a:ext cx="9115454" cy="3433488"/>
            </a:xfrm>
            <a:custGeom>
              <a:avLst/>
              <a:gdLst/>
              <a:ahLst/>
              <a:cxnLst/>
              <a:rect l="l" t="t" r="r" b="b"/>
              <a:pathLst>
                <a:path w="9115454" h="3433488">
                  <a:moveTo>
                    <a:pt x="0" y="0"/>
                  </a:moveTo>
                  <a:lnTo>
                    <a:pt x="9115454" y="0"/>
                  </a:lnTo>
                  <a:lnTo>
                    <a:pt x="9115454" y="3433488"/>
                  </a:lnTo>
                  <a:lnTo>
                    <a:pt x="0" y="34334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1639788" y="716915"/>
              <a:ext cx="5590732" cy="1761165"/>
            </a:xfrm>
            <a:prstGeom prst="rect">
              <a:avLst/>
            </a:prstGeom>
          </p:spPr>
          <p:txBody>
            <a:bodyPr lIns="0" tIns="0" rIns="0" bIns="0" rtlCol="0" anchor="t">
              <a:spAutoFit/>
            </a:bodyPr>
            <a:lstStyle/>
            <a:p>
              <a:pPr algn="ctr">
                <a:lnSpc>
                  <a:spcPts val="2596"/>
                </a:lnSpc>
              </a:pPr>
              <a:r>
                <a:rPr lang="en-US" sz="1854" b="1" dirty="0">
                  <a:solidFill>
                    <a:srgbClr val="FFFFFF"/>
                  </a:solidFill>
                  <a:latin typeface="Century Gothic" panose="020B0502020202020204" pitchFamily="34" charset="0"/>
                  <a:ea typeface="Open Sans Bold"/>
                  <a:cs typeface="Open Sans Bold"/>
                  <a:sym typeface="Open Sans Bold"/>
                </a:rPr>
                <a:t>Playing and exploring - Engagement</a:t>
              </a:r>
            </a:p>
            <a:p>
              <a:pPr algn="ctr">
                <a:lnSpc>
                  <a:spcPts val="2596"/>
                </a:lnSpc>
              </a:pPr>
              <a:r>
                <a:rPr lang="en-US" sz="1854" dirty="0">
                  <a:solidFill>
                    <a:srgbClr val="FFFFFF"/>
                  </a:solidFill>
                  <a:latin typeface="Century Gothic" panose="020B0502020202020204" pitchFamily="34" charset="0"/>
                  <a:ea typeface="Open Sans"/>
                  <a:cs typeface="Open Sans"/>
                  <a:sym typeface="Open Sans"/>
                </a:rPr>
                <a:t>Finding out and exploring </a:t>
              </a:r>
            </a:p>
            <a:p>
              <a:pPr algn="ctr">
                <a:lnSpc>
                  <a:spcPts val="2596"/>
                </a:lnSpc>
              </a:pPr>
              <a:r>
                <a:rPr lang="en-US" sz="1854" dirty="0">
                  <a:solidFill>
                    <a:srgbClr val="FFFFFF"/>
                  </a:solidFill>
                  <a:latin typeface="Century Gothic" panose="020B0502020202020204" pitchFamily="34" charset="0"/>
                  <a:ea typeface="Open Sans"/>
                  <a:cs typeface="Open Sans"/>
                  <a:sym typeface="Open Sans"/>
                </a:rPr>
                <a:t>Playing with what they know</a:t>
              </a:r>
            </a:p>
            <a:p>
              <a:pPr algn="ctr">
                <a:lnSpc>
                  <a:spcPts val="2525"/>
                </a:lnSpc>
              </a:pPr>
              <a:r>
                <a:rPr lang="en-US" sz="1803" dirty="0">
                  <a:solidFill>
                    <a:srgbClr val="FFFFFF"/>
                  </a:solidFill>
                  <a:latin typeface="Century Gothic" panose="020B0502020202020204" pitchFamily="34" charset="0"/>
                  <a:ea typeface="Open Sans"/>
                  <a:cs typeface="Open Sans"/>
                  <a:sym typeface="Open Sans"/>
                </a:rPr>
                <a:t>Being willing to have a go</a:t>
              </a:r>
            </a:p>
          </p:txBody>
        </p:sp>
        <p:sp>
          <p:nvSpPr>
            <p:cNvPr id="10" name="TextBox 10"/>
            <p:cNvSpPr txBox="1"/>
            <p:nvPr/>
          </p:nvSpPr>
          <p:spPr>
            <a:xfrm>
              <a:off x="1566131" y="4402305"/>
              <a:ext cx="5983192" cy="2188633"/>
            </a:xfrm>
            <a:prstGeom prst="rect">
              <a:avLst/>
            </a:prstGeom>
          </p:spPr>
          <p:txBody>
            <a:bodyPr lIns="0" tIns="0" rIns="0" bIns="0" rtlCol="0" anchor="t">
              <a:spAutoFit/>
            </a:bodyPr>
            <a:lstStyle/>
            <a:p>
              <a:pPr algn="ctr">
                <a:lnSpc>
                  <a:spcPts val="2596"/>
                </a:lnSpc>
              </a:pPr>
              <a:r>
                <a:rPr lang="en-US" sz="1854" b="1" dirty="0">
                  <a:solidFill>
                    <a:srgbClr val="FFFFFF"/>
                  </a:solidFill>
                  <a:latin typeface="Century Gothic" panose="020B0502020202020204" pitchFamily="34" charset="0"/>
                  <a:ea typeface="Open Sans Bold"/>
                  <a:cs typeface="Open Sans Bold"/>
                  <a:sym typeface="Open Sans Bold"/>
                </a:rPr>
                <a:t>Active Learning - Motivation</a:t>
              </a:r>
            </a:p>
            <a:p>
              <a:pPr algn="ctr">
                <a:lnSpc>
                  <a:spcPts val="2596"/>
                </a:lnSpc>
              </a:pPr>
              <a:r>
                <a:rPr lang="en-US" sz="1854" dirty="0">
                  <a:solidFill>
                    <a:srgbClr val="FFFFFF"/>
                  </a:solidFill>
                  <a:latin typeface="Century Gothic" panose="020B0502020202020204" pitchFamily="34" charset="0"/>
                  <a:ea typeface="Open Sans"/>
                  <a:cs typeface="Open Sans"/>
                  <a:sym typeface="Open Sans"/>
                </a:rPr>
                <a:t>Being involved and concentrating </a:t>
              </a:r>
            </a:p>
            <a:p>
              <a:pPr algn="ctr">
                <a:lnSpc>
                  <a:spcPts val="2596"/>
                </a:lnSpc>
              </a:pPr>
              <a:r>
                <a:rPr lang="en-US" sz="1854" dirty="0">
                  <a:solidFill>
                    <a:srgbClr val="FFFFFF"/>
                  </a:solidFill>
                  <a:latin typeface="Century Gothic" panose="020B0502020202020204" pitchFamily="34" charset="0"/>
                  <a:ea typeface="Open Sans"/>
                  <a:cs typeface="Open Sans"/>
                  <a:sym typeface="Open Sans"/>
                </a:rPr>
                <a:t>Keeping trying</a:t>
              </a:r>
            </a:p>
            <a:p>
              <a:pPr algn="ctr">
                <a:lnSpc>
                  <a:spcPts val="2525"/>
                </a:lnSpc>
              </a:pPr>
              <a:r>
                <a:rPr lang="en-US" sz="1803" dirty="0">
                  <a:solidFill>
                    <a:srgbClr val="FFFFFF"/>
                  </a:solidFill>
                  <a:latin typeface="Century Gothic" panose="020B0502020202020204" pitchFamily="34" charset="0"/>
                  <a:ea typeface="Open Sans"/>
                  <a:cs typeface="Open Sans"/>
                  <a:sym typeface="Open Sans"/>
                </a:rPr>
                <a:t>Enjoying achieving what they set out to do</a:t>
              </a:r>
            </a:p>
          </p:txBody>
        </p:sp>
        <p:sp>
          <p:nvSpPr>
            <p:cNvPr id="11" name="TextBox 11"/>
            <p:cNvSpPr txBox="1"/>
            <p:nvPr/>
          </p:nvSpPr>
          <p:spPr>
            <a:xfrm>
              <a:off x="1277781" y="8199711"/>
              <a:ext cx="6559892" cy="1761165"/>
            </a:xfrm>
            <a:prstGeom prst="rect">
              <a:avLst/>
            </a:prstGeom>
          </p:spPr>
          <p:txBody>
            <a:bodyPr lIns="0" tIns="0" rIns="0" bIns="0" rtlCol="0" anchor="t">
              <a:spAutoFit/>
            </a:bodyPr>
            <a:lstStyle/>
            <a:p>
              <a:pPr algn="ctr">
                <a:lnSpc>
                  <a:spcPts val="2596"/>
                </a:lnSpc>
              </a:pPr>
              <a:r>
                <a:rPr lang="en-US" sz="1854" b="1" dirty="0">
                  <a:solidFill>
                    <a:srgbClr val="FFFFFF"/>
                  </a:solidFill>
                  <a:latin typeface="Century Gothic" panose="020B0502020202020204" pitchFamily="34" charset="0"/>
                  <a:ea typeface="Open Sans Bold"/>
                  <a:cs typeface="Open Sans Bold"/>
                  <a:sym typeface="Open Sans Bold"/>
                </a:rPr>
                <a:t>Creating and Thinking Critically - Thinking</a:t>
              </a:r>
            </a:p>
            <a:p>
              <a:pPr algn="ctr">
                <a:lnSpc>
                  <a:spcPts val="2596"/>
                </a:lnSpc>
              </a:pPr>
              <a:r>
                <a:rPr lang="en-US" sz="1854" dirty="0">
                  <a:solidFill>
                    <a:srgbClr val="FFFFFF"/>
                  </a:solidFill>
                  <a:latin typeface="Century Gothic" panose="020B0502020202020204" pitchFamily="34" charset="0"/>
                  <a:ea typeface="Open Sans"/>
                  <a:cs typeface="Open Sans"/>
                  <a:sym typeface="Open Sans"/>
                </a:rPr>
                <a:t>Having their own ideas</a:t>
              </a:r>
            </a:p>
            <a:p>
              <a:pPr algn="ctr">
                <a:lnSpc>
                  <a:spcPts val="2596"/>
                </a:lnSpc>
              </a:pPr>
              <a:r>
                <a:rPr lang="en-US" sz="1854" dirty="0">
                  <a:solidFill>
                    <a:srgbClr val="FFFFFF"/>
                  </a:solidFill>
                  <a:latin typeface="Century Gothic" panose="020B0502020202020204" pitchFamily="34" charset="0"/>
                  <a:ea typeface="Open Sans"/>
                  <a:cs typeface="Open Sans"/>
                  <a:sym typeface="Open Sans"/>
                </a:rPr>
                <a:t>Making links</a:t>
              </a:r>
            </a:p>
            <a:p>
              <a:pPr algn="ctr">
                <a:lnSpc>
                  <a:spcPts val="2525"/>
                </a:lnSpc>
              </a:pPr>
              <a:r>
                <a:rPr lang="en-US" sz="1803" dirty="0">
                  <a:solidFill>
                    <a:srgbClr val="FFFFFF"/>
                  </a:solidFill>
                  <a:latin typeface="Century Gothic" panose="020B0502020202020204" pitchFamily="34" charset="0"/>
                  <a:ea typeface="Open Sans"/>
                  <a:cs typeface="Open Sans"/>
                  <a:sym typeface="Open Sans"/>
                </a:rPr>
                <a:t>Choosing ways to do things</a:t>
              </a:r>
            </a:p>
          </p:txBody>
        </p:sp>
      </p:grpSp>
      <p:sp>
        <p:nvSpPr>
          <p:cNvPr id="12" name="Freeform 12"/>
          <p:cNvSpPr/>
          <p:nvPr/>
        </p:nvSpPr>
        <p:spPr>
          <a:xfrm>
            <a:off x="10043161" y="7718982"/>
            <a:ext cx="1654418" cy="1602718"/>
          </a:xfrm>
          <a:custGeom>
            <a:avLst/>
            <a:gdLst/>
            <a:ahLst/>
            <a:cxnLst/>
            <a:rect l="l" t="t" r="r" b="b"/>
            <a:pathLst>
              <a:path w="1654418" h="1602718">
                <a:moveTo>
                  <a:pt x="0" y="0"/>
                </a:moveTo>
                <a:lnTo>
                  <a:pt x="1654419" y="0"/>
                </a:lnTo>
                <a:lnTo>
                  <a:pt x="1654419" y="1602718"/>
                </a:lnTo>
                <a:lnTo>
                  <a:pt x="0" y="16027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0043161" y="4895278"/>
            <a:ext cx="1654418" cy="1602718"/>
          </a:xfrm>
          <a:custGeom>
            <a:avLst/>
            <a:gdLst/>
            <a:ahLst/>
            <a:cxnLst/>
            <a:rect l="l" t="t" r="r" b="b"/>
            <a:pathLst>
              <a:path w="1654418" h="1602718">
                <a:moveTo>
                  <a:pt x="0" y="0"/>
                </a:moveTo>
                <a:lnTo>
                  <a:pt x="1654419" y="0"/>
                </a:lnTo>
                <a:lnTo>
                  <a:pt x="1654419" y="1602717"/>
                </a:lnTo>
                <a:lnTo>
                  <a:pt x="0" y="16027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9964598" y="2295192"/>
            <a:ext cx="1654418" cy="1602718"/>
          </a:xfrm>
          <a:custGeom>
            <a:avLst/>
            <a:gdLst/>
            <a:ahLst/>
            <a:cxnLst/>
            <a:rect l="l" t="t" r="r" b="b"/>
            <a:pathLst>
              <a:path w="1654418" h="1602718">
                <a:moveTo>
                  <a:pt x="0" y="0"/>
                </a:moveTo>
                <a:lnTo>
                  <a:pt x="1654418" y="0"/>
                </a:lnTo>
                <a:lnTo>
                  <a:pt x="1654418" y="1602718"/>
                </a:lnTo>
                <a:lnTo>
                  <a:pt x="0" y="16027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726542" y="479407"/>
            <a:ext cx="16602008" cy="782265"/>
          </a:xfrm>
          <a:prstGeom prst="rect">
            <a:avLst/>
          </a:prstGeom>
        </p:spPr>
        <p:txBody>
          <a:bodyPr lIns="0" tIns="0" rIns="0" bIns="0" rtlCol="0" anchor="t">
            <a:spAutoFit/>
          </a:bodyPr>
          <a:lstStyle/>
          <a:p>
            <a:pPr algn="ctr">
              <a:lnSpc>
                <a:spcPts val="6109"/>
              </a:lnSpc>
            </a:pPr>
            <a:r>
              <a:rPr lang="en-US" sz="4363" b="1" dirty="0">
                <a:solidFill>
                  <a:srgbClr val="000000"/>
                </a:solidFill>
                <a:latin typeface="Century Gothic" panose="020B0502020202020204" pitchFamily="34" charset="0"/>
                <a:ea typeface="Open Sans Bold"/>
                <a:cs typeface="Open Sans Bold"/>
                <a:sym typeface="Open Sans Bold"/>
              </a:rPr>
              <a:t>Evaluating continuous provision?</a:t>
            </a:r>
          </a:p>
        </p:txBody>
      </p:sp>
      <p:sp>
        <p:nvSpPr>
          <p:cNvPr id="16" name="Freeform 16"/>
          <p:cNvSpPr/>
          <p:nvPr/>
        </p:nvSpPr>
        <p:spPr>
          <a:xfrm rot="214712">
            <a:off x="198133" y="218474"/>
            <a:ext cx="785215" cy="1477731"/>
          </a:xfrm>
          <a:custGeom>
            <a:avLst/>
            <a:gdLst/>
            <a:ahLst/>
            <a:cxnLst/>
            <a:rect l="l" t="t" r="r" b="b"/>
            <a:pathLst>
              <a:path w="785215" h="1477731">
                <a:moveTo>
                  <a:pt x="0" y="0"/>
                </a:moveTo>
                <a:lnTo>
                  <a:pt x="785215" y="0"/>
                </a:lnTo>
                <a:lnTo>
                  <a:pt x="785215" y="1477731"/>
                </a:lnTo>
                <a:lnTo>
                  <a:pt x="0" y="14777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230316">
            <a:off x="855549" y="5061623"/>
            <a:ext cx="7315200" cy="630936"/>
          </a:xfrm>
          <a:custGeom>
            <a:avLst/>
            <a:gdLst/>
            <a:ahLst/>
            <a:cxnLst/>
            <a:rect l="l" t="t" r="r" b="b"/>
            <a:pathLst>
              <a:path w="7315200" h="630936">
                <a:moveTo>
                  <a:pt x="0" y="0"/>
                </a:moveTo>
                <a:lnTo>
                  <a:pt x="7315200" y="0"/>
                </a:lnTo>
                <a:lnTo>
                  <a:pt x="7315200" y="630936"/>
                </a:lnTo>
                <a:lnTo>
                  <a:pt x="0" y="630936"/>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sp>
      <p:sp>
        <p:nvSpPr>
          <p:cNvPr id="19" name="TextBox 19"/>
          <p:cNvSpPr txBox="1"/>
          <p:nvPr/>
        </p:nvSpPr>
        <p:spPr>
          <a:xfrm>
            <a:off x="590740" y="6038325"/>
            <a:ext cx="8436806" cy="3499035"/>
          </a:xfrm>
          <a:prstGeom prst="rect">
            <a:avLst/>
          </a:prstGeom>
        </p:spPr>
        <p:txBody>
          <a:bodyPr lIns="0" tIns="0" rIns="0" bIns="0" rtlCol="0" anchor="t">
            <a:spAutoFit/>
          </a:bodyPr>
          <a:lstStyle/>
          <a:p>
            <a:pPr algn="l">
              <a:lnSpc>
                <a:spcPts val="2520"/>
              </a:lnSpc>
            </a:pPr>
            <a:r>
              <a:rPr lang="en-US" sz="1800" dirty="0">
                <a:solidFill>
                  <a:srgbClr val="000000"/>
                </a:solidFill>
                <a:latin typeface="Century Gothic" panose="020B0502020202020204" pitchFamily="34" charset="0"/>
                <a:ea typeface="Open Sans"/>
                <a:cs typeface="Open Sans"/>
                <a:sym typeface="Open Sans"/>
              </a:rPr>
              <a:t>The Characteristics of Effective Learning provide a reflection tool and a lens through which to look at the how children are engaging with the learning environment planned for them.</a:t>
            </a:r>
          </a:p>
          <a:p>
            <a:pPr algn="l">
              <a:lnSpc>
                <a:spcPts val="2520"/>
              </a:lnSpc>
            </a:pPr>
            <a:endParaRPr lang="en-US" sz="1800" dirty="0">
              <a:solidFill>
                <a:srgbClr val="000000"/>
              </a:solidFill>
              <a:latin typeface="Century Gothic" panose="020B0502020202020204" pitchFamily="34" charset="0"/>
              <a:ea typeface="Open Sans"/>
              <a:cs typeface="Open Sans"/>
              <a:sym typeface="Open Sans"/>
            </a:endParaRPr>
          </a:p>
          <a:p>
            <a:pPr marL="777240" lvl="2" indent="-25908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Can we see the Characteristics of Effective Learning happening?</a:t>
            </a:r>
          </a:p>
          <a:p>
            <a:pPr algn="l">
              <a:lnSpc>
                <a:spcPts val="2520"/>
              </a:lnSpc>
            </a:pPr>
            <a:endParaRPr lang="en-US" sz="1800" dirty="0">
              <a:solidFill>
                <a:srgbClr val="000000"/>
              </a:solidFill>
              <a:latin typeface="Century Gothic" panose="020B0502020202020204" pitchFamily="34" charset="0"/>
              <a:ea typeface="Open Sans"/>
              <a:cs typeface="Open Sans"/>
              <a:sym typeface="Open Sans"/>
            </a:endParaRPr>
          </a:p>
          <a:p>
            <a:pPr marL="777240" lvl="2" indent="-25908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Are there some spaces where learning and the engagement of pupils is visible to see and some where it is less so?</a:t>
            </a:r>
          </a:p>
          <a:p>
            <a:pPr algn="l">
              <a:lnSpc>
                <a:spcPts val="2520"/>
              </a:lnSpc>
            </a:pPr>
            <a:endParaRPr lang="en-US" sz="1800" dirty="0">
              <a:solidFill>
                <a:srgbClr val="000000"/>
              </a:solidFill>
              <a:latin typeface="Century Gothic" panose="020B0502020202020204" pitchFamily="34" charset="0"/>
              <a:ea typeface="Open Sans"/>
              <a:cs typeface="Open Sans"/>
              <a:sym typeface="Open Sans"/>
            </a:endParaRPr>
          </a:p>
          <a:p>
            <a:pPr marL="777240" lvl="2" indent="-25908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Does anything need to change as a result? </a:t>
            </a:r>
          </a:p>
          <a:p>
            <a:pPr algn="l">
              <a:lnSpc>
                <a:spcPts val="2520"/>
              </a:lnSpc>
            </a:pPr>
            <a:endParaRPr lang="en-US" sz="1800" dirty="0">
              <a:solidFill>
                <a:srgbClr val="000000"/>
              </a:solidFill>
              <a:latin typeface="Open Sans"/>
              <a:ea typeface="Open Sans"/>
              <a:cs typeface="Open Sans"/>
              <a:sym typeface="Open Sans"/>
            </a:endParaRPr>
          </a:p>
        </p:txBody>
      </p:sp>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66530" y="1528132"/>
            <a:ext cx="4886670" cy="36499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166385674"/>
              </p:ext>
            </p:extLst>
          </p:nvPr>
        </p:nvGraphicFramePr>
        <p:xfrm>
          <a:off x="679269" y="1719269"/>
          <a:ext cx="16904874" cy="8065909"/>
        </p:xfrm>
        <a:graphic>
          <a:graphicData uri="http://schemas.openxmlformats.org/drawingml/2006/table">
            <a:tbl>
              <a:tblPr/>
              <a:tblGrid>
                <a:gridCol w="1788637"/>
                <a:gridCol w="3431727"/>
                <a:gridCol w="5651871"/>
                <a:gridCol w="6032639"/>
              </a:tblGrid>
              <a:tr h="1110144">
                <a:tc>
                  <a:txBody>
                    <a:bodyPr/>
                    <a:lstStyle/>
                    <a:p>
                      <a:pPr algn="ctr">
                        <a:lnSpc>
                          <a:spcPts val="2520"/>
                        </a:lnSpc>
                        <a:defRPr/>
                      </a:pPr>
                      <a:r>
                        <a:rPr lang="en-US" sz="1800" b="1" dirty="0">
                          <a:solidFill>
                            <a:srgbClr val="FFFFFF"/>
                          </a:solidFill>
                          <a:latin typeface="Century Gothic" panose="020B0502020202020204" pitchFamily="34" charset="0"/>
                          <a:ea typeface="Open Sans Bold"/>
                          <a:cs typeface="Open Sans Bold"/>
                          <a:sym typeface="Open Sans Bold"/>
                        </a:rPr>
                        <a:t>Date/Time</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a:txBody>
                    <a:bodyPr/>
                    <a:lstStyle/>
                    <a:p>
                      <a:pPr algn="ctr">
                        <a:lnSpc>
                          <a:spcPts val="2520"/>
                        </a:lnSpc>
                        <a:defRPr/>
                      </a:pPr>
                      <a:r>
                        <a:rPr lang="en-US" sz="1800" b="1" dirty="0">
                          <a:solidFill>
                            <a:srgbClr val="FFFFFF"/>
                          </a:solidFill>
                          <a:latin typeface="Century Gothic" panose="020B0502020202020204" pitchFamily="34" charset="0"/>
                          <a:ea typeface="Open Sans Bold"/>
                          <a:cs typeface="Open Sans Bold"/>
                          <a:sym typeface="Open Sans Bold"/>
                        </a:rPr>
                        <a:t>Learning space observed (max 10 mins)</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a:txBody>
                    <a:bodyPr/>
                    <a:lstStyle/>
                    <a:p>
                      <a:pPr algn="ctr">
                        <a:lnSpc>
                          <a:spcPts val="2520"/>
                        </a:lnSpc>
                        <a:defRPr/>
                      </a:pPr>
                      <a:r>
                        <a:rPr lang="en-US" sz="1800" b="1" dirty="0">
                          <a:solidFill>
                            <a:srgbClr val="FFFFFF"/>
                          </a:solidFill>
                          <a:latin typeface="Century Gothic" panose="020B0502020202020204" pitchFamily="34" charset="0"/>
                          <a:ea typeface="Open Sans Bold"/>
                          <a:cs typeface="Open Sans Bold"/>
                          <a:sym typeface="Open Sans Bold"/>
                        </a:rPr>
                        <a:t>What is working well?</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a:txBody>
                    <a:bodyPr/>
                    <a:lstStyle/>
                    <a:p>
                      <a:pPr algn="ctr">
                        <a:lnSpc>
                          <a:spcPts val="2520"/>
                        </a:lnSpc>
                        <a:defRPr/>
                      </a:pPr>
                      <a:r>
                        <a:rPr lang="en-US" sz="1800" b="1" dirty="0">
                          <a:solidFill>
                            <a:srgbClr val="FFFFFF"/>
                          </a:solidFill>
                          <a:latin typeface="Century Gothic" panose="020B0502020202020204" pitchFamily="34" charset="0"/>
                          <a:ea typeface="Open Sans Bold"/>
                          <a:cs typeface="Open Sans Bold"/>
                          <a:sym typeface="Open Sans Bold"/>
                        </a:rPr>
                        <a:t>Is there anything we need to evolve or enrich? </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r>
              <a:tr h="1391153">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391153">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391153">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391153">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391153">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ctr">
                        <a:lnSpc>
                          <a:spcPts val="2520"/>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grpSp>
        <p:nvGrpSpPr>
          <p:cNvPr id="3" name="Group 3"/>
          <p:cNvGrpSpPr/>
          <p:nvPr/>
        </p:nvGrpSpPr>
        <p:grpSpPr>
          <a:xfrm>
            <a:off x="842996" y="626997"/>
            <a:ext cx="16741147" cy="632617"/>
            <a:chOff x="0" y="0"/>
            <a:chExt cx="4409191" cy="166615"/>
          </a:xfrm>
        </p:grpSpPr>
        <p:sp>
          <p:nvSpPr>
            <p:cNvPr id="4" name="Freeform 4"/>
            <p:cNvSpPr/>
            <p:nvPr/>
          </p:nvSpPr>
          <p:spPr>
            <a:xfrm>
              <a:off x="0" y="0"/>
              <a:ext cx="4409191" cy="166615"/>
            </a:xfrm>
            <a:custGeom>
              <a:avLst/>
              <a:gdLst/>
              <a:ahLst/>
              <a:cxnLst/>
              <a:rect l="l" t="t" r="r" b="b"/>
              <a:pathLst>
                <a:path w="4409191" h="166615">
                  <a:moveTo>
                    <a:pt x="0" y="0"/>
                  </a:moveTo>
                  <a:lnTo>
                    <a:pt x="4409191" y="0"/>
                  </a:lnTo>
                  <a:lnTo>
                    <a:pt x="4409191" y="166615"/>
                  </a:lnTo>
                  <a:lnTo>
                    <a:pt x="0" y="166615"/>
                  </a:lnTo>
                  <a:close/>
                </a:path>
              </a:pathLst>
            </a:custGeom>
            <a:solidFill>
              <a:srgbClr val="CEA76A"/>
            </a:solidFill>
          </p:spPr>
        </p:sp>
        <p:sp>
          <p:nvSpPr>
            <p:cNvPr id="5" name="TextBox 5"/>
            <p:cNvSpPr txBox="1"/>
            <p:nvPr/>
          </p:nvSpPr>
          <p:spPr>
            <a:xfrm>
              <a:off x="0" y="-47625"/>
              <a:ext cx="4409191" cy="21424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214712">
            <a:off x="198133" y="218474"/>
            <a:ext cx="785215" cy="1477731"/>
          </a:xfrm>
          <a:custGeom>
            <a:avLst/>
            <a:gdLst/>
            <a:ahLst/>
            <a:cxnLst/>
            <a:rect l="l" t="t" r="r" b="b"/>
            <a:pathLst>
              <a:path w="785215" h="1477731">
                <a:moveTo>
                  <a:pt x="0" y="0"/>
                </a:moveTo>
                <a:lnTo>
                  <a:pt x="785215" y="0"/>
                </a:lnTo>
                <a:lnTo>
                  <a:pt x="785215" y="1477731"/>
                </a:lnTo>
                <a:lnTo>
                  <a:pt x="0" y="14777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01491" y="395507"/>
            <a:ext cx="1654418" cy="1602718"/>
          </a:xfrm>
          <a:custGeom>
            <a:avLst/>
            <a:gdLst/>
            <a:ahLst/>
            <a:cxnLst/>
            <a:rect l="l" t="t" r="r" b="b"/>
            <a:pathLst>
              <a:path w="1654418" h="1602718">
                <a:moveTo>
                  <a:pt x="0" y="0"/>
                </a:moveTo>
                <a:lnTo>
                  <a:pt x="1654418" y="0"/>
                </a:lnTo>
                <a:lnTo>
                  <a:pt x="1654418" y="1602718"/>
                </a:lnTo>
                <a:lnTo>
                  <a:pt x="0" y="16027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871571" y="479407"/>
            <a:ext cx="16712572" cy="782265"/>
          </a:xfrm>
          <a:prstGeom prst="rect">
            <a:avLst/>
          </a:prstGeom>
        </p:spPr>
        <p:txBody>
          <a:bodyPr lIns="0" tIns="0" rIns="0" bIns="0" rtlCol="0" anchor="t">
            <a:spAutoFit/>
          </a:bodyPr>
          <a:lstStyle/>
          <a:p>
            <a:pPr algn="ctr">
              <a:lnSpc>
                <a:spcPts val="6109"/>
              </a:lnSpc>
            </a:pPr>
            <a:r>
              <a:rPr lang="en-US" sz="4363" b="1" dirty="0">
                <a:solidFill>
                  <a:srgbClr val="000000"/>
                </a:solidFill>
                <a:latin typeface="Open Sans Bold"/>
                <a:ea typeface="Open Sans Bold"/>
                <a:cs typeface="Open Sans Bold"/>
                <a:sym typeface="Open Sans Bold"/>
              </a:rPr>
              <a:t> </a:t>
            </a:r>
            <a:r>
              <a:rPr lang="en-US" sz="4363" b="1" dirty="0">
                <a:solidFill>
                  <a:srgbClr val="000000"/>
                </a:solidFill>
                <a:latin typeface="Century Gothic" panose="020B0502020202020204" pitchFamily="34" charset="0"/>
                <a:ea typeface="Open Sans Bold"/>
                <a:cs typeface="Open Sans Bold"/>
                <a:sym typeface="Open Sans Bold"/>
              </a:rPr>
              <a:t>Look for the learning</a:t>
            </a:r>
          </a:p>
        </p:txBody>
      </p:sp>
      <p:sp>
        <p:nvSpPr>
          <p:cNvPr id="9" name="TextBox 9"/>
          <p:cNvSpPr txBox="1"/>
          <p:nvPr/>
        </p:nvSpPr>
        <p:spPr>
          <a:xfrm>
            <a:off x="842996" y="1292274"/>
            <a:ext cx="16712572" cy="371897"/>
          </a:xfrm>
          <a:prstGeom prst="rect">
            <a:avLst/>
          </a:prstGeom>
        </p:spPr>
        <p:txBody>
          <a:bodyPr lIns="0" tIns="0" rIns="0" bIns="0" rtlCol="0" anchor="t">
            <a:spAutoFit/>
          </a:bodyPr>
          <a:lstStyle/>
          <a:p>
            <a:pPr algn="ctr">
              <a:lnSpc>
                <a:spcPts val="2939"/>
              </a:lnSpc>
            </a:pPr>
            <a:r>
              <a:rPr lang="en-US" sz="2099" dirty="0">
                <a:solidFill>
                  <a:srgbClr val="C9323A"/>
                </a:solidFill>
                <a:latin typeface="Century Gothic" panose="020B0502020202020204" pitchFamily="34" charset="0"/>
                <a:ea typeface="Benedict"/>
                <a:cs typeface="Benedict"/>
                <a:sym typeface="Benedict"/>
              </a:rPr>
              <a:t>THINK</a:t>
            </a:r>
            <a:r>
              <a:rPr lang="en-US" sz="2099" dirty="0">
                <a:solidFill>
                  <a:srgbClr val="000000"/>
                </a:solidFill>
                <a:latin typeface="Century Gothic" panose="020B0502020202020204" pitchFamily="34" charset="0"/>
                <a:ea typeface="Benedict"/>
                <a:cs typeface="Benedict"/>
                <a:sym typeface="Benedict"/>
              </a:rPr>
              <a:t>,</a:t>
            </a:r>
            <a:r>
              <a:rPr lang="en-US" sz="2099" dirty="0">
                <a:solidFill>
                  <a:srgbClr val="1F4576"/>
                </a:solidFill>
                <a:latin typeface="Century Gothic" panose="020B0502020202020204" pitchFamily="34" charset="0"/>
                <a:ea typeface="Benedict"/>
                <a:cs typeface="Benedict"/>
                <a:sym typeface="Benedict"/>
              </a:rPr>
              <a:t> PLAN</a:t>
            </a:r>
            <a:r>
              <a:rPr lang="en-US" sz="2099" dirty="0">
                <a:solidFill>
                  <a:srgbClr val="000000"/>
                </a:solidFill>
                <a:latin typeface="Century Gothic" panose="020B0502020202020204" pitchFamily="34" charset="0"/>
                <a:ea typeface="Benedict"/>
                <a:cs typeface="Benedict"/>
                <a:sym typeface="Benedict"/>
              </a:rPr>
              <a:t>, </a:t>
            </a:r>
            <a:r>
              <a:rPr lang="en-US" sz="2099" dirty="0">
                <a:solidFill>
                  <a:srgbClr val="CEA76A"/>
                </a:solidFill>
                <a:latin typeface="Century Gothic" panose="020B0502020202020204" pitchFamily="34" charset="0"/>
                <a:ea typeface="Benedict"/>
                <a:cs typeface="Benedict"/>
                <a:sym typeface="Benedict"/>
              </a:rPr>
              <a:t>DO,</a:t>
            </a:r>
            <a:r>
              <a:rPr lang="en-US" sz="2099" dirty="0">
                <a:solidFill>
                  <a:srgbClr val="000000"/>
                </a:solidFill>
                <a:latin typeface="Century Gothic" panose="020B0502020202020204" pitchFamily="34" charset="0"/>
                <a:ea typeface="Benedict"/>
                <a:cs typeface="Benedict"/>
                <a:sym typeface="Benedict"/>
              </a:rPr>
              <a:t> </a:t>
            </a:r>
            <a:r>
              <a:rPr lang="en-US" sz="2099" dirty="0">
                <a:solidFill>
                  <a:srgbClr val="AD8093"/>
                </a:solidFill>
                <a:latin typeface="Century Gothic" panose="020B0502020202020204" pitchFamily="34" charset="0"/>
                <a:ea typeface="Benedict"/>
                <a:cs typeface="Benedict"/>
                <a:sym typeface="Benedict"/>
              </a:rPr>
              <a:t>REVIEW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14712">
            <a:off x="9189352" y="4404635"/>
            <a:ext cx="785215" cy="1477731"/>
          </a:xfrm>
          <a:custGeom>
            <a:avLst/>
            <a:gdLst/>
            <a:ahLst/>
            <a:cxnLst/>
            <a:rect l="l" t="t" r="r" b="b"/>
            <a:pathLst>
              <a:path w="785215" h="1477731">
                <a:moveTo>
                  <a:pt x="0" y="0"/>
                </a:moveTo>
                <a:lnTo>
                  <a:pt x="785215" y="0"/>
                </a:lnTo>
                <a:lnTo>
                  <a:pt x="785215" y="1477730"/>
                </a:lnTo>
                <a:lnTo>
                  <a:pt x="0" y="147773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753409" y="4356056"/>
            <a:ext cx="7691595" cy="5571735"/>
          </a:xfrm>
          <a:custGeom>
            <a:avLst/>
            <a:gdLst/>
            <a:ahLst/>
            <a:cxnLst/>
            <a:rect l="l" t="t" r="r" b="b"/>
            <a:pathLst>
              <a:path w="7691595" h="5571735">
                <a:moveTo>
                  <a:pt x="0" y="0"/>
                </a:moveTo>
                <a:lnTo>
                  <a:pt x="7691595" y="0"/>
                </a:lnTo>
                <a:lnTo>
                  <a:pt x="7691595" y="5571735"/>
                </a:lnTo>
                <a:lnTo>
                  <a:pt x="0" y="5571735"/>
                </a:lnTo>
                <a:lnTo>
                  <a:pt x="0" y="0"/>
                </a:lnTo>
                <a:close/>
              </a:path>
            </a:pathLst>
          </a:custGeom>
          <a:blipFill>
            <a:blip r:embed="rId5"/>
            <a:stretch>
              <a:fillRect l="-110" r="-110"/>
            </a:stretch>
          </a:blipFill>
        </p:spPr>
      </p:sp>
      <p:sp>
        <p:nvSpPr>
          <p:cNvPr id="5" name="TextBox 5"/>
          <p:cNvSpPr txBox="1"/>
          <p:nvPr/>
        </p:nvSpPr>
        <p:spPr>
          <a:xfrm>
            <a:off x="9144000" y="6918292"/>
            <a:ext cx="8524639" cy="1256754"/>
          </a:xfrm>
          <a:prstGeom prst="rect">
            <a:avLst/>
          </a:prstGeom>
        </p:spPr>
        <p:txBody>
          <a:bodyPr lIns="0" tIns="0" rIns="0" bIns="0" rtlCol="0" anchor="t">
            <a:spAutoFit/>
          </a:bodyPr>
          <a:lstStyle/>
          <a:p>
            <a:pPr algn="ctr">
              <a:lnSpc>
                <a:spcPts val="4934"/>
              </a:lnSpc>
            </a:pPr>
            <a:r>
              <a:rPr lang="en-US" sz="5737" dirty="0">
                <a:solidFill>
                  <a:srgbClr val="1F4576"/>
                </a:solidFill>
                <a:latin typeface="Century Gothic" panose="020B0502020202020204" pitchFamily="34" charset="0"/>
                <a:ea typeface="More Sugar"/>
                <a:cs typeface="More Sugar"/>
                <a:sym typeface="More Sugar"/>
              </a:rPr>
              <a:t>What is the </a:t>
            </a:r>
          </a:p>
          <a:p>
            <a:pPr algn="ctr">
              <a:lnSpc>
                <a:spcPts val="4934"/>
              </a:lnSpc>
            </a:pPr>
            <a:r>
              <a:rPr lang="en-US" sz="5737" dirty="0">
                <a:solidFill>
                  <a:srgbClr val="1F4576"/>
                </a:solidFill>
                <a:latin typeface="Century Gothic" panose="020B0502020202020204" pitchFamily="34" charset="0"/>
                <a:ea typeface="More Sugar"/>
                <a:cs typeface="More Sugar"/>
                <a:sym typeface="More Sugar"/>
              </a:rPr>
              <a:t>role of the adult?</a:t>
            </a:r>
          </a:p>
        </p:txBody>
      </p:sp>
      <p:sp>
        <p:nvSpPr>
          <p:cNvPr id="6" name="TextBox 6"/>
          <p:cNvSpPr txBox="1"/>
          <p:nvPr/>
        </p:nvSpPr>
        <p:spPr>
          <a:xfrm rot="61785">
            <a:off x="10438388" y="6400319"/>
            <a:ext cx="6322150" cy="269304"/>
          </a:xfrm>
          <a:prstGeom prst="rect">
            <a:avLst/>
          </a:prstGeom>
        </p:spPr>
        <p:txBody>
          <a:bodyPr lIns="0" tIns="0" rIns="0" bIns="0" rtlCol="0" anchor="t">
            <a:spAutoFit/>
          </a:bodyPr>
          <a:lstStyle/>
          <a:p>
            <a:pPr algn="ctr">
              <a:lnSpc>
                <a:spcPts val="2088"/>
              </a:lnSpc>
            </a:pPr>
            <a:r>
              <a:rPr lang="en-US" sz="1491" b="1" dirty="0">
                <a:solidFill>
                  <a:srgbClr val="000000"/>
                </a:solidFill>
                <a:latin typeface="Century Gothic" panose="020B0502020202020204" pitchFamily="34" charset="0"/>
                <a:ea typeface="Open Sans Bold"/>
                <a:cs typeface="Open Sans Bold"/>
                <a:sym typeface="Open Sans Bold"/>
              </a:rPr>
              <a:t>Planning for learning through ensuring clarity in the curriculum</a:t>
            </a:r>
          </a:p>
        </p:txBody>
      </p:sp>
      <p:sp>
        <p:nvSpPr>
          <p:cNvPr id="7" name="TextBox 7"/>
          <p:cNvSpPr txBox="1"/>
          <p:nvPr/>
        </p:nvSpPr>
        <p:spPr>
          <a:xfrm>
            <a:off x="867947" y="434722"/>
            <a:ext cx="16552106" cy="4140236"/>
          </a:xfrm>
          <a:prstGeom prst="rect">
            <a:avLst/>
          </a:prstGeom>
        </p:spPr>
        <p:txBody>
          <a:bodyPr lIns="0" tIns="0" rIns="0" bIns="0" rtlCol="0" anchor="t">
            <a:spAutoFit/>
          </a:bodyPr>
          <a:lstStyle/>
          <a:p>
            <a:pPr algn="l">
              <a:lnSpc>
                <a:spcPts val="2520"/>
              </a:lnSpc>
            </a:pPr>
            <a:r>
              <a:rPr lang="en-US" sz="1800" dirty="0">
                <a:solidFill>
                  <a:srgbClr val="000000"/>
                </a:solidFill>
                <a:latin typeface="Century Gothic" panose="020B0502020202020204" pitchFamily="34" charset="0"/>
                <a:ea typeface="Open Sans"/>
                <a:cs typeface="Open Sans"/>
                <a:sym typeface="Open Sans"/>
              </a:rPr>
              <a:t>Learning spaces are not created and then left. The adult has a crucial role in the learning and developing the teaching in the Early Years environment. They must devote time to support the learning taking place.</a:t>
            </a:r>
          </a:p>
          <a:p>
            <a:pPr algn="l">
              <a:lnSpc>
                <a:spcPts val="2520"/>
              </a:lnSpc>
            </a:pPr>
            <a:endParaRPr lang="en-US" sz="1800" dirty="0">
              <a:solidFill>
                <a:srgbClr val="000000"/>
              </a:solidFill>
              <a:latin typeface="Century Gothic" panose="020B0502020202020204" pitchFamily="34" charset="0"/>
              <a:ea typeface="Open Sans"/>
              <a:cs typeface="Open Sans"/>
              <a:sym typeface="Open Sans"/>
            </a:endParaRPr>
          </a:p>
          <a:p>
            <a:pPr algn="l">
              <a:lnSpc>
                <a:spcPts val="2520"/>
              </a:lnSpc>
            </a:pPr>
            <a:r>
              <a:rPr lang="en-US" sz="1800" dirty="0">
                <a:solidFill>
                  <a:srgbClr val="000000"/>
                </a:solidFill>
                <a:latin typeface="Century Gothic" panose="020B0502020202020204" pitchFamily="34" charset="0"/>
                <a:ea typeface="Open Sans"/>
                <a:cs typeface="Open Sans"/>
                <a:sym typeface="Open Sans"/>
              </a:rPr>
              <a:t>Teaching happens whenever we are interacting with our children within the classroom setting and beyond. </a:t>
            </a:r>
            <a:r>
              <a:rPr lang="en-US" sz="1800" i="1" dirty="0">
                <a:solidFill>
                  <a:srgbClr val="000000"/>
                </a:solidFill>
                <a:latin typeface="Century Gothic" panose="020B0502020202020204" pitchFamily="34" charset="0"/>
                <a:ea typeface="Open Sans Italics"/>
                <a:cs typeface="Open Sans Italics"/>
                <a:sym typeface="Open Sans Italics"/>
              </a:rPr>
              <a:t>All</a:t>
            </a:r>
            <a:r>
              <a:rPr lang="en-US" sz="1800" dirty="0">
                <a:solidFill>
                  <a:srgbClr val="000000"/>
                </a:solidFill>
                <a:latin typeface="Century Gothic" panose="020B0502020202020204" pitchFamily="34" charset="0"/>
                <a:ea typeface="Open Sans"/>
                <a:cs typeface="Open Sans"/>
                <a:sym typeface="Open Sans"/>
              </a:rPr>
              <a:t> interactions, in </a:t>
            </a:r>
            <a:r>
              <a:rPr lang="en-US" sz="1800" i="1" dirty="0">
                <a:solidFill>
                  <a:srgbClr val="000000"/>
                </a:solidFill>
                <a:latin typeface="Century Gothic" panose="020B0502020202020204" pitchFamily="34" charset="0"/>
                <a:ea typeface="Open Sans Italics"/>
                <a:cs typeface="Open Sans Italics"/>
                <a:sym typeface="Open Sans Italics"/>
              </a:rPr>
              <a:t>all </a:t>
            </a:r>
            <a:r>
              <a:rPr lang="en-US" sz="1800" dirty="0">
                <a:solidFill>
                  <a:srgbClr val="000000"/>
                </a:solidFill>
                <a:latin typeface="Century Gothic" panose="020B0502020202020204" pitchFamily="34" charset="0"/>
                <a:ea typeface="Open Sans"/>
                <a:cs typeface="Open Sans"/>
                <a:sym typeface="Open Sans"/>
              </a:rPr>
              <a:t>spaces in the classroom are</a:t>
            </a:r>
            <a:r>
              <a:rPr lang="en-US" sz="1800" i="1" dirty="0">
                <a:solidFill>
                  <a:srgbClr val="000000"/>
                </a:solidFill>
                <a:latin typeface="Century Gothic" panose="020B0502020202020204" pitchFamily="34" charset="0"/>
                <a:ea typeface="Open Sans Italics"/>
                <a:cs typeface="Open Sans Italics"/>
                <a:sym typeface="Open Sans Italics"/>
              </a:rPr>
              <a:t> teaching moments</a:t>
            </a:r>
            <a:r>
              <a:rPr lang="en-US" sz="1800" b="1" dirty="0">
                <a:solidFill>
                  <a:srgbClr val="000000"/>
                </a:solidFill>
                <a:latin typeface="Century Gothic" panose="020B0502020202020204" pitchFamily="34" charset="0"/>
                <a:ea typeface="Open Sans Bold"/>
                <a:cs typeface="Open Sans Bold"/>
                <a:sym typeface="Open Sans Bold"/>
              </a:rPr>
              <a:t>.</a:t>
            </a:r>
            <a:r>
              <a:rPr lang="en-US" sz="1800" dirty="0">
                <a:solidFill>
                  <a:srgbClr val="000000"/>
                </a:solidFill>
                <a:latin typeface="Century Gothic" panose="020B0502020202020204" pitchFamily="34" charset="0"/>
                <a:ea typeface="Open Sans"/>
                <a:cs typeface="Open Sans"/>
                <a:sym typeface="Open Sans"/>
              </a:rPr>
              <a:t> These moments provide rich opportunities for effective assessment and getting to know our children. </a:t>
            </a:r>
          </a:p>
          <a:p>
            <a:pPr algn="l">
              <a:lnSpc>
                <a:spcPts val="2520"/>
              </a:lnSpc>
            </a:pPr>
            <a:endParaRPr lang="en-US" sz="1800" dirty="0">
              <a:solidFill>
                <a:srgbClr val="000000"/>
              </a:solidFill>
              <a:latin typeface="Century Gothic" panose="020B0502020202020204" pitchFamily="34" charset="0"/>
              <a:ea typeface="Open Sans"/>
              <a:cs typeface="Open Sans"/>
              <a:sym typeface="Open Sans"/>
            </a:endParaRPr>
          </a:p>
          <a:p>
            <a:pPr algn="l">
              <a:lnSpc>
                <a:spcPts val="2520"/>
              </a:lnSpc>
            </a:pPr>
            <a:r>
              <a:rPr lang="en-US" sz="1800" dirty="0">
                <a:solidFill>
                  <a:srgbClr val="000000"/>
                </a:solidFill>
                <a:latin typeface="Century Gothic" panose="020B0502020202020204" pitchFamily="34" charset="0"/>
                <a:ea typeface="Open Sans"/>
                <a:cs typeface="Open Sans"/>
                <a:sym typeface="Open Sans"/>
              </a:rPr>
              <a:t>Teaching within the Early Years occurs in every interaction that adults can have with children, within all the different contexts that we are providing. Carefully planning what is in the space also requires careful planning of what interactions may happen - </a:t>
            </a:r>
            <a:r>
              <a:rPr lang="en-US" sz="1800" b="1" i="1" dirty="0">
                <a:solidFill>
                  <a:srgbClr val="000000"/>
                </a:solidFill>
                <a:latin typeface="Century Gothic" panose="020B0502020202020204" pitchFamily="34" charset="0"/>
                <a:ea typeface="Open Sans Bold Italics"/>
                <a:cs typeface="Open Sans Bold Italics"/>
                <a:sym typeface="Open Sans Bold Italics"/>
              </a:rPr>
              <a:t>we plan for what the adults can do in the space alongside the children.</a:t>
            </a:r>
          </a:p>
          <a:p>
            <a:pPr algn="l">
              <a:lnSpc>
                <a:spcPts val="2520"/>
              </a:lnSpc>
            </a:pPr>
            <a:endParaRPr lang="en-US" sz="1800" b="1" i="1" dirty="0">
              <a:solidFill>
                <a:srgbClr val="000000"/>
              </a:solidFill>
              <a:latin typeface="Century Gothic" panose="020B0502020202020204" pitchFamily="34" charset="0"/>
              <a:ea typeface="Open Sans Bold Italics"/>
              <a:cs typeface="Open Sans Bold Italics"/>
              <a:sym typeface="Open Sans Bold Italics"/>
            </a:endParaRPr>
          </a:p>
          <a:p>
            <a:pPr algn="l">
              <a:lnSpc>
                <a:spcPts val="2520"/>
              </a:lnSpc>
            </a:pPr>
            <a:r>
              <a:rPr lang="en-US" sz="1800" dirty="0">
                <a:solidFill>
                  <a:srgbClr val="000000"/>
                </a:solidFill>
                <a:latin typeface="Century Gothic" panose="020B0502020202020204" pitchFamily="34" charset="0"/>
                <a:ea typeface="Open Sans"/>
                <a:cs typeface="Open Sans"/>
                <a:sym typeface="Open Sans"/>
              </a:rPr>
              <a:t>Through the learning environment we: </a:t>
            </a:r>
            <a:r>
              <a:rPr lang="en-US" sz="1800" b="1" dirty="0">
                <a:solidFill>
                  <a:srgbClr val="000000"/>
                </a:solidFill>
                <a:latin typeface="Century Gothic" panose="020B0502020202020204" pitchFamily="34" charset="0"/>
                <a:ea typeface="Open Sans Bold"/>
                <a:cs typeface="Open Sans Bold"/>
                <a:sym typeface="Open Sans Bold"/>
              </a:rPr>
              <a:t>nurture independence, promote learning </a:t>
            </a:r>
            <a:r>
              <a:rPr lang="en-US" sz="1800" b="1" dirty="0" err="1">
                <a:solidFill>
                  <a:srgbClr val="000000"/>
                </a:solidFill>
                <a:latin typeface="Century Gothic" panose="020B0502020202020204" pitchFamily="34" charset="0"/>
                <a:ea typeface="Open Sans Bold"/>
                <a:cs typeface="Open Sans Bold"/>
                <a:sym typeface="Open Sans Bold"/>
              </a:rPr>
              <a:t>behaviours</a:t>
            </a:r>
            <a:r>
              <a:rPr lang="en-US" sz="1800" b="1" dirty="0">
                <a:solidFill>
                  <a:srgbClr val="000000"/>
                </a:solidFill>
                <a:latin typeface="Century Gothic" panose="020B0502020202020204" pitchFamily="34" charset="0"/>
                <a:ea typeface="Open Sans Bold"/>
                <a:cs typeface="Open Sans Bold"/>
                <a:sym typeface="Open Sans Bold"/>
              </a:rPr>
              <a:t>, build confidence and self esteem, develop knowledge and skills side by side, encourage collaboration, meet children’s individual needs (supporting, enriching, extending).</a:t>
            </a:r>
          </a:p>
          <a:p>
            <a:pPr algn="l">
              <a:lnSpc>
                <a:spcPts val="2520"/>
              </a:lnSpc>
            </a:pPr>
            <a:endParaRPr lang="en-US" sz="1800" b="1" dirty="0">
              <a:solidFill>
                <a:srgbClr val="000000"/>
              </a:solidFill>
              <a:latin typeface="Open Sans Bold"/>
              <a:ea typeface="Open Sans Bold"/>
              <a:cs typeface="Open Sans Bold"/>
              <a:sym typeface="Open Sans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196" y="1093330"/>
            <a:ext cx="17781702" cy="8935305"/>
          </a:xfrm>
          <a:custGeom>
            <a:avLst/>
            <a:gdLst/>
            <a:ahLst/>
            <a:cxnLst/>
            <a:rect l="l" t="t" r="r" b="b"/>
            <a:pathLst>
              <a:path w="17781702" h="8935305">
                <a:moveTo>
                  <a:pt x="0" y="0"/>
                </a:moveTo>
                <a:lnTo>
                  <a:pt x="17781703" y="0"/>
                </a:lnTo>
                <a:lnTo>
                  <a:pt x="17781703" y="8935305"/>
                </a:lnTo>
                <a:lnTo>
                  <a:pt x="0" y="8935305"/>
                </a:lnTo>
                <a:lnTo>
                  <a:pt x="0" y="0"/>
                </a:lnTo>
                <a:close/>
              </a:path>
            </a:pathLst>
          </a:custGeom>
          <a:blipFill>
            <a:blip r:embed="rId2"/>
            <a:stretch>
              <a:fillRect/>
            </a:stretch>
          </a:blipFill>
        </p:spPr>
      </p:sp>
      <p:sp>
        <p:nvSpPr>
          <p:cNvPr id="3" name="Freeform 3"/>
          <p:cNvSpPr/>
          <p:nvPr/>
        </p:nvSpPr>
        <p:spPr>
          <a:xfrm>
            <a:off x="373296" y="152400"/>
            <a:ext cx="1603685" cy="1288962"/>
          </a:xfrm>
          <a:custGeom>
            <a:avLst/>
            <a:gdLst/>
            <a:ahLst/>
            <a:cxnLst/>
            <a:rect l="l" t="t" r="r" b="b"/>
            <a:pathLst>
              <a:path w="1603685" h="1288962">
                <a:moveTo>
                  <a:pt x="0" y="0"/>
                </a:moveTo>
                <a:lnTo>
                  <a:pt x="1603685" y="0"/>
                </a:lnTo>
                <a:lnTo>
                  <a:pt x="1603685" y="1288962"/>
                </a:lnTo>
                <a:lnTo>
                  <a:pt x="0" y="12889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1801251" y="218888"/>
            <a:ext cx="10742749" cy="708656"/>
          </a:xfrm>
          <a:prstGeom prst="rect">
            <a:avLst/>
          </a:prstGeom>
        </p:spPr>
        <p:txBody>
          <a:bodyPr lIns="0" tIns="0" rIns="0" bIns="0" rtlCol="0" anchor="t">
            <a:spAutoFit/>
          </a:bodyPr>
          <a:lstStyle/>
          <a:p>
            <a:pPr algn="l">
              <a:lnSpc>
                <a:spcPts val="6109"/>
              </a:lnSpc>
            </a:pPr>
            <a:r>
              <a:rPr lang="en-US" sz="4363" b="1" dirty="0">
                <a:solidFill>
                  <a:srgbClr val="000000"/>
                </a:solidFill>
                <a:latin typeface="Century Gothic" panose="020B0502020202020204" pitchFamily="34" charset="0"/>
                <a:ea typeface="Open Sans Bold"/>
                <a:cs typeface="Open Sans Bold"/>
                <a:sym typeface="Open Sans Bold"/>
              </a:rPr>
              <a:t>Learning Space: Wet Sand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4137191"/>
            <a:ext cx="7772400" cy="5805311"/>
          </a:xfrm>
          <a:prstGeom prst="rect">
            <a:avLst/>
          </a:prstGeom>
        </p:spPr>
      </p:pic>
      <p:grpSp>
        <p:nvGrpSpPr>
          <p:cNvPr id="4" name="Group 4"/>
          <p:cNvGrpSpPr/>
          <p:nvPr/>
        </p:nvGrpSpPr>
        <p:grpSpPr>
          <a:xfrm>
            <a:off x="2706642" y="1277736"/>
            <a:ext cx="14174416" cy="5524031"/>
            <a:chOff x="0" y="676275"/>
            <a:chExt cx="18899221" cy="7365375"/>
          </a:xfrm>
        </p:grpSpPr>
        <p:sp>
          <p:nvSpPr>
            <p:cNvPr id="5" name="TextBox 5"/>
            <p:cNvSpPr txBox="1"/>
            <p:nvPr/>
          </p:nvSpPr>
          <p:spPr>
            <a:xfrm>
              <a:off x="0" y="676275"/>
              <a:ext cx="18899221" cy="3110083"/>
            </a:xfrm>
            <a:prstGeom prst="rect">
              <a:avLst/>
            </a:prstGeom>
          </p:spPr>
          <p:txBody>
            <a:bodyPr lIns="0" tIns="0" rIns="0" bIns="0" rtlCol="0" anchor="t">
              <a:spAutoFit/>
            </a:bodyPr>
            <a:lstStyle/>
            <a:p>
              <a:pPr algn="r">
                <a:lnSpc>
                  <a:spcPts val="18141"/>
                </a:lnSpc>
              </a:pPr>
              <a:r>
                <a:rPr lang="en-US" sz="21094" dirty="0">
                  <a:solidFill>
                    <a:srgbClr val="1F4576"/>
                  </a:solidFill>
                  <a:latin typeface="Arial Rounded MT Bold" panose="020F0704030504030204" pitchFamily="34" charset="0"/>
                  <a:ea typeface="More Sugar"/>
                  <a:cs typeface="More Sugar"/>
                  <a:sym typeface="More Sugar"/>
                </a:rPr>
                <a:t>Enhanced</a:t>
              </a:r>
            </a:p>
          </p:txBody>
        </p:sp>
        <p:sp>
          <p:nvSpPr>
            <p:cNvPr id="6" name="TextBox 6"/>
            <p:cNvSpPr txBox="1"/>
            <p:nvPr/>
          </p:nvSpPr>
          <p:spPr>
            <a:xfrm>
              <a:off x="0" y="4488882"/>
              <a:ext cx="18899221" cy="3552768"/>
            </a:xfrm>
            <a:prstGeom prst="rect">
              <a:avLst/>
            </a:prstGeom>
          </p:spPr>
          <p:txBody>
            <a:bodyPr lIns="0" tIns="0" rIns="0" bIns="0" rtlCol="0" anchor="t">
              <a:spAutoFit/>
            </a:bodyPr>
            <a:lstStyle/>
            <a:p>
              <a:pPr algn="r">
                <a:lnSpc>
                  <a:spcPts val="20653"/>
                </a:lnSpc>
              </a:pPr>
              <a:r>
                <a:rPr lang="en-US" sz="24015" dirty="0">
                  <a:solidFill>
                    <a:srgbClr val="000000"/>
                  </a:solidFill>
                  <a:latin typeface="Arial Rounded MT Bold" panose="020F0704030504030204" pitchFamily="34" charset="0"/>
                  <a:ea typeface="Benedict"/>
                  <a:cs typeface="Benedict"/>
                  <a:sym typeface="Benedict"/>
                </a:rPr>
                <a:t>Provision</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95300"/>
            <a:ext cx="17449800" cy="523220"/>
          </a:xfrm>
          <a:prstGeom prst="rect">
            <a:avLst/>
          </a:prstGeom>
          <a:solidFill>
            <a:schemeClr val="accent3">
              <a:lumMod val="60000"/>
              <a:lumOff val="40000"/>
            </a:schemeClr>
          </a:solidFill>
        </p:spPr>
        <p:txBody>
          <a:bodyPr wrap="square" rtlCol="0">
            <a:spAutoFit/>
          </a:bodyPr>
          <a:lstStyle/>
          <a:p>
            <a:r>
              <a:rPr lang="en-GB" sz="2800" b="1" dirty="0" smtClean="0">
                <a:latin typeface="Century Gothic" panose="020B0502020202020204" pitchFamily="34" charset="0"/>
              </a:rPr>
              <a:t>Areas Rich in Early Literacy, Speech and Language and Reading Opportunities</a:t>
            </a:r>
            <a:endParaRPr lang="en-GB" sz="2800" b="1" dirty="0">
              <a:latin typeface="Century Gothic" panose="020B0502020202020204" pitchFamily="34" charset="0"/>
            </a:endParaRPr>
          </a:p>
        </p:txBody>
      </p:sp>
      <p:sp>
        <p:nvSpPr>
          <p:cNvPr id="5" name="TextBox 4"/>
          <p:cNvSpPr txBox="1"/>
          <p:nvPr/>
        </p:nvSpPr>
        <p:spPr>
          <a:xfrm>
            <a:off x="762000" y="1333500"/>
            <a:ext cx="5181600" cy="353943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Small World</a:t>
            </a:r>
          </a:p>
          <a:p>
            <a:pPr marL="457200" indent="-457200">
              <a:buFont typeface="Wingdings" panose="05000000000000000000" pitchFamily="2" charset="2"/>
              <a:buChar char="§"/>
            </a:pPr>
            <a:r>
              <a:rPr lang="en-GB" b="1" dirty="0" smtClean="0">
                <a:latin typeface="Century Gothic" panose="020B0502020202020204" pitchFamily="34" charset="0"/>
              </a:rPr>
              <a:t>Development of vocabulary, meaning and describing objects.</a:t>
            </a:r>
          </a:p>
          <a:p>
            <a:pPr marL="457200" indent="-457200">
              <a:buFont typeface="Wingdings" panose="05000000000000000000" pitchFamily="2" charset="2"/>
              <a:buChar char="§"/>
            </a:pPr>
            <a:r>
              <a:rPr lang="en-GB" b="1" dirty="0" smtClean="0">
                <a:latin typeface="Century Gothic" panose="020B0502020202020204" pitchFamily="34" charset="0"/>
              </a:rPr>
              <a:t>Understanding and use of narrative structure and story telling conversations.</a:t>
            </a:r>
          </a:p>
          <a:p>
            <a:pPr marL="457200" indent="-457200">
              <a:buFont typeface="Wingdings" panose="05000000000000000000" pitchFamily="2" charset="2"/>
              <a:buChar char="§"/>
            </a:pPr>
            <a:r>
              <a:rPr lang="en-GB" b="1" dirty="0" smtClean="0">
                <a:latin typeface="Century Gothic" panose="020B0502020202020204" pitchFamily="34" charset="0"/>
              </a:rPr>
              <a:t>Development of speech in sentences in relevant contexts.</a:t>
            </a:r>
          </a:p>
          <a:p>
            <a:pPr marL="457200" indent="-457200">
              <a:buFont typeface="Wingdings" panose="05000000000000000000" pitchFamily="2" charset="2"/>
              <a:buChar char="§"/>
            </a:pPr>
            <a:r>
              <a:rPr lang="en-GB" b="1" dirty="0" smtClean="0">
                <a:latin typeface="Century Gothic" panose="020B0502020202020204" pitchFamily="34" charset="0"/>
              </a:rPr>
              <a:t>Extending complexities of speech and language</a:t>
            </a:r>
          </a:p>
          <a:p>
            <a:pPr marL="457200" indent="-457200">
              <a:buFont typeface="Wingdings" panose="05000000000000000000" pitchFamily="2" charset="2"/>
              <a:buChar char="§"/>
            </a:pPr>
            <a:r>
              <a:rPr lang="en-GB" b="1" dirty="0" smtClean="0">
                <a:latin typeface="Century Gothic" panose="020B0502020202020204" pitchFamily="34" charset="0"/>
              </a:rPr>
              <a:t>Using speech and language for a range of purposes and in a range of contexts.</a:t>
            </a:r>
          </a:p>
          <a:p>
            <a:pPr marL="457200" indent="-457200">
              <a:buFont typeface="Wingdings" panose="05000000000000000000" pitchFamily="2" charset="2"/>
              <a:buChar char="§"/>
            </a:pPr>
            <a:endParaRPr lang="en-GB" sz="2000" b="1" dirty="0">
              <a:latin typeface="Century Gothic" panose="020B0502020202020204" pitchFamily="34" charset="0"/>
            </a:endParaRPr>
          </a:p>
        </p:txBody>
      </p:sp>
      <p:sp>
        <p:nvSpPr>
          <p:cNvPr id="6" name="TextBox 5"/>
          <p:cNvSpPr txBox="1"/>
          <p:nvPr/>
        </p:nvSpPr>
        <p:spPr>
          <a:xfrm>
            <a:off x="11887200" y="1441221"/>
            <a:ext cx="4724400" cy="3262432"/>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Role Play</a:t>
            </a:r>
          </a:p>
          <a:p>
            <a:pPr marL="457200" indent="-457200">
              <a:buFont typeface="Wingdings" panose="05000000000000000000" pitchFamily="2" charset="2"/>
              <a:buChar char="§"/>
            </a:pPr>
            <a:r>
              <a:rPr lang="en-GB" b="1" dirty="0" smtClean="0">
                <a:latin typeface="Century Gothic" panose="020B0502020202020204" pitchFamily="34" charset="0"/>
              </a:rPr>
              <a:t>Rehearsing and consolidating everyday speech and language.</a:t>
            </a:r>
          </a:p>
          <a:p>
            <a:pPr marL="457200" indent="-457200">
              <a:buFont typeface="Wingdings" panose="05000000000000000000" pitchFamily="2" charset="2"/>
              <a:buChar char="§"/>
            </a:pPr>
            <a:r>
              <a:rPr lang="en-GB" b="1" dirty="0" smtClean="0">
                <a:latin typeface="Century Gothic" panose="020B0502020202020204" pitchFamily="34" charset="0"/>
              </a:rPr>
              <a:t>Use speech and language for a range of purposes in specific contexts.</a:t>
            </a:r>
          </a:p>
          <a:p>
            <a:pPr marL="457200" indent="-457200">
              <a:buFont typeface="Wingdings" panose="05000000000000000000" pitchFamily="2" charset="2"/>
              <a:buChar char="§"/>
            </a:pPr>
            <a:r>
              <a:rPr lang="en-GB" b="1" dirty="0" smtClean="0">
                <a:latin typeface="Century Gothic" panose="020B0502020202020204" pitchFamily="34" charset="0"/>
              </a:rPr>
              <a:t>Development in different ‘voices’, styles and perspectives.</a:t>
            </a:r>
          </a:p>
          <a:p>
            <a:pPr marL="457200" indent="-457200">
              <a:buFont typeface="Wingdings" panose="05000000000000000000" pitchFamily="2" charset="2"/>
              <a:buChar char="§"/>
            </a:pPr>
            <a:r>
              <a:rPr lang="en-GB" b="1" dirty="0" smtClean="0">
                <a:latin typeface="Century Gothic" panose="020B0502020202020204" pitchFamily="34" charset="0"/>
              </a:rPr>
              <a:t>Development of conversation ‘serve and return’ interactions.</a:t>
            </a:r>
          </a:p>
          <a:p>
            <a:pPr marL="457200" indent="-457200">
              <a:buFont typeface="Wingdings" panose="05000000000000000000" pitchFamily="2" charset="2"/>
              <a:buChar char="§"/>
            </a:pPr>
            <a:endParaRPr lang="en-GB" sz="2000" b="1" dirty="0">
              <a:latin typeface="Century Gothic" panose="020B0502020202020204" pitchFamily="34" charset="0"/>
            </a:endParaRPr>
          </a:p>
        </p:txBody>
      </p:sp>
      <p:sp>
        <p:nvSpPr>
          <p:cNvPr id="7" name="TextBox 6"/>
          <p:cNvSpPr txBox="1"/>
          <p:nvPr/>
        </p:nvSpPr>
        <p:spPr>
          <a:xfrm>
            <a:off x="762000" y="5748357"/>
            <a:ext cx="5181600" cy="3508653"/>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Story and Puppets</a:t>
            </a:r>
          </a:p>
          <a:p>
            <a:pPr marL="457200" indent="-457200">
              <a:buFont typeface="Wingdings" panose="05000000000000000000" pitchFamily="2" charset="2"/>
              <a:buChar char="§"/>
            </a:pPr>
            <a:r>
              <a:rPr lang="en-GB" b="1" dirty="0" smtClean="0">
                <a:latin typeface="Century Gothic" panose="020B0502020202020204" pitchFamily="34" charset="0"/>
              </a:rPr>
              <a:t>Understanding the use of narrative structure and storytelling conversations</a:t>
            </a:r>
          </a:p>
          <a:p>
            <a:pPr marL="457200" indent="-457200">
              <a:buFont typeface="Wingdings" panose="05000000000000000000" pitchFamily="2" charset="2"/>
              <a:buChar char="§"/>
            </a:pPr>
            <a:r>
              <a:rPr lang="en-GB" b="1" dirty="0" smtClean="0">
                <a:latin typeface="Century Gothic" panose="020B0502020202020204" pitchFamily="34" charset="0"/>
              </a:rPr>
              <a:t>Development speech in extended sentences using story telling conventions</a:t>
            </a:r>
          </a:p>
          <a:p>
            <a:pPr marL="457200" indent="-457200">
              <a:buFont typeface="Wingdings" panose="05000000000000000000" pitchFamily="2" charset="2"/>
              <a:buChar char="§"/>
            </a:pPr>
            <a:r>
              <a:rPr lang="en-GB" b="1" dirty="0" smtClean="0">
                <a:latin typeface="Century Gothic" panose="020B0502020202020204" pitchFamily="34" charset="0"/>
              </a:rPr>
              <a:t>Extending complexity of speech and language </a:t>
            </a:r>
          </a:p>
          <a:p>
            <a:pPr marL="457200" indent="-457200">
              <a:buFont typeface="Wingdings" panose="05000000000000000000" pitchFamily="2" charset="2"/>
              <a:buChar char="§"/>
            </a:pPr>
            <a:r>
              <a:rPr lang="en-GB" b="1" dirty="0" smtClean="0">
                <a:latin typeface="Century Gothic" panose="020B0502020202020204" pitchFamily="34" charset="0"/>
              </a:rPr>
              <a:t>Using speech and language for a range of purposes and in a range of contexts</a:t>
            </a:r>
          </a:p>
          <a:p>
            <a:pPr marL="457200" indent="-457200">
              <a:buFont typeface="Wingdings" panose="05000000000000000000" pitchFamily="2" charset="2"/>
              <a:buChar char="§"/>
            </a:pPr>
            <a:r>
              <a:rPr lang="en-GB" b="1" dirty="0" smtClean="0">
                <a:latin typeface="Century Gothic" panose="020B0502020202020204" pitchFamily="34" charset="0"/>
              </a:rPr>
              <a:t>Telling stories from a range of perspectives and using a range of stimuli. </a:t>
            </a:r>
            <a:endParaRPr lang="en-GB" b="1" dirty="0">
              <a:latin typeface="Century Gothic" panose="020B0502020202020204" pitchFamily="34" charset="0"/>
            </a:endParaRPr>
          </a:p>
        </p:txBody>
      </p:sp>
      <p:sp>
        <p:nvSpPr>
          <p:cNvPr id="8" name="TextBox 7"/>
          <p:cNvSpPr txBox="1"/>
          <p:nvPr/>
        </p:nvSpPr>
        <p:spPr>
          <a:xfrm>
            <a:off x="11856720" y="5524500"/>
            <a:ext cx="5181600" cy="3293209"/>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Music and Song</a:t>
            </a:r>
          </a:p>
          <a:p>
            <a:pPr marL="457200" indent="-457200">
              <a:buFont typeface="Wingdings" panose="05000000000000000000" pitchFamily="2" charset="2"/>
              <a:buChar char="§"/>
            </a:pPr>
            <a:r>
              <a:rPr lang="en-GB" b="1" dirty="0" smtClean="0">
                <a:latin typeface="Century Gothic" panose="020B0502020202020204" pitchFamily="34" charset="0"/>
              </a:rPr>
              <a:t>Development of vocabulary, naming and describing objects and actions.</a:t>
            </a:r>
          </a:p>
          <a:p>
            <a:pPr marL="457200" indent="-457200">
              <a:buFont typeface="Wingdings" panose="05000000000000000000" pitchFamily="2" charset="2"/>
              <a:buChar char="§"/>
            </a:pPr>
            <a:r>
              <a:rPr lang="en-GB" b="1" dirty="0" smtClean="0">
                <a:latin typeface="Century Gothic" panose="020B0502020202020204" pitchFamily="34" charset="0"/>
              </a:rPr>
              <a:t>Understanding the use of narrative structure and story telling conventions.</a:t>
            </a:r>
          </a:p>
          <a:p>
            <a:pPr marL="457200" indent="-457200">
              <a:buFont typeface="Wingdings" panose="05000000000000000000" pitchFamily="2" charset="2"/>
              <a:buChar char="§"/>
            </a:pPr>
            <a:r>
              <a:rPr lang="en-GB" b="1" dirty="0" smtClean="0">
                <a:latin typeface="Century Gothic" panose="020B0502020202020204" pitchFamily="34" charset="0"/>
              </a:rPr>
              <a:t>Development in speech in sentences and relevant contexts.</a:t>
            </a:r>
          </a:p>
          <a:p>
            <a:pPr marL="457200" indent="-457200">
              <a:buFont typeface="Wingdings" panose="05000000000000000000" pitchFamily="2" charset="2"/>
              <a:buChar char="§"/>
            </a:pPr>
            <a:r>
              <a:rPr lang="en-GB" b="1" dirty="0" smtClean="0">
                <a:latin typeface="Century Gothic" panose="020B0502020202020204" pitchFamily="34" charset="0"/>
              </a:rPr>
              <a:t>Extending complexity of speech and language.</a:t>
            </a:r>
          </a:p>
          <a:p>
            <a:pPr marL="457200" indent="-457200">
              <a:buFont typeface="Wingdings" panose="05000000000000000000" pitchFamily="2" charset="2"/>
              <a:buChar char="§"/>
            </a:pPr>
            <a:r>
              <a:rPr lang="en-GB" b="1" dirty="0" smtClean="0">
                <a:latin typeface="Century Gothic" panose="020B0502020202020204" pitchFamily="34" charset="0"/>
              </a:rPr>
              <a:t>Using speech and language for a range of purposes and in a range of contexts.</a:t>
            </a:r>
            <a:endParaRPr lang="en-GB" b="1" dirty="0">
              <a:latin typeface="Century Gothic" panose="020B0502020202020204" pitchFamily="34" charset="0"/>
            </a:endParaRPr>
          </a:p>
        </p:txBody>
      </p:sp>
      <p:sp>
        <p:nvSpPr>
          <p:cNvPr id="9" name="TextBox 8"/>
          <p:cNvSpPr txBox="1"/>
          <p:nvPr/>
        </p:nvSpPr>
        <p:spPr>
          <a:xfrm>
            <a:off x="6705600" y="1376001"/>
            <a:ext cx="4343400" cy="2677656"/>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Investigation</a:t>
            </a:r>
          </a:p>
          <a:p>
            <a:pPr marL="457200" indent="-457200">
              <a:buFont typeface="Wingdings" panose="05000000000000000000" pitchFamily="2" charset="2"/>
              <a:buChar char="§"/>
            </a:pPr>
            <a:r>
              <a:rPr lang="en-GB" b="1" dirty="0" smtClean="0">
                <a:latin typeface="Century Gothic" panose="020B0502020202020204" pitchFamily="34" charset="0"/>
              </a:rPr>
              <a:t>Development of investigative and scientific language.</a:t>
            </a:r>
          </a:p>
          <a:p>
            <a:pPr marL="457200" indent="-457200">
              <a:buFont typeface="Wingdings" panose="05000000000000000000" pitchFamily="2" charset="2"/>
              <a:buChar char="§"/>
            </a:pPr>
            <a:r>
              <a:rPr lang="en-GB" b="1" dirty="0" smtClean="0">
                <a:latin typeface="Century Gothic" panose="020B0502020202020204" pitchFamily="34" charset="0"/>
              </a:rPr>
              <a:t>Development of extraordinary vocabulary name and describing objects and actions.</a:t>
            </a:r>
          </a:p>
          <a:p>
            <a:pPr marL="457200" indent="-457200">
              <a:buFont typeface="Wingdings" panose="05000000000000000000" pitchFamily="2" charset="2"/>
              <a:buChar char="§"/>
            </a:pPr>
            <a:r>
              <a:rPr lang="en-GB" b="1" dirty="0" smtClean="0">
                <a:latin typeface="Century Gothic" panose="020B0502020202020204" pitchFamily="34" charset="0"/>
              </a:rPr>
              <a:t>Use of tenses – forward planning and reflecting on what has passed. </a:t>
            </a:r>
            <a:endParaRPr lang="en-GB" b="1" dirty="0">
              <a:latin typeface="Century Gothic" panose="020B0502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8527" y="4700722"/>
            <a:ext cx="5193873" cy="38793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95300"/>
            <a:ext cx="17449800" cy="523220"/>
          </a:xfrm>
          <a:prstGeom prst="rect">
            <a:avLst/>
          </a:prstGeom>
          <a:solidFill>
            <a:schemeClr val="accent1">
              <a:lumMod val="40000"/>
              <a:lumOff val="60000"/>
            </a:schemeClr>
          </a:solidFill>
        </p:spPr>
        <p:txBody>
          <a:bodyPr wrap="square" rtlCol="0">
            <a:spAutoFit/>
          </a:bodyPr>
          <a:lstStyle/>
          <a:p>
            <a:r>
              <a:rPr lang="en-GB" sz="2800" b="1" dirty="0" smtClean="0">
                <a:latin typeface="Century Gothic" panose="020B0502020202020204" pitchFamily="34" charset="0"/>
              </a:rPr>
              <a:t>Areas Rich in Early Maths, Number, Shape Space and Measure Opportunities</a:t>
            </a:r>
            <a:endParaRPr lang="en-GB" sz="2800" b="1" dirty="0">
              <a:latin typeface="Century Gothic" panose="020B0502020202020204" pitchFamily="34" charset="0"/>
            </a:endParaRPr>
          </a:p>
        </p:txBody>
      </p:sp>
      <p:sp>
        <p:nvSpPr>
          <p:cNvPr id="4" name="TextBox 3"/>
          <p:cNvSpPr txBox="1"/>
          <p:nvPr/>
        </p:nvSpPr>
        <p:spPr>
          <a:xfrm>
            <a:off x="12344400" y="1333500"/>
            <a:ext cx="5181600" cy="350865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Block Play</a:t>
            </a:r>
          </a:p>
          <a:p>
            <a:pPr marL="457200" indent="-457200">
              <a:buFont typeface="Wingdings" panose="05000000000000000000" pitchFamily="2" charset="2"/>
              <a:buChar char="§"/>
            </a:pPr>
            <a:r>
              <a:rPr lang="en-GB" b="1" dirty="0" smtClean="0">
                <a:latin typeface="Century Gothic" panose="020B0502020202020204" pitchFamily="34" charset="0"/>
              </a:rPr>
              <a:t>Counting out pieces to design and build ideas.</a:t>
            </a:r>
          </a:p>
          <a:p>
            <a:pPr marL="457200" indent="-457200">
              <a:buFont typeface="Wingdings" panose="05000000000000000000" pitchFamily="2" charset="2"/>
              <a:buChar char="§"/>
            </a:pPr>
            <a:r>
              <a:rPr lang="en-GB" b="1" dirty="0" smtClean="0">
                <a:latin typeface="Century Gothic" panose="020B0502020202020204" pitchFamily="34" charset="0"/>
              </a:rPr>
              <a:t>Selecting shapes and size of blocks to meet a design need.</a:t>
            </a:r>
          </a:p>
          <a:p>
            <a:pPr marL="457200" indent="-457200">
              <a:buFont typeface="Wingdings" panose="05000000000000000000" pitchFamily="2" charset="2"/>
              <a:buChar char="§"/>
            </a:pPr>
            <a:r>
              <a:rPr lang="en-GB" b="1" dirty="0" smtClean="0">
                <a:latin typeface="Century Gothic" panose="020B0502020202020204" pitchFamily="34" charset="0"/>
              </a:rPr>
              <a:t>Experiencing the properties of shape and how certain shapes can be used. </a:t>
            </a:r>
          </a:p>
          <a:p>
            <a:pPr marL="457200" indent="-457200">
              <a:buFont typeface="Wingdings" panose="05000000000000000000" pitchFamily="2" charset="2"/>
              <a:buChar char="§"/>
            </a:pPr>
            <a:r>
              <a:rPr lang="en-GB" b="1" dirty="0" smtClean="0">
                <a:latin typeface="Century Gothic" panose="020B0502020202020204" pitchFamily="34" charset="0"/>
              </a:rPr>
              <a:t>Positioning and sequencing blocks including tessellation, reflection and rotation.</a:t>
            </a:r>
          </a:p>
          <a:p>
            <a:pPr marL="457200" indent="-457200">
              <a:buFont typeface="Wingdings" panose="05000000000000000000" pitchFamily="2" charset="2"/>
              <a:buChar char="§"/>
            </a:pPr>
            <a:r>
              <a:rPr lang="en-GB" b="1" dirty="0" smtClean="0">
                <a:latin typeface="Century Gothic" panose="020B0502020202020204" pitchFamily="34" charset="0"/>
              </a:rPr>
              <a:t>Recognising, creating and understanding patterns as part of play</a:t>
            </a:r>
            <a:endParaRPr lang="en-GB" b="1" dirty="0">
              <a:latin typeface="Century Gothic" panose="020B0502020202020204" pitchFamily="34" charset="0"/>
            </a:endParaRPr>
          </a:p>
        </p:txBody>
      </p:sp>
      <p:sp>
        <p:nvSpPr>
          <p:cNvPr id="5" name="TextBox 4"/>
          <p:cNvSpPr txBox="1"/>
          <p:nvPr/>
        </p:nvSpPr>
        <p:spPr>
          <a:xfrm>
            <a:off x="12344400" y="5230787"/>
            <a:ext cx="5181600" cy="4278094"/>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Small Construction</a:t>
            </a:r>
          </a:p>
          <a:p>
            <a:pPr marL="457200" indent="-457200">
              <a:buFont typeface="Wingdings" panose="05000000000000000000" pitchFamily="2" charset="2"/>
              <a:buChar char="§"/>
            </a:pPr>
            <a:r>
              <a:rPr lang="en-GB" b="1" dirty="0" err="1" smtClean="0">
                <a:latin typeface="Century Gothic" panose="020B0502020202020204" pitchFamily="34" charset="0"/>
              </a:rPr>
              <a:t>Regognising</a:t>
            </a:r>
            <a:r>
              <a:rPr lang="en-GB" b="1" dirty="0" smtClean="0">
                <a:latin typeface="Century Gothic" panose="020B0502020202020204" pitchFamily="34" charset="0"/>
              </a:rPr>
              <a:t>, understanding and naming shape, size and colour whilst selecting and tidying away</a:t>
            </a:r>
          </a:p>
          <a:p>
            <a:pPr marL="457200" indent="-457200">
              <a:buFont typeface="Wingdings" panose="05000000000000000000" pitchFamily="2" charset="2"/>
              <a:buChar char="§"/>
            </a:pPr>
            <a:r>
              <a:rPr lang="en-GB" b="1" dirty="0" smtClean="0">
                <a:latin typeface="Century Gothic" panose="020B0502020202020204" pitchFamily="34" charset="0"/>
              </a:rPr>
              <a:t>Recognising, creating and understanding patterns as part of model making. </a:t>
            </a:r>
          </a:p>
          <a:p>
            <a:pPr marL="457200" indent="-457200">
              <a:buFont typeface="Wingdings" panose="05000000000000000000" pitchFamily="2" charset="2"/>
              <a:buChar char="§"/>
            </a:pPr>
            <a:r>
              <a:rPr lang="en-GB" b="1" dirty="0" smtClean="0">
                <a:latin typeface="Century Gothic" panose="020B0502020202020204" pitchFamily="34" charset="0"/>
              </a:rPr>
              <a:t>Counting and cardinality as part of organising pieces and sets whilst building. </a:t>
            </a:r>
          </a:p>
          <a:p>
            <a:pPr marL="457200" indent="-457200">
              <a:buFont typeface="Wingdings" panose="05000000000000000000" pitchFamily="2" charset="2"/>
              <a:buChar char="§"/>
            </a:pPr>
            <a:r>
              <a:rPr lang="en-GB" b="1" dirty="0" err="1" smtClean="0">
                <a:latin typeface="Century Gothic" panose="020B0502020202020204" pitchFamily="34" charset="0"/>
              </a:rPr>
              <a:t>Subsitising</a:t>
            </a:r>
            <a:r>
              <a:rPr lang="en-GB" b="1" dirty="0" smtClean="0">
                <a:latin typeface="Century Gothic" panose="020B0502020202020204" pitchFamily="34" charset="0"/>
              </a:rPr>
              <a:t> and partitioning as part of building.</a:t>
            </a:r>
          </a:p>
          <a:p>
            <a:pPr marL="457200" indent="-457200">
              <a:buFont typeface="Wingdings" panose="05000000000000000000" pitchFamily="2" charset="2"/>
              <a:buChar char="§"/>
            </a:pPr>
            <a:r>
              <a:rPr lang="en-GB" b="1" dirty="0" smtClean="0">
                <a:latin typeface="Century Gothic" panose="020B0502020202020204" pitchFamily="34" charset="0"/>
              </a:rPr>
              <a:t>Using positional language to talk about ideas and models.</a:t>
            </a:r>
          </a:p>
          <a:p>
            <a:pPr marL="457200" indent="-457200">
              <a:buFont typeface="Wingdings" panose="05000000000000000000" pitchFamily="2" charset="2"/>
              <a:buChar char="§"/>
            </a:pPr>
            <a:endParaRPr lang="en-GB" sz="1400" b="1" dirty="0">
              <a:latin typeface="Century Gothic" panose="020B0502020202020204" pitchFamily="34" charset="0"/>
            </a:endParaRPr>
          </a:p>
        </p:txBody>
      </p:sp>
      <p:sp>
        <p:nvSpPr>
          <p:cNvPr id="6" name="TextBox 5"/>
          <p:cNvSpPr txBox="1"/>
          <p:nvPr/>
        </p:nvSpPr>
        <p:spPr>
          <a:xfrm>
            <a:off x="6553200" y="1333500"/>
            <a:ext cx="5257800" cy="240065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Tidy Up Time</a:t>
            </a:r>
          </a:p>
          <a:p>
            <a:pPr marL="457200" indent="-457200">
              <a:buFont typeface="Wingdings" panose="05000000000000000000" pitchFamily="2" charset="2"/>
              <a:buChar char="§"/>
            </a:pPr>
            <a:r>
              <a:rPr lang="en-GB" b="1" dirty="0" smtClean="0">
                <a:latin typeface="Century Gothic" panose="020B0502020202020204" pitchFamily="34" charset="0"/>
              </a:rPr>
              <a:t>Sorting, grouping and counting to tidy resources away</a:t>
            </a:r>
          </a:p>
          <a:p>
            <a:pPr marL="457200" indent="-457200">
              <a:buFont typeface="Wingdings" panose="05000000000000000000" pitchFamily="2" charset="2"/>
              <a:buChar char="§"/>
            </a:pPr>
            <a:r>
              <a:rPr lang="en-GB" b="1" dirty="0" smtClean="0">
                <a:latin typeface="Century Gothic" panose="020B0502020202020204" pitchFamily="34" charset="0"/>
              </a:rPr>
              <a:t>Matching similarities using shape and size. </a:t>
            </a:r>
          </a:p>
          <a:p>
            <a:pPr marL="457200" indent="-457200">
              <a:buFont typeface="Wingdings" panose="05000000000000000000" pitchFamily="2" charset="2"/>
              <a:buChar char="§"/>
            </a:pPr>
            <a:r>
              <a:rPr lang="en-GB" b="1" dirty="0" smtClean="0">
                <a:latin typeface="Century Gothic" panose="020B0502020202020204" pitchFamily="34" charset="0"/>
              </a:rPr>
              <a:t>Noting sameness and difference to organise and arrange. </a:t>
            </a:r>
          </a:p>
          <a:p>
            <a:pPr marL="457200" indent="-457200">
              <a:buFont typeface="Wingdings" panose="05000000000000000000" pitchFamily="2" charset="2"/>
              <a:buChar char="§"/>
            </a:pPr>
            <a:r>
              <a:rPr lang="en-GB" b="1" dirty="0" smtClean="0">
                <a:latin typeface="Century Gothic" panose="020B0502020202020204" pitchFamily="34" charset="0"/>
              </a:rPr>
              <a:t>Applying concepts of more and fewer. </a:t>
            </a:r>
            <a:endParaRPr lang="en-GB" b="1" dirty="0">
              <a:latin typeface="Century Gothic" panose="020B0502020202020204" pitchFamily="34" charset="0"/>
            </a:endParaRPr>
          </a:p>
        </p:txBody>
      </p:sp>
      <p:sp>
        <p:nvSpPr>
          <p:cNvPr id="7" name="TextBox 6"/>
          <p:cNvSpPr txBox="1"/>
          <p:nvPr/>
        </p:nvSpPr>
        <p:spPr>
          <a:xfrm>
            <a:off x="6591300" y="3943898"/>
            <a:ext cx="5181600" cy="267765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Dough</a:t>
            </a:r>
          </a:p>
          <a:p>
            <a:pPr marL="457200" indent="-457200">
              <a:buFont typeface="Wingdings" panose="05000000000000000000" pitchFamily="2" charset="2"/>
              <a:buChar char="§"/>
            </a:pPr>
            <a:r>
              <a:rPr lang="en-GB" b="1" dirty="0" smtClean="0">
                <a:latin typeface="Century Gothic" panose="020B0502020202020204" pitchFamily="34" charset="0"/>
              </a:rPr>
              <a:t>Exploring shape and size through use if graduated shape cutters. </a:t>
            </a:r>
          </a:p>
          <a:p>
            <a:pPr marL="457200" indent="-457200">
              <a:buFont typeface="Wingdings" panose="05000000000000000000" pitchFamily="2" charset="2"/>
              <a:buChar char="§"/>
            </a:pPr>
            <a:r>
              <a:rPr lang="en-GB" b="1" dirty="0" smtClean="0">
                <a:latin typeface="Century Gothic" panose="020B0502020202020204" pitchFamily="34" charset="0"/>
              </a:rPr>
              <a:t>Developing number sense, counting, matching one to one and making pairs as part of baking with bun cases and tins.</a:t>
            </a:r>
          </a:p>
          <a:p>
            <a:pPr marL="457200" indent="-457200">
              <a:buFont typeface="Wingdings" panose="05000000000000000000" pitchFamily="2" charset="2"/>
              <a:buChar char="§"/>
            </a:pPr>
            <a:r>
              <a:rPr lang="en-GB" b="1" dirty="0" smtClean="0">
                <a:latin typeface="Century Gothic" panose="020B0502020202020204" pitchFamily="34" charset="0"/>
              </a:rPr>
              <a:t>Using measure and number recognition as part of pretend baking.   </a:t>
            </a:r>
            <a:endParaRPr lang="en-GB" b="1" dirty="0">
              <a:latin typeface="Century Gothic" panose="020B0502020202020204" pitchFamily="34" charset="0"/>
            </a:endParaRPr>
          </a:p>
        </p:txBody>
      </p:sp>
      <p:sp>
        <p:nvSpPr>
          <p:cNvPr id="8" name="TextBox 7"/>
          <p:cNvSpPr txBox="1"/>
          <p:nvPr/>
        </p:nvSpPr>
        <p:spPr>
          <a:xfrm>
            <a:off x="6477000" y="6887898"/>
            <a:ext cx="5410200" cy="28931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Transient Art</a:t>
            </a:r>
          </a:p>
          <a:p>
            <a:pPr marL="457200" indent="-457200">
              <a:buFont typeface="Wingdings" panose="05000000000000000000" pitchFamily="2" charset="2"/>
              <a:buChar char="§"/>
            </a:pPr>
            <a:r>
              <a:rPr lang="en-GB" b="1" dirty="0" smtClean="0">
                <a:latin typeface="Century Gothic" panose="020B0502020202020204" pitchFamily="34" charset="0"/>
              </a:rPr>
              <a:t>Using regular and irregular shapes to represent ideas and make patterns. </a:t>
            </a:r>
          </a:p>
          <a:p>
            <a:pPr marL="457200" indent="-457200">
              <a:buFont typeface="Wingdings" panose="05000000000000000000" pitchFamily="2" charset="2"/>
              <a:buChar char="§"/>
            </a:pPr>
            <a:r>
              <a:rPr lang="en-GB" b="1" dirty="0" smtClean="0">
                <a:latin typeface="Century Gothic" panose="020B0502020202020204" pitchFamily="34" charset="0"/>
              </a:rPr>
              <a:t>Exploring shapes, lines and grids whilst using natural materials. </a:t>
            </a:r>
          </a:p>
          <a:p>
            <a:pPr marL="457200" indent="-457200">
              <a:buFont typeface="Wingdings" panose="05000000000000000000" pitchFamily="2" charset="2"/>
              <a:buChar char="§"/>
            </a:pPr>
            <a:r>
              <a:rPr lang="en-GB" b="1" dirty="0" smtClean="0">
                <a:latin typeface="Century Gothic" panose="020B0502020202020204" pitchFamily="34" charset="0"/>
              </a:rPr>
              <a:t>Recognising, creating and understanding patterns. </a:t>
            </a:r>
          </a:p>
          <a:p>
            <a:pPr marL="457200" indent="-457200">
              <a:buFont typeface="Wingdings" panose="05000000000000000000" pitchFamily="2" charset="2"/>
              <a:buChar char="§"/>
            </a:pPr>
            <a:r>
              <a:rPr lang="en-GB" b="1" dirty="0" smtClean="0">
                <a:latin typeface="Century Gothic" panose="020B0502020202020204" pitchFamily="34" charset="0"/>
              </a:rPr>
              <a:t>Sorting, grouping and matching whilst selecting resources and being creative. </a:t>
            </a:r>
          </a:p>
          <a:p>
            <a:endParaRPr lang="en-GB" sz="1400" b="1" dirty="0" smtClean="0">
              <a:latin typeface="Century Gothic" panose="020B0502020202020204" pitchFamily="34" charset="0"/>
            </a:endParaRPr>
          </a:p>
        </p:txBody>
      </p:sp>
      <p:sp>
        <p:nvSpPr>
          <p:cNvPr id="9" name="TextBox 8"/>
          <p:cNvSpPr txBox="1"/>
          <p:nvPr/>
        </p:nvSpPr>
        <p:spPr>
          <a:xfrm>
            <a:off x="776639" y="1333500"/>
            <a:ext cx="5181600" cy="350865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400" b="1" u="sng" dirty="0" smtClean="0">
                <a:latin typeface="Century Gothic" panose="020B0502020202020204" pitchFamily="34" charset="0"/>
              </a:rPr>
              <a:t>Maths</a:t>
            </a:r>
          </a:p>
          <a:p>
            <a:pPr marL="457200" indent="-457200">
              <a:buFont typeface="Wingdings" panose="05000000000000000000" pitchFamily="2" charset="2"/>
              <a:buChar char="§"/>
            </a:pPr>
            <a:r>
              <a:rPr lang="en-GB" b="1" dirty="0" smtClean="0">
                <a:latin typeface="Century Gothic" panose="020B0502020202020204" pitchFamily="34" charset="0"/>
              </a:rPr>
              <a:t>Number recognition, </a:t>
            </a:r>
            <a:r>
              <a:rPr lang="en-GB" b="1" dirty="0" err="1" smtClean="0">
                <a:latin typeface="Century Gothic" panose="020B0502020202020204" pitchFamily="34" charset="0"/>
              </a:rPr>
              <a:t>subitising</a:t>
            </a:r>
            <a:r>
              <a:rPr lang="en-GB" b="1" dirty="0" smtClean="0">
                <a:latin typeface="Century Gothic" panose="020B0502020202020204" pitchFamily="34" charset="0"/>
              </a:rPr>
              <a:t>, counting and calculating whilst playing board games. </a:t>
            </a:r>
          </a:p>
          <a:p>
            <a:pPr marL="457200" indent="-457200">
              <a:buFont typeface="Wingdings" panose="05000000000000000000" pitchFamily="2" charset="2"/>
              <a:buChar char="§"/>
            </a:pPr>
            <a:r>
              <a:rPr lang="en-GB" b="1" dirty="0" smtClean="0">
                <a:latin typeface="Century Gothic" panose="020B0502020202020204" pitchFamily="34" charset="0"/>
              </a:rPr>
              <a:t>Applying knowledge of number, more than, less than whilst inventing own games. </a:t>
            </a:r>
          </a:p>
          <a:p>
            <a:pPr marL="457200" indent="-457200">
              <a:buFont typeface="Wingdings" panose="05000000000000000000" pitchFamily="2" charset="2"/>
              <a:buChar char="§"/>
            </a:pPr>
            <a:r>
              <a:rPr lang="en-GB" b="1" dirty="0" smtClean="0">
                <a:latin typeface="Century Gothic" panose="020B0502020202020204" pitchFamily="34" charset="0"/>
              </a:rPr>
              <a:t>Sorting grouping, matching and counting with objects and trays. </a:t>
            </a:r>
          </a:p>
          <a:p>
            <a:pPr marL="457200" indent="-457200">
              <a:buFont typeface="Wingdings" panose="05000000000000000000" pitchFamily="2" charset="2"/>
              <a:buChar char="§"/>
            </a:pPr>
            <a:r>
              <a:rPr lang="en-GB" b="1" dirty="0" smtClean="0">
                <a:latin typeface="Century Gothic" panose="020B0502020202020204" pitchFamily="34" charset="0"/>
              </a:rPr>
              <a:t>Making patterns with 2d shapes, understanding properties, tessellation, reflection and rotation. </a:t>
            </a:r>
            <a:endParaRPr lang="en-GB" b="1" dirty="0">
              <a:latin typeface="Century Gothic" panose="020B0502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639" y="5509519"/>
            <a:ext cx="4981339" cy="3720630"/>
          </a:xfrm>
          <a:prstGeom prst="rect">
            <a:avLst/>
          </a:prstGeom>
        </p:spPr>
      </p:pic>
    </p:spTree>
    <p:extLst>
      <p:ext uri="{BB962C8B-B14F-4D97-AF65-F5344CB8AC3E}">
        <p14:creationId xmlns:p14="http://schemas.microsoft.com/office/powerpoint/2010/main" val="2460734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06642" y="1277736"/>
            <a:ext cx="14174416" cy="5524031"/>
            <a:chOff x="0" y="676275"/>
            <a:chExt cx="18899221" cy="7365375"/>
          </a:xfrm>
        </p:grpSpPr>
        <p:sp>
          <p:nvSpPr>
            <p:cNvPr id="3" name="TextBox 3"/>
            <p:cNvSpPr txBox="1"/>
            <p:nvPr/>
          </p:nvSpPr>
          <p:spPr>
            <a:xfrm>
              <a:off x="0" y="676275"/>
              <a:ext cx="18899221" cy="3110083"/>
            </a:xfrm>
            <a:prstGeom prst="rect">
              <a:avLst/>
            </a:prstGeom>
          </p:spPr>
          <p:txBody>
            <a:bodyPr lIns="0" tIns="0" rIns="0" bIns="0" rtlCol="0" anchor="t">
              <a:spAutoFit/>
            </a:bodyPr>
            <a:lstStyle/>
            <a:p>
              <a:pPr algn="r">
                <a:lnSpc>
                  <a:spcPts val="18141"/>
                </a:lnSpc>
              </a:pPr>
              <a:r>
                <a:rPr lang="en-US" sz="21094" dirty="0">
                  <a:solidFill>
                    <a:srgbClr val="1F4576"/>
                  </a:solidFill>
                  <a:latin typeface="Arial Rounded MT Bold" panose="020F0704030504030204" pitchFamily="34" charset="0"/>
                  <a:ea typeface="More Sugar"/>
                  <a:cs typeface="More Sugar"/>
                  <a:sym typeface="More Sugar"/>
                </a:rPr>
                <a:t>Directed</a:t>
              </a:r>
            </a:p>
          </p:txBody>
        </p:sp>
        <p:sp>
          <p:nvSpPr>
            <p:cNvPr id="4" name="TextBox 4"/>
            <p:cNvSpPr txBox="1"/>
            <p:nvPr/>
          </p:nvSpPr>
          <p:spPr>
            <a:xfrm>
              <a:off x="0" y="4488882"/>
              <a:ext cx="18899221" cy="3552768"/>
            </a:xfrm>
            <a:prstGeom prst="rect">
              <a:avLst/>
            </a:prstGeom>
          </p:spPr>
          <p:txBody>
            <a:bodyPr lIns="0" tIns="0" rIns="0" bIns="0" rtlCol="0" anchor="t">
              <a:spAutoFit/>
            </a:bodyPr>
            <a:lstStyle/>
            <a:p>
              <a:pPr algn="r">
                <a:lnSpc>
                  <a:spcPts val="20653"/>
                </a:lnSpc>
              </a:pPr>
              <a:r>
                <a:rPr lang="en-US" sz="24015" dirty="0">
                  <a:solidFill>
                    <a:srgbClr val="000000"/>
                  </a:solidFill>
                  <a:latin typeface="Arial Rounded MT Bold" panose="020F0704030504030204" pitchFamily="34" charset="0"/>
                  <a:ea typeface="Benedict"/>
                  <a:cs typeface="Benedict"/>
                  <a:sym typeface="Benedict"/>
                </a:rPr>
                <a:t>Activities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28909">
            <a:off x="506356" y="2435262"/>
            <a:ext cx="3992697" cy="3598357"/>
          </a:xfrm>
          <a:custGeom>
            <a:avLst/>
            <a:gdLst/>
            <a:ahLst/>
            <a:cxnLst/>
            <a:rect l="l" t="t" r="r" b="b"/>
            <a:pathLst>
              <a:path w="3992697" h="3598357">
                <a:moveTo>
                  <a:pt x="0" y="0"/>
                </a:moveTo>
                <a:lnTo>
                  <a:pt x="3992698" y="0"/>
                </a:lnTo>
                <a:lnTo>
                  <a:pt x="3992698" y="3598357"/>
                </a:lnTo>
                <a:lnTo>
                  <a:pt x="0" y="3598357"/>
                </a:lnTo>
                <a:lnTo>
                  <a:pt x="0" y="0"/>
                </a:lnTo>
                <a:close/>
              </a:path>
            </a:pathLst>
          </a:custGeom>
          <a:blipFill>
            <a:blip r:embed="rId2"/>
            <a:stretch>
              <a:fillRect/>
            </a:stretch>
          </a:blipFill>
          <a:ln w="38100" cap="sq">
            <a:solidFill>
              <a:srgbClr val="000000"/>
            </a:solidFill>
            <a:prstDash val="solid"/>
            <a:miter/>
          </a:ln>
        </p:spPr>
      </p:sp>
      <p:sp>
        <p:nvSpPr>
          <p:cNvPr id="3" name="Freeform 3"/>
          <p:cNvSpPr/>
          <p:nvPr/>
        </p:nvSpPr>
        <p:spPr>
          <a:xfrm>
            <a:off x="380263" y="6687985"/>
            <a:ext cx="5922036" cy="3368158"/>
          </a:xfrm>
          <a:custGeom>
            <a:avLst/>
            <a:gdLst/>
            <a:ahLst/>
            <a:cxnLst/>
            <a:rect l="l" t="t" r="r" b="b"/>
            <a:pathLst>
              <a:path w="5922036" h="3368158">
                <a:moveTo>
                  <a:pt x="0" y="0"/>
                </a:moveTo>
                <a:lnTo>
                  <a:pt x="5922036" y="0"/>
                </a:lnTo>
                <a:lnTo>
                  <a:pt x="5922036" y="3368158"/>
                </a:lnTo>
                <a:lnTo>
                  <a:pt x="0" y="3368158"/>
                </a:lnTo>
                <a:lnTo>
                  <a:pt x="0" y="0"/>
                </a:lnTo>
                <a:close/>
              </a:path>
            </a:pathLst>
          </a:custGeom>
          <a:blipFill>
            <a:blip r:embed="rId3"/>
            <a:stretch>
              <a:fillRect/>
            </a:stretch>
          </a:blipFill>
          <a:ln w="38100" cap="sq">
            <a:solidFill>
              <a:srgbClr val="000000"/>
            </a:solidFill>
            <a:prstDash val="solid"/>
            <a:miter/>
          </a:ln>
        </p:spPr>
      </p:sp>
      <p:sp>
        <p:nvSpPr>
          <p:cNvPr id="4" name="Freeform 4"/>
          <p:cNvSpPr/>
          <p:nvPr/>
        </p:nvSpPr>
        <p:spPr>
          <a:xfrm>
            <a:off x="5470112" y="2724467"/>
            <a:ext cx="4743981" cy="5647597"/>
          </a:xfrm>
          <a:custGeom>
            <a:avLst/>
            <a:gdLst/>
            <a:ahLst/>
            <a:cxnLst/>
            <a:rect l="l" t="t" r="r" b="b"/>
            <a:pathLst>
              <a:path w="4743981" h="5647597">
                <a:moveTo>
                  <a:pt x="0" y="0"/>
                </a:moveTo>
                <a:lnTo>
                  <a:pt x="4743981" y="0"/>
                </a:lnTo>
                <a:lnTo>
                  <a:pt x="4743981" y="5647597"/>
                </a:lnTo>
                <a:lnTo>
                  <a:pt x="0" y="5647597"/>
                </a:lnTo>
                <a:lnTo>
                  <a:pt x="0" y="0"/>
                </a:lnTo>
                <a:close/>
              </a:path>
            </a:pathLst>
          </a:custGeom>
          <a:blipFill>
            <a:blip r:embed="rId4"/>
            <a:stretch>
              <a:fillRect/>
            </a:stretch>
          </a:blipFill>
          <a:ln w="38100" cap="sq">
            <a:solidFill>
              <a:srgbClr val="000000"/>
            </a:solidFill>
            <a:prstDash val="solid"/>
            <a:miter/>
          </a:ln>
        </p:spPr>
      </p:sp>
      <p:sp>
        <p:nvSpPr>
          <p:cNvPr id="5" name="Freeform 5"/>
          <p:cNvSpPr/>
          <p:nvPr/>
        </p:nvSpPr>
        <p:spPr>
          <a:xfrm rot="437521">
            <a:off x="2376681" y="4323067"/>
            <a:ext cx="3972573" cy="3148332"/>
          </a:xfrm>
          <a:custGeom>
            <a:avLst/>
            <a:gdLst/>
            <a:ahLst/>
            <a:cxnLst/>
            <a:rect l="l" t="t" r="r" b="b"/>
            <a:pathLst>
              <a:path w="3972573" h="3148332">
                <a:moveTo>
                  <a:pt x="0" y="0"/>
                </a:moveTo>
                <a:lnTo>
                  <a:pt x="3972573" y="0"/>
                </a:lnTo>
                <a:lnTo>
                  <a:pt x="3972573" y="3148332"/>
                </a:lnTo>
                <a:lnTo>
                  <a:pt x="0" y="3148332"/>
                </a:lnTo>
                <a:lnTo>
                  <a:pt x="0" y="0"/>
                </a:lnTo>
                <a:close/>
              </a:path>
            </a:pathLst>
          </a:custGeom>
          <a:blipFill>
            <a:blip r:embed="rId5"/>
            <a:stretch>
              <a:fillRect/>
            </a:stretch>
          </a:blipFill>
          <a:ln w="38100" cap="sq">
            <a:solidFill>
              <a:srgbClr val="000000"/>
            </a:solidFill>
            <a:prstDash val="solid"/>
            <a:miter/>
          </a:ln>
        </p:spPr>
      </p:sp>
      <p:grpSp>
        <p:nvGrpSpPr>
          <p:cNvPr id="6" name="Group 6"/>
          <p:cNvGrpSpPr/>
          <p:nvPr/>
        </p:nvGrpSpPr>
        <p:grpSpPr>
          <a:xfrm>
            <a:off x="380263" y="227747"/>
            <a:ext cx="17305830" cy="1601906"/>
            <a:chOff x="0" y="0"/>
            <a:chExt cx="4557914" cy="421901"/>
          </a:xfrm>
        </p:grpSpPr>
        <p:sp>
          <p:nvSpPr>
            <p:cNvPr id="7" name="Freeform 7"/>
            <p:cNvSpPr/>
            <p:nvPr/>
          </p:nvSpPr>
          <p:spPr>
            <a:xfrm>
              <a:off x="0" y="0"/>
              <a:ext cx="4557914" cy="421901"/>
            </a:xfrm>
            <a:custGeom>
              <a:avLst/>
              <a:gdLst/>
              <a:ahLst/>
              <a:cxnLst/>
              <a:rect l="l" t="t" r="r" b="b"/>
              <a:pathLst>
                <a:path w="4557914" h="421901">
                  <a:moveTo>
                    <a:pt x="22815" y="0"/>
                  </a:moveTo>
                  <a:lnTo>
                    <a:pt x="4535099" y="0"/>
                  </a:lnTo>
                  <a:cubicBezTo>
                    <a:pt x="4547699" y="0"/>
                    <a:pt x="4557914" y="10215"/>
                    <a:pt x="4557914" y="22815"/>
                  </a:cubicBezTo>
                  <a:lnTo>
                    <a:pt x="4557914" y="399086"/>
                  </a:lnTo>
                  <a:cubicBezTo>
                    <a:pt x="4557914" y="411686"/>
                    <a:pt x="4547699" y="421901"/>
                    <a:pt x="4535099" y="421901"/>
                  </a:cubicBezTo>
                  <a:lnTo>
                    <a:pt x="22815" y="421901"/>
                  </a:lnTo>
                  <a:cubicBezTo>
                    <a:pt x="10215" y="421901"/>
                    <a:pt x="0" y="411686"/>
                    <a:pt x="0" y="399086"/>
                  </a:cubicBezTo>
                  <a:lnTo>
                    <a:pt x="0" y="22815"/>
                  </a:lnTo>
                  <a:cubicBezTo>
                    <a:pt x="0" y="10215"/>
                    <a:pt x="10215" y="0"/>
                    <a:pt x="22815" y="0"/>
                  </a:cubicBezTo>
                  <a:close/>
                </a:path>
              </a:pathLst>
            </a:custGeom>
            <a:solidFill>
              <a:srgbClr val="1F4576"/>
            </a:solidFill>
          </p:spPr>
        </p:sp>
        <p:sp>
          <p:nvSpPr>
            <p:cNvPr id="8" name="TextBox 8"/>
            <p:cNvSpPr txBox="1"/>
            <p:nvPr/>
          </p:nvSpPr>
          <p:spPr>
            <a:xfrm>
              <a:off x="0" y="-38100"/>
              <a:ext cx="4557914" cy="46000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951256" y="389989"/>
            <a:ext cx="16192049" cy="1226061"/>
          </a:xfrm>
          <a:prstGeom prst="rect">
            <a:avLst/>
          </a:prstGeom>
        </p:spPr>
        <p:txBody>
          <a:bodyPr lIns="0" tIns="0" rIns="0" bIns="0" rtlCol="0" anchor="t">
            <a:spAutoFit/>
          </a:bodyPr>
          <a:lstStyle/>
          <a:p>
            <a:pPr algn="ctr">
              <a:lnSpc>
                <a:spcPts val="9576"/>
              </a:lnSpc>
            </a:pPr>
            <a:r>
              <a:rPr lang="en-US" sz="8400" spc="168" dirty="0">
                <a:solidFill>
                  <a:srgbClr val="FFFFFF"/>
                </a:solidFill>
                <a:latin typeface="Century Gothic" panose="020B0502020202020204" pitchFamily="34" charset="0"/>
                <a:ea typeface="Abril Fatface"/>
                <a:cs typeface="Abril Fatface"/>
                <a:sym typeface="Abril Fatface"/>
              </a:rPr>
              <a:t>Based on research evidence.</a:t>
            </a:r>
          </a:p>
        </p:txBody>
      </p:sp>
      <p:sp>
        <p:nvSpPr>
          <p:cNvPr id="10" name="TextBox 10"/>
          <p:cNvSpPr txBox="1"/>
          <p:nvPr/>
        </p:nvSpPr>
        <p:spPr>
          <a:xfrm>
            <a:off x="10798809" y="2541650"/>
            <a:ext cx="6600323" cy="7329892"/>
          </a:xfrm>
          <a:prstGeom prst="rect">
            <a:avLst/>
          </a:prstGeom>
        </p:spPr>
        <p:txBody>
          <a:bodyPr lIns="0" tIns="0" rIns="0" bIns="0" rtlCol="0" anchor="t">
            <a:spAutoFit/>
          </a:bodyPr>
          <a:lstStyle/>
          <a:p>
            <a:pPr algn="ctr">
              <a:lnSpc>
                <a:spcPts val="4199"/>
              </a:lnSpc>
            </a:pPr>
            <a:r>
              <a:rPr lang="en-US" sz="2999" dirty="0">
                <a:solidFill>
                  <a:srgbClr val="000000"/>
                </a:solidFill>
                <a:latin typeface="Century Gothic" panose="020B0502020202020204" pitchFamily="34" charset="0"/>
                <a:ea typeface="Open Sans"/>
                <a:cs typeface="Open Sans"/>
                <a:sym typeface="Open Sans"/>
              </a:rPr>
              <a:t>Early education should be ambitious for all, especially those who are disadvantaged.</a:t>
            </a:r>
          </a:p>
          <a:p>
            <a:pPr algn="ctr">
              <a:lnSpc>
                <a:spcPts val="4199"/>
              </a:lnSpc>
            </a:pPr>
            <a:endParaRPr lang="en-US" sz="2999" dirty="0">
              <a:solidFill>
                <a:srgbClr val="000000"/>
              </a:solidFill>
              <a:latin typeface="Century Gothic" panose="020B0502020202020204" pitchFamily="34" charset="0"/>
              <a:ea typeface="Open Sans"/>
              <a:cs typeface="Open Sans"/>
              <a:sym typeface="Open Sans"/>
            </a:endParaRPr>
          </a:p>
          <a:p>
            <a:pPr algn="ctr">
              <a:lnSpc>
                <a:spcPts val="4199"/>
              </a:lnSpc>
            </a:pPr>
            <a:r>
              <a:rPr lang="en-US" sz="2999" dirty="0">
                <a:solidFill>
                  <a:srgbClr val="000000"/>
                </a:solidFill>
                <a:latin typeface="Century Gothic" panose="020B0502020202020204" pitchFamily="34" charset="0"/>
                <a:ea typeface="Open Sans"/>
                <a:cs typeface="Open Sans"/>
                <a:sym typeface="Open Sans"/>
              </a:rPr>
              <a:t> Communication and language skills, educational attainment and health and wellbeing are all built on strong foundations. If these gaps are not closed in the early years, the gap only widens.</a:t>
            </a:r>
          </a:p>
          <a:p>
            <a:pPr algn="ctr">
              <a:lnSpc>
                <a:spcPts val="4199"/>
              </a:lnSpc>
            </a:pPr>
            <a:endParaRPr lang="en-US" sz="2999" dirty="0">
              <a:solidFill>
                <a:srgbClr val="000000"/>
              </a:solidFill>
              <a:latin typeface="Century Gothic" panose="020B0502020202020204" pitchFamily="34" charset="0"/>
              <a:ea typeface="Open Sans"/>
              <a:cs typeface="Open Sans"/>
              <a:sym typeface="Open Sans"/>
            </a:endParaRPr>
          </a:p>
          <a:p>
            <a:pPr algn="ctr">
              <a:lnSpc>
                <a:spcPts val="4199"/>
              </a:lnSpc>
            </a:pPr>
            <a:r>
              <a:rPr lang="en-US" sz="2999" dirty="0">
                <a:solidFill>
                  <a:srgbClr val="000000"/>
                </a:solidFill>
                <a:latin typeface="Century Gothic" panose="020B0502020202020204" pitchFamily="34" charset="0"/>
                <a:ea typeface="Open Sans"/>
                <a:cs typeface="Open Sans"/>
                <a:sym typeface="Open Sans"/>
              </a:rPr>
              <a:t> If we get it right for the most vulnerable, we get it right for all.</a:t>
            </a:r>
          </a:p>
          <a:p>
            <a:pPr algn="ctr">
              <a:lnSpc>
                <a:spcPts val="2520"/>
              </a:lnSpc>
            </a:pPr>
            <a:endParaRPr lang="en-US" sz="2999" dirty="0">
              <a:solidFill>
                <a:srgbClr val="000000"/>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526437" y="2920456"/>
            <a:ext cx="1156489" cy="10395408"/>
          </a:xfrm>
          <a:custGeom>
            <a:avLst/>
            <a:gdLst/>
            <a:ahLst/>
            <a:cxnLst/>
            <a:rect l="l" t="t" r="r" b="b"/>
            <a:pathLst>
              <a:path w="1156489" h="10395408">
                <a:moveTo>
                  <a:pt x="0" y="0"/>
                </a:moveTo>
                <a:lnTo>
                  <a:pt x="1156489" y="0"/>
                </a:lnTo>
                <a:lnTo>
                  <a:pt x="1156489" y="10395407"/>
                </a:lnTo>
                <a:lnTo>
                  <a:pt x="0" y="103954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346478" y="3182713"/>
            <a:ext cx="13942266" cy="3498949"/>
            <a:chOff x="0" y="0"/>
            <a:chExt cx="18589689" cy="4665266"/>
          </a:xfrm>
        </p:grpSpPr>
        <p:grpSp>
          <p:nvGrpSpPr>
            <p:cNvPr id="4" name="Group 4"/>
            <p:cNvGrpSpPr/>
            <p:nvPr/>
          </p:nvGrpSpPr>
          <p:grpSpPr>
            <a:xfrm>
              <a:off x="0" y="0"/>
              <a:ext cx="4114436" cy="4114436"/>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F4576"/>
              </a:solidFill>
              <a:ln w="12700">
                <a:solidFill>
                  <a:srgbClr val="000000"/>
                </a:solidFill>
              </a:ln>
            </p:spPr>
          </p:sp>
        </p:grpSp>
        <p:grpSp>
          <p:nvGrpSpPr>
            <p:cNvPr id="6" name="Group 6"/>
            <p:cNvGrpSpPr/>
            <p:nvPr/>
          </p:nvGrpSpPr>
          <p:grpSpPr>
            <a:xfrm>
              <a:off x="4823980" y="0"/>
              <a:ext cx="4114436" cy="4114436"/>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F4576"/>
              </a:solidFill>
              <a:ln w="12700">
                <a:solidFill>
                  <a:srgbClr val="000000"/>
                </a:solidFill>
              </a:ln>
            </p:spPr>
          </p:sp>
        </p:grpSp>
        <p:grpSp>
          <p:nvGrpSpPr>
            <p:cNvPr id="8" name="Group 8"/>
            <p:cNvGrpSpPr/>
            <p:nvPr/>
          </p:nvGrpSpPr>
          <p:grpSpPr>
            <a:xfrm>
              <a:off x="9649616" y="0"/>
              <a:ext cx="4114436" cy="4114436"/>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F4576"/>
              </a:solidFill>
              <a:ln w="12700">
                <a:solidFill>
                  <a:srgbClr val="000000"/>
                </a:solidFill>
              </a:ln>
            </p:spPr>
          </p:sp>
        </p:grpSp>
        <p:grpSp>
          <p:nvGrpSpPr>
            <p:cNvPr id="10" name="Group 10"/>
            <p:cNvGrpSpPr/>
            <p:nvPr/>
          </p:nvGrpSpPr>
          <p:grpSpPr>
            <a:xfrm>
              <a:off x="14475253" y="0"/>
              <a:ext cx="4114436" cy="4114436"/>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F4576"/>
              </a:solidFill>
              <a:ln w="12700">
                <a:solidFill>
                  <a:srgbClr val="000000"/>
                </a:solidFill>
              </a:ln>
            </p:spPr>
          </p:sp>
        </p:grpSp>
        <p:sp>
          <p:nvSpPr>
            <p:cNvPr id="12" name="Freeform 12"/>
            <p:cNvSpPr/>
            <p:nvPr/>
          </p:nvSpPr>
          <p:spPr>
            <a:xfrm>
              <a:off x="275037" y="287737"/>
              <a:ext cx="3564363" cy="3564363"/>
            </a:xfrm>
            <a:custGeom>
              <a:avLst/>
              <a:gdLst/>
              <a:ahLst/>
              <a:cxnLst/>
              <a:rect l="l" t="t" r="r" b="b"/>
              <a:pathLst>
                <a:path w="3564363" h="3564363">
                  <a:moveTo>
                    <a:pt x="0" y="0"/>
                  </a:moveTo>
                  <a:lnTo>
                    <a:pt x="3564362" y="0"/>
                  </a:lnTo>
                  <a:lnTo>
                    <a:pt x="3564362" y="3564362"/>
                  </a:lnTo>
                  <a:lnTo>
                    <a:pt x="0" y="35643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5063444" y="346262"/>
              <a:ext cx="3722572" cy="3564363"/>
            </a:xfrm>
            <a:custGeom>
              <a:avLst/>
              <a:gdLst/>
              <a:ahLst/>
              <a:cxnLst/>
              <a:rect l="l" t="t" r="r" b="b"/>
              <a:pathLst>
                <a:path w="3722572" h="3564363">
                  <a:moveTo>
                    <a:pt x="0" y="0"/>
                  </a:moveTo>
                  <a:lnTo>
                    <a:pt x="3722572" y="0"/>
                  </a:lnTo>
                  <a:lnTo>
                    <a:pt x="3722572" y="3564363"/>
                  </a:lnTo>
                  <a:lnTo>
                    <a:pt x="0" y="35643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9814716" y="425646"/>
              <a:ext cx="3835036" cy="3288543"/>
            </a:xfrm>
            <a:custGeom>
              <a:avLst/>
              <a:gdLst/>
              <a:ahLst/>
              <a:cxnLst/>
              <a:rect l="l" t="t" r="r" b="b"/>
              <a:pathLst>
                <a:path w="3835036" h="3288543">
                  <a:moveTo>
                    <a:pt x="0" y="0"/>
                  </a:moveTo>
                  <a:lnTo>
                    <a:pt x="3835037" y="0"/>
                  </a:lnTo>
                  <a:lnTo>
                    <a:pt x="3835037" y="3288544"/>
                  </a:lnTo>
                  <a:lnTo>
                    <a:pt x="0" y="32885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14651814" y="540939"/>
              <a:ext cx="3761314" cy="3032559"/>
            </a:xfrm>
            <a:custGeom>
              <a:avLst/>
              <a:gdLst/>
              <a:ahLst/>
              <a:cxnLst/>
              <a:rect l="l" t="t" r="r" b="b"/>
              <a:pathLst>
                <a:path w="3761314" h="3032559">
                  <a:moveTo>
                    <a:pt x="0" y="0"/>
                  </a:moveTo>
                  <a:lnTo>
                    <a:pt x="3761313" y="0"/>
                  </a:lnTo>
                  <a:lnTo>
                    <a:pt x="3761313" y="3032559"/>
                  </a:lnTo>
                  <a:lnTo>
                    <a:pt x="0" y="30325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0" y="4066811"/>
              <a:ext cx="4114436" cy="598455"/>
            </a:xfrm>
            <a:prstGeom prst="rect">
              <a:avLst/>
            </a:prstGeom>
          </p:spPr>
          <p:txBody>
            <a:bodyPr lIns="0" tIns="0" rIns="0" bIns="0" rtlCol="0" anchor="t">
              <a:spAutoFit/>
            </a:bodyPr>
            <a:lstStyle/>
            <a:p>
              <a:pPr algn="ctr">
                <a:lnSpc>
                  <a:spcPts val="3499"/>
                </a:lnSpc>
              </a:pPr>
              <a:r>
                <a:rPr lang="en-US" sz="2499" b="1" dirty="0">
                  <a:solidFill>
                    <a:srgbClr val="000000"/>
                  </a:solidFill>
                  <a:latin typeface="Century Gothic" panose="020B0502020202020204" pitchFamily="34" charset="0"/>
                  <a:ea typeface="Open Sans Bold"/>
                  <a:cs typeface="Open Sans Bold"/>
                  <a:sym typeface="Open Sans Bold"/>
                </a:rPr>
                <a:t>communicate</a:t>
              </a:r>
            </a:p>
          </p:txBody>
        </p:sp>
        <p:sp>
          <p:nvSpPr>
            <p:cNvPr id="17" name="TextBox 17"/>
            <p:cNvSpPr txBox="1"/>
            <p:nvPr/>
          </p:nvSpPr>
          <p:spPr>
            <a:xfrm>
              <a:off x="4823980" y="4066811"/>
              <a:ext cx="4114436" cy="598455"/>
            </a:xfrm>
            <a:prstGeom prst="rect">
              <a:avLst/>
            </a:prstGeom>
          </p:spPr>
          <p:txBody>
            <a:bodyPr lIns="0" tIns="0" rIns="0" bIns="0" rtlCol="0" anchor="t">
              <a:spAutoFit/>
            </a:bodyPr>
            <a:lstStyle/>
            <a:p>
              <a:pPr algn="ctr">
                <a:lnSpc>
                  <a:spcPts val="3499"/>
                </a:lnSpc>
              </a:pPr>
              <a:r>
                <a:rPr lang="en-US" sz="2499" b="1" dirty="0">
                  <a:solidFill>
                    <a:srgbClr val="000000"/>
                  </a:solidFill>
                  <a:latin typeface="Open Sans Bold"/>
                  <a:ea typeface="Open Sans Bold"/>
                  <a:cs typeface="Open Sans Bold"/>
                  <a:sym typeface="Open Sans Bold"/>
                </a:rPr>
                <a:t> </a:t>
              </a:r>
              <a:r>
                <a:rPr lang="en-US" sz="2499" b="1" dirty="0">
                  <a:solidFill>
                    <a:srgbClr val="000000"/>
                  </a:solidFill>
                  <a:latin typeface="Century Gothic" panose="020B0502020202020204" pitchFamily="34" charset="0"/>
                  <a:ea typeface="Open Sans Bold"/>
                  <a:cs typeface="Open Sans Bold"/>
                  <a:sym typeface="Open Sans Bold"/>
                </a:rPr>
                <a:t>read</a:t>
              </a:r>
            </a:p>
          </p:txBody>
        </p:sp>
        <p:sp>
          <p:nvSpPr>
            <p:cNvPr id="18" name="TextBox 18"/>
            <p:cNvSpPr txBox="1"/>
            <p:nvPr/>
          </p:nvSpPr>
          <p:spPr>
            <a:xfrm>
              <a:off x="9649617" y="4066811"/>
              <a:ext cx="4114436" cy="598455"/>
            </a:xfrm>
            <a:prstGeom prst="rect">
              <a:avLst/>
            </a:prstGeom>
          </p:spPr>
          <p:txBody>
            <a:bodyPr lIns="0" tIns="0" rIns="0" bIns="0" rtlCol="0" anchor="t">
              <a:spAutoFit/>
            </a:bodyPr>
            <a:lstStyle/>
            <a:p>
              <a:pPr algn="ctr">
                <a:lnSpc>
                  <a:spcPts val="3499"/>
                </a:lnSpc>
              </a:pPr>
              <a:r>
                <a:rPr lang="en-US" sz="2499" b="1" dirty="0">
                  <a:solidFill>
                    <a:srgbClr val="000000"/>
                  </a:solidFill>
                  <a:latin typeface="Century Gothic" panose="020B0502020202020204" pitchFamily="34" charset="0"/>
                  <a:ea typeface="Open Sans Bold"/>
                  <a:cs typeface="Open Sans Bold"/>
                  <a:sym typeface="Open Sans Bold"/>
                </a:rPr>
                <a:t>write</a:t>
              </a:r>
            </a:p>
          </p:txBody>
        </p:sp>
        <p:sp>
          <p:nvSpPr>
            <p:cNvPr id="19" name="TextBox 19"/>
            <p:cNvSpPr txBox="1"/>
            <p:nvPr/>
          </p:nvSpPr>
          <p:spPr>
            <a:xfrm>
              <a:off x="14475253" y="4066811"/>
              <a:ext cx="4114436" cy="598455"/>
            </a:xfrm>
            <a:prstGeom prst="rect">
              <a:avLst/>
            </a:prstGeom>
          </p:spPr>
          <p:txBody>
            <a:bodyPr lIns="0" tIns="0" rIns="0" bIns="0" rtlCol="0" anchor="t">
              <a:spAutoFit/>
            </a:bodyPr>
            <a:lstStyle/>
            <a:p>
              <a:pPr algn="ctr">
                <a:lnSpc>
                  <a:spcPts val="3499"/>
                </a:lnSpc>
              </a:pPr>
              <a:r>
                <a:rPr lang="en-US" sz="2499" b="1" dirty="0">
                  <a:solidFill>
                    <a:srgbClr val="000000"/>
                  </a:solidFill>
                  <a:latin typeface="Century Gothic" panose="020B0502020202020204" pitchFamily="34" charset="0"/>
                  <a:ea typeface="Open Sans Bold"/>
                  <a:cs typeface="Open Sans Bold"/>
                  <a:sym typeface="Open Sans Bold"/>
                </a:rPr>
                <a:t>calculate</a:t>
              </a:r>
            </a:p>
          </p:txBody>
        </p:sp>
      </p:grpSp>
      <p:grpSp>
        <p:nvGrpSpPr>
          <p:cNvPr id="20" name="Group 20"/>
          <p:cNvGrpSpPr/>
          <p:nvPr/>
        </p:nvGrpSpPr>
        <p:grpSpPr>
          <a:xfrm>
            <a:off x="1028700" y="626997"/>
            <a:ext cx="16577822" cy="685186"/>
            <a:chOff x="0" y="0"/>
            <a:chExt cx="4366175" cy="180461"/>
          </a:xfrm>
        </p:grpSpPr>
        <p:sp>
          <p:nvSpPr>
            <p:cNvPr id="21" name="Freeform 21"/>
            <p:cNvSpPr/>
            <p:nvPr/>
          </p:nvSpPr>
          <p:spPr>
            <a:xfrm>
              <a:off x="0" y="0"/>
              <a:ext cx="4366175" cy="180461"/>
            </a:xfrm>
            <a:custGeom>
              <a:avLst/>
              <a:gdLst/>
              <a:ahLst/>
              <a:cxnLst/>
              <a:rect l="l" t="t" r="r" b="b"/>
              <a:pathLst>
                <a:path w="4366175" h="180461">
                  <a:moveTo>
                    <a:pt x="0" y="0"/>
                  </a:moveTo>
                  <a:lnTo>
                    <a:pt x="4366175" y="0"/>
                  </a:lnTo>
                  <a:lnTo>
                    <a:pt x="4366175" y="180461"/>
                  </a:lnTo>
                  <a:lnTo>
                    <a:pt x="0" y="180461"/>
                  </a:lnTo>
                  <a:close/>
                </a:path>
              </a:pathLst>
            </a:custGeom>
            <a:solidFill>
              <a:srgbClr val="CEA76A"/>
            </a:solidFill>
          </p:spPr>
        </p:sp>
        <p:sp>
          <p:nvSpPr>
            <p:cNvPr id="22" name="TextBox 22"/>
            <p:cNvSpPr txBox="1"/>
            <p:nvPr/>
          </p:nvSpPr>
          <p:spPr>
            <a:xfrm>
              <a:off x="0" y="-47625"/>
              <a:ext cx="4366175" cy="228086"/>
            </a:xfrm>
            <a:prstGeom prst="rect">
              <a:avLst/>
            </a:prstGeom>
          </p:spPr>
          <p:txBody>
            <a:bodyPr lIns="50800" tIns="50800" rIns="50800" bIns="50800" rtlCol="0" anchor="ctr"/>
            <a:lstStyle/>
            <a:p>
              <a:pPr algn="ctr">
                <a:lnSpc>
                  <a:spcPts val="3499"/>
                </a:lnSpc>
              </a:pPr>
              <a:endParaRPr/>
            </a:p>
          </p:txBody>
        </p:sp>
      </p:grpSp>
      <p:sp>
        <p:nvSpPr>
          <p:cNvPr id="23" name="TextBox 23"/>
          <p:cNvSpPr txBox="1"/>
          <p:nvPr/>
        </p:nvSpPr>
        <p:spPr>
          <a:xfrm>
            <a:off x="1028700" y="531747"/>
            <a:ext cx="16577822" cy="782265"/>
          </a:xfrm>
          <a:prstGeom prst="rect">
            <a:avLst/>
          </a:prstGeom>
        </p:spPr>
        <p:txBody>
          <a:bodyPr lIns="0" tIns="0" rIns="0" bIns="0" rtlCol="0" anchor="t">
            <a:spAutoFit/>
          </a:bodyPr>
          <a:lstStyle/>
          <a:p>
            <a:pPr algn="ctr">
              <a:lnSpc>
                <a:spcPts val="6109"/>
              </a:lnSpc>
            </a:pPr>
            <a:r>
              <a:rPr lang="en-US" sz="4363" b="1" dirty="0">
                <a:solidFill>
                  <a:srgbClr val="000000"/>
                </a:solidFill>
                <a:latin typeface="Century Gothic" panose="020B0502020202020204" pitchFamily="34" charset="0"/>
                <a:ea typeface="Open Sans Bold"/>
                <a:cs typeface="Open Sans Bold"/>
                <a:sym typeface="Open Sans Bold"/>
              </a:rPr>
              <a:t>Foundational Knowledge</a:t>
            </a:r>
          </a:p>
        </p:txBody>
      </p:sp>
      <p:sp>
        <p:nvSpPr>
          <p:cNvPr id="24" name="TextBox 24"/>
          <p:cNvSpPr txBox="1"/>
          <p:nvPr/>
        </p:nvSpPr>
        <p:spPr>
          <a:xfrm>
            <a:off x="11349200" y="8753554"/>
            <a:ext cx="6558945" cy="1077218"/>
          </a:xfrm>
          <a:prstGeom prst="rect">
            <a:avLst/>
          </a:prstGeom>
        </p:spPr>
        <p:txBody>
          <a:bodyPr lIns="0" tIns="0" rIns="0" bIns="0" rtlCol="0" anchor="t">
            <a:spAutoFit/>
          </a:bodyPr>
          <a:lstStyle/>
          <a:p>
            <a:pPr algn="ctr">
              <a:lnSpc>
                <a:spcPts val="4200"/>
              </a:lnSpc>
            </a:pPr>
            <a:r>
              <a:rPr lang="en-US" sz="3000" b="1" dirty="0">
                <a:solidFill>
                  <a:srgbClr val="000000"/>
                </a:solidFill>
                <a:latin typeface="Century Gothic" panose="020B0502020202020204" pitchFamily="34" charset="0"/>
                <a:ea typeface="Open Sans Bold"/>
                <a:cs typeface="Open Sans Bold"/>
                <a:sym typeface="Open Sans Bold"/>
              </a:rPr>
              <a:t>Physical, social and emotional readiness for learning</a:t>
            </a:r>
          </a:p>
        </p:txBody>
      </p:sp>
      <p:sp>
        <p:nvSpPr>
          <p:cNvPr id="25" name="TextBox 25"/>
          <p:cNvSpPr txBox="1"/>
          <p:nvPr/>
        </p:nvSpPr>
        <p:spPr>
          <a:xfrm>
            <a:off x="754703" y="8753554"/>
            <a:ext cx="5415815" cy="1077218"/>
          </a:xfrm>
          <a:prstGeom prst="rect">
            <a:avLst/>
          </a:prstGeom>
        </p:spPr>
        <p:txBody>
          <a:bodyPr lIns="0" tIns="0" rIns="0" bIns="0" rtlCol="0" anchor="t">
            <a:spAutoFit/>
          </a:bodyPr>
          <a:lstStyle/>
          <a:p>
            <a:pPr algn="ctr">
              <a:lnSpc>
                <a:spcPts val="4200"/>
              </a:lnSpc>
            </a:pPr>
            <a:r>
              <a:rPr lang="en-US" sz="3000" b="1" dirty="0">
                <a:solidFill>
                  <a:srgbClr val="000000"/>
                </a:solidFill>
                <a:latin typeface="Century Gothic" panose="020B0502020202020204" pitchFamily="34" charset="0"/>
                <a:ea typeface="Open Sans Bold"/>
                <a:cs typeface="Open Sans Bold"/>
                <a:sym typeface="Open Sans Bold"/>
              </a:rPr>
              <a:t>Executive function for learning and well-being</a:t>
            </a:r>
          </a:p>
        </p:txBody>
      </p:sp>
      <p:sp>
        <p:nvSpPr>
          <p:cNvPr id="26" name="TextBox 26"/>
          <p:cNvSpPr txBox="1"/>
          <p:nvPr/>
        </p:nvSpPr>
        <p:spPr>
          <a:xfrm>
            <a:off x="1028700" y="1531713"/>
            <a:ext cx="16577822" cy="1346522"/>
          </a:xfrm>
          <a:prstGeom prst="rect">
            <a:avLst/>
          </a:prstGeom>
        </p:spPr>
        <p:txBody>
          <a:bodyPr lIns="0" tIns="0" rIns="0" bIns="0" rtlCol="0" anchor="t">
            <a:spAutoFit/>
          </a:bodyPr>
          <a:lstStyle/>
          <a:p>
            <a:pPr algn="just">
              <a:lnSpc>
                <a:spcPts val="3499"/>
              </a:lnSpc>
            </a:pPr>
            <a:r>
              <a:rPr lang="en-US" sz="2499" dirty="0">
                <a:solidFill>
                  <a:srgbClr val="000000"/>
                </a:solidFill>
                <a:latin typeface="Century Gothic" panose="020B0502020202020204" pitchFamily="34" charset="0"/>
                <a:ea typeface="Open Sans"/>
                <a:cs typeface="Open Sans"/>
                <a:sym typeface="Open Sans"/>
              </a:rPr>
              <a:t>We aim to equip all children, without fail, with the knowledge and skills they need to make progress in Reception, through key stage one and beyond. Our early years education provides children with strong foundations so that they can successfully learn how to:</a:t>
            </a:r>
          </a:p>
        </p:txBody>
      </p:sp>
      <p:sp>
        <p:nvSpPr>
          <p:cNvPr id="27" name="Freeform 27"/>
          <p:cNvSpPr/>
          <p:nvPr/>
        </p:nvSpPr>
        <p:spPr>
          <a:xfrm rot="214712">
            <a:off x="438296" y="218474"/>
            <a:ext cx="785215" cy="1477731"/>
          </a:xfrm>
          <a:custGeom>
            <a:avLst/>
            <a:gdLst/>
            <a:ahLst/>
            <a:cxnLst/>
            <a:rect l="l" t="t" r="r" b="b"/>
            <a:pathLst>
              <a:path w="785215" h="1477731">
                <a:moveTo>
                  <a:pt x="0" y="0"/>
                </a:moveTo>
                <a:lnTo>
                  <a:pt x="785214" y="0"/>
                </a:lnTo>
                <a:lnTo>
                  <a:pt x="785214" y="1477731"/>
                </a:lnTo>
                <a:lnTo>
                  <a:pt x="0" y="14777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TextBox 28"/>
          <p:cNvSpPr txBox="1"/>
          <p:nvPr/>
        </p:nvSpPr>
        <p:spPr>
          <a:xfrm>
            <a:off x="1028700" y="6938466"/>
            <a:ext cx="13942266" cy="448841"/>
          </a:xfrm>
          <a:prstGeom prst="rect">
            <a:avLst/>
          </a:prstGeom>
        </p:spPr>
        <p:txBody>
          <a:bodyPr lIns="0" tIns="0" rIns="0" bIns="0" rtlCol="0" anchor="t">
            <a:spAutoFit/>
          </a:bodyPr>
          <a:lstStyle/>
          <a:p>
            <a:pPr algn="just">
              <a:lnSpc>
                <a:spcPts val="3499"/>
              </a:lnSpc>
            </a:pPr>
            <a:r>
              <a:rPr lang="en-US" sz="2499" dirty="0">
                <a:solidFill>
                  <a:srgbClr val="000000"/>
                </a:solidFill>
                <a:latin typeface="Century Gothic" panose="020B0502020202020204" pitchFamily="34" charset="0"/>
                <a:ea typeface="Open Sans"/>
                <a:cs typeface="Open Sans"/>
                <a:sym typeface="Open Sans"/>
              </a:rPr>
              <a:t>Secure foundational knowledge relies on the development of: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5400000">
            <a:off x="1437169" y="1114180"/>
            <a:ext cx="10287000" cy="7683500"/>
          </a:xfrm>
          <a:prstGeom prst="rect">
            <a:avLst/>
          </a:prstGeom>
        </p:spPr>
      </p:pic>
      <p:grpSp>
        <p:nvGrpSpPr>
          <p:cNvPr id="3" name="Group 3"/>
          <p:cNvGrpSpPr/>
          <p:nvPr/>
        </p:nvGrpSpPr>
        <p:grpSpPr>
          <a:xfrm>
            <a:off x="9144000" y="4138245"/>
            <a:ext cx="8543551" cy="5571735"/>
            <a:chOff x="0" y="0"/>
            <a:chExt cx="11391401" cy="7428980"/>
          </a:xfrm>
        </p:grpSpPr>
        <p:sp>
          <p:nvSpPr>
            <p:cNvPr id="4" name="Freeform 4"/>
            <p:cNvSpPr/>
            <p:nvPr/>
          </p:nvSpPr>
          <p:spPr>
            <a:xfrm>
              <a:off x="556595" y="0"/>
              <a:ext cx="10278212" cy="7428980"/>
            </a:xfrm>
            <a:custGeom>
              <a:avLst/>
              <a:gdLst/>
              <a:ahLst/>
              <a:cxnLst/>
              <a:rect l="l" t="t" r="r" b="b"/>
              <a:pathLst>
                <a:path w="10278212" h="7428980">
                  <a:moveTo>
                    <a:pt x="0" y="0"/>
                  </a:moveTo>
                  <a:lnTo>
                    <a:pt x="10278212" y="0"/>
                  </a:lnTo>
                  <a:lnTo>
                    <a:pt x="10278212" y="7428980"/>
                  </a:lnTo>
                  <a:lnTo>
                    <a:pt x="0" y="7428980"/>
                  </a:lnTo>
                  <a:lnTo>
                    <a:pt x="0" y="0"/>
                  </a:lnTo>
                  <a:close/>
                </a:path>
              </a:pathLst>
            </a:custGeom>
            <a:blipFill>
              <a:blip r:embed="rId4"/>
              <a:stretch>
                <a:fillRect/>
              </a:stretch>
            </a:blipFill>
          </p:spPr>
        </p:sp>
        <p:sp>
          <p:nvSpPr>
            <p:cNvPr id="5" name="TextBox 5"/>
            <p:cNvSpPr txBox="1"/>
            <p:nvPr/>
          </p:nvSpPr>
          <p:spPr>
            <a:xfrm>
              <a:off x="0" y="3194844"/>
              <a:ext cx="11391401" cy="1683795"/>
            </a:xfrm>
            <a:prstGeom prst="rect">
              <a:avLst/>
            </a:prstGeom>
          </p:spPr>
          <p:txBody>
            <a:bodyPr lIns="0" tIns="0" rIns="0" bIns="0" rtlCol="0" anchor="t">
              <a:spAutoFit/>
            </a:bodyPr>
            <a:lstStyle/>
            <a:p>
              <a:pPr algn="ctr">
                <a:lnSpc>
                  <a:spcPts val="4934"/>
                </a:lnSpc>
              </a:pPr>
              <a:r>
                <a:rPr lang="en-US" sz="5737" dirty="0">
                  <a:solidFill>
                    <a:srgbClr val="1F4576"/>
                  </a:solidFill>
                  <a:latin typeface="Century Gothic" panose="020B0502020202020204" pitchFamily="34" charset="0"/>
                  <a:ea typeface="More Sugar"/>
                  <a:cs typeface="More Sugar"/>
                  <a:sym typeface="More Sugar"/>
                </a:rPr>
                <a:t>What do we want children to learn?</a:t>
              </a:r>
            </a:p>
          </p:txBody>
        </p:sp>
        <p:sp>
          <p:nvSpPr>
            <p:cNvPr id="6" name="TextBox 6"/>
            <p:cNvSpPr txBox="1"/>
            <p:nvPr/>
          </p:nvSpPr>
          <p:spPr>
            <a:xfrm rot="61785">
              <a:off x="1470405" y="2416395"/>
              <a:ext cx="8896901" cy="359072"/>
            </a:xfrm>
            <a:prstGeom prst="rect">
              <a:avLst/>
            </a:prstGeom>
          </p:spPr>
          <p:txBody>
            <a:bodyPr wrap="square" lIns="0" tIns="0" rIns="0" bIns="0" rtlCol="0" anchor="t">
              <a:spAutoFit/>
            </a:bodyPr>
            <a:lstStyle/>
            <a:p>
              <a:pPr algn="ctr">
                <a:lnSpc>
                  <a:spcPts val="2088"/>
                </a:lnSpc>
              </a:pPr>
              <a:r>
                <a:rPr lang="en-US" sz="1491" b="1" dirty="0">
                  <a:solidFill>
                    <a:srgbClr val="000000"/>
                  </a:solidFill>
                  <a:latin typeface="Century Gothic" panose="020B0502020202020204" pitchFamily="34" charset="0"/>
                  <a:ea typeface="Open Sans Bold"/>
                  <a:cs typeface="Open Sans Bold"/>
                  <a:sym typeface="Open Sans Bold"/>
                </a:rPr>
                <a:t>Planning for learning through ensuring clarity in the curriculum</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5810" y="2118069"/>
            <a:ext cx="7691595" cy="5571735"/>
          </a:xfrm>
          <a:custGeom>
            <a:avLst/>
            <a:gdLst/>
            <a:ahLst/>
            <a:cxnLst/>
            <a:rect l="l" t="t" r="r" b="b"/>
            <a:pathLst>
              <a:path w="7691595" h="5571735">
                <a:moveTo>
                  <a:pt x="0" y="0"/>
                </a:moveTo>
                <a:lnTo>
                  <a:pt x="7691595" y="0"/>
                </a:lnTo>
                <a:lnTo>
                  <a:pt x="7691595" y="5571735"/>
                </a:lnTo>
                <a:lnTo>
                  <a:pt x="0" y="5571735"/>
                </a:lnTo>
                <a:lnTo>
                  <a:pt x="0" y="0"/>
                </a:lnTo>
                <a:close/>
              </a:path>
            </a:pathLst>
          </a:custGeom>
          <a:blipFill>
            <a:blip r:embed="rId2"/>
            <a:stretch>
              <a:fillRect l="-110" r="-110"/>
            </a:stretch>
          </a:blipFill>
        </p:spPr>
      </p:sp>
      <p:grpSp>
        <p:nvGrpSpPr>
          <p:cNvPr id="3" name="Group 3"/>
          <p:cNvGrpSpPr/>
          <p:nvPr/>
        </p:nvGrpSpPr>
        <p:grpSpPr>
          <a:xfrm>
            <a:off x="9386418" y="3923089"/>
            <a:ext cx="7117828" cy="6002630"/>
            <a:chOff x="0" y="0"/>
            <a:chExt cx="6350000" cy="5355102"/>
          </a:xfrm>
        </p:grpSpPr>
        <p:sp>
          <p:nvSpPr>
            <p:cNvPr id="4" name="Freeform 4"/>
            <p:cNvSpPr/>
            <p:nvPr/>
          </p:nvSpPr>
          <p:spPr>
            <a:xfrm>
              <a:off x="59563" y="31757"/>
              <a:ext cx="6230874" cy="5291589"/>
            </a:xfrm>
            <a:custGeom>
              <a:avLst/>
              <a:gdLst/>
              <a:ahLst/>
              <a:cxnLst/>
              <a:rect l="l" t="t" r="r" b="b"/>
              <a:pathLst>
                <a:path w="6230874" h="5291589">
                  <a:moveTo>
                    <a:pt x="3115437" y="0"/>
                  </a:moveTo>
                  <a:lnTo>
                    <a:pt x="0" y="5291589"/>
                  </a:lnTo>
                  <a:lnTo>
                    <a:pt x="6230874" y="5291589"/>
                  </a:lnTo>
                  <a:close/>
                </a:path>
              </a:pathLst>
            </a:custGeom>
            <a:solidFill>
              <a:srgbClr val="CEA76A"/>
            </a:solidFill>
            <a:ln w="12700">
              <a:solidFill>
                <a:srgbClr val="000000"/>
              </a:solidFill>
            </a:ln>
          </p:spPr>
        </p:sp>
      </p:grpSp>
      <p:sp>
        <p:nvSpPr>
          <p:cNvPr id="5" name="Freeform 5"/>
          <p:cNvSpPr/>
          <p:nvPr/>
        </p:nvSpPr>
        <p:spPr>
          <a:xfrm>
            <a:off x="10904108" y="4903936"/>
            <a:ext cx="4396904" cy="1132203"/>
          </a:xfrm>
          <a:custGeom>
            <a:avLst/>
            <a:gdLst/>
            <a:ahLst/>
            <a:cxnLst/>
            <a:rect l="l" t="t" r="r" b="b"/>
            <a:pathLst>
              <a:path w="4396904" h="1132203">
                <a:moveTo>
                  <a:pt x="0" y="0"/>
                </a:moveTo>
                <a:lnTo>
                  <a:pt x="4396904" y="0"/>
                </a:lnTo>
                <a:lnTo>
                  <a:pt x="4396904" y="1132203"/>
                </a:lnTo>
                <a:lnTo>
                  <a:pt x="0" y="11322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32385" y="4432561"/>
            <a:ext cx="8524639" cy="1945412"/>
          </a:xfrm>
          <a:prstGeom prst="rect">
            <a:avLst/>
          </a:prstGeom>
        </p:spPr>
        <p:txBody>
          <a:bodyPr lIns="0" tIns="0" rIns="0" bIns="0" rtlCol="0" anchor="t">
            <a:spAutoFit/>
          </a:bodyPr>
          <a:lstStyle/>
          <a:p>
            <a:pPr algn="ctr">
              <a:lnSpc>
                <a:spcPts val="4934"/>
              </a:lnSpc>
            </a:pPr>
            <a:r>
              <a:rPr lang="en-US" sz="5737" dirty="0">
                <a:solidFill>
                  <a:srgbClr val="1F4576"/>
                </a:solidFill>
                <a:latin typeface="Century Gothic" panose="020B0502020202020204" pitchFamily="34" charset="0"/>
                <a:ea typeface="More Sugar"/>
                <a:cs typeface="More Sugar"/>
                <a:sym typeface="More Sugar"/>
              </a:rPr>
              <a:t>What is the </a:t>
            </a:r>
          </a:p>
          <a:p>
            <a:pPr algn="ctr">
              <a:lnSpc>
                <a:spcPts val="4934"/>
              </a:lnSpc>
            </a:pPr>
            <a:r>
              <a:rPr lang="en-US" sz="5737" dirty="0">
                <a:solidFill>
                  <a:srgbClr val="1F4576"/>
                </a:solidFill>
                <a:latin typeface="Century Gothic" panose="020B0502020202020204" pitchFamily="34" charset="0"/>
                <a:ea typeface="More Sugar"/>
                <a:cs typeface="More Sugar"/>
                <a:sym typeface="More Sugar"/>
              </a:rPr>
              <a:t>uniqueness of early years?</a:t>
            </a:r>
          </a:p>
        </p:txBody>
      </p:sp>
      <p:sp>
        <p:nvSpPr>
          <p:cNvPr id="7" name="TextBox 7"/>
          <p:cNvSpPr txBox="1"/>
          <p:nvPr/>
        </p:nvSpPr>
        <p:spPr>
          <a:xfrm rot="61785">
            <a:off x="1100789" y="3943163"/>
            <a:ext cx="6322150" cy="269304"/>
          </a:xfrm>
          <a:prstGeom prst="rect">
            <a:avLst/>
          </a:prstGeom>
        </p:spPr>
        <p:txBody>
          <a:bodyPr lIns="0" tIns="0" rIns="0" bIns="0" rtlCol="0" anchor="t">
            <a:spAutoFit/>
          </a:bodyPr>
          <a:lstStyle/>
          <a:p>
            <a:pPr algn="ctr">
              <a:lnSpc>
                <a:spcPts val="2088"/>
              </a:lnSpc>
            </a:pPr>
            <a:r>
              <a:rPr lang="en-US" sz="1491" b="1" dirty="0">
                <a:solidFill>
                  <a:srgbClr val="000000"/>
                </a:solidFill>
                <a:latin typeface="Century Gothic" panose="020B0502020202020204" pitchFamily="34" charset="0"/>
                <a:ea typeface="Open Sans Bold"/>
                <a:cs typeface="Open Sans Bold"/>
                <a:sym typeface="Open Sans Bold"/>
              </a:rPr>
              <a:t>Planning for learning through ensuring clarity in the curriculum</a:t>
            </a:r>
          </a:p>
        </p:txBody>
      </p:sp>
      <p:sp>
        <p:nvSpPr>
          <p:cNvPr id="8" name="TextBox 8"/>
          <p:cNvSpPr txBox="1"/>
          <p:nvPr/>
        </p:nvSpPr>
        <p:spPr>
          <a:xfrm>
            <a:off x="8657024" y="487781"/>
            <a:ext cx="9187833" cy="3497689"/>
          </a:xfrm>
          <a:prstGeom prst="rect">
            <a:avLst/>
          </a:prstGeom>
        </p:spPr>
        <p:txBody>
          <a:bodyPr lIns="0" tIns="0" rIns="0" bIns="0" rtlCol="0" anchor="t">
            <a:spAutoFit/>
          </a:bodyPr>
          <a:lstStyle/>
          <a:p>
            <a:pPr algn="l">
              <a:lnSpc>
                <a:spcPts val="2520"/>
              </a:lnSpc>
            </a:pPr>
            <a:r>
              <a:rPr lang="en-US" sz="1800" dirty="0">
                <a:solidFill>
                  <a:srgbClr val="000000"/>
                </a:solidFill>
                <a:latin typeface="Century Gothic" panose="020B0502020202020204" pitchFamily="34" charset="0"/>
                <a:ea typeface="Open Sans"/>
                <a:cs typeface="Open Sans"/>
                <a:sym typeface="Open Sans"/>
              </a:rPr>
              <a:t>Birth to seven years old is a specific and unique neurological and developmental phase. </a:t>
            </a:r>
          </a:p>
          <a:p>
            <a:pPr algn="l">
              <a:lnSpc>
                <a:spcPts val="2520"/>
              </a:lnSpc>
            </a:pPr>
            <a:endParaRPr lang="en-US" sz="1800" dirty="0">
              <a:solidFill>
                <a:srgbClr val="000000"/>
              </a:solidFill>
              <a:latin typeface="Century Gothic" panose="020B0502020202020204" pitchFamily="34" charset="0"/>
              <a:ea typeface="Open Sans"/>
              <a:cs typeface="Open Sans"/>
              <a:sym typeface="Open Sans"/>
            </a:endParaRPr>
          </a:p>
          <a:p>
            <a:pPr algn="l">
              <a:lnSpc>
                <a:spcPts val="2520"/>
              </a:lnSpc>
            </a:pPr>
            <a:r>
              <a:rPr lang="en-US" sz="1800" dirty="0">
                <a:solidFill>
                  <a:srgbClr val="000000"/>
                </a:solidFill>
                <a:latin typeface="Century Gothic" panose="020B0502020202020204" pitchFamily="34" charset="0"/>
                <a:ea typeface="Open Sans"/>
                <a:cs typeface="Open Sans"/>
                <a:sym typeface="Open Sans"/>
              </a:rPr>
              <a:t>This requires careful consideration of the importance of: </a:t>
            </a:r>
          </a:p>
          <a:p>
            <a:pPr marL="777240" lvl="2" indent="-25908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Concrete experiences that enable later abstraction.</a:t>
            </a:r>
          </a:p>
          <a:p>
            <a:pPr marL="777240" lvl="2" indent="-25908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revisiting ideas and experiencing them in different contexts.</a:t>
            </a:r>
          </a:p>
          <a:p>
            <a:pPr marL="777240" lvl="2" indent="-25908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embedding learning ‘</a:t>
            </a:r>
            <a:r>
              <a:rPr lang="en-US" sz="1800" dirty="0" err="1">
                <a:solidFill>
                  <a:srgbClr val="000000"/>
                </a:solidFill>
                <a:latin typeface="Century Gothic" panose="020B0502020202020204" pitchFamily="34" charset="0"/>
                <a:ea typeface="Open Sans"/>
                <a:cs typeface="Open Sans"/>
                <a:sym typeface="Open Sans"/>
              </a:rPr>
              <a:t>behaviours</a:t>
            </a:r>
            <a:r>
              <a:rPr lang="en-US" sz="1800" dirty="0">
                <a:solidFill>
                  <a:srgbClr val="000000"/>
                </a:solidFill>
                <a:latin typeface="Century Gothic" panose="020B0502020202020204" pitchFamily="34" charset="0"/>
                <a:ea typeface="Open Sans"/>
                <a:cs typeface="Open Sans"/>
                <a:sym typeface="Open Sans"/>
              </a:rPr>
              <a:t>’ - not just talking about ‘what’ children learn but also, ‘how’ they are going about their learn.</a:t>
            </a:r>
          </a:p>
          <a:p>
            <a:pPr marL="777240" lvl="2" indent="-25908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teaching that </a:t>
            </a:r>
            <a:r>
              <a:rPr lang="en-US" sz="1800" dirty="0" err="1">
                <a:solidFill>
                  <a:srgbClr val="000000"/>
                </a:solidFill>
                <a:latin typeface="Century Gothic" panose="020B0502020202020204" pitchFamily="34" charset="0"/>
                <a:ea typeface="Open Sans"/>
                <a:cs typeface="Open Sans"/>
                <a:sym typeface="Open Sans"/>
              </a:rPr>
              <a:t>utilises</a:t>
            </a:r>
            <a:r>
              <a:rPr lang="en-US" sz="1800" dirty="0">
                <a:solidFill>
                  <a:srgbClr val="000000"/>
                </a:solidFill>
                <a:latin typeface="Century Gothic" panose="020B0502020202020204" pitchFamily="34" charset="0"/>
                <a:ea typeface="Open Sans"/>
                <a:cs typeface="Open Sans"/>
                <a:sym typeface="Open Sans"/>
              </a:rPr>
              <a:t> intrinsic motivation. if we build upon what fundamentally interests the children, then they will be more motivated to learn. </a:t>
            </a:r>
          </a:p>
        </p:txBody>
      </p:sp>
      <p:sp>
        <p:nvSpPr>
          <p:cNvPr id="9" name="TextBox 9"/>
          <p:cNvSpPr txBox="1"/>
          <p:nvPr/>
        </p:nvSpPr>
        <p:spPr>
          <a:xfrm>
            <a:off x="10799901" y="4983562"/>
            <a:ext cx="4290862" cy="769441"/>
          </a:xfrm>
          <a:prstGeom prst="rect">
            <a:avLst/>
          </a:prstGeom>
        </p:spPr>
        <p:txBody>
          <a:bodyPr lIns="0" tIns="0" rIns="0" bIns="0" rtlCol="0" anchor="t">
            <a:spAutoFit/>
          </a:bodyPr>
          <a:lstStyle/>
          <a:p>
            <a:pPr algn="ctr">
              <a:lnSpc>
                <a:spcPts val="1960"/>
              </a:lnSpc>
            </a:pPr>
            <a:r>
              <a:rPr lang="en-US" sz="1400" b="1" dirty="0">
                <a:solidFill>
                  <a:srgbClr val="FFFFFF"/>
                </a:solidFill>
                <a:latin typeface="Century Gothic" panose="020B0502020202020204" pitchFamily="34" charset="0"/>
                <a:ea typeface="Open Sans Bold"/>
                <a:cs typeface="Open Sans Bold"/>
                <a:sym typeface="Open Sans Bold"/>
              </a:rPr>
              <a:t>Directed activities</a:t>
            </a:r>
          </a:p>
          <a:p>
            <a:pPr algn="ctr">
              <a:lnSpc>
                <a:spcPts val="1960"/>
              </a:lnSpc>
            </a:pPr>
            <a:r>
              <a:rPr lang="en-US" sz="1400" dirty="0">
                <a:solidFill>
                  <a:srgbClr val="FFFFFF"/>
                </a:solidFill>
                <a:latin typeface="Century Gothic" panose="020B0502020202020204" pitchFamily="34" charset="0"/>
                <a:ea typeface="Open Sans"/>
                <a:cs typeface="Open Sans"/>
                <a:sym typeface="Open Sans"/>
              </a:rPr>
              <a:t>Curriculum through focused discussion</a:t>
            </a:r>
          </a:p>
          <a:p>
            <a:pPr algn="ctr">
              <a:lnSpc>
                <a:spcPts val="1960"/>
              </a:lnSpc>
            </a:pPr>
            <a:r>
              <a:rPr lang="en-US" sz="1400" dirty="0">
                <a:solidFill>
                  <a:srgbClr val="FFFFFF"/>
                </a:solidFill>
                <a:latin typeface="Century Gothic" panose="020B0502020202020204" pitchFamily="34" charset="0"/>
                <a:ea typeface="Open Sans"/>
                <a:cs typeface="Open Sans"/>
                <a:sym typeface="Open Sans"/>
              </a:rPr>
              <a:t> and group activities</a:t>
            </a:r>
          </a:p>
        </p:txBody>
      </p:sp>
      <p:sp>
        <p:nvSpPr>
          <p:cNvPr id="10" name="Freeform 10"/>
          <p:cNvSpPr/>
          <p:nvPr/>
        </p:nvSpPr>
        <p:spPr>
          <a:xfrm>
            <a:off x="9895117" y="6327526"/>
            <a:ext cx="5974149" cy="1538343"/>
          </a:xfrm>
          <a:custGeom>
            <a:avLst/>
            <a:gdLst/>
            <a:ahLst/>
            <a:cxnLst/>
            <a:rect l="l" t="t" r="r" b="b"/>
            <a:pathLst>
              <a:path w="5974149" h="1538343">
                <a:moveTo>
                  <a:pt x="0" y="0"/>
                </a:moveTo>
                <a:lnTo>
                  <a:pt x="5974149" y="0"/>
                </a:lnTo>
                <a:lnTo>
                  <a:pt x="5974149" y="1538344"/>
                </a:lnTo>
                <a:lnTo>
                  <a:pt x="0" y="15383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1"/>
          <p:cNvSpPr txBox="1"/>
          <p:nvPr/>
        </p:nvSpPr>
        <p:spPr>
          <a:xfrm>
            <a:off x="10610780" y="6511358"/>
            <a:ext cx="4290862" cy="769441"/>
          </a:xfrm>
          <a:prstGeom prst="rect">
            <a:avLst/>
          </a:prstGeom>
        </p:spPr>
        <p:txBody>
          <a:bodyPr lIns="0" tIns="0" rIns="0" bIns="0" rtlCol="0" anchor="t">
            <a:spAutoFit/>
          </a:bodyPr>
          <a:lstStyle/>
          <a:p>
            <a:pPr algn="ctr">
              <a:lnSpc>
                <a:spcPts val="1960"/>
              </a:lnSpc>
            </a:pPr>
            <a:r>
              <a:rPr lang="en-US" sz="1400" b="1" dirty="0">
                <a:solidFill>
                  <a:srgbClr val="FFFFFF"/>
                </a:solidFill>
                <a:latin typeface="Century Gothic" panose="020B0502020202020204" pitchFamily="34" charset="0"/>
                <a:ea typeface="Open Sans Bold"/>
                <a:cs typeface="Open Sans Bold"/>
                <a:sym typeface="Open Sans Bold"/>
              </a:rPr>
              <a:t>Enhanced provision</a:t>
            </a:r>
          </a:p>
          <a:p>
            <a:pPr algn="ctr">
              <a:lnSpc>
                <a:spcPts val="1960"/>
              </a:lnSpc>
            </a:pPr>
            <a:r>
              <a:rPr lang="en-US" sz="1400" dirty="0">
                <a:solidFill>
                  <a:srgbClr val="FFFFFF"/>
                </a:solidFill>
                <a:latin typeface="Century Gothic" panose="020B0502020202020204" pitchFamily="34" charset="0"/>
                <a:ea typeface="Open Sans"/>
                <a:cs typeface="Open Sans"/>
                <a:sym typeface="Open Sans"/>
              </a:rPr>
              <a:t>Curriculum through resources stimulus, interactive display, visits and visitors.</a:t>
            </a:r>
          </a:p>
        </p:txBody>
      </p:sp>
      <p:sp>
        <p:nvSpPr>
          <p:cNvPr id="12" name="Freeform 12"/>
          <p:cNvSpPr/>
          <p:nvPr/>
        </p:nvSpPr>
        <p:spPr>
          <a:xfrm>
            <a:off x="9193705" y="7907906"/>
            <a:ext cx="7503253" cy="1932088"/>
          </a:xfrm>
          <a:custGeom>
            <a:avLst/>
            <a:gdLst/>
            <a:ahLst/>
            <a:cxnLst/>
            <a:rect l="l" t="t" r="r" b="b"/>
            <a:pathLst>
              <a:path w="7503253" h="1932088">
                <a:moveTo>
                  <a:pt x="0" y="0"/>
                </a:moveTo>
                <a:lnTo>
                  <a:pt x="7503254" y="0"/>
                </a:lnTo>
                <a:lnTo>
                  <a:pt x="7503254" y="1932088"/>
                </a:lnTo>
                <a:lnTo>
                  <a:pt x="0" y="19320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3"/>
          <p:cNvSpPr txBox="1"/>
          <p:nvPr/>
        </p:nvSpPr>
        <p:spPr>
          <a:xfrm>
            <a:off x="9754764" y="8249071"/>
            <a:ext cx="6114502" cy="846386"/>
          </a:xfrm>
          <a:prstGeom prst="rect">
            <a:avLst/>
          </a:prstGeom>
        </p:spPr>
        <p:txBody>
          <a:bodyPr lIns="0" tIns="0" rIns="0" bIns="0" rtlCol="0" anchor="t">
            <a:spAutoFit/>
          </a:bodyPr>
          <a:lstStyle/>
          <a:p>
            <a:pPr algn="ctr">
              <a:lnSpc>
                <a:spcPts val="2206"/>
              </a:lnSpc>
            </a:pPr>
            <a:r>
              <a:rPr lang="en-US" sz="1576" b="1" dirty="0">
                <a:solidFill>
                  <a:srgbClr val="FFFFFF"/>
                </a:solidFill>
                <a:latin typeface="Century Gothic" panose="020B0502020202020204" pitchFamily="34" charset="0"/>
                <a:ea typeface="Open Sans Bold"/>
                <a:cs typeface="Open Sans Bold"/>
                <a:sym typeface="Open Sans Bold"/>
              </a:rPr>
              <a:t>Continuous provision</a:t>
            </a:r>
          </a:p>
          <a:p>
            <a:pPr algn="ctr">
              <a:lnSpc>
                <a:spcPts val="2206"/>
              </a:lnSpc>
            </a:pPr>
            <a:r>
              <a:rPr lang="en-US" sz="1576" dirty="0">
                <a:solidFill>
                  <a:srgbClr val="FFFFFF"/>
                </a:solidFill>
                <a:latin typeface="Century Gothic" panose="020B0502020202020204" pitchFamily="34" charset="0"/>
                <a:ea typeface="Open Sans"/>
                <a:cs typeface="Open Sans"/>
                <a:sym typeface="Open Sans"/>
              </a:rPr>
              <a:t>Curriculum through high quality indoor and outdoor learning environment</a:t>
            </a:r>
          </a:p>
        </p:txBody>
      </p:sp>
      <p:sp>
        <p:nvSpPr>
          <p:cNvPr id="14" name="AutoShape 14"/>
          <p:cNvSpPr/>
          <p:nvPr/>
        </p:nvSpPr>
        <p:spPr>
          <a:xfrm flipV="1">
            <a:off x="8360272" y="410913"/>
            <a:ext cx="0" cy="9524331"/>
          </a:xfrm>
          <a:prstGeom prst="line">
            <a:avLst/>
          </a:prstGeom>
          <a:ln w="38100" cap="flat">
            <a:solidFill>
              <a:srgbClr val="C9323A"/>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099367"/>
            <a:ext cx="7294418" cy="5448300"/>
          </a:xfrm>
          <a:prstGeom prst="rect">
            <a:avLst/>
          </a:prstGeom>
          <a:effectLst>
            <a:softEdge rad="127000"/>
          </a:effectLst>
        </p:spPr>
      </p:pic>
      <p:grpSp>
        <p:nvGrpSpPr>
          <p:cNvPr id="4" name="Group 4"/>
          <p:cNvGrpSpPr/>
          <p:nvPr/>
        </p:nvGrpSpPr>
        <p:grpSpPr>
          <a:xfrm>
            <a:off x="2479697" y="1232215"/>
            <a:ext cx="14174416" cy="5531728"/>
            <a:chOff x="0" y="676275"/>
            <a:chExt cx="18899221" cy="7375637"/>
          </a:xfrm>
        </p:grpSpPr>
        <p:sp>
          <p:nvSpPr>
            <p:cNvPr id="5" name="TextBox 5"/>
            <p:cNvSpPr txBox="1"/>
            <p:nvPr/>
          </p:nvSpPr>
          <p:spPr>
            <a:xfrm>
              <a:off x="0" y="676275"/>
              <a:ext cx="18899221" cy="3094864"/>
            </a:xfrm>
            <a:prstGeom prst="rect">
              <a:avLst/>
            </a:prstGeom>
          </p:spPr>
          <p:txBody>
            <a:bodyPr lIns="0" tIns="0" rIns="0" bIns="0" rtlCol="0" anchor="t">
              <a:spAutoFit/>
            </a:bodyPr>
            <a:lstStyle/>
            <a:p>
              <a:pPr algn="ctr">
                <a:lnSpc>
                  <a:spcPts val="18141"/>
                </a:lnSpc>
              </a:pPr>
              <a:r>
                <a:rPr lang="en-US" sz="17600" dirty="0">
                  <a:solidFill>
                    <a:srgbClr val="1F4576"/>
                  </a:solidFill>
                  <a:latin typeface="Arial Rounded MT Bold" panose="020F0704030504030204" pitchFamily="34" charset="0"/>
                  <a:ea typeface="More Sugar"/>
                  <a:cs typeface="More Sugar"/>
                  <a:sym typeface="More Sugar"/>
                </a:rPr>
                <a:t>Continuous</a:t>
              </a:r>
            </a:p>
          </p:txBody>
        </p:sp>
        <p:sp>
          <p:nvSpPr>
            <p:cNvPr id="6" name="TextBox 6"/>
            <p:cNvSpPr txBox="1"/>
            <p:nvPr/>
          </p:nvSpPr>
          <p:spPr>
            <a:xfrm>
              <a:off x="0" y="4499144"/>
              <a:ext cx="18899221" cy="3552768"/>
            </a:xfrm>
            <a:prstGeom prst="rect">
              <a:avLst/>
            </a:prstGeom>
          </p:spPr>
          <p:txBody>
            <a:bodyPr lIns="0" tIns="0" rIns="0" bIns="0" rtlCol="0" anchor="t">
              <a:spAutoFit/>
            </a:bodyPr>
            <a:lstStyle/>
            <a:p>
              <a:pPr algn="r">
                <a:lnSpc>
                  <a:spcPts val="20653"/>
                </a:lnSpc>
              </a:pPr>
              <a:r>
                <a:rPr lang="en-US" sz="20000" dirty="0">
                  <a:solidFill>
                    <a:srgbClr val="000000"/>
                  </a:solidFill>
                  <a:latin typeface="Arial Rounded MT Bold" panose="020F0704030504030204" pitchFamily="34" charset="0"/>
                  <a:ea typeface="Benedict"/>
                  <a:cs typeface="Benedict"/>
                  <a:sym typeface="Benedict"/>
                </a:rPr>
                <a:t>Provision</a:t>
              </a:r>
            </a:p>
          </p:txBody>
        </p:sp>
      </p:grpSp>
      <p:sp>
        <p:nvSpPr>
          <p:cNvPr id="7" name="TextBox 7"/>
          <p:cNvSpPr txBox="1"/>
          <p:nvPr/>
        </p:nvSpPr>
        <p:spPr>
          <a:xfrm>
            <a:off x="8959974" y="6975756"/>
            <a:ext cx="8752855" cy="1923604"/>
          </a:xfrm>
          <a:prstGeom prst="rect">
            <a:avLst/>
          </a:prstGeom>
        </p:spPr>
        <p:txBody>
          <a:bodyPr lIns="0" tIns="0" rIns="0" bIns="0" rtlCol="0" anchor="t">
            <a:spAutoFit/>
          </a:bodyPr>
          <a:lstStyle/>
          <a:p>
            <a:pPr algn="l">
              <a:lnSpc>
                <a:spcPts val="2520"/>
              </a:lnSpc>
            </a:pPr>
            <a:r>
              <a:rPr lang="en-US" sz="1800" b="1" dirty="0">
                <a:solidFill>
                  <a:srgbClr val="000000"/>
                </a:solidFill>
                <a:latin typeface="Century Gothic" panose="020B0502020202020204" pitchFamily="34" charset="0"/>
                <a:ea typeface="Open Sans Bold"/>
                <a:cs typeface="Open Sans Bold"/>
                <a:sym typeface="Open Sans Bold"/>
              </a:rPr>
              <a:t>This includes:</a:t>
            </a:r>
          </a:p>
          <a:p>
            <a:pPr algn="l">
              <a:lnSpc>
                <a:spcPts val="2520"/>
              </a:lnSpc>
            </a:pPr>
            <a:endParaRPr lang="en-US" sz="1800" b="1" dirty="0">
              <a:solidFill>
                <a:srgbClr val="000000"/>
              </a:solidFill>
              <a:latin typeface="Century Gothic" panose="020B0502020202020204" pitchFamily="34" charset="0"/>
              <a:ea typeface="Open Sans Bold"/>
              <a:cs typeface="Open Sans Bold"/>
              <a:sym typeface="Open Sans Bold"/>
            </a:endParaRPr>
          </a:p>
          <a:p>
            <a:pPr marL="388620" lvl="1" indent="-19431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Everything that is there, all of the time. </a:t>
            </a:r>
          </a:p>
          <a:p>
            <a:pPr algn="l">
              <a:lnSpc>
                <a:spcPts val="2520"/>
              </a:lnSpc>
            </a:pPr>
            <a:endParaRPr lang="en-US" sz="1800" dirty="0">
              <a:solidFill>
                <a:srgbClr val="000000"/>
              </a:solidFill>
              <a:latin typeface="Century Gothic" panose="020B0502020202020204" pitchFamily="34" charset="0"/>
              <a:ea typeface="Open Sans"/>
              <a:cs typeface="Open Sans"/>
              <a:sym typeface="Open Sans"/>
            </a:endParaRPr>
          </a:p>
          <a:p>
            <a:pPr marL="388620" lvl="1" indent="-194310" algn="l">
              <a:lnSpc>
                <a:spcPts val="2520"/>
              </a:lnSpc>
              <a:buFont typeface="Arial"/>
              <a:buChar char="•"/>
            </a:pPr>
            <a:r>
              <a:rPr lang="en-US" sz="1800" dirty="0">
                <a:solidFill>
                  <a:srgbClr val="000000"/>
                </a:solidFill>
                <a:latin typeface="Century Gothic" panose="020B0502020202020204" pitchFamily="34" charset="0"/>
                <a:ea typeface="Open Sans"/>
                <a:cs typeface="Open Sans"/>
                <a:sym typeface="Open Sans"/>
              </a:rPr>
              <a:t>All of those places in the Early Years setting that have earned their place and are going to be there right the way through the year.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902376897"/>
              </p:ext>
            </p:extLst>
          </p:nvPr>
        </p:nvGraphicFramePr>
        <p:xfrm>
          <a:off x="404601" y="2057400"/>
          <a:ext cx="10921855" cy="7704080"/>
        </p:xfrm>
        <a:graphic>
          <a:graphicData uri="http://schemas.openxmlformats.org/drawingml/2006/table">
            <a:tbl>
              <a:tblPr/>
              <a:tblGrid>
                <a:gridCol w="2312137"/>
                <a:gridCol w="5111437"/>
                <a:gridCol w="3498281"/>
              </a:tblGrid>
              <a:tr h="1926020">
                <a:tc>
                  <a:txBody>
                    <a:bodyPr/>
                    <a:lstStyle/>
                    <a:p>
                      <a:pPr algn="ctr">
                        <a:lnSpc>
                          <a:spcPts val="4200"/>
                        </a:lnSpc>
                        <a:defRPr/>
                      </a:pPr>
                      <a:r>
                        <a:rPr lang="en-US" sz="3000" b="1" dirty="0">
                          <a:solidFill>
                            <a:srgbClr val="FFFFFF"/>
                          </a:solidFill>
                          <a:latin typeface="Open Sans Bold"/>
                          <a:ea typeface="Open Sans Bold"/>
                          <a:cs typeface="Open Sans Bold"/>
                          <a:sym typeface="Open Sans Bold"/>
                        </a:rPr>
                        <a:t>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gridSpan="2">
                  <a:txBody>
                    <a:bodyPr/>
                    <a:lstStyle/>
                    <a:p>
                      <a:pPr algn="l">
                        <a:lnSpc>
                          <a:spcPts val="2800"/>
                        </a:lnSpc>
                        <a:defRPr/>
                      </a:pPr>
                      <a:r>
                        <a:rPr lang="en-US" sz="2000" dirty="0">
                          <a:solidFill>
                            <a:srgbClr val="000000"/>
                          </a:solidFill>
                          <a:latin typeface="Century Gothic" panose="020B0502020202020204" pitchFamily="34" charset="0"/>
                          <a:ea typeface="Open Sans"/>
                          <a:cs typeface="Open Sans"/>
                          <a:sym typeface="Open Sans"/>
                        </a:rPr>
                        <a:t>The layout of our Early Years space is clearly defined.  </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l">
                        <a:lnSpc>
                          <a:spcPts val="2800"/>
                        </a:lnSpc>
                        <a:defRPr/>
                      </a:pPr>
                      <a:r>
                        <a:rPr lang="en-US" sz="2000">
                          <a:solidFill>
                            <a:srgbClr val="000000"/>
                          </a:solidFill>
                          <a:latin typeface="Open Sans"/>
                          <a:ea typeface="Open Sans"/>
                          <a:cs typeface="Open Sans"/>
                          <a:sym typeface="Open Sans"/>
                        </a:rPr>
                        <a:t>The layout of our Early Years space is clearly defined.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926020">
                <a:tc>
                  <a:txBody>
                    <a:bodyPr/>
                    <a:lstStyle/>
                    <a:p>
                      <a:pPr algn="ctr">
                        <a:lnSpc>
                          <a:spcPts val="4200"/>
                        </a:lnSpc>
                        <a:defRPr/>
                      </a:pPr>
                      <a:r>
                        <a:rPr lang="en-US" sz="3000" b="1">
                          <a:solidFill>
                            <a:srgbClr val="FFFFFF"/>
                          </a:solidFill>
                          <a:latin typeface="Open Sans Bold"/>
                          <a:ea typeface="Open Sans Bold"/>
                          <a:cs typeface="Open Sans Bold"/>
                          <a:sym typeface="Open Sans Bold"/>
                        </a:rPr>
                        <a:t>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gridSpan="2">
                  <a:txBody>
                    <a:bodyPr/>
                    <a:lstStyle/>
                    <a:p>
                      <a:pPr algn="l">
                        <a:lnSpc>
                          <a:spcPts val="2800"/>
                        </a:lnSpc>
                        <a:defRPr/>
                      </a:pPr>
                      <a:r>
                        <a:rPr lang="en-US" sz="2000" dirty="0">
                          <a:solidFill>
                            <a:srgbClr val="000000"/>
                          </a:solidFill>
                          <a:latin typeface="Century Gothic" panose="020B0502020202020204" pitchFamily="34" charset="0"/>
                          <a:ea typeface="Open Sans"/>
                          <a:cs typeface="Open Sans"/>
                          <a:sym typeface="Open Sans"/>
                        </a:rPr>
                        <a:t>Resources and materials are consistently available in the area everyday.</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l">
                        <a:lnSpc>
                          <a:spcPts val="2800"/>
                        </a:lnSpc>
                        <a:defRPr/>
                      </a:pPr>
                      <a:r>
                        <a:rPr lang="en-US" sz="2000">
                          <a:solidFill>
                            <a:srgbClr val="000000"/>
                          </a:solidFill>
                          <a:latin typeface="Open Sans"/>
                          <a:ea typeface="Open Sans"/>
                          <a:cs typeface="Open Sans"/>
                          <a:sym typeface="Open Sans"/>
                        </a:rPr>
                        <a:t>Resources and materials are consistently available in the area everyday.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926020">
                <a:tc>
                  <a:txBody>
                    <a:bodyPr/>
                    <a:lstStyle/>
                    <a:p>
                      <a:pPr algn="ctr">
                        <a:lnSpc>
                          <a:spcPts val="4200"/>
                        </a:lnSpc>
                        <a:defRPr/>
                      </a:pPr>
                      <a:r>
                        <a:rPr lang="en-US" sz="3000" b="1">
                          <a:solidFill>
                            <a:srgbClr val="FFFFFF"/>
                          </a:solidFill>
                          <a:latin typeface="Open Sans Bold"/>
                          <a:ea typeface="Open Sans Bold"/>
                          <a:cs typeface="Open Sans Bold"/>
                          <a:sym typeface="Open Sans Bold"/>
                        </a:rPr>
                        <a:t>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gridSpan="2">
                  <a:txBody>
                    <a:bodyPr/>
                    <a:lstStyle/>
                    <a:p>
                      <a:pPr algn="l">
                        <a:lnSpc>
                          <a:spcPts val="2800"/>
                        </a:lnSpc>
                        <a:defRPr/>
                      </a:pPr>
                      <a:r>
                        <a:rPr lang="en-US" sz="2000" dirty="0">
                          <a:solidFill>
                            <a:srgbClr val="000000"/>
                          </a:solidFill>
                          <a:latin typeface="Century Gothic" panose="020B0502020202020204" pitchFamily="34" charset="0"/>
                          <a:ea typeface="Open Sans"/>
                          <a:cs typeface="Open Sans"/>
                          <a:sym typeface="Open Sans"/>
                        </a:rPr>
                        <a:t>Resources are accessible and presented in the same way every day.</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l">
                        <a:lnSpc>
                          <a:spcPts val="2800"/>
                        </a:lnSpc>
                        <a:defRPr/>
                      </a:pPr>
                      <a:r>
                        <a:rPr lang="en-US" sz="2000">
                          <a:solidFill>
                            <a:srgbClr val="000000"/>
                          </a:solidFill>
                          <a:latin typeface="Open Sans"/>
                          <a:ea typeface="Open Sans"/>
                          <a:cs typeface="Open Sans"/>
                          <a:sym typeface="Open Sans"/>
                        </a:rPr>
                        <a:t>Resources are accessible and presented in the same way every day.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926020">
                <a:tc>
                  <a:txBody>
                    <a:bodyPr/>
                    <a:lstStyle/>
                    <a:p>
                      <a:pPr algn="ctr">
                        <a:lnSpc>
                          <a:spcPts val="4200"/>
                        </a:lnSpc>
                        <a:defRPr/>
                      </a:pPr>
                      <a:r>
                        <a:rPr lang="en-US" sz="3000" b="1">
                          <a:solidFill>
                            <a:srgbClr val="FFFFFF"/>
                          </a:solidFill>
                          <a:latin typeface="Open Sans Bold"/>
                          <a:ea typeface="Open Sans Bold"/>
                          <a:cs typeface="Open Sans Bold"/>
                          <a:sym typeface="Open Sans Bold"/>
                        </a:rPr>
                        <a:t>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gridSpan="2">
                  <a:txBody>
                    <a:bodyPr/>
                    <a:lstStyle/>
                    <a:p>
                      <a:pPr algn="l">
                        <a:lnSpc>
                          <a:spcPts val="2800"/>
                        </a:lnSpc>
                        <a:defRPr/>
                      </a:pPr>
                      <a:r>
                        <a:rPr lang="en-US" sz="2000" dirty="0">
                          <a:solidFill>
                            <a:srgbClr val="000000"/>
                          </a:solidFill>
                          <a:latin typeface="Century Gothic" panose="020B0502020202020204" pitchFamily="34" charset="0"/>
                          <a:ea typeface="Open Sans"/>
                          <a:cs typeface="Open Sans"/>
                          <a:sym typeface="Open Sans"/>
                        </a:rPr>
                        <a:t>Children can use the resources independently. </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l">
                        <a:lnSpc>
                          <a:spcPts val="2800"/>
                        </a:lnSpc>
                        <a:defRPr/>
                      </a:pPr>
                      <a:r>
                        <a:rPr lang="en-US" sz="2000">
                          <a:solidFill>
                            <a:srgbClr val="000000"/>
                          </a:solidFill>
                          <a:latin typeface="Open Sans"/>
                          <a:ea typeface="Open Sans"/>
                          <a:cs typeface="Open Sans"/>
                          <a:sym typeface="Open Sans"/>
                        </a:rPr>
                        <a:t>Children can use the resources independently.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
        <p:nvSpPr>
          <p:cNvPr id="3" name="Freeform 3"/>
          <p:cNvSpPr/>
          <p:nvPr/>
        </p:nvSpPr>
        <p:spPr>
          <a:xfrm rot="1126258">
            <a:off x="10927056" y="2334913"/>
            <a:ext cx="1570749" cy="1466687"/>
          </a:xfrm>
          <a:custGeom>
            <a:avLst/>
            <a:gdLst/>
            <a:ahLst/>
            <a:cxnLst/>
            <a:rect l="l" t="t" r="r" b="b"/>
            <a:pathLst>
              <a:path w="1570749" h="1466687">
                <a:moveTo>
                  <a:pt x="0" y="0"/>
                </a:moveTo>
                <a:lnTo>
                  <a:pt x="1570749" y="0"/>
                </a:lnTo>
                <a:lnTo>
                  <a:pt x="1570749" y="1466687"/>
                </a:lnTo>
                <a:lnTo>
                  <a:pt x="0" y="1466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126258">
            <a:off x="10905863" y="4229035"/>
            <a:ext cx="1570749" cy="1466687"/>
          </a:xfrm>
          <a:custGeom>
            <a:avLst/>
            <a:gdLst/>
            <a:ahLst/>
            <a:cxnLst/>
            <a:rect l="l" t="t" r="r" b="b"/>
            <a:pathLst>
              <a:path w="1570749" h="1466687">
                <a:moveTo>
                  <a:pt x="0" y="0"/>
                </a:moveTo>
                <a:lnTo>
                  <a:pt x="1570749" y="0"/>
                </a:lnTo>
                <a:lnTo>
                  <a:pt x="1570749" y="1466687"/>
                </a:lnTo>
                <a:lnTo>
                  <a:pt x="0" y="1466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126258">
            <a:off x="10905863" y="6123158"/>
            <a:ext cx="1570749" cy="1466687"/>
          </a:xfrm>
          <a:custGeom>
            <a:avLst/>
            <a:gdLst/>
            <a:ahLst/>
            <a:cxnLst/>
            <a:rect l="l" t="t" r="r" b="b"/>
            <a:pathLst>
              <a:path w="1570749" h="1466687">
                <a:moveTo>
                  <a:pt x="0" y="0"/>
                </a:moveTo>
                <a:lnTo>
                  <a:pt x="1570749" y="0"/>
                </a:lnTo>
                <a:lnTo>
                  <a:pt x="1570749" y="1466687"/>
                </a:lnTo>
                <a:lnTo>
                  <a:pt x="0" y="1466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126258">
            <a:off x="10905863" y="8081075"/>
            <a:ext cx="1570749" cy="1466687"/>
          </a:xfrm>
          <a:custGeom>
            <a:avLst/>
            <a:gdLst/>
            <a:ahLst/>
            <a:cxnLst/>
            <a:rect l="l" t="t" r="r" b="b"/>
            <a:pathLst>
              <a:path w="1570749" h="1466687">
                <a:moveTo>
                  <a:pt x="0" y="0"/>
                </a:moveTo>
                <a:lnTo>
                  <a:pt x="1570749" y="0"/>
                </a:lnTo>
                <a:lnTo>
                  <a:pt x="1570749" y="1466687"/>
                </a:lnTo>
                <a:lnTo>
                  <a:pt x="0" y="14666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11326456" y="2771076"/>
            <a:ext cx="771949" cy="297180"/>
          </a:xfrm>
          <a:prstGeom prst="rect">
            <a:avLst/>
          </a:prstGeom>
        </p:spPr>
        <p:txBody>
          <a:bodyPr lIns="0" tIns="0" rIns="0" bIns="0" rtlCol="0" anchor="t">
            <a:spAutoFit/>
          </a:bodyPr>
          <a:lstStyle/>
          <a:p>
            <a:pPr algn="l">
              <a:lnSpc>
                <a:spcPts val="2520"/>
              </a:lnSpc>
            </a:pPr>
            <a:r>
              <a:rPr lang="en-US" sz="1800" b="1">
                <a:solidFill>
                  <a:srgbClr val="000000"/>
                </a:solidFill>
                <a:latin typeface="Open Sans Bold"/>
                <a:ea typeface="Open Sans Bold"/>
                <a:cs typeface="Open Sans Bold"/>
                <a:sym typeface="Open Sans Bold"/>
              </a:rPr>
              <a:t>WHY?</a:t>
            </a:r>
          </a:p>
        </p:txBody>
      </p:sp>
      <p:sp>
        <p:nvSpPr>
          <p:cNvPr id="8" name="TextBox 8"/>
          <p:cNvSpPr txBox="1"/>
          <p:nvPr/>
        </p:nvSpPr>
        <p:spPr>
          <a:xfrm>
            <a:off x="11326456" y="4665199"/>
            <a:ext cx="771949" cy="297180"/>
          </a:xfrm>
          <a:prstGeom prst="rect">
            <a:avLst/>
          </a:prstGeom>
        </p:spPr>
        <p:txBody>
          <a:bodyPr lIns="0" tIns="0" rIns="0" bIns="0" rtlCol="0" anchor="t">
            <a:spAutoFit/>
          </a:bodyPr>
          <a:lstStyle/>
          <a:p>
            <a:pPr algn="l">
              <a:lnSpc>
                <a:spcPts val="2520"/>
              </a:lnSpc>
            </a:pPr>
            <a:r>
              <a:rPr lang="en-US" sz="1800" b="1">
                <a:solidFill>
                  <a:srgbClr val="000000"/>
                </a:solidFill>
                <a:latin typeface="Open Sans Bold"/>
                <a:ea typeface="Open Sans Bold"/>
                <a:cs typeface="Open Sans Bold"/>
                <a:sym typeface="Open Sans Bold"/>
              </a:rPr>
              <a:t>WHY?</a:t>
            </a:r>
          </a:p>
        </p:txBody>
      </p:sp>
      <p:sp>
        <p:nvSpPr>
          <p:cNvPr id="9" name="TextBox 9"/>
          <p:cNvSpPr txBox="1"/>
          <p:nvPr/>
        </p:nvSpPr>
        <p:spPr>
          <a:xfrm>
            <a:off x="11305263" y="6559321"/>
            <a:ext cx="771949" cy="297180"/>
          </a:xfrm>
          <a:prstGeom prst="rect">
            <a:avLst/>
          </a:prstGeom>
        </p:spPr>
        <p:txBody>
          <a:bodyPr lIns="0" tIns="0" rIns="0" bIns="0" rtlCol="0" anchor="t">
            <a:spAutoFit/>
          </a:bodyPr>
          <a:lstStyle/>
          <a:p>
            <a:pPr algn="l">
              <a:lnSpc>
                <a:spcPts val="2520"/>
              </a:lnSpc>
            </a:pPr>
            <a:r>
              <a:rPr lang="en-US" sz="1800" b="1">
                <a:solidFill>
                  <a:srgbClr val="000000"/>
                </a:solidFill>
                <a:latin typeface="Open Sans Bold"/>
                <a:ea typeface="Open Sans Bold"/>
                <a:cs typeface="Open Sans Bold"/>
                <a:sym typeface="Open Sans Bold"/>
              </a:rPr>
              <a:t>WHY?</a:t>
            </a:r>
          </a:p>
        </p:txBody>
      </p:sp>
      <p:sp>
        <p:nvSpPr>
          <p:cNvPr id="10" name="TextBox 10"/>
          <p:cNvSpPr txBox="1"/>
          <p:nvPr/>
        </p:nvSpPr>
        <p:spPr>
          <a:xfrm>
            <a:off x="11305263" y="8517938"/>
            <a:ext cx="771949" cy="297180"/>
          </a:xfrm>
          <a:prstGeom prst="rect">
            <a:avLst/>
          </a:prstGeom>
        </p:spPr>
        <p:txBody>
          <a:bodyPr lIns="0" tIns="0" rIns="0" bIns="0" rtlCol="0" anchor="t">
            <a:spAutoFit/>
          </a:bodyPr>
          <a:lstStyle/>
          <a:p>
            <a:pPr algn="l">
              <a:lnSpc>
                <a:spcPts val="2520"/>
              </a:lnSpc>
            </a:pPr>
            <a:r>
              <a:rPr lang="en-US" sz="1800" b="1" dirty="0">
                <a:solidFill>
                  <a:srgbClr val="000000"/>
                </a:solidFill>
                <a:latin typeface="Century Gothic" panose="020B0502020202020204" pitchFamily="34" charset="0"/>
                <a:ea typeface="Open Sans Bold"/>
                <a:cs typeface="Open Sans Bold"/>
                <a:sym typeface="Open Sans Bold"/>
              </a:rPr>
              <a:t>WHY?</a:t>
            </a:r>
          </a:p>
        </p:txBody>
      </p:sp>
      <p:graphicFrame>
        <p:nvGraphicFramePr>
          <p:cNvPr id="11" name="Table 11"/>
          <p:cNvGraphicFramePr>
            <a:graphicFrameLocks noGrp="1"/>
          </p:cNvGraphicFramePr>
          <p:nvPr>
            <p:extLst>
              <p:ext uri="{D42A27DB-BD31-4B8C-83A1-F6EECF244321}">
                <p14:modId xmlns:p14="http://schemas.microsoft.com/office/powerpoint/2010/main" val="4039891407"/>
              </p:ext>
            </p:extLst>
          </p:nvPr>
        </p:nvGraphicFramePr>
        <p:xfrm>
          <a:off x="12670819" y="2057400"/>
          <a:ext cx="5332711" cy="7704080"/>
        </p:xfrm>
        <a:graphic>
          <a:graphicData uri="http://schemas.openxmlformats.org/drawingml/2006/table">
            <a:tbl>
              <a:tblPr/>
              <a:tblGrid>
                <a:gridCol w="878626"/>
                <a:gridCol w="4454085"/>
              </a:tblGrid>
              <a:tr h="1926020">
                <a:tc gridSpan="2">
                  <a:txBody>
                    <a:bodyPr/>
                    <a:lstStyle/>
                    <a:p>
                      <a:pPr algn="ctr">
                        <a:lnSpc>
                          <a:spcPts val="2100"/>
                        </a:lnSpc>
                        <a:defRPr/>
                      </a:pPr>
                      <a:r>
                        <a:rPr lang="en-US" sz="1500" dirty="0">
                          <a:solidFill>
                            <a:srgbClr val="000000"/>
                          </a:solidFill>
                          <a:latin typeface="Century Gothic" panose="020B0502020202020204" pitchFamily="34" charset="0"/>
                          <a:ea typeface="Open Sans"/>
                          <a:cs typeface="Open Sans"/>
                          <a:sym typeface="Open Sans"/>
                        </a:rPr>
                        <a:t>Children know what to expect. They can arrive at school having already made plans and thought about what they might do that day because they are able to picture the learning space set out for them and knows what happens where?</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EBD0"/>
                    </a:solidFill>
                  </a:tcPr>
                </a:tc>
                <a:tc hMerge="1">
                  <a:txBody>
                    <a:bodyPr/>
                    <a:lstStyle/>
                    <a:p>
                      <a:pPr algn="ctr">
                        <a:lnSpc>
                          <a:spcPts val="2100"/>
                        </a:lnSpc>
                        <a:defRPr/>
                      </a:pPr>
                      <a:r>
                        <a:rPr lang="en-US" sz="1500">
                          <a:solidFill>
                            <a:srgbClr val="000000"/>
                          </a:solidFill>
                          <a:latin typeface="Open Sans"/>
                          <a:ea typeface="Open Sans"/>
                          <a:cs typeface="Open Sans"/>
                          <a:sym typeface="Open Sans"/>
                        </a:rPr>
                        <a:t>Children know what to expect. They can arrive at school having already made plans and thought about what they might do that day because they are able to picture the learning space set out for them and knows what happens where?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EBD0"/>
                    </a:solidFill>
                  </a:tcPr>
                </a:tc>
              </a:tr>
              <a:tr h="1926020">
                <a:tc gridSpan="2">
                  <a:txBody>
                    <a:bodyPr/>
                    <a:lstStyle/>
                    <a:p>
                      <a:pPr algn="ctr">
                        <a:lnSpc>
                          <a:spcPts val="2100"/>
                        </a:lnSpc>
                        <a:defRPr/>
                      </a:pPr>
                      <a:r>
                        <a:rPr lang="en-US" sz="1500">
                          <a:solidFill>
                            <a:srgbClr val="000000"/>
                          </a:solidFill>
                          <a:latin typeface="Century Gothic" panose="020B0502020202020204" pitchFamily="34" charset="0"/>
                          <a:ea typeface="Open Sans"/>
                          <a:cs typeface="Open Sans"/>
                          <a:sym typeface="Open Sans"/>
                        </a:rPr>
                        <a:t>Children know how to engage in different learning spaces. Resources provided are considered to ensure a pathway to progress. </a:t>
                      </a:r>
                      <a:endParaRPr lang="en-US" sz="110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EBD0"/>
                    </a:solidFill>
                  </a:tcPr>
                </a:tc>
                <a:tc hMerge="1">
                  <a:txBody>
                    <a:bodyPr/>
                    <a:lstStyle/>
                    <a:p>
                      <a:pPr algn="ctr">
                        <a:lnSpc>
                          <a:spcPts val="2100"/>
                        </a:lnSpc>
                        <a:defRPr/>
                      </a:pPr>
                      <a:r>
                        <a:rPr lang="en-US" sz="1500">
                          <a:solidFill>
                            <a:srgbClr val="000000"/>
                          </a:solidFill>
                          <a:latin typeface="Open Sans"/>
                          <a:ea typeface="Open Sans"/>
                          <a:cs typeface="Open Sans"/>
                          <a:sym typeface="Open Sans"/>
                        </a:rPr>
                        <a:t>Children know how to engage in different learning spaces. Resources provided are considered to ensure a pathway to progress.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EBD0"/>
                    </a:solidFill>
                  </a:tcPr>
                </a:tc>
              </a:tr>
              <a:tr h="1926020">
                <a:tc gridSpan="2">
                  <a:txBody>
                    <a:bodyPr/>
                    <a:lstStyle/>
                    <a:p>
                      <a:pPr algn="ctr">
                        <a:lnSpc>
                          <a:spcPts val="2100"/>
                        </a:lnSpc>
                        <a:defRPr/>
                      </a:pPr>
                      <a:r>
                        <a:rPr lang="en-US" sz="1500">
                          <a:solidFill>
                            <a:srgbClr val="000000"/>
                          </a:solidFill>
                          <a:latin typeface="Century Gothic" panose="020B0502020202020204" pitchFamily="34" charset="0"/>
                          <a:ea typeface="Open Sans"/>
                          <a:cs typeface="Open Sans"/>
                          <a:sym typeface="Open Sans"/>
                        </a:rPr>
                        <a:t>Children know what to expect and know what they can do. They do not have to relearn how to use the area every day. </a:t>
                      </a:r>
                      <a:endParaRPr lang="en-US" sz="110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EBD0"/>
                    </a:solidFill>
                  </a:tcPr>
                </a:tc>
                <a:tc hMerge="1">
                  <a:txBody>
                    <a:bodyPr/>
                    <a:lstStyle/>
                    <a:p>
                      <a:pPr algn="ctr">
                        <a:lnSpc>
                          <a:spcPts val="2100"/>
                        </a:lnSpc>
                        <a:defRPr/>
                      </a:pPr>
                      <a:r>
                        <a:rPr lang="en-US" sz="1500">
                          <a:solidFill>
                            <a:srgbClr val="000000"/>
                          </a:solidFill>
                          <a:latin typeface="Open Sans"/>
                          <a:ea typeface="Open Sans"/>
                          <a:cs typeface="Open Sans"/>
                          <a:sym typeface="Open Sans"/>
                        </a:rPr>
                        <a:t>Children know what to expect and know what they can do. They do not have to relearn how to use the area every day.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EBD0"/>
                    </a:solidFill>
                  </a:tcPr>
                </a:tc>
              </a:tr>
              <a:tr h="1926020">
                <a:tc gridSpan="2">
                  <a:txBody>
                    <a:bodyPr/>
                    <a:lstStyle/>
                    <a:p>
                      <a:pPr algn="ctr">
                        <a:lnSpc>
                          <a:spcPts val="2100"/>
                        </a:lnSpc>
                        <a:defRPr/>
                      </a:pPr>
                      <a:r>
                        <a:rPr lang="en-US" sz="1500" dirty="0">
                          <a:solidFill>
                            <a:srgbClr val="000000"/>
                          </a:solidFill>
                          <a:latin typeface="Century Gothic" panose="020B0502020202020204" pitchFamily="34" charset="0"/>
                          <a:ea typeface="Open Sans"/>
                          <a:cs typeface="Open Sans"/>
                          <a:sym typeface="Open Sans"/>
                        </a:rPr>
                        <a:t>Independence leads to intrinsic motivation and success. If children cannot access the space independently adults have considered how to model this for them. </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EBD0"/>
                    </a:solidFill>
                  </a:tcPr>
                </a:tc>
                <a:tc hMerge="1">
                  <a:txBody>
                    <a:bodyPr/>
                    <a:lstStyle/>
                    <a:p>
                      <a:pPr algn="ctr">
                        <a:lnSpc>
                          <a:spcPts val="2100"/>
                        </a:lnSpc>
                        <a:defRPr/>
                      </a:pPr>
                      <a:r>
                        <a:rPr lang="en-US" sz="1500">
                          <a:solidFill>
                            <a:srgbClr val="000000"/>
                          </a:solidFill>
                          <a:latin typeface="Open Sans"/>
                          <a:ea typeface="Open Sans"/>
                          <a:cs typeface="Open Sans"/>
                          <a:sym typeface="Open Sans"/>
                        </a:rPr>
                        <a:t>Independence leads to intrinsic motivation and success. If children cannot access the space independently adults have considered how to model this for them.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EBD0"/>
                    </a:solidFill>
                  </a:tcPr>
                </a:tc>
              </a:tr>
            </a:tbl>
          </a:graphicData>
        </a:graphic>
      </p:graphicFrame>
      <p:grpSp>
        <p:nvGrpSpPr>
          <p:cNvPr id="12" name="Group 12"/>
          <p:cNvGrpSpPr/>
          <p:nvPr/>
        </p:nvGrpSpPr>
        <p:grpSpPr>
          <a:xfrm>
            <a:off x="1028700" y="626997"/>
            <a:ext cx="16577822" cy="685186"/>
            <a:chOff x="0" y="0"/>
            <a:chExt cx="4366175" cy="180461"/>
          </a:xfrm>
        </p:grpSpPr>
        <p:sp>
          <p:nvSpPr>
            <p:cNvPr id="13" name="Freeform 13"/>
            <p:cNvSpPr/>
            <p:nvPr/>
          </p:nvSpPr>
          <p:spPr>
            <a:xfrm>
              <a:off x="0" y="0"/>
              <a:ext cx="4366175" cy="180461"/>
            </a:xfrm>
            <a:custGeom>
              <a:avLst/>
              <a:gdLst/>
              <a:ahLst/>
              <a:cxnLst/>
              <a:rect l="l" t="t" r="r" b="b"/>
              <a:pathLst>
                <a:path w="4366175" h="180461">
                  <a:moveTo>
                    <a:pt x="0" y="0"/>
                  </a:moveTo>
                  <a:lnTo>
                    <a:pt x="4366175" y="0"/>
                  </a:lnTo>
                  <a:lnTo>
                    <a:pt x="4366175" y="180461"/>
                  </a:lnTo>
                  <a:lnTo>
                    <a:pt x="0" y="180461"/>
                  </a:lnTo>
                  <a:close/>
                </a:path>
              </a:pathLst>
            </a:custGeom>
            <a:solidFill>
              <a:srgbClr val="CEA76A"/>
            </a:solidFill>
          </p:spPr>
        </p:sp>
        <p:sp>
          <p:nvSpPr>
            <p:cNvPr id="14" name="TextBox 14"/>
            <p:cNvSpPr txBox="1"/>
            <p:nvPr/>
          </p:nvSpPr>
          <p:spPr>
            <a:xfrm>
              <a:off x="0" y="-47625"/>
              <a:ext cx="4366175" cy="228086"/>
            </a:xfrm>
            <a:prstGeom prst="rect">
              <a:avLst/>
            </a:prstGeom>
          </p:spPr>
          <p:txBody>
            <a:bodyPr lIns="50800" tIns="50800" rIns="50800" bIns="50800" rtlCol="0" anchor="ctr"/>
            <a:lstStyle/>
            <a:p>
              <a:pPr algn="ctr">
                <a:lnSpc>
                  <a:spcPts val="3499"/>
                </a:lnSpc>
              </a:pPr>
              <a:endParaRPr/>
            </a:p>
          </p:txBody>
        </p:sp>
      </p:grpSp>
      <p:sp>
        <p:nvSpPr>
          <p:cNvPr id="15" name="Freeform 15"/>
          <p:cNvSpPr/>
          <p:nvPr/>
        </p:nvSpPr>
        <p:spPr>
          <a:xfrm rot="214712">
            <a:off x="438296" y="218474"/>
            <a:ext cx="785215" cy="1477731"/>
          </a:xfrm>
          <a:custGeom>
            <a:avLst/>
            <a:gdLst/>
            <a:ahLst/>
            <a:cxnLst/>
            <a:rect l="l" t="t" r="r" b="b"/>
            <a:pathLst>
              <a:path w="785215" h="1477731">
                <a:moveTo>
                  <a:pt x="0" y="0"/>
                </a:moveTo>
                <a:lnTo>
                  <a:pt x="785214" y="0"/>
                </a:lnTo>
                <a:lnTo>
                  <a:pt x="785214" y="1477731"/>
                </a:lnTo>
                <a:lnTo>
                  <a:pt x="0" y="14777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6"/>
          <p:cNvSpPr txBox="1"/>
          <p:nvPr/>
        </p:nvSpPr>
        <p:spPr>
          <a:xfrm>
            <a:off x="1028700" y="556248"/>
            <a:ext cx="16577822" cy="1346277"/>
          </a:xfrm>
          <a:prstGeom prst="rect">
            <a:avLst/>
          </a:prstGeom>
        </p:spPr>
        <p:txBody>
          <a:bodyPr lIns="0" tIns="0" rIns="0" bIns="0" rtlCol="0" anchor="t">
            <a:spAutoFit/>
          </a:bodyPr>
          <a:lstStyle/>
          <a:p>
            <a:pPr algn="ctr">
              <a:lnSpc>
                <a:spcPts val="6109"/>
              </a:lnSpc>
            </a:pPr>
            <a:r>
              <a:rPr lang="en-US" sz="4363" b="1" dirty="0">
                <a:solidFill>
                  <a:srgbClr val="000000"/>
                </a:solidFill>
                <a:latin typeface="Century Gothic" panose="020B0502020202020204" pitchFamily="34" charset="0"/>
                <a:ea typeface="Open Sans Bold"/>
                <a:cs typeface="Open Sans Bold"/>
                <a:sym typeface="Open Sans Bold"/>
              </a:rPr>
              <a:t>Continuous provision in the learning environment</a:t>
            </a:r>
          </a:p>
          <a:p>
            <a:pPr algn="ctr">
              <a:lnSpc>
                <a:spcPts val="1120"/>
              </a:lnSpc>
            </a:pPr>
            <a:endParaRPr lang="en-US" sz="4363" b="1" dirty="0">
              <a:solidFill>
                <a:srgbClr val="000000"/>
              </a:solidFill>
              <a:latin typeface="Century Gothic" panose="020B0502020202020204" pitchFamily="34" charset="0"/>
              <a:ea typeface="Open Sans Bold"/>
              <a:cs typeface="Open Sans Bold"/>
              <a:sym typeface="Open Sans Bold"/>
            </a:endParaRPr>
          </a:p>
          <a:p>
            <a:pPr algn="ctr">
              <a:lnSpc>
                <a:spcPts val="3449"/>
              </a:lnSpc>
            </a:pPr>
            <a:r>
              <a:rPr lang="en-US" sz="2463" spc="374" dirty="0" err="1">
                <a:solidFill>
                  <a:srgbClr val="000000"/>
                </a:solidFill>
                <a:latin typeface="Century Gothic" panose="020B0502020202020204" pitchFamily="34" charset="0"/>
                <a:ea typeface="Benedict"/>
                <a:cs typeface="Benedict"/>
                <a:sym typeface="Benedict"/>
              </a:rPr>
              <a:t>Prioritising</a:t>
            </a:r>
            <a:r>
              <a:rPr lang="en-US" sz="2463" spc="374" dirty="0">
                <a:solidFill>
                  <a:srgbClr val="000000"/>
                </a:solidFill>
                <a:latin typeface="Century Gothic" panose="020B0502020202020204" pitchFamily="34" charset="0"/>
                <a:ea typeface="Benedict"/>
                <a:cs typeface="Benedict"/>
                <a:sym typeface="Benedict"/>
              </a:rPr>
              <a:t> possibilities of the resources over the amount of resources.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26997"/>
            <a:ext cx="16577822" cy="685186"/>
            <a:chOff x="0" y="0"/>
            <a:chExt cx="4366175" cy="180461"/>
          </a:xfrm>
        </p:grpSpPr>
        <p:sp>
          <p:nvSpPr>
            <p:cNvPr id="3" name="Freeform 3"/>
            <p:cNvSpPr/>
            <p:nvPr/>
          </p:nvSpPr>
          <p:spPr>
            <a:xfrm>
              <a:off x="0" y="0"/>
              <a:ext cx="4366175" cy="180461"/>
            </a:xfrm>
            <a:custGeom>
              <a:avLst/>
              <a:gdLst/>
              <a:ahLst/>
              <a:cxnLst/>
              <a:rect l="l" t="t" r="r" b="b"/>
              <a:pathLst>
                <a:path w="4366175" h="180461">
                  <a:moveTo>
                    <a:pt x="0" y="0"/>
                  </a:moveTo>
                  <a:lnTo>
                    <a:pt x="4366175" y="0"/>
                  </a:lnTo>
                  <a:lnTo>
                    <a:pt x="4366175" y="180461"/>
                  </a:lnTo>
                  <a:lnTo>
                    <a:pt x="0" y="180461"/>
                  </a:lnTo>
                  <a:close/>
                </a:path>
              </a:pathLst>
            </a:custGeom>
            <a:solidFill>
              <a:srgbClr val="CEA76A"/>
            </a:solidFill>
          </p:spPr>
        </p:sp>
        <p:sp>
          <p:nvSpPr>
            <p:cNvPr id="4" name="TextBox 4"/>
            <p:cNvSpPr txBox="1"/>
            <p:nvPr/>
          </p:nvSpPr>
          <p:spPr>
            <a:xfrm>
              <a:off x="0" y="-47625"/>
              <a:ext cx="4366175" cy="228086"/>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228600" y="9479131"/>
            <a:ext cx="17678400" cy="573019"/>
            <a:chOff x="0" y="0"/>
            <a:chExt cx="4366175" cy="150919"/>
          </a:xfrm>
        </p:grpSpPr>
        <p:sp>
          <p:nvSpPr>
            <p:cNvPr id="6" name="Freeform 6"/>
            <p:cNvSpPr/>
            <p:nvPr/>
          </p:nvSpPr>
          <p:spPr>
            <a:xfrm>
              <a:off x="0" y="0"/>
              <a:ext cx="4366175" cy="150919"/>
            </a:xfrm>
            <a:custGeom>
              <a:avLst/>
              <a:gdLst/>
              <a:ahLst/>
              <a:cxnLst/>
              <a:rect l="l" t="t" r="r" b="b"/>
              <a:pathLst>
                <a:path w="4366175" h="150919">
                  <a:moveTo>
                    <a:pt x="0" y="0"/>
                  </a:moveTo>
                  <a:lnTo>
                    <a:pt x="4366175" y="0"/>
                  </a:lnTo>
                  <a:lnTo>
                    <a:pt x="4366175" y="150919"/>
                  </a:lnTo>
                  <a:lnTo>
                    <a:pt x="0" y="150919"/>
                  </a:lnTo>
                  <a:close/>
                </a:path>
              </a:pathLst>
            </a:custGeom>
            <a:solidFill>
              <a:srgbClr val="1F4576"/>
            </a:solidFill>
          </p:spPr>
        </p:sp>
        <p:sp>
          <p:nvSpPr>
            <p:cNvPr id="7" name="TextBox 7"/>
            <p:cNvSpPr txBox="1"/>
            <p:nvPr/>
          </p:nvSpPr>
          <p:spPr>
            <a:xfrm>
              <a:off x="0" y="-47625"/>
              <a:ext cx="4366175" cy="198544"/>
            </a:xfrm>
            <a:prstGeom prst="rect">
              <a:avLst/>
            </a:prstGeom>
          </p:spPr>
          <p:txBody>
            <a:bodyPr lIns="50800" tIns="50800" rIns="50800" bIns="50800" rtlCol="0" anchor="ctr"/>
            <a:lstStyle/>
            <a:p>
              <a:pPr algn="ctr">
                <a:lnSpc>
                  <a:spcPts val="3499"/>
                </a:lnSpc>
              </a:pPr>
              <a:endParaRPr/>
            </a:p>
          </p:txBody>
        </p:sp>
      </p:grpSp>
      <p:sp>
        <p:nvSpPr>
          <p:cNvPr id="8" name="TextBox 8"/>
          <p:cNvSpPr txBox="1"/>
          <p:nvPr/>
        </p:nvSpPr>
        <p:spPr>
          <a:xfrm>
            <a:off x="1028700" y="512697"/>
            <a:ext cx="16577822" cy="782265"/>
          </a:xfrm>
          <a:prstGeom prst="rect">
            <a:avLst/>
          </a:prstGeom>
        </p:spPr>
        <p:txBody>
          <a:bodyPr lIns="0" tIns="0" rIns="0" bIns="0" rtlCol="0" anchor="t">
            <a:spAutoFit/>
          </a:bodyPr>
          <a:lstStyle/>
          <a:p>
            <a:pPr algn="ctr">
              <a:lnSpc>
                <a:spcPts val="6109"/>
              </a:lnSpc>
            </a:pPr>
            <a:r>
              <a:rPr lang="en-US" sz="4363" b="1" dirty="0">
                <a:solidFill>
                  <a:srgbClr val="000000"/>
                </a:solidFill>
                <a:latin typeface="Century Gothic" panose="020B0502020202020204" pitchFamily="34" charset="0"/>
                <a:ea typeface="Open Sans Bold"/>
                <a:cs typeface="Open Sans Bold"/>
                <a:sym typeface="Open Sans Bold"/>
              </a:rPr>
              <a:t>Layout of the learning space </a:t>
            </a:r>
          </a:p>
        </p:txBody>
      </p:sp>
      <p:sp>
        <p:nvSpPr>
          <p:cNvPr id="9" name="TextBox 9"/>
          <p:cNvSpPr txBox="1"/>
          <p:nvPr/>
        </p:nvSpPr>
        <p:spPr>
          <a:xfrm>
            <a:off x="1028700" y="9520758"/>
            <a:ext cx="16230600" cy="1102866"/>
          </a:xfrm>
          <a:prstGeom prst="rect">
            <a:avLst/>
          </a:prstGeom>
        </p:spPr>
        <p:txBody>
          <a:bodyPr wrap="square" lIns="0" tIns="0" rIns="0" bIns="0" rtlCol="0" anchor="t">
            <a:spAutoFit/>
          </a:bodyPr>
          <a:lstStyle/>
          <a:p>
            <a:pPr algn="ctr">
              <a:lnSpc>
                <a:spcPts val="4310"/>
              </a:lnSpc>
            </a:pPr>
            <a:r>
              <a:rPr lang="en-US" sz="3079" dirty="0">
                <a:solidFill>
                  <a:srgbClr val="FFFFFF"/>
                </a:solidFill>
                <a:latin typeface="Century Gothic" panose="020B0502020202020204" pitchFamily="34" charset="0"/>
                <a:ea typeface="Benedict"/>
                <a:cs typeface="Benedict"/>
                <a:sym typeface="Benedict"/>
              </a:rPr>
              <a:t>Plan for beginnings, plan for progression, plan to reflect interests and needs, </a:t>
            </a:r>
            <a:r>
              <a:rPr lang="en-US" sz="3079" dirty="0">
                <a:solidFill>
                  <a:srgbClr val="FFFFFF"/>
                </a:solidFill>
                <a:latin typeface="Benedict"/>
                <a:ea typeface="Benedict"/>
                <a:cs typeface="Benedict"/>
                <a:sym typeface="Benedict"/>
              </a:rPr>
              <a:t>evolve and enrich (as necessary)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26997"/>
            <a:ext cx="16577822" cy="685186"/>
            <a:chOff x="0" y="0"/>
            <a:chExt cx="4366175" cy="180461"/>
          </a:xfrm>
        </p:grpSpPr>
        <p:sp>
          <p:nvSpPr>
            <p:cNvPr id="3" name="Freeform 3"/>
            <p:cNvSpPr/>
            <p:nvPr/>
          </p:nvSpPr>
          <p:spPr>
            <a:xfrm>
              <a:off x="0" y="0"/>
              <a:ext cx="4366175" cy="180461"/>
            </a:xfrm>
            <a:custGeom>
              <a:avLst/>
              <a:gdLst/>
              <a:ahLst/>
              <a:cxnLst/>
              <a:rect l="l" t="t" r="r" b="b"/>
              <a:pathLst>
                <a:path w="4366175" h="180461">
                  <a:moveTo>
                    <a:pt x="0" y="0"/>
                  </a:moveTo>
                  <a:lnTo>
                    <a:pt x="4366175" y="0"/>
                  </a:lnTo>
                  <a:lnTo>
                    <a:pt x="4366175" y="180461"/>
                  </a:lnTo>
                  <a:lnTo>
                    <a:pt x="0" y="180461"/>
                  </a:lnTo>
                  <a:close/>
                </a:path>
              </a:pathLst>
            </a:custGeom>
            <a:solidFill>
              <a:srgbClr val="CEA76A"/>
            </a:solidFill>
          </p:spPr>
        </p:sp>
        <p:sp>
          <p:nvSpPr>
            <p:cNvPr id="4" name="TextBox 4"/>
            <p:cNvSpPr txBox="1"/>
            <p:nvPr/>
          </p:nvSpPr>
          <p:spPr>
            <a:xfrm>
              <a:off x="0" y="-47625"/>
              <a:ext cx="4366175" cy="228086"/>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rot="214712">
            <a:off x="438296" y="218474"/>
            <a:ext cx="785215" cy="1477731"/>
          </a:xfrm>
          <a:custGeom>
            <a:avLst/>
            <a:gdLst/>
            <a:ahLst/>
            <a:cxnLst/>
            <a:rect l="l" t="t" r="r" b="b"/>
            <a:pathLst>
              <a:path w="785215" h="1477731">
                <a:moveTo>
                  <a:pt x="0" y="0"/>
                </a:moveTo>
                <a:lnTo>
                  <a:pt x="785214" y="0"/>
                </a:lnTo>
                <a:lnTo>
                  <a:pt x="785214" y="1477731"/>
                </a:lnTo>
                <a:lnTo>
                  <a:pt x="0" y="14777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6" name="Table 6"/>
          <p:cNvGraphicFramePr>
            <a:graphicFrameLocks noGrp="1"/>
          </p:cNvGraphicFramePr>
          <p:nvPr>
            <p:extLst>
              <p:ext uri="{D42A27DB-BD31-4B8C-83A1-F6EECF244321}">
                <p14:modId xmlns:p14="http://schemas.microsoft.com/office/powerpoint/2010/main" val="2840893820"/>
              </p:ext>
            </p:extLst>
          </p:nvPr>
        </p:nvGraphicFramePr>
        <p:xfrm>
          <a:off x="830903" y="3559499"/>
          <a:ext cx="16775619" cy="5494073"/>
        </p:xfrm>
        <a:graphic>
          <a:graphicData uri="http://schemas.openxmlformats.org/drawingml/2006/table">
            <a:tbl>
              <a:tblPr/>
              <a:tblGrid>
                <a:gridCol w="3963502"/>
                <a:gridCol w="12812117"/>
              </a:tblGrid>
              <a:tr h="757730">
                <a:tc gridSpan="2">
                  <a:txBody>
                    <a:bodyPr/>
                    <a:lstStyle/>
                    <a:p>
                      <a:pPr algn="l">
                        <a:lnSpc>
                          <a:spcPts val="2240"/>
                        </a:lnSpc>
                        <a:defRPr/>
                      </a:pPr>
                      <a:r>
                        <a:rPr lang="en-US" sz="1600" b="1" dirty="0">
                          <a:solidFill>
                            <a:srgbClr val="FFFFFF"/>
                          </a:solidFill>
                          <a:latin typeface="Century Gothic" panose="020B0502020202020204" pitchFamily="34" charset="0"/>
                          <a:ea typeface="Open Sans Bold"/>
                          <a:cs typeface="Open Sans Bold"/>
                          <a:sym typeface="Open Sans Bold"/>
                        </a:rPr>
                        <a:t>Benefits for children:</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hMerge="1">
                  <a:txBody>
                    <a:bodyPr/>
                    <a:lstStyle/>
                    <a:p>
                      <a:pPr algn="l">
                        <a:lnSpc>
                          <a:spcPts val="2240"/>
                        </a:lnSpc>
                        <a:defRPr/>
                      </a:pPr>
                      <a:r>
                        <a:rPr lang="en-US" sz="1600" b="1">
                          <a:solidFill>
                            <a:srgbClr val="FFFFFF"/>
                          </a:solidFill>
                          <a:latin typeface="Open Sans Bold"/>
                          <a:ea typeface="Open Sans Bold"/>
                          <a:cs typeface="Open Sans Bold"/>
                          <a:sym typeface="Open Sans Bold"/>
                        </a:rPr>
                        <a:t>Benefits for children: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r>
              <a:tr h="1035884">
                <a:tc>
                  <a:txBody>
                    <a:bodyPr/>
                    <a:lstStyle/>
                    <a:p>
                      <a:pPr algn="ctr">
                        <a:lnSpc>
                          <a:spcPts val="2240"/>
                        </a:lnSpc>
                        <a:defRPr/>
                      </a:pPr>
                      <a:r>
                        <a:rPr lang="en-US" sz="1600" b="1" dirty="0">
                          <a:solidFill>
                            <a:srgbClr val="000000"/>
                          </a:solidFill>
                          <a:latin typeface="Century Gothic" panose="020B0502020202020204" pitchFamily="34" charset="0"/>
                          <a:ea typeface="Open Sans Bold"/>
                          <a:cs typeface="Open Sans Bold"/>
                          <a:sym typeface="Open Sans Bold"/>
                        </a:rPr>
                        <a:t>Continuity, security, well-being, independence.</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l">
                        <a:lnSpc>
                          <a:spcPts val="2240"/>
                        </a:lnSpc>
                        <a:defRPr/>
                      </a:pPr>
                      <a:r>
                        <a:rPr lang="en-US" sz="1600">
                          <a:solidFill>
                            <a:srgbClr val="000000"/>
                          </a:solidFill>
                          <a:latin typeface="Century Gothic" panose="020B0502020202020204" pitchFamily="34" charset="0"/>
                          <a:ea typeface="Open Sans"/>
                          <a:cs typeface="Open Sans"/>
                          <a:sym typeface="Open Sans"/>
                        </a:rPr>
                        <a:t>Consistency and continuity will lead to and nurture confidence in a way that an area that is always changing may not. Offering continuity is really important for developing the wellbeing, independence and security of our children</a:t>
                      </a:r>
                      <a:endParaRPr lang="en-US" sz="110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314038">
                <a:tc>
                  <a:txBody>
                    <a:bodyPr/>
                    <a:lstStyle/>
                    <a:p>
                      <a:pPr algn="ctr">
                        <a:lnSpc>
                          <a:spcPts val="2240"/>
                        </a:lnSpc>
                        <a:defRPr/>
                      </a:pPr>
                      <a:r>
                        <a:rPr lang="en-US" sz="1600" b="1" dirty="0">
                          <a:solidFill>
                            <a:srgbClr val="000000"/>
                          </a:solidFill>
                          <a:latin typeface="Century Gothic" panose="020B0502020202020204" pitchFamily="34" charset="0"/>
                          <a:ea typeface="Open Sans Bold"/>
                          <a:cs typeface="Open Sans Bold"/>
                          <a:sym typeface="Open Sans Bold"/>
                        </a:rPr>
                        <a:t>Engagement, curiosity</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7E9EC"/>
                    </a:solidFill>
                  </a:tcPr>
                </a:tc>
                <a:tc>
                  <a:txBody>
                    <a:bodyPr/>
                    <a:lstStyle/>
                    <a:p>
                      <a:pPr algn="just">
                        <a:lnSpc>
                          <a:spcPts val="2240"/>
                        </a:lnSpc>
                        <a:defRPr/>
                      </a:pPr>
                      <a:r>
                        <a:rPr lang="en-US" sz="1600">
                          <a:solidFill>
                            <a:srgbClr val="000000"/>
                          </a:solidFill>
                          <a:latin typeface="Century Gothic" panose="020B0502020202020204" pitchFamily="34" charset="0"/>
                          <a:ea typeface="Open Sans"/>
                          <a:cs typeface="Open Sans"/>
                          <a:sym typeface="Open Sans"/>
                        </a:rPr>
                        <a:t>How we organise our learning spaces and with the resources we offer, we aim for our children to return and go back to something. They will repeat ideas and form relationships in the learning spaces with other children of similar interests. The spaces provides opportunities to self regulate and carry new ideas out </a:t>
                      </a:r>
                      <a:endParaRPr lang="en-US" sz="110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94230">
                <a:tc gridSpan="2">
                  <a:txBody>
                    <a:bodyPr/>
                    <a:lstStyle/>
                    <a:p>
                      <a:pPr algn="l">
                        <a:lnSpc>
                          <a:spcPts val="2239"/>
                        </a:lnSpc>
                        <a:defRPr/>
                      </a:pPr>
                      <a:r>
                        <a:rPr lang="en-US" sz="1599" b="1" dirty="0">
                          <a:solidFill>
                            <a:srgbClr val="FFFFFF"/>
                          </a:solidFill>
                          <a:latin typeface="Century Gothic" panose="020B0502020202020204" pitchFamily="34" charset="0"/>
                          <a:ea typeface="Open Sans Bold"/>
                          <a:cs typeface="Open Sans Bold"/>
                          <a:sym typeface="Open Sans Bold"/>
                        </a:rPr>
                        <a:t>Benefits for staff:</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c hMerge="1">
                  <a:txBody>
                    <a:bodyPr/>
                    <a:lstStyle/>
                    <a:p>
                      <a:pPr algn="l">
                        <a:lnSpc>
                          <a:spcPts val="2239"/>
                        </a:lnSpc>
                        <a:defRPr/>
                      </a:pPr>
                      <a:r>
                        <a:rPr lang="en-US" sz="1599" b="1">
                          <a:solidFill>
                            <a:srgbClr val="FFFFFF"/>
                          </a:solidFill>
                          <a:latin typeface="Open Sans Bold"/>
                          <a:ea typeface="Open Sans Bold"/>
                          <a:cs typeface="Open Sans Bold"/>
                          <a:sym typeface="Open Sans Bold"/>
                        </a:rPr>
                        <a:t>Benefits for staff:</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F4576"/>
                    </a:solidFill>
                  </a:tcPr>
                </a:tc>
              </a:tr>
              <a:tr h="1592191">
                <a:tc>
                  <a:txBody>
                    <a:bodyPr/>
                    <a:lstStyle/>
                    <a:p>
                      <a:pPr algn="ctr">
                        <a:lnSpc>
                          <a:spcPts val="2520"/>
                        </a:lnSpc>
                        <a:defRPr/>
                      </a:pPr>
                      <a:r>
                        <a:rPr lang="en-US" sz="1800" b="1" dirty="0">
                          <a:solidFill>
                            <a:srgbClr val="000000"/>
                          </a:solidFill>
                          <a:latin typeface="Century Gothic" panose="020B0502020202020204" pitchFamily="34" charset="0"/>
                          <a:ea typeface="Open Sans Bold"/>
                          <a:cs typeface="Open Sans Bold"/>
                          <a:sym typeface="Open Sans Bold"/>
                        </a:rPr>
                        <a:t>Reduce workload, improve well-being</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4F5F7"/>
                    </a:solidFill>
                  </a:tcPr>
                </a:tc>
                <a:tc>
                  <a:txBody>
                    <a:bodyPr/>
                    <a:lstStyle/>
                    <a:p>
                      <a:pPr algn="l">
                        <a:lnSpc>
                          <a:spcPts val="2239"/>
                        </a:lnSpc>
                        <a:defRPr/>
                      </a:pPr>
                      <a:r>
                        <a:rPr lang="en-US" sz="1599" dirty="0">
                          <a:solidFill>
                            <a:srgbClr val="000000"/>
                          </a:solidFill>
                          <a:latin typeface="Century Gothic" panose="020B0502020202020204" pitchFamily="34" charset="0"/>
                          <a:ea typeface="Open Sans"/>
                          <a:cs typeface="Open Sans"/>
                          <a:sym typeface="Open Sans"/>
                        </a:rPr>
                        <a:t>The planning of continuous provision is done early in the year which takes pressure of short term workload. Effective continuous provision is essential so that staff do not over compensated with frequent changes in the short term. When this happens, the learning spaces in the classroom need constant introduction to the children, telling them what they need to do to access an space every few days or each new week. </a:t>
                      </a:r>
                      <a:endParaRPr lang="en-US" sz="1100" dirty="0">
                        <a:latin typeface="Century Gothic" panose="020B0502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
        <p:nvSpPr>
          <p:cNvPr id="7" name="TextBox 7"/>
          <p:cNvSpPr txBox="1"/>
          <p:nvPr/>
        </p:nvSpPr>
        <p:spPr>
          <a:xfrm>
            <a:off x="1028700" y="531747"/>
            <a:ext cx="16577822" cy="782265"/>
          </a:xfrm>
          <a:prstGeom prst="rect">
            <a:avLst/>
          </a:prstGeom>
        </p:spPr>
        <p:txBody>
          <a:bodyPr lIns="0" tIns="0" rIns="0" bIns="0" rtlCol="0" anchor="t">
            <a:spAutoFit/>
          </a:bodyPr>
          <a:lstStyle/>
          <a:p>
            <a:pPr algn="ctr">
              <a:lnSpc>
                <a:spcPts val="6109"/>
              </a:lnSpc>
            </a:pPr>
            <a:r>
              <a:rPr lang="en-US" sz="4363" b="1" dirty="0">
                <a:solidFill>
                  <a:srgbClr val="000000"/>
                </a:solidFill>
                <a:latin typeface="Century Gothic" panose="020B0502020202020204" pitchFamily="34" charset="0"/>
                <a:ea typeface="Open Sans Bold"/>
                <a:cs typeface="Open Sans Bold"/>
                <a:sym typeface="Open Sans Bold"/>
              </a:rPr>
              <a:t>Why do we use continuous provision?</a:t>
            </a:r>
          </a:p>
        </p:txBody>
      </p:sp>
      <p:sp>
        <p:nvSpPr>
          <p:cNvPr id="8" name="TextBox 8"/>
          <p:cNvSpPr txBox="1"/>
          <p:nvPr/>
        </p:nvSpPr>
        <p:spPr>
          <a:xfrm>
            <a:off x="1028700" y="1690694"/>
            <a:ext cx="16577822" cy="1923604"/>
          </a:xfrm>
          <a:prstGeom prst="rect">
            <a:avLst/>
          </a:prstGeom>
        </p:spPr>
        <p:txBody>
          <a:bodyPr lIns="0" tIns="0" rIns="0" bIns="0" rtlCol="0" anchor="t">
            <a:spAutoFit/>
          </a:bodyPr>
          <a:lstStyle/>
          <a:p>
            <a:pPr algn="l">
              <a:lnSpc>
                <a:spcPts val="2520"/>
              </a:lnSpc>
            </a:pPr>
            <a:r>
              <a:rPr lang="en-US" sz="1800" dirty="0">
                <a:solidFill>
                  <a:srgbClr val="000000"/>
                </a:solidFill>
                <a:latin typeface="Century Gothic" panose="020B0502020202020204" pitchFamily="34" charset="0"/>
                <a:ea typeface="Open Sans"/>
                <a:cs typeface="Open Sans"/>
                <a:sym typeface="Open Sans"/>
              </a:rPr>
              <a:t>Continuous provision provides a learning environment where children are able to learn and develop a range of concepts in a rich way. The environment supports an active approach to learning, helping children to experience many things for the first time, as well as repeat, practice and refine what they already know and can do. Children are not just developing in terms of learning new ideas and concepts but are developing as learners. </a:t>
            </a:r>
          </a:p>
          <a:p>
            <a:pPr algn="l">
              <a:lnSpc>
                <a:spcPts val="2520"/>
              </a:lnSpc>
            </a:pPr>
            <a:r>
              <a:rPr lang="en-US" sz="1800" b="1" dirty="0">
                <a:solidFill>
                  <a:srgbClr val="000000"/>
                </a:solidFill>
                <a:latin typeface="Century Gothic" panose="020B0502020202020204" pitchFamily="34" charset="0"/>
                <a:ea typeface="Open Sans Bold"/>
                <a:cs typeface="Open Sans Bold"/>
                <a:sym typeface="Open Sans Bold"/>
              </a:rPr>
              <a:t>Our Early Years environment supports children as learners and so it must also support their wellbeing</a:t>
            </a:r>
            <a:r>
              <a:rPr lang="en-US" sz="1800" dirty="0">
                <a:solidFill>
                  <a:srgbClr val="000000"/>
                </a:solidFill>
                <a:latin typeface="Century Gothic" panose="020B0502020202020204" pitchFamily="34" charset="0"/>
                <a:ea typeface="Open Sans"/>
                <a:cs typeface="Open Sans"/>
                <a:sym typeface="Open Sans"/>
              </a:rPr>
              <a:t>, by establishing:</a:t>
            </a:r>
          </a:p>
          <a:p>
            <a:pPr algn="l">
              <a:lnSpc>
                <a:spcPts val="2520"/>
              </a:lnSpc>
            </a:pPr>
            <a:endParaRPr lang="en-US" sz="1800" dirty="0">
              <a:solidFill>
                <a:srgbClr val="000000"/>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1847</Words>
  <Application>Microsoft Office PowerPoint</Application>
  <PresentationFormat>Custom</PresentationFormat>
  <Paragraphs>177</Paragraphs>
  <Slides>19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Wingdings</vt:lpstr>
      <vt:lpstr>Open Sans</vt:lpstr>
      <vt:lpstr>More Sugar</vt:lpstr>
      <vt:lpstr>Calibri</vt:lpstr>
      <vt:lpstr>Benedict</vt:lpstr>
      <vt:lpstr>Open Sans Bold</vt:lpstr>
      <vt:lpstr>Century Gothic</vt:lpstr>
      <vt:lpstr>Abril Fatface</vt:lpstr>
      <vt:lpstr>Arial</vt:lpstr>
      <vt:lpstr>Arial Rounded MT Bold</vt:lpstr>
      <vt:lpstr>Open Sans Bold Italics</vt:lpstr>
      <vt:lpstr>Open Sans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Let’s Talk about EYFS</dc:title>
  <dc:creator>home</dc:creator>
  <cp:lastModifiedBy>Helen Shawcross</cp:lastModifiedBy>
  <cp:revision>17</cp:revision>
  <cp:lastPrinted>2024-10-11T13:21:28Z</cp:lastPrinted>
  <dcterms:created xsi:type="dcterms:W3CDTF">2006-08-16T00:00:00Z</dcterms:created>
  <dcterms:modified xsi:type="dcterms:W3CDTF">2024-11-12T14:34:36Z</dcterms:modified>
  <dc:identifier>DAGSiPPouw0</dc:identifier>
</cp:coreProperties>
</file>