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5" r:id="rId10"/>
    <p:sldId id="284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00A8E7"/>
    <a:srgbClr val="CA095B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Say the sound /j/ and have children repeat it back multiple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Jam, jellyfish, jug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Juice, jacket, joker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8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Pause briefly after the initial sound of each word to assist students to identify the sounds.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FFF644-064F-40C4-9D2C-198B18E3CFAA}"/>
              </a:ext>
            </a:extLst>
          </p:cNvPr>
          <p:cNvSpPr txBox="1"/>
          <p:nvPr/>
        </p:nvSpPr>
        <p:spPr>
          <a:xfrm>
            <a:off x="3194049" y="2074334"/>
            <a:ext cx="275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986A1-2554-4CF7-B7F1-E8E64976E734}"/>
              </a:ext>
            </a:extLst>
          </p:cNvPr>
          <p:cNvSpPr/>
          <p:nvPr/>
        </p:nvSpPr>
        <p:spPr>
          <a:xfrm>
            <a:off x="3791415" y="5244433"/>
            <a:ext cx="1561170" cy="112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04E72EE-098C-42A1-8DC0-2D4509203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5" y="2720187"/>
            <a:ext cx="1331623" cy="18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</a:t>
            </a:r>
            <a:r>
              <a:rPr lang="en-AU" dirty="0" smtClean="0"/>
              <a:t>these </a:t>
            </a:r>
            <a:r>
              <a:rPr lang="en-AU" dirty="0"/>
              <a:t>s</a:t>
            </a:r>
            <a:r>
              <a:rPr lang="en-AU" dirty="0" smtClean="0"/>
              <a:t>tart </a:t>
            </a:r>
            <a:r>
              <a:rPr lang="en-AU" dirty="0"/>
              <a:t>with </a:t>
            </a:r>
            <a:r>
              <a:rPr lang="en-AU" dirty="0" smtClean="0"/>
              <a:t>j?</a:t>
            </a:r>
            <a:endParaRPr lang="en-GB" dirty="0"/>
          </a:p>
        </p:txBody>
      </p:sp>
      <p:pic>
        <p:nvPicPr>
          <p:cNvPr id="12" name="window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27604"/>
          <a:stretch/>
        </p:blipFill>
        <p:spPr>
          <a:xfrm>
            <a:off x="850706" y="2615825"/>
            <a:ext cx="3226835" cy="205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87" y="2464829"/>
            <a:ext cx="1571530" cy="2145067"/>
          </a:xfrm>
          <a:prstGeom prst="rect">
            <a:avLst/>
          </a:prstGeom>
          <a:noFill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48" y="-180109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7233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8DEEC6D1-4056-4F8D-A140-6EDBAB7016CC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9123A7C5-1A9D-4712-AC71-475C5A842DF7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81F8D6-3BC2-4CBF-A55A-226133C7B000}"/>
              </a:ext>
            </a:extLst>
          </p:cNvPr>
          <p:cNvSpPr txBox="1"/>
          <p:nvPr/>
        </p:nvSpPr>
        <p:spPr>
          <a:xfrm>
            <a:off x="5424104" y="1561411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j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89E8-6DF4-43E7-83CF-8FC08E71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AU" dirty="0">
                <a:sym typeface="Arial"/>
              </a:rPr>
              <a:t>The l</a:t>
            </a:r>
            <a:r>
              <a:rPr lang="en-AU" dirty="0" smtClean="0">
                <a:sym typeface="Arial"/>
              </a:rPr>
              <a:t>etter </a:t>
            </a:r>
            <a:r>
              <a:rPr lang="en-AU" dirty="0">
                <a:sym typeface="Arial"/>
              </a:rPr>
              <a:t>j</a:t>
            </a:r>
            <a:r>
              <a:rPr lang="en-AU" dirty="0" smtClean="0">
                <a:sym typeface="Arial"/>
              </a:rPr>
              <a:t> </a:t>
            </a:r>
            <a:r>
              <a:rPr lang="en-AU" dirty="0">
                <a:sym typeface="Arial"/>
              </a:rPr>
              <a:t>l</a:t>
            </a:r>
            <a:r>
              <a:rPr lang="en-AU" dirty="0" smtClean="0">
                <a:sym typeface="Arial"/>
              </a:rPr>
              <a:t>ooks </a:t>
            </a:r>
            <a:r>
              <a:rPr lang="en-AU" dirty="0">
                <a:sym typeface="Arial"/>
              </a:rPr>
              <a:t>like </a:t>
            </a:r>
            <a:r>
              <a:rPr lang="en-AU" dirty="0" smtClean="0">
                <a:sym typeface="Arial"/>
              </a:rPr>
              <a:t>this</a:t>
            </a:r>
            <a:r>
              <a:rPr lang="en-AU" dirty="0">
                <a:sym typeface="Arial"/>
              </a:rPr>
              <a:t>…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B0A08-CC83-4D76-8880-8AA363E62134}"/>
              </a:ext>
            </a:extLst>
          </p:cNvPr>
          <p:cNvSpPr txBox="1"/>
          <p:nvPr/>
        </p:nvSpPr>
        <p:spPr>
          <a:xfrm>
            <a:off x="1416558" y="1792947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J</a:t>
            </a:r>
          </a:p>
        </p:txBody>
      </p:sp>
      <p:sp>
        <p:nvSpPr>
          <p:cNvPr id="12" name="Start">
            <a:extLst>
              <a:ext uri="{FF2B5EF4-FFF2-40B4-BE49-F238E27FC236}">
                <a16:creationId xmlns:a16="http://schemas.microsoft.com/office/drawing/2014/main" id="{7E55BB59-1381-47F5-8099-ACCD80F2EF35}"/>
              </a:ext>
            </a:extLst>
          </p:cNvPr>
          <p:cNvSpPr/>
          <p:nvPr/>
        </p:nvSpPr>
        <p:spPr>
          <a:xfrm>
            <a:off x="6562185" y="31533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inish">
            <a:extLst>
              <a:ext uri="{FF2B5EF4-FFF2-40B4-BE49-F238E27FC236}">
                <a16:creationId xmlns:a16="http://schemas.microsoft.com/office/drawing/2014/main" id="{13C4B2D6-CFAE-4356-A0B2-81C9CD4F034B}"/>
              </a:ext>
            </a:extLst>
          </p:cNvPr>
          <p:cNvSpPr/>
          <p:nvPr/>
        </p:nvSpPr>
        <p:spPr>
          <a:xfrm>
            <a:off x="6570346" y="24515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32C1332E-10FA-4859-A3E1-A9AB996BF758}"/>
              </a:ext>
            </a:extLst>
          </p:cNvPr>
          <p:cNvSpPr/>
          <p:nvPr/>
        </p:nvSpPr>
        <p:spPr>
          <a:xfrm>
            <a:off x="2289064" y="281371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nish">
            <a:extLst>
              <a:ext uri="{FF2B5EF4-FFF2-40B4-BE49-F238E27FC236}">
                <a16:creationId xmlns:a16="http://schemas.microsoft.com/office/drawing/2014/main" id="{742B440D-A755-49C2-9A44-CAB9EACEED16}"/>
              </a:ext>
            </a:extLst>
          </p:cNvPr>
          <p:cNvSpPr/>
          <p:nvPr/>
        </p:nvSpPr>
        <p:spPr>
          <a:xfrm>
            <a:off x="1971235" y="444625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4133F44-8797-476C-BA0B-F13AF94D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99" y="1657099"/>
            <a:ext cx="1292464" cy="1292464"/>
          </a:xfrm>
          <a:prstGeom prst="rect">
            <a:avLst/>
          </a:prstGeom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8483F675-318F-450A-9968-0E83C40C4283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28600" lvl="0" indent="-114300"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Can you draw it with your finger?</a:t>
            </a:r>
            <a:endParaRPr lang="en-US" sz="1800" b="0" dirty="0">
              <a:solidFill>
                <a:schemeClr val="tx1"/>
              </a:solidFill>
              <a:sym typeface="NTR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0BA24-D0C1-4C61-AD35-8DEDDF92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81" y="2001301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0.00018 0.07755 0.00052 0.15556 0.00087 0.23333 L 0.00087 0.23357 C 0.00052 0.23588 0.00035 0.23866 -0.00017 0.2412 C -0.00035 0.2419 -0.00087 0.24236 -0.00104 0.24306 C -0.00364 0.24908 -0.00017 0.24213 -0.00399 0.24838 C -0.00434 0.24884 -0.00451 0.24977 -0.00503 0.25023 C -0.00538 0.25093 -0.00607 0.25093 -0.00642 0.25162 C -0.00712 0.25232 -0.00746 0.25324 -0.00798 0.25417 C -0.00833 0.25486 -0.00851 0.25556 -0.00885 0.25602 C -0.00955 0.25695 -0.01024 0.25741 -0.01094 0.2581 C -0.01476 0.26134 -0.01476 0.26158 -0.01771 0.2632 C -0.01823 0.26389 -0.01857 0.26482 -0.0191 0.26528 C -0.02066 0.26644 -0.02292 0.26667 -0.02448 0.26783 C -0.02951 0.27107 -0.02257 0.2669 -0.03333 0.27037 C -0.03403 0.2706 -0.03472 0.27083 -0.03524 0.27107 C -0.03628 0.2713 -0.03732 0.27153 -0.03819 0.27176 C -0.03941 0.27199 -0.04045 0.27292 -0.04167 0.27292 C -0.04444 0.27338 -0.04722 0.27361 -0.05 0.27361 C -0.05278 0.27384 -0.05555 0.27361 -0.05816 0.27361 L 0.00972 -0.11458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5.55112E-17 L 0.11111 -0.00069 L 0.06181 -0.00116 L 0.05695 0.21991 L 0.05452 0.22431 C 0.0533 0.22569 0.05209 0.22685 0.05104 0.22824 C 0.0474 0.23287 0.04966 0.23148 0.0467 0.23287 C 0.04566 0.2338 0.04445 0.23403 0.04375 0.23542 C 0.04341 0.23611 0.04323 0.23681 0.04271 0.23727 C 0.04184 0.23843 0.04063 0.23889 0.03976 0.24005 C 0.03802 0.24236 0.03906 0.24167 0.03698 0.24259 C 0.03038 0.24838 0.04011 0.24005 0.03403 0.24444 C 0.03299 0.24537 0.03212 0.24653 0.03108 0.24722 C 0.02466 0.25139 0.03264 0.2463 0.02761 0.24907 C 0.02691 0.24954 0.02639 0.25 0.0257 0.25046 C 0.02483 0.25069 0.02396 0.25069 0.02327 0.25093 C 0.02014 0.25208 0.02084 0.25255 0.01788 0.25301 C 0.01459 0.25347 0.00816 0.25394 0.00521 0.2544 C 0.00122 0.25417 -0.0026 0.25394 -0.00642 0.2537 C -0.00712 0.25347 -0.00781 0.25324 -0.0085 0.25301 C -0.0092 0.25278 -0.01007 0.25255 -0.01094 0.25231 C -0.01163 0.25185 -0.01215 0.25139 -0.01284 0.25093 C -0.01406 0.25046 -0.0151 0.25023 -0.01632 0.24977 C -0.01684 0.24954 -0.01719 0.24931 -0.01771 0.24907 C -0.0184 0.24838 -0.01909 0.24769 -0.01962 0.24722 C -0.02014 0.24676 -0.02066 0.2463 -0.02118 0.24583 C -0.0217 0.24514 -0.02205 0.24444 -0.02257 0.24398 C -0.02309 0.24329 -0.02361 0.24306 -0.02413 0.24259 C -0.02465 0.2419 -0.025 0.2412 -0.02552 0.24074 C -0.02621 0.23981 -0.02691 0.23935 -0.02743 0.23866 C -0.02778 0.23773 -0.02812 0.23681 -0.02847 0.23611 C -0.02882 0.23542 -0.02934 0.23403 -0.02934 0.23426 " pathEditMode="relative" rAng="0" ptsTypes="AAAAAAAAAAAAAAAAAAAAAAAAAAAAAAAA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</a:t>
            </a:r>
            <a:r>
              <a:rPr lang="en-AU" dirty="0" smtClean="0"/>
              <a:t>letter </a:t>
            </a:r>
            <a:r>
              <a:rPr lang="en-AU" dirty="0"/>
              <a:t>j</a:t>
            </a:r>
            <a:r>
              <a:rPr lang="en-AU" dirty="0" smtClean="0"/>
              <a:t> </a:t>
            </a:r>
            <a:r>
              <a:rPr lang="en-AU" dirty="0"/>
              <a:t>s</a:t>
            </a:r>
            <a:r>
              <a:rPr lang="en-AU" dirty="0" smtClean="0"/>
              <a:t>ounds </a:t>
            </a:r>
            <a:r>
              <a:rPr lang="en-AU" dirty="0"/>
              <a:t>like </a:t>
            </a:r>
            <a:r>
              <a:rPr lang="en-AU" dirty="0" smtClean="0"/>
              <a:t>this</a:t>
            </a:r>
            <a:r>
              <a:rPr lang="en-AU" dirty="0"/>
              <a:t>…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5DB083-03DC-4057-B00A-7970D694A37C}"/>
              </a:ext>
            </a:extLst>
          </p:cNvPr>
          <p:cNvSpPr txBox="1">
            <a:spLocks/>
          </p:cNvSpPr>
          <p:nvPr/>
        </p:nvSpPr>
        <p:spPr>
          <a:xfrm>
            <a:off x="457198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114300" algn="ctr"/>
            <a:r>
              <a:rPr lang="en-AU" dirty="0"/>
              <a:t>j</a:t>
            </a:r>
            <a:r>
              <a:rPr lang="en-AU" dirty="0" smtClean="0"/>
              <a:t>, </a:t>
            </a:r>
            <a:r>
              <a:rPr lang="en-AU" dirty="0"/>
              <a:t>j</a:t>
            </a:r>
            <a:r>
              <a:rPr lang="en-AU" dirty="0" smtClean="0"/>
              <a:t>, </a:t>
            </a:r>
            <a:r>
              <a:rPr lang="en-AU" dirty="0"/>
              <a:t>j</a:t>
            </a:r>
          </a:p>
        </p:txBody>
      </p:sp>
      <p:pic>
        <p:nvPicPr>
          <p:cNvPr id="5" name="Picture 4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21C3953F-70BD-448B-8A00-7C9B48888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54" y="2596004"/>
            <a:ext cx="5429091" cy="40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DF6E-6206-4375-B494-73382F84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</a:t>
            </a:r>
            <a:r>
              <a:rPr lang="en-AU" dirty="0" smtClean="0"/>
              <a:t>can </a:t>
            </a:r>
            <a:r>
              <a:rPr lang="en-AU" dirty="0"/>
              <a:t>a</a:t>
            </a:r>
            <a:r>
              <a:rPr lang="en-AU" dirty="0" smtClean="0"/>
              <a:t>lso </a:t>
            </a:r>
            <a:r>
              <a:rPr lang="en-AU" dirty="0"/>
              <a:t>l</a:t>
            </a:r>
            <a:r>
              <a:rPr lang="en-AU" dirty="0" smtClean="0"/>
              <a:t>ook </a:t>
            </a:r>
            <a:r>
              <a:rPr lang="en-AU" dirty="0"/>
              <a:t>like </a:t>
            </a:r>
            <a:r>
              <a:rPr lang="en-AU" dirty="0" smtClean="0"/>
              <a:t>this</a:t>
            </a:r>
            <a:r>
              <a:rPr lang="en-AU" dirty="0"/>
              <a:t>…</a:t>
            </a:r>
            <a:endParaRPr lang="en-GB" dirty="0"/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D5256164-921E-4225-B1FE-365066580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4" y="1872892"/>
            <a:ext cx="3059894" cy="1823984"/>
          </a:xfrm>
          <a:prstGeom prst="rect">
            <a:avLst/>
          </a:prstGeom>
        </p:spPr>
      </p:pic>
      <p:pic>
        <p:nvPicPr>
          <p:cNvPr id="9" name="Picture 8" descr="A picture containing light, computer&#10;&#10;Description automatically generated">
            <a:extLst>
              <a:ext uri="{FF2B5EF4-FFF2-40B4-BE49-F238E27FC236}">
                <a16:creationId xmlns:a16="http://schemas.microsoft.com/office/drawing/2014/main" id="{525CBB62-152A-4CE4-BE78-37A70FF39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68" y="2611054"/>
            <a:ext cx="1479044" cy="2859783"/>
          </a:xfrm>
          <a:prstGeom prst="rect">
            <a:avLst/>
          </a:prstGeom>
        </p:spPr>
      </p:pic>
      <p:pic>
        <p:nvPicPr>
          <p:cNvPr id="12" name="Picture 11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3E01AAA6-88FE-423C-87E2-E1CA71EB1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4" y="-228630"/>
            <a:ext cx="5320183" cy="532018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715395B-EC10-42AB-80FD-E3F438BFE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36" y="4433269"/>
            <a:ext cx="1655564" cy="1655564"/>
          </a:xfrm>
          <a:prstGeom prst="rect">
            <a:avLst/>
          </a:prstGeom>
        </p:spPr>
      </p:pic>
      <p:pic>
        <p:nvPicPr>
          <p:cNvPr id="16" name="Picture 15" descr="A close up of a brick wall&#10;&#10;Description automatically generated">
            <a:extLst>
              <a:ext uri="{FF2B5EF4-FFF2-40B4-BE49-F238E27FC236}">
                <a16:creationId xmlns:a16="http://schemas.microsoft.com/office/drawing/2014/main" id="{652B4B0B-1ACA-48B3-A853-A05E4A565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3" y="3937742"/>
            <a:ext cx="1543393" cy="20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things </a:t>
            </a:r>
            <a:r>
              <a:rPr lang="en-AU" sz="3600" dirty="0">
                <a:latin typeface="+mn-lt"/>
                <a:sym typeface="Arial"/>
              </a:rPr>
              <a:t>t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  <a:sym typeface="Arial"/>
              </a:rPr>
              <a:t>s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tart 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with 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j 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a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re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…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 descr="A close up of a cake with fruit on top of a table&#10;&#10;Description automatically generated">
            <a:extLst>
              <a:ext uri="{FF2B5EF4-FFF2-40B4-BE49-F238E27FC236}">
                <a16:creationId xmlns:a16="http://schemas.microsoft.com/office/drawing/2014/main" id="{01CFFB1B-D161-42E8-B8C9-08AA887A3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1" y="1573540"/>
            <a:ext cx="2828726" cy="2121545"/>
          </a:xfrm>
          <a:prstGeom prst="rect">
            <a:avLst/>
          </a:prstGeom>
        </p:spPr>
      </p:pic>
      <p:pic>
        <p:nvPicPr>
          <p:cNvPr id="9" name="Picture 8" descr="A jellyfish in water&#10;&#10;Description automatically generated">
            <a:extLst>
              <a:ext uri="{FF2B5EF4-FFF2-40B4-BE49-F238E27FC236}">
                <a16:creationId xmlns:a16="http://schemas.microsoft.com/office/drawing/2014/main" id="{E8F27017-2A1D-4486-97C1-C48EB9D71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4104938"/>
            <a:ext cx="3093493" cy="2061523"/>
          </a:xfrm>
          <a:prstGeom prst="rect">
            <a:avLst/>
          </a:prstGeom>
        </p:spPr>
      </p:pic>
      <p:pic>
        <p:nvPicPr>
          <p:cNvPr id="11" name="Picture 10" descr="A close up of a glass vase sitting on a table&#10;&#10;Description automatically generated">
            <a:extLst>
              <a:ext uri="{FF2B5EF4-FFF2-40B4-BE49-F238E27FC236}">
                <a16:creationId xmlns:a16="http://schemas.microsoft.com/office/drawing/2014/main" id="{8702C55B-4571-40AF-8817-BB882DD6D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35" y="1840906"/>
            <a:ext cx="3093493" cy="20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things </a:t>
            </a:r>
            <a:r>
              <a:rPr lang="en-AU" sz="3600" dirty="0">
                <a:latin typeface="+mn-lt"/>
                <a:sym typeface="Arial"/>
              </a:rPr>
              <a:t>t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  <a:sym typeface="Arial"/>
              </a:rPr>
              <a:t>s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tart 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with 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j 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a</a:t>
            </a:r>
            <a:r>
              <a:rPr lang="en-AU" sz="3600" dirty="0" smtClean="0">
                <a:latin typeface="+mn-lt"/>
                <a:ea typeface="Arial"/>
                <a:cs typeface="Arial"/>
                <a:sym typeface="Arial"/>
              </a:rPr>
              <a:t>re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…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8BB77FA9-DDA3-4FB3-A8B4-63076FFB5B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9" b="9265"/>
          <a:stretch/>
        </p:blipFill>
        <p:spPr>
          <a:xfrm>
            <a:off x="4046562" y="3708574"/>
            <a:ext cx="2504364" cy="2333769"/>
          </a:xfrm>
          <a:prstGeom prst="rect">
            <a:avLst/>
          </a:prstGeom>
        </p:spPr>
      </p:pic>
      <p:pic>
        <p:nvPicPr>
          <p:cNvPr id="7" name="Picture 6" descr="A close up of a person wearing a costume&#10;&#10;Description automatically generated">
            <a:extLst>
              <a:ext uri="{FF2B5EF4-FFF2-40B4-BE49-F238E27FC236}">
                <a16:creationId xmlns:a16="http://schemas.microsoft.com/office/drawing/2014/main" id="{E3EC6F60-B043-4726-B435-7F83CF4A3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44" y="1629733"/>
            <a:ext cx="3194258" cy="1799266"/>
          </a:xfrm>
          <a:prstGeom prst="rect">
            <a:avLst/>
          </a:prstGeom>
        </p:spPr>
      </p:pic>
      <p:pic>
        <p:nvPicPr>
          <p:cNvPr id="10" name="Picture 9" descr="A glass of orange juice&#10;&#10;Description automatically generated">
            <a:extLst>
              <a:ext uri="{FF2B5EF4-FFF2-40B4-BE49-F238E27FC236}">
                <a16:creationId xmlns:a16="http://schemas.microsoft.com/office/drawing/2014/main" id="{CC2107C5-6515-4345-8490-72782C3F56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2"/>
          <a:stretch/>
        </p:blipFill>
        <p:spPr>
          <a:xfrm>
            <a:off x="600501" y="1982540"/>
            <a:ext cx="2906974" cy="28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</a:t>
            </a:r>
            <a:r>
              <a:rPr lang="en-AU" dirty="0" smtClean="0"/>
              <a:t>these </a:t>
            </a:r>
            <a:r>
              <a:rPr lang="en-AU" dirty="0"/>
              <a:t>s</a:t>
            </a:r>
            <a:r>
              <a:rPr lang="en-AU" dirty="0" smtClean="0"/>
              <a:t>tart </a:t>
            </a:r>
            <a:r>
              <a:rPr lang="en-AU" dirty="0"/>
              <a:t>with </a:t>
            </a:r>
            <a:r>
              <a:rPr lang="en-AU" dirty="0" smtClean="0"/>
              <a:t>j?</a:t>
            </a:r>
            <a:endParaRPr lang="en-GB" dirty="0"/>
          </a:p>
        </p:txBody>
      </p:sp>
      <p:pic>
        <p:nvPicPr>
          <p:cNvPr id="12" name="wizard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459" y="1049479"/>
            <a:ext cx="2993476" cy="4954988"/>
          </a:xfrm>
          <a:prstGeom prst="rect">
            <a:avLst/>
          </a:prstGeom>
        </p:spPr>
      </p:pic>
      <p:pic>
        <p:nvPicPr>
          <p:cNvPr id="14" name="emu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3578" y="1997303"/>
            <a:ext cx="2057914" cy="3059339"/>
          </a:xfrm>
          <a:prstGeom prst="rect">
            <a:avLst/>
          </a:prstGeom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97972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3261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</a:t>
            </a:r>
            <a:r>
              <a:rPr lang="en-AU" dirty="0" smtClean="0"/>
              <a:t>these </a:t>
            </a:r>
            <a:r>
              <a:rPr lang="en-AU" dirty="0"/>
              <a:t>s</a:t>
            </a:r>
            <a:r>
              <a:rPr lang="en-AU" dirty="0" smtClean="0"/>
              <a:t>tart </a:t>
            </a:r>
            <a:r>
              <a:rPr lang="en-AU" dirty="0"/>
              <a:t>with </a:t>
            </a:r>
            <a:r>
              <a:rPr lang="en-AU" dirty="0" smtClean="0"/>
              <a:t>j?</a:t>
            </a:r>
            <a:endParaRPr lang="en-GB" dirty="0"/>
          </a:p>
        </p:txBody>
      </p:sp>
      <p:pic>
        <p:nvPicPr>
          <p:cNvPr id="14" name="helicopter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235" y="3021358"/>
            <a:ext cx="3733409" cy="1015765"/>
          </a:xfrm>
          <a:prstGeom prst="rect">
            <a:avLst/>
          </a:prstGeom>
          <a:noFill/>
        </p:spPr>
      </p:pic>
      <p:pic>
        <p:nvPicPr>
          <p:cNvPr id="12" name="worm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45" y="2706225"/>
            <a:ext cx="2735012" cy="1509315"/>
          </a:xfrm>
          <a:prstGeom prst="rect">
            <a:avLst/>
          </a:prstGeom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-207818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085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</a:t>
            </a:r>
            <a:r>
              <a:rPr lang="en-AU" dirty="0" smtClean="0"/>
              <a:t>these </a:t>
            </a:r>
            <a:r>
              <a:rPr lang="en-AU" dirty="0"/>
              <a:t>s</a:t>
            </a:r>
            <a:r>
              <a:rPr lang="en-AU" dirty="0" smtClean="0"/>
              <a:t>tart </a:t>
            </a:r>
            <a:r>
              <a:rPr lang="en-AU" dirty="0"/>
              <a:t>with </a:t>
            </a:r>
            <a:r>
              <a:rPr lang="en-AU" dirty="0" smtClean="0"/>
              <a:t>j?</a:t>
            </a:r>
            <a:endParaRPr lang="en-GB" dirty="0"/>
          </a:p>
        </p:txBody>
      </p:sp>
      <p:pic>
        <p:nvPicPr>
          <p:cNvPr id="12" name="winter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610" y="1336372"/>
            <a:ext cx="1627726" cy="4487272"/>
          </a:xfrm>
          <a:prstGeom prst="rect">
            <a:avLst/>
          </a:prstGeom>
        </p:spPr>
      </p:pic>
      <p:pic>
        <p:nvPicPr>
          <p:cNvPr id="14" name="boat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926" y="2665861"/>
            <a:ext cx="2048730" cy="2432868"/>
          </a:xfrm>
          <a:prstGeom prst="rect">
            <a:avLst/>
          </a:prstGeom>
          <a:noFill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48" y="-57183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191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</TotalTime>
  <Words>147</Words>
  <Application>Microsoft Office PowerPoint</Application>
  <PresentationFormat>On-screen Show (4:3)</PresentationFormat>
  <Paragraphs>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NTR</vt:lpstr>
      <vt:lpstr>Calibri</vt:lpstr>
      <vt:lpstr>Twinkl</vt:lpstr>
      <vt:lpstr>Office Theme</vt:lpstr>
      <vt:lpstr>PowerPoint Presentation</vt:lpstr>
      <vt:lpstr>The letter j looks like this…</vt:lpstr>
      <vt:lpstr>The letter j sounds like this…</vt:lpstr>
      <vt:lpstr>It can also look like this…</vt:lpstr>
      <vt:lpstr>Some things that start with j are…</vt:lpstr>
      <vt:lpstr>Some things that start with j are…</vt:lpstr>
      <vt:lpstr>Which of these start with j?</vt:lpstr>
      <vt:lpstr>Which of these start with j?</vt:lpstr>
      <vt:lpstr>Which of these start with j?</vt:lpstr>
      <vt:lpstr>Which of these start with j?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Richard Wehli</dc:creator>
  <cp:lastModifiedBy>Shaikh, Nasrin</cp:lastModifiedBy>
  <cp:revision>42</cp:revision>
  <dcterms:created xsi:type="dcterms:W3CDTF">2020-07-02T08:50:28Z</dcterms:created>
  <dcterms:modified xsi:type="dcterms:W3CDTF">2021-01-10T21:57:00Z</dcterms:modified>
</cp:coreProperties>
</file>