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4"/>
  </p:notesMasterIdLst>
  <p:sldIdLst>
    <p:sldId id="256" r:id="rId2"/>
    <p:sldId id="258" r:id="rId3"/>
    <p:sldId id="265" r:id="rId4"/>
    <p:sldId id="270" r:id="rId5"/>
    <p:sldId id="266" r:id="rId6"/>
    <p:sldId id="267" r:id="rId7"/>
    <p:sldId id="268" r:id="rId8"/>
    <p:sldId id="259" r:id="rId9"/>
    <p:sldId id="260" r:id="rId10"/>
    <p:sldId id="262" r:id="rId11"/>
    <p:sldId id="261"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866" autoAdjust="0"/>
  </p:normalViewPr>
  <p:slideViewPr>
    <p:cSldViewPr snapToGrid="0">
      <p:cViewPr varScale="1">
        <p:scale>
          <a:sx n="74" d="100"/>
          <a:sy n="74" d="100"/>
        </p:scale>
        <p:origin x="104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C13C7-0FE2-4F23-B603-4CEEFB9588FD}" type="datetimeFigureOut">
              <a:rPr lang="en-GB" smtClean="0"/>
              <a:t>22/02/2024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9B763-F12F-40A6-94E9-5ED606586659}" type="slidenum">
              <a:rPr lang="en-GB" smtClean="0"/>
              <a:t>‹#›</a:t>
            </a:fld>
            <a:endParaRPr lang="en-GB"/>
          </a:p>
        </p:txBody>
      </p:sp>
    </p:spTree>
    <p:extLst>
      <p:ext uri="{BB962C8B-B14F-4D97-AF65-F5344CB8AC3E}">
        <p14:creationId xmlns:p14="http://schemas.microsoft.com/office/powerpoint/2010/main" val="360001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9B763-F12F-40A6-94E9-5ED606586659}" type="slidenum">
              <a:rPr lang="en-GB" smtClean="0"/>
              <a:t>8</a:t>
            </a:fld>
            <a:endParaRPr lang="en-GB"/>
          </a:p>
        </p:txBody>
      </p:sp>
    </p:spTree>
    <p:extLst>
      <p:ext uri="{BB962C8B-B14F-4D97-AF65-F5344CB8AC3E}">
        <p14:creationId xmlns:p14="http://schemas.microsoft.com/office/powerpoint/2010/main" val="109746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9B763-F12F-40A6-94E9-5ED606586659}" type="slidenum">
              <a:rPr lang="en-GB" smtClean="0"/>
              <a:t>9</a:t>
            </a:fld>
            <a:endParaRPr lang="en-GB"/>
          </a:p>
        </p:txBody>
      </p:sp>
    </p:spTree>
    <p:extLst>
      <p:ext uri="{BB962C8B-B14F-4D97-AF65-F5344CB8AC3E}">
        <p14:creationId xmlns:p14="http://schemas.microsoft.com/office/powerpoint/2010/main" val="248121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9B763-F12F-40A6-94E9-5ED606586659}" type="slidenum">
              <a:rPr lang="en-GB" smtClean="0"/>
              <a:t>10</a:t>
            </a:fld>
            <a:endParaRPr lang="en-GB"/>
          </a:p>
        </p:txBody>
      </p:sp>
    </p:spTree>
    <p:extLst>
      <p:ext uri="{BB962C8B-B14F-4D97-AF65-F5344CB8AC3E}">
        <p14:creationId xmlns:p14="http://schemas.microsoft.com/office/powerpoint/2010/main" val="361801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9B763-F12F-40A6-94E9-5ED606586659}" type="slidenum">
              <a:rPr lang="en-GB" smtClean="0"/>
              <a:t>11</a:t>
            </a:fld>
            <a:endParaRPr lang="en-GB"/>
          </a:p>
        </p:txBody>
      </p:sp>
    </p:spTree>
    <p:extLst>
      <p:ext uri="{BB962C8B-B14F-4D97-AF65-F5344CB8AC3E}">
        <p14:creationId xmlns:p14="http://schemas.microsoft.com/office/powerpoint/2010/main" val="1191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9B763-F12F-40A6-94E9-5ED606586659}" type="slidenum">
              <a:rPr lang="en-GB" smtClean="0"/>
              <a:t>12</a:t>
            </a:fld>
            <a:endParaRPr lang="en-GB"/>
          </a:p>
        </p:txBody>
      </p:sp>
    </p:spTree>
    <p:extLst>
      <p:ext uri="{BB962C8B-B14F-4D97-AF65-F5344CB8AC3E}">
        <p14:creationId xmlns:p14="http://schemas.microsoft.com/office/powerpoint/2010/main" val="276062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2/22/2024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22499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2/22/2024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4935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2/22/2024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2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2/22/2024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0893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2/22/2024</a:t>
            </a:fld>
            <a:endParaRPr lang="en-US" dirty="0"/>
          </a:p>
        </p:txBody>
      </p:sp>
    </p:spTree>
    <p:extLst>
      <p:ext uri="{BB962C8B-B14F-4D97-AF65-F5344CB8AC3E}">
        <p14:creationId xmlns:p14="http://schemas.microsoft.com/office/powerpoint/2010/main" val="209838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2/22/2024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639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2/22/2024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011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2/22/2024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0714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2/22/2024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9918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2/22/2024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2185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2/22/2024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3279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2/22/2024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6426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16" r:id="rId8"/>
    <p:sldLayoutId id="2147483717" r:id="rId9"/>
    <p:sldLayoutId id="2147483718" r:id="rId10"/>
    <p:sldLayoutId id="2147483720"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7" name="Picture 3">
            <a:extLst>
              <a:ext uri="{FF2B5EF4-FFF2-40B4-BE49-F238E27FC236}">
                <a16:creationId xmlns:a16="http://schemas.microsoft.com/office/drawing/2014/main" id="{9B4C577B-C8E3-4E6F-80BC-A83E312CA7BB}"/>
              </a:ext>
            </a:extLst>
          </p:cNvPr>
          <p:cNvPicPr>
            <a:picLocks noChangeAspect="1"/>
          </p:cNvPicPr>
          <p:nvPr/>
        </p:nvPicPr>
        <p:blipFill rotWithShape="1">
          <a:blip r:embed="rId2"/>
          <a:srcRect l="20048" r="5178"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18" name="Freeform: Shape 10">
            <a:extLst>
              <a:ext uri="{FF2B5EF4-FFF2-40B4-BE49-F238E27FC236}">
                <a16:creationId xmlns:a16="http://schemas.microsoft.com/office/drawing/2014/main" id="{DCD36D47-40B7-494B-B249-3CBA333DE2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2">
            <a:extLst>
              <a:ext uri="{FF2B5EF4-FFF2-40B4-BE49-F238E27FC236}">
                <a16:creationId xmlns:a16="http://schemas.microsoft.com/office/drawing/2014/main" id="{03AD0D1C-F8BA-4CD1-BC4D-BE1823F3EB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BA7E51E-7B6A-4A79-8F84-47C845C7A2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8B8B892-C142-4771-861F-B9C87381882A}"/>
              </a:ext>
            </a:extLst>
          </p:cNvPr>
          <p:cNvSpPr>
            <a:spLocks noGrp="1"/>
          </p:cNvSpPr>
          <p:nvPr>
            <p:ph type="ctrTitle"/>
          </p:nvPr>
        </p:nvSpPr>
        <p:spPr>
          <a:xfrm>
            <a:off x="1188369" y="636898"/>
            <a:ext cx="5274860" cy="3066706"/>
          </a:xfrm>
        </p:spPr>
        <p:txBody>
          <a:bodyPr anchor="b">
            <a:normAutofit/>
          </a:bodyPr>
          <a:lstStyle/>
          <a:p>
            <a:r>
              <a:rPr lang="en-GB" sz="6000" dirty="0"/>
              <a:t>PSHE &amp; RSE</a:t>
            </a:r>
          </a:p>
        </p:txBody>
      </p:sp>
      <p:pic>
        <p:nvPicPr>
          <p:cNvPr id="3" name="Picture 2" descr="St Matthew's Church of England Primary Academy and Nurse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76" y="76200"/>
            <a:ext cx="5391150"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3035" y="6313941"/>
            <a:ext cx="5160387" cy="369332"/>
          </a:xfrm>
          <a:prstGeom prst="rect">
            <a:avLst/>
          </a:prstGeom>
          <a:noFill/>
        </p:spPr>
        <p:txBody>
          <a:bodyPr wrap="none" rtlCol="0">
            <a:spAutoFit/>
          </a:bodyPr>
          <a:lstStyle/>
          <a:p>
            <a:r>
              <a:rPr lang="en-US" dirty="0"/>
              <a:t>Be blessed by God, be happy and aspire to be…</a:t>
            </a:r>
            <a:endParaRPr lang="en-GB" dirty="0"/>
          </a:p>
        </p:txBody>
      </p:sp>
    </p:spTree>
    <p:extLst>
      <p:ext uri="{BB962C8B-B14F-4D97-AF65-F5344CB8AC3E}">
        <p14:creationId xmlns:p14="http://schemas.microsoft.com/office/powerpoint/2010/main" val="223292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000" t="20125" r="17750" b="3648"/>
          <a:stretch/>
        </p:blipFill>
        <p:spPr>
          <a:xfrm>
            <a:off x="1859280" y="1291732"/>
            <a:ext cx="6705600" cy="4305152"/>
          </a:xfrm>
          <a:prstGeom prst="rect">
            <a:avLst/>
          </a:prstGeom>
        </p:spPr>
      </p:pic>
      <p:sp>
        <p:nvSpPr>
          <p:cNvPr id="4" name="TextBox 3">
            <a:extLst>
              <a:ext uri="{FF2B5EF4-FFF2-40B4-BE49-F238E27FC236}">
                <a16:creationId xmlns:a16="http://schemas.microsoft.com/office/drawing/2014/main" id="{9585EF56-AEFF-4978-BE4B-0BF6EF9DDA1E}"/>
              </a:ext>
            </a:extLst>
          </p:cNvPr>
          <p:cNvSpPr txBox="1"/>
          <p:nvPr/>
        </p:nvSpPr>
        <p:spPr>
          <a:xfrm>
            <a:off x="4206240" y="337625"/>
            <a:ext cx="3967089" cy="954107"/>
          </a:xfrm>
          <a:prstGeom prst="rect">
            <a:avLst/>
          </a:prstGeom>
          <a:noFill/>
        </p:spPr>
        <p:txBody>
          <a:bodyPr wrap="square" rtlCol="0">
            <a:spAutoFit/>
          </a:bodyPr>
          <a:lstStyle/>
          <a:p>
            <a:pPr algn="ctr"/>
            <a:r>
              <a:rPr lang="en-GB" sz="2800" dirty="0"/>
              <a:t>Relationships Education</a:t>
            </a:r>
          </a:p>
        </p:txBody>
      </p:sp>
      <p:cxnSp>
        <p:nvCxnSpPr>
          <p:cNvPr id="6" name="Straight Arrow Connector 5">
            <a:extLst>
              <a:ext uri="{FF2B5EF4-FFF2-40B4-BE49-F238E27FC236}">
                <a16:creationId xmlns:a16="http://schemas.microsoft.com/office/drawing/2014/main" id="{F035463A-47E1-407E-8B20-5BEEA3662216}"/>
              </a:ext>
            </a:extLst>
          </p:cNvPr>
          <p:cNvCxnSpPr>
            <a:cxnSpLocks/>
          </p:cNvCxnSpPr>
          <p:nvPr/>
        </p:nvCxnSpPr>
        <p:spPr>
          <a:xfrm flipH="1" flipV="1">
            <a:off x="4351713" y="5408217"/>
            <a:ext cx="729442" cy="46429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209" y="5977909"/>
            <a:ext cx="11149142" cy="523220"/>
          </a:xfrm>
          <a:prstGeom prst="rect">
            <a:avLst/>
          </a:prstGeom>
          <a:noFill/>
        </p:spPr>
        <p:txBody>
          <a:bodyPr wrap="none" rtlCol="0">
            <a:spAutoFit/>
          </a:bodyPr>
          <a:lstStyle/>
          <a:p>
            <a:r>
              <a:rPr lang="en-GB" sz="1400" dirty="0" smtClean="0"/>
              <a:t>The parts highlighted, again mean that they are statutory requirements. This means that you cannot withdraw your child from this learning. </a:t>
            </a:r>
          </a:p>
          <a:p>
            <a:r>
              <a:rPr lang="en-GB" sz="1400" dirty="0" smtClean="0"/>
              <a:t>We always deal with PSHE learning in a safe, sensitive manner protecting all of the protected characteristics. </a:t>
            </a:r>
          </a:p>
        </p:txBody>
      </p:sp>
      <p:sp>
        <p:nvSpPr>
          <p:cNvPr id="7" name="TextBox 6"/>
          <p:cNvSpPr txBox="1"/>
          <p:nvPr/>
        </p:nvSpPr>
        <p:spPr>
          <a:xfrm>
            <a:off x="201473" y="32825"/>
            <a:ext cx="3248005" cy="1231106"/>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Yellow highlighted are </a:t>
            </a:r>
          </a:p>
          <a:p>
            <a:r>
              <a:rPr lang="en-GB" sz="1400" dirty="0" smtClean="0">
                <a:latin typeface="Arial" panose="020B0604020202020204" pitchFamily="34" charset="0"/>
                <a:cs typeface="Arial" panose="020B0604020202020204" pitchFamily="34" charset="0"/>
              </a:rPr>
              <a:t>Health Statutory requirements.</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Purple highlighted are</a:t>
            </a:r>
          </a:p>
          <a:p>
            <a:r>
              <a:rPr lang="en-GB" sz="1400" dirty="0" smtClean="0">
                <a:latin typeface="Arial" panose="020B0604020202020204" pitchFamily="34" charset="0"/>
                <a:cs typeface="Arial" panose="020B0604020202020204" pitchFamily="34" charset="0"/>
              </a:rPr>
              <a:t>Relationships Statutory requirements</a:t>
            </a:r>
            <a:r>
              <a:rPr lang="en-GB" dirty="0" smtClean="0"/>
              <a:t>. </a:t>
            </a:r>
            <a:endParaRPr lang="en-GB" dirty="0"/>
          </a:p>
        </p:txBody>
      </p:sp>
    </p:spTree>
    <p:extLst>
      <p:ext uri="{BB962C8B-B14F-4D97-AF65-F5344CB8AC3E}">
        <p14:creationId xmlns:p14="http://schemas.microsoft.com/office/powerpoint/2010/main" val="229458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FE52F-414B-4014-BEF1-B2B98A44BDF4}"/>
              </a:ext>
            </a:extLst>
          </p:cNvPr>
          <p:cNvSpPr txBox="1"/>
          <p:nvPr/>
        </p:nvSpPr>
        <p:spPr>
          <a:xfrm>
            <a:off x="3821927" y="509903"/>
            <a:ext cx="5600369"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Living in the Wider World</a:t>
            </a:r>
          </a:p>
        </p:txBody>
      </p:sp>
      <p:sp>
        <p:nvSpPr>
          <p:cNvPr id="5" name="TextBox 4"/>
          <p:cNvSpPr txBox="1"/>
          <p:nvPr/>
        </p:nvSpPr>
        <p:spPr>
          <a:xfrm>
            <a:off x="228600" y="5541492"/>
            <a:ext cx="11530592" cy="1169551"/>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Some parts in Living in the Wider World are highlighted. We have chosen most of the objectives in here as we feel  that they are what we would</a:t>
            </a:r>
          </a:p>
          <a:p>
            <a:r>
              <a:rPr lang="en-GB" sz="1400" dirty="0" smtClean="0">
                <a:latin typeface="Arial" panose="020B0604020202020204" pitchFamily="34" charset="0"/>
                <a:cs typeface="Arial" panose="020B0604020202020204" pitchFamily="34" charset="0"/>
              </a:rPr>
              <a:t>like to ensure that </a:t>
            </a:r>
            <a:r>
              <a:rPr lang="en-US" sz="1400" dirty="0">
                <a:latin typeface="Arial" panose="020B0604020202020204" pitchFamily="34" charset="0"/>
                <a:cs typeface="Arial" panose="020B0604020202020204" pitchFamily="34" charset="0"/>
              </a:rPr>
              <a:t>We aspire for all pupils to leave St. Matthew’s as happy, respectful citizens, who are prepared to make a </a:t>
            </a:r>
            <a:r>
              <a:rPr lang="en-US" sz="1400" dirty="0" smtClean="0">
                <a:latin typeface="Arial" panose="020B0604020202020204" pitchFamily="34" charset="0"/>
                <a:cs typeface="Arial" panose="020B0604020202020204" pitchFamily="34" charset="0"/>
              </a:rPr>
              <a:t>positive</a:t>
            </a:r>
          </a:p>
          <a:p>
            <a:r>
              <a:rPr lang="en-US" sz="1400" dirty="0" smtClean="0">
                <a:latin typeface="Arial" panose="020B0604020202020204" pitchFamily="34" charset="0"/>
                <a:cs typeface="Arial" panose="020B0604020202020204" pitchFamily="34" charset="0"/>
              </a:rPr>
              <a:t>contribution </a:t>
            </a:r>
            <a:r>
              <a:rPr lang="en-US" sz="1400" dirty="0">
                <a:latin typeface="Arial" panose="020B0604020202020204" pitchFamily="34" charset="0"/>
                <a:cs typeface="Arial" panose="020B0604020202020204" pitchFamily="34" charset="0"/>
              </a:rPr>
              <a:t>to society.</a:t>
            </a:r>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endParaRPr lang="en-GB" sz="1400" dirty="0" smtClean="0"/>
          </a:p>
        </p:txBody>
      </p:sp>
      <p:pic>
        <p:nvPicPr>
          <p:cNvPr id="6" name="Picture 5"/>
          <p:cNvPicPr>
            <a:picLocks noChangeAspect="1"/>
          </p:cNvPicPr>
          <p:nvPr/>
        </p:nvPicPr>
        <p:blipFill rotWithShape="1">
          <a:blip r:embed="rId3"/>
          <a:srcRect l="17834" t="19663" r="16666" b="4572"/>
          <a:stretch/>
        </p:blipFill>
        <p:spPr>
          <a:xfrm>
            <a:off x="2849880" y="1033123"/>
            <a:ext cx="6751320" cy="4226017"/>
          </a:xfrm>
          <a:prstGeom prst="rect">
            <a:avLst/>
          </a:prstGeom>
        </p:spPr>
      </p:pic>
      <p:sp>
        <p:nvSpPr>
          <p:cNvPr id="7" name="TextBox 6"/>
          <p:cNvSpPr txBox="1"/>
          <p:nvPr/>
        </p:nvSpPr>
        <p:spPr>
          <a:xfrm>
            <a:off x="201473" y="32825"/>
            <a:ext cx="3248005" cy="1231106"/>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Yellow highlighted are </a:t>
            </a:r>
          </a:p>
          <a:p>
            <a:r>
              <a:rPr lang="en-GB" sz="1400" dirty="0" smtClean="0">
                <a:latin typeface="Arial" panose="020B0604020202020204" pitchFamily="34" charset="0"/>
                <a:cs typeface="Arial" panose="020B0604020202020204" pitchFamily="34" charset="0"/>
              </a:rPr>
              <a:t>Health Statutory requirements.</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Purple highlighted are</a:t>
            </a:r>
          </a:p>
          <a:p>
            <a:r>
              <a:rPr lang="en-GB" sz="1400" dirty="0" smtClean="0">
                <a:latin typeface="Arial" panose="020B0604020202020204" pitchFamily="34" charset="0"/>
                <a:cs typeface="Arial" panose="020B0604020202020204" pitchFamily="34" charset="0"/>
              </a:rPr>
              <a:t>Relationships Statutory requirements</a:t>
            </a:r>
            <a:r>
              <a:rPr lang="en-GB" dirty="0" smtClean="0"/>
              <a:t>. </a:t>
            </a:r>
            <a:endParaRPr lang="en-GB" dirty="0"/>
          </a:p>
        </p:txBody>
      </p:sp>
    </p:spTree>
    <p:extLst>
      <p:ext uri="{BB962C8B-B14F-4D97-AF65-F5344CB8AC3E}">
        <p14:creationId xmlns:p14="http://schemas.microsoft.com/office/powerpoint/2010/main" val="3212577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4" y="276360"/>
            <a:ext cx="10123284" cy="369332"/>
          </a:xfrm>
          <a:prstGeom prst="rect">
            <a:avLst/>
          </a:prstGeom>
          <a:noFill/>
        </p:spPr>
        <p:txBody>
          <a:bodyPr wrap="none" rtlCol="0">
            <a:spAutoFit/>
          </a:bodyPr>
          <a:lstStyle/>
          <a:p>
            <a:r>
              <a:rPr lang="en-GB" dirty="0" smtClean="0"/>
              <a:t>For more information you can find this in our PSHE and RSE policies on the schools policy page. </a:t>
            </a:r>
            <a:endParaRPr lang="en-GB" dirty="0"/>
          </a:p>
        </p:txBody>
      </p:sp>
      <p:pic>
        <p:nvPicPr>
          <p:cNvPr id="4" name="Picture 3"/>
          <p:cNvPicPr>
            <a:picLocks noChangeAspect="1"/>
          </p:cNvPicPr>
          <p:nvPr/>
        </p:nvPicPr>
        <p:blipFill rotWithShape="1">
          <a:blip r:embed="rId3"/>
          <a:srcRect l="7084" t="18148" r="52083" b="8518"/>
          <a:stretch/>
        </p:blipFill>
        <p:spPr>
          <a:xfrm>
            <a:off x="7132320" y="1994378"/>
            <a:ext cx="4084320" cy="3756672"/>
          </a:xfrm>
          <a:prstGeom prst="rect">
            <a:avLst/>
          </a:prstGeom>
        </p:spPr>
      </p:pic>
      <p:pic>
        <p:nvPicPr>
          <p:cNvPr id="7" name="Picture 6"/>
          <p:cNvPicPr>
            <a:picLocks noChangeAspect="1"/>
          </p:cNvPicPr>
          <p:nvPr/>
        </p:nvPicPr>
        <p:blipFill rotWithShape="1">
          <a:blip r:embed="rId4"/>
          <a:srcRect l="25417" t="19332" r="25583" b="9111"/>
          <a:stretch/>
        </p:blipFill>
        <p:spPr>
          <a:xfrm>
            <a:off x="394854" y="2104874"/>
            <a:ext cx="4304306" cy="3535680"/>
          </a:xfrm>
          <a:prstGeom prst="rect">
            <a:avLst/>
          </a:prstGeom>
        </p:spPr>
      </p:pic>
      <p:sp>
        <p:nvSpPr>
          <p:cNvPr id="3" name="TextBox 2"/>
          <p:cNvSpPr txBox="1"/>
          <p:nvPr/>
        </p:nvSpPr>
        <p:spPr>
          <a:xfrm>
            <a:off x="10047496" y="4436918"/>
            <a:ext cx="941283" cy="369332"/>
          </a:xfrm>
          <a:prstGeom prst="rect">
            <a:avLst/>
          </a:prstGeom>
          <a:noFill/>
        </p:spPr>
        <p:txBody>
          <a:bodyPr wrap="none" rtlCol="0">
            <a:spAutoFit/>
          </a:bodyPr>
          <a:lstStyle/>
          <a:p>
            <a:r>
              <a:rPr lang="en-GB" dirty="0" smtClean="0">
                <a:solidFill>
                  <a:srgbClr val="FF0000"/>
                </a:solidFill>
              </a:rPr>
              <a:t>Review</a:t>
            </a:r>
            <a:endParaRPr lang="en-GB" dirty="0">
              <a:solidFill>
                <a:srgbClr val="FF0000"/>
              </a:solidFill>
            </a:endParaRPr>
          </a:p>
        </p:txBody>
      </p:sp>
    </p:spTree>
    <p:extLst>
      <p:ext uri="{BB962C8B-B14F-4D97-AF65-F5344CB8AC3E}">
        <p14:creationId xmlns:p14="http://schemas.microsoft.com/office/powerpoint/2010/main" val="378865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E5C9-C5E2-4ABC-8DD2-9CA31EC498AE}"/>
              </a:ext>
            </a:extLst>
          </p:cNvPr>
          <p:cNvSpPr txBox="1">
            <a:spLocks/>
          </p:cNvSpPr>
          <p:nvPr/>
        </p:nvSpPr>
        <p:spPr>
          <a:xfrm>
            <a:off x="1873612" y="254646"/>
            <a:ext cx="8770571" cy="1345269"/>
          </a:xfrm>
          <a:prstGeom prst="rect">
            <a:avLst/>
          </a:prstGeom>
        </p:spPr>
        <p:txBody>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gn="ctr"/>
            <a:r>
              <a:rPr lang="en-GB" dirty="0"/>
              <a:t>PSHE at St Matthew’s</a:t>
            </a:r>
          </a:p>
        </p:txBody>
      </p:sp>
      <p:sp>
        <p:nvSpPr>
          <p:cNvPr id="4" name="TextBox 3">
            <a:extLst>
              <a:ext uri="{FF2B5EF4-FFF2-40B4-BE49-F238E27FC236}">
                <a16:creationId xmlns:a16="http://schemas.microsoft.com/office/drawing/2014/main" id="{841FED08-F4CD-4276-9CE9-4CAF0CE01EB2}"/>
              </a:ext>
            </a:extLst>
          </p:cNvPr>
          <p:cNvSpPr txBox="1"/>
          <p:nvPr/>
        </p:nvSpPr>
        <p:spPr>
          <a:xfrm>
            <a:off x="1501952" y="736452"/>
            <a:ext cx="9513889" cy="4893840"/>
          </a:xfrm>
          <a:prstGeom prst="rect">
            <a:avLst/>
          </a:prstGeom>
          <a:noFill/>
        </p:spPr>
        <p:txBody>
          <a:bodyPr wrap="square">
            <a:spAutoFit/>
          </a:bodyPr>
          <a:lstStyle/>
          <a:p>
            <a:pPr algn="ctr">
              <a:lnSpc>
                <a:spcPct val="107000"/>
              </a:lnSpc>
              <a:spcAft>
                <a:spcPts val="800"/>
              </a:spcAft>
            </a:pPr>
            <a:r>
              <a:rPr lang="en-GB" sz="2000" b="1" u="none" strike="noStrike" dirty="0">
                <a:effectLst/>
                <a:latin typeface="Arial" panose="020B0604020202020204" pitchFamily="34" charset="0"/>
                <a:ea typeface="Calibri" panose="020F0502020204030204" pitchFamily="34" charset="0"/>
              </a:rPr>
              <a:t> </a:t>
            </a:r>
            <a:endParaRPr lang="en-GB" sz="1400" dirty="0">
              <a:effectLst/>
              <a:latin typeface="Times New Roman" panose="02020603050405020304" pitchFamily="18" charset="0"/>
              <a:ea typeface="Times New Roman" panose="02020603050405020304" pitchFamily="18"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As a school, we decided together that </a:t>
            </a:r>
            <a:r>
              <a:rPr lang="en-US" sz="1600" dirty="0" smtClean="0">
                <a:effectLst/>
                <a:latin typeface="Arial" panose="020B0604020202020204" pitchFamily="34" charset="0"/>
                <a:ea typeface="Times New Roman" panose="02020603050405020304" pitchFamily="18" charset="0"/>
                <a:cs typeface="Arial" panose="020B0604020202020204" pitchFamily="34" charset="0"/>
              </a:rPr>
              <a:t>PSHE  </a:t>
            </a:r>
            <a:r>
              <a:rPr lang="en-US" sz="1600" dirty="0">
                <a:effectLst/>
                <a:latin typeface="Arial" panose="020B0604020202020204" pitchFamily="34" charset="0"/>
                <a:ea typeface="Times New Roman" panose="02020603050405020304" pitchFamily="18" charset="0"/>
                <a:cs typeface="Arial" panose="020B0604020202020204" pitchFamily="34" charset="0"/>
              </a:rPr>
              <a:t>would be at the heart of our whole school curriculum at St Matthew’s. PSHE itself, builds upon many skills, attributes, and values that a child will need throughout their lives to develop into young citizens of today’s on-going changing society.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Our mission statement links very closely to the PSHE education that we dedicate to provide for the children of our school.</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457200" algn="ctr">
              <a:lnSpc>
                <a:spcPct val="107000"/>
              </a:lnSpc>
              <a:spcAft>
                <a:spcPts val="800"/>
              </a:spcAft>
            </a:pPr>
            <a:r>
              <a:rPr lang="en-GB" sz="1600" b="1" u="sng" dirty="0">
                <a:effectLst/>
                <a:latin typeface="Arial" panose="020B0604020202020204" pitchFamily="34" charset="0"/>
                <a:ea typeface="Calibri" panose="020F0502020204030204" pitchFamily="34" charset="0"/>
                <a:cs typeface="Arial" panose="020B0604020202020204" pitchFamily="34" charset="0"/>
              </a:rPr>
              <a:t>St Matthew’s Mission Statement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n-GB" sz="1600" i="1" dirty="0">
                <a:effectLst/>
                <a:latin typeface="Arial" panose="020B0604020202020204" pitchFamily="34" charset="0"/>
                <a:ea typeface="Calibri" panose="020F0502020204030204" pitchFamily="34" charset="0"/>
                <a:cs typeface="Arial" panose="020B0604020202020204" pitchFamily="34" charset="0"/>
              </a:rPr>
              <a:t>“St. Matthew’s C.E. primary school is dedicated to providing an education which enables every child to fulfil his/her best potential. It seeks to promote spiritual, academic and emotional growth in a Christian environment welcoming children drawn from diverse cultures.”</a:t>
            </a:r>
          </a:p>
          <a:p>
            <a:pPr algn="ctr">
              <a:lnSpc>
                <a:spcPct val="107000"/>
              </a:lnSpc>
              <a:spcAft>
                <a:spcPts val="8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As part of our PSHE whole school curriculum, we have looked at how values such as, Spiritual, Moral, Social and Cultural values (SMSC), British Values as well as our Christian Values also immerse into this whole school approach. Our school vision itself supports what we aspire and strive to promote for our children during their journey with us at St Matthew’s and beyond.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0933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B7D0CB-B7E1-4F37-B103-E290359B3504}"/>
              </a:ext>
            </a:extLst>
          </p:cNvPr>
          <p:cNvSpPr txBox="1"/>
          <p:nvPr/>
        </p:nvSpPr>
        <p:spPr>
          <a:xfrm>
            <a:off x="940903" y="913574"/>
            <a:ext cx="10747513" cy="6370975"/>
          </a:xfrm>
          <a:prstGeom prst="rect">
            <a:avLst/>
          </a:prstGeom>
          <a:noFill/>
        </p:spPr>
        <p:txBody>
          <a:bodyPr wrap="square">
            <a:spAutoFit/>
          </a:bodyPr>
          <a:lstStyle/>
          <a:p>
            <a:r>
              <a:rPr lang="en-GB" altLang="en-US" sz="2000" dirty="0" smtClean="0">
                <a:latin typeface="+mj-lt"/>
              </a:rPr>
              <a:t>Back in 2021, parts of PSHE Education became statutory (just like English, Maths, </a:t>
            </a:r>
            <a:r>
              <a:rPr lang="en-GB" altLang="en-US" sz="2000" dirty="0" err="1" smtClean="0">
                <a:latin typeface="+mj-lt"/>
              </a:rPr>
              <a:t>etc</a:t>
            </a:r>
            <a:r>
              <a:rPr lang="en-GB" altLang="en-US" sz="2000" dirty="0" smtClean="0">
                <a:latin typeface="+mj-lt"/>
              </a:rPr>
              <a:t> there is a requirement for us to provide this education for children. </a:t>
            </a:r>
          </a:p>
          <a:p>
            <a:r>
              <a:rPr lang="en-GB" altLang="en-US" sz="2000" dirty="0" smtClean="0">
                <a:latin typeface="+mj-lt"/>
              </a:rPr>
              <a:t>We </a:t>
            </a:r>
            <a:r>
              <a:rPr lang="en-GB" altLang="en-US" sz="2000" b="1" dirty="0" smtClean="0">
                <a:latin typeface="+mj-lt"/>
              </a:rPr>
              <a:t>must </a:t>
            </a:r>
            <a:r>
              <a:rPr lang="en-GB" altLang="en-US" sz="2000" dirty="0" smtClean="0">
                <a:latin typeface="+mj-lt"/>
              </a:rPr>
              <a:t>provide the following to all pupils. </a:t>
            </a:r>
            <a:r>
              <a:rPr lang="en-GB" sz="2000" dirty="0" smtClean="0">
                <a:latin typeface="+mj-lt"/>
              </a:rPr>
              <a:t>The Health Education and Relationships Education aspects of PSHE (personal, social, health and economic) education will be compulsory in all primary schools.</a:t>
            </a:r>
          </a:p>
          <a:p>
            <a:endParaRPr lang="en-GB" altLang="en-US" sz="2000" dirty="0">
              <a:latin typeface="+mj-lt"/>
              <a:ea typeface="MS PGothic" panose="020B0600070205080204" pitchFamily="34" charset="-128"/>
              <a:cs typeface="Arial" panose="020B0604020202020204" pitchFamily="34" charset="0"/>
            </a:endParaRPr>
          </a:p>
          <a:p>
            <a:pPr marL="457200" indent="-457200"/>
            <a:r>
              <a:rPr lang="en-GB" sz="2000" dirty="0">
                <a:latin typeface="+mj-lt"/>
              </a:rPr>
              <a:t>The </a:t>
            </a:r>
            <a:r>
              <a:rPr lang="en-GB" sz="2000" dirty="0" err="1" smtClean="0">
                <a:latin typeface="+mj-lt"/>
              </a:rPr>
              <a:t>DfE</a:t>
            </a:r>
            <a:r>
              <a:rPr lang="en-GB" sz="2000" dirty="0" smtClean="0">
                <a:latin typeface="+mj-lt"/>
              </a:rPr>
              <a:t> </a:t>
            </a:r>
            <a:r>
              <a:rPr lang="en-GB" sz="2000" dirty="0">
                <a:latin typeface="+mj-lt"/>
              </a:rPr>
              <a:t>made it clear </a:t>
            </a:r>
            <a:r>
              <a:rPr lang="en-GB" sz="2000" dirty="0" smtClean="0">
                <a:latin typeface="+mj-lt"/>
              </a:rPr>
              <a:t>that </a:t>
            </a:r>
            <a:r>
              <a:rPr lang="en-GB" sz="2000" b="1" dirty="0" smtClean="0">
                <a:latin typeface="+mj-lt"/>
              </a:rPr>
              <a:t>schools </a:t>
            </a:r>
            <a:r>
              <a:rPr lang="en-GB" sz="2000" b="1" dirty="0">
                <a:latin typeface="+mj-lt"/>
              </a:rPr>
              <a:t>should </a:t>
            </a:r>
            <a:r>
              <a:rPr lang="en-GB" sz="2000" b="1" dirty="0">
                <a:solidFill>
                  <a:srgbClr val="FF0000"/>
                </a:solidFill>
                <a:latin typeface="+mj-lt"/>
              </a:rPr>
              <a:t>not</a:t>
            </a:r>
            <a:r>
              <a:rPr lang="en-GB" sz="2000" b="1" dirty="0">
                <a:latin typeface="+mj-lt"/>
              </a:rPr>
              <a:t> just ‘teach to the guidance’</a:t>
            </a:r>
            <a:r>
              <a:rPr lang="en-GB" sz="2000" dirty="0">
                <a:latin typeface="+mj-lt"/>
              </a:rPr>
              <a:t>, but see it as the basic requirement which forms part of broader PSHE education. </a:t>
            </a:r>
          </a:p>
          <a:p>
            <a:endParaRPr lang="en-GB" sz="2000" dirty="0">
              <a:latin typeface="+mj-lt"/>
            </a:endParaRPr>
          </a:p>
          <a:p>
            <a:r>
              <a:rPr lang="en-GB" sz="2000" b="1" dirty="0">
                <a:latin typeface="+mj-lt"/>
              </a:rPr>
              <a:t>What </a:t>
            </a:r>
            <a:r>
              <a:rPr lang="en-GB" sz="2000" b="1" dirty="0" smtClean="0">
                <a:latin typeface="+mj-lt"/>
              </a:rPr>
              <a:t>did this mean? What does the statutory </a:t>
            </a:r>
            <a:r>
              <a:rPr lang="en-GB" sz="2000" b="1" dirty="0">
                <a:latin typeface="+mj-lt"/>
              </a:rPr>
              <a:t>guidance cover?</a:t>
            </a:r>
            <a:endParaRPr lang="en-GB" sz="2000" dirty="0">
              <a:latin typeface="+mj-lt"/>
            </a:endParaRPr>
          </a:p>
          <a:p>
            <a:r>
              <a:rPr lang="en-GB" sz="2000" dirty="0">
                <a:latin typeface="+mj-lt"/>
              </a:rPr>
              <a:t>This covers broad areas of particular relevance and concern to children and young people today.</a:t>
            </a:r>
            <a:r>
              <a:rPr lang="en-GB" sz="2000" b="1" dirty="0">
                <a:latin typeface="+mj-lt"/>
              </a:rPr>
              <a:t> </a:t>
            </a:r>
            <a:r>
              <a:rPr lang="en-GB" sz="2000" dirty="0">
                <a:latin typeface="+mj-lt"/>
              </a:rPr>
              <a:t>It should ensure that every child is guaranteed a PSHE education that covers mental health and wellbeing, physical health (including healthy lifestyles and first aid) and learning about safe, healthy relationships, including understanding consent and negotiating life online.</a:t>
            </a:r>
          </a:p>
          <a:p>
            <a:r>
              <a:rPr lang="en-GB" sz="2000" dirty="0">
                <a:latin typeface="+mj-lt"/>
              </a:rPr>
              <a:t/>
            </a:r>
            <a:br>
              <a:rPr lang="en-GB" sz="2000" dirty="0">
                <a:latin typeface="+mj-lt"/>
              </a:rPr>
            </a:br>
            <a:r>
              <a:rPr lang="en-GB" sz="2000" dirty="0"/>
              <a:t>Although </a:t>
            </a:r>
            <a:r>
              <a:rPr lang="en-GB" sz="2000" dirty="0" smtClean="0"/>
              <a:t>the old </a:t>
            </a:r>
            <a:r>
              <a:rPr lang="en-GB" sz="2000" dirty="0"/>
              <a:t>curriculum already covered work on health and relationships, the new requirements </a:t>
            </a:r>
            <a:r>
              <a:rPr lang="en-GB" sz="2000" dirty="0" smtClean="0"/>
              <a:t>were </a:t>
            </a:r>
            <a:r>
              <a:rPr lang="en-GB" sz="2000" dirty="0"/>
              <a:t>about raising and ‘levelling up’ of PSHE standards across all schools.</a:t>
            </a:r>
            <a:endParaRPr lang="en-GB" sz="2000" dirty="0">
              <a:latin typeface="+mj-lt"/>
            </a:endParaRPr>
          </a:p>
          <a:p>
            <a:endParaRPr lang="en-GB" sz="2000" dirty="0">
              <a:latin typeface="+mj-lt"/>
            </a:endParaRPr>
          </a:p>
          <a:p>
            <a:pPr marL="457200" indent="-457200"/>
            <a:endParaRPr lang="en-GB" sz="2400" i="1" dirty="0"/>
          </a:p>
          <a:p>
            <a:endParaRPr lang="en-GB" altLang="en-US" sz="2400" dirty="0">
              <a:latin typeface="Comic Sans MS" panose="030F0702030302020204" pitchFamily="66"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30468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7" y="858572"/>
            <a:ext cx="10397836" cy="4060599"/>
          </a:xfrm>
          <a:prstGeom prst="rect">
            <a:avLst/>
          </a:prstGeom>
        </p:spPr>
        <p:txBody>
          <a:bodyPr wrap="square">
            <a:spAutoFit/>
          </a:bodyPr>
          <a:lstStyle/>
          <a:p>
            <a:pPr lvl="0">
              <a:lnSpc>
                <a:spcPct val="107000"/>
              </a:lnSpc>
              <a:spcAft>
                <a:spcPts val="800"/>
              </a:spcAft>
            </a:pPr>
            <a:r>
              <a:rPr lang="en-GB" sz="2000" b="1" dirty="0">
                <a:latin typeface="Arial" panose="020B0604020202020204" pitchFamily="34" charset="0"/>
                <a:ea typeface="Calibri" panose="020F0502020204030204" pitchFamily="34" charset="0"/>
              </a:rPr>
              <a:t>Definitions</a:t>
            </a:r>
            <a:endParaRPr lang="en-GB" sz="2000" dirty="0"/>
          </a:p>
          <a:p>
            <a:pPr marL="457200">
              <a:lnSpc>
                <a:spcPct val="107000"/>
              </a:lnSpc>
              <a:spcAft>
                <a:spcPts val="800"/>
              </a:spcAft>
            </a:pPr>
            <a:r>
              <a:rPr lang="en-GB" sz="2000" b="1" dirty="0">
                <a:latin typeface="Arial" panose="020B0604020202020204" pitchFamily="34" charset="0"/>
                <a:ea typeface="Calibri" panose="020F0502020204030204" pitchFamily="34" charset="0"/>
              </a:rPr>
              <a:t> </a:t>
            </a:r>
            <a:endParaRPr lang="en-GB" sz="2000" dirty="0"/>
          </a:p>
          <a:p>
            <a:pPr>
              <a:lnSpc>
                <a:spcPct val="107000"/>
              </a:lnSpc>
              <a:spcAft>
                <a:spcPts val="800"/>
              </a:spcAft>
            </a:pPr>
            <a:r>
              <a:rPr lang="en-GB" sz="2000" b="1" dirty="0">
                <a:latin typeface="Arial" panose="020B0604020202020204" pitchFamily="34" charset="0"/>
                <a:ea typeface="Calibri" panose="020F0502020204030204" pitchFamily="34" charset="0"/>
              </a:rPr>
              <a:t>Relationships Education</a:t>
            </a:r>
            <a:r>
              <a:rPr lang="en-GB" sz="2000" dirty="0">
                <a:latin typeface="Arial" panose="020B0604020202020204" pitchFamily="34" charset="0"/>
                <a:ea typeface="Calibri" panose="020F0502020204030204" pitchFamily="34" charset="0"/>
              </a:rPr>
              <a:t> is the programme of work that forms part of the basic curriculum. It covers all types of relationships including online, peer to peer, family and carer relationships. It also covers respect for others and staying safe.</a:t>
            </a:r>
            <a:endParaRPr lang="en-GB" sz="1600" dirty="0">
              <a:latin typeface="Times New Roman" panose="02020603050405020304" pitchFamily="18" charset="0"/>
              <a:ea typeface="Times New Roman" panose="02020603050405020304" pitchFamily="18" charset="0"/>
            </a:endParaRPr>
          </a:p>
          <a:p>
            <a:pPr>
              <a:lnSpc>
                <a:spcPct val="107000"/>
              </a:lnSpc>
              <a:spcAft>
                <a:spcPts val="800"/>
              </a:spcAft>
            </a:pPr>
            <a:r>
              <a:rPr lang="en-GB" sz="2000" b="1" dirty="0">
                <a:latin typeface="Arial" panose="020B0604020202020204" pitchFamily="34" charset="0"/>
                <a:ea typeface="Calibri" panose="020F0502020204030204" pitchFamily="34" charset="0"/>
              </a:rPr>
              <a:t>Health Education</a:t>
            </a:r>
            <a:r>
              <a:rPr lang="en-GB" sz="2000" dirty="0">
                <a:latin typeface="Arial" panose="020B0604020202020204" pitchFamily="34" charset="0"/>
                <a:ea typeface="Calibri" panose="020F0502020204030204" pitchFamily="34" charset="0"/>
              </a:rPr>
              <a:t> is a programme of teaching about puberty, physical health and fitness, healthy eating, mental wellbeing, drugs, alcohol and tobacco. Please see the PSHE policy for more information. </a:t>
            </a:r>
            <a:endParaRPr lang="en-GB" sz="1600" dirty="0">
              <a:latin typeface="Times New Roman" panose="02020603050405020304" pitchFamily="18" charset="0"/>
              <a:ea typeface="Times New Roman" panose="02020603050405020304" pitchFamily="18" charset="0"/>
            </a:endParaRPr>
          </a:p>
          <a:p>
            <a:r>
              <a:rPr lang="en-GB" sz="2000" b="1" dirty="0">
                <a:latin typeface="Arial" panose="020B0604020202020204" pitchFamily="34" charset="0"/>
                <a:ea typeface="Calibri" panose="020F0502020204030204" pitchFamily="34" charset="0"/>
              </a:rPr>
              <a:t>Sex Education</a:t>
            </a:r>
            <a:r>
              <a:rPr lang="en-GB" sz="2000" dirty="0">
                <a:latin typeface="Arial" panose="020B0604020202020204" pitchFamily="34" charset="0"/>
                <a:ea typeface="Calibri" panose="020F0502020204030204" pitchFamily="34" charset="0"/>
              </a:rPr>
              <a:t> is a programme of work that covers the biological process of sexual reproduction including human reproduction linked closely to the objectives in the science </a:t>
            </a:r>
            <a:r>
              <a:rPr lang="en-GB" sz="2000" dirty="0" smtClean="0">
                <a:latin typeface="Arial" panose="020B0604020202020204" pitchFamily="34" charset="0"/>
                <a:ea typeface="Calibri" panose="020F0502020204030204" pitchFamily="34" charset="0"/>
              </a:rPr>
              <a:t>curriculum (This is the optional part in PSHE that parents have the choice to withdraw)</a:t>
            </a:r>
            <a:endParaRPr lang="en-GB" sz="2000" dirty="0"/>
          </a:p>
        </p:txBody>
      </p:sp>
    </p:spTree>
    <p:extLst>
      <p:ext uri="{BB962C8B-B14F-4D97-AF65-F5344CB8AC3E}">
        <p14:creationId xmlns:p14="http://schemas.microsoft.com/office/powerpoint/2010/main" val="363733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E6B015-CE8F-4F58-B610-130076E00C42}"/>
              </a:ext>
            </a:extLst>
          </p:cNvPr>
          <p:cNvSpPr txBox="1"/>
          <p:nvPr/>
        </p:nvSpPr>
        <p:spPr>
          <a:xfrm>
            <a:off x="854765" y="0"/>
            <a:ext cx="10482470" cy="6555641"/>
          </a:xfrm>
          <a:prstGeom prst="rect">
            <a:avLst/>
          </a:prstGeom>
          <a:noFill/>
        </p:spPr>
        <p:txBody>
          <a:bodyPr wrap="square">
            <a:spAutoFit/>
          </a:bodyPr>
          <a:lstStyle/>
          <a:p>
            <a:endParaRPr lang="en-GB" b="1" dirty="0">
              <a:latin typeface="NTPreCursivefk" panose="03000400000000000000" pitchFamily="66" charset="0"/>
            </a:endParaRPr>
          </a:p>
          <a:p>
            <a:pPr lvl="0"/>
            <a:r>
              <a:rPr lang="en-GB" sz="2000" b="1" dirty="0" smtClean="0"/>
              <a:t>RSE (Relationships and Sex Education)</a:t>
            </a:r>
            <a:endParaRPr lang="en-GB" sz="2000" b="1" dirty="0"/>
          </a:p>
          <a:p>
            <a:pPr lvl="0"/>
            <a:endParaRPr lang="en-GB" sz="2000" b="1" dirty="0"/>
          </a:p>
          <a:p>
            <a:pPr lvl="0"/>
            <a:r>
              <a:rPr lang="en-GB" sz="2000" dirty="0" smtClean="0"/>
              <a:t>The </a:t>
            </a:r>
            <a:r>
              <a:rPr lang="en-GB" sz="2000" dirty="0"/>
              <a:t>new statutory requirements do not extend to </a:t>
            </a:r>
            <a:r>
              <a:rPr lang="en-GB" sz="2000" b="1" dirty="0"/>
              <a:t>sex education </a:t>
            </a:r>
            <a:r>
              <a:rPr lang="en-GB" sz="2000" dirty="0"/>
              <a:t>at </a:t>
            </a:r>
            <a:r>
              <a:rPr lang="en-GB" sz="2000" dirty="0" smtClean="0"/>
              <a:t>KS1 </a:t>
            </a:r>
            <a:r>
              <a:rPr lang="en-GB" sz="2000" dirty="0"/>
              <a:t>and 2 (beyond the biological/reproductive </a:t>
            </a:r>
            <a:r>
              <a:rPr lang="en-GB" sz="2000" dirty="0" smtClean="0"/>
              <a:t>aspects which </a:t>
            </a:r>
            <a:r>
              <a:rPr lang="en-GB" sz="2000" dirty="0"/>
              <a:t>schools are already required to cover in science)</a:t>
            </a:r>
          </a:p>
          <a:p>
            <a:pPr lvl="0"/>
            <a:endParaRPr lang="en-GB" sz="2000" dirty="0"/>
          </a:p>
          <a:p>
            <a:pPr lvl="0"/>
            <a:r>
              <a:rPr lang="en-GB" sz="2000" dirty="0"/>
              <a:t>However, the Department for Education </a:t>
            </a:r>
            <a:r>
              <a:rPr lang="en-GB" sz="2000" b="1" i="1" dirty="0"/>
              <a:t>‘continues to recommend that all primary schools should have a sex education programme tailored to the age and the physical and emotional maturity of the pupils</a:t>
            </a:r>
            <a:r>
              <a:rPr lang="en-GB" sz="2000" i="1" dirty="0"/>
              <a:t>’ </a:t>
            </a:r>
          </a:p>
          <a:p>
            <a:pPr lvl="0"/>
            <a:endParaRPr lang="en-GB" sz="2000" dirty="0"/>
          </a:p>
          <a:p>
            <a:pPr lvl="0"/>
            <a:r>
              <a:rPr lang="en-GB" sz="2000" dirty="0"/>
              <a:t>Where schools provide sex education at key stages 1 and 2, parents will have the right to withdraw their child from sex education but not from statutory Relationships Education or Health Education</a:t>
            </a:r>
            <a:endParaRPr lang="en-GB" sz="2400" dirty="0"/>
          </a:p>
          <a:p>
            <a:endParaRPr lang="en-GB" sz="2400" dirty="0"/>
          </a:p>
          <a:p>
            <a:r>
              <a:rPr lang="en-GB" sz="2000" dirty="0"/>
              <a:t>Withdrawals- Parents have the right to withdraw their children from sex education but </a:t>
            </a:r>
            <a:r>
              <a:rPr lang="en-GB" sz="2000" b="1" u="sng" dirty="0"/>
              <a:t>not </a:t>
            </a:r>
            <a:r>
              <a:rPr lang="en-GB" sz="2000" dirty="0"/>
              <a:t>health and </a:t>
            </a:r>
            <a:r>
              <a:rPr lang="en-GB" sz="2000" dirty="0" smtClean="0"/>
              <a:t>relationships.</a:t>
            </a:r>
          </a:p>
          <a:p>
            <a:endParaRPr lang="en-GB" sz="2000" dirty="0"/>
          </a:p>
          <a:p>
            <a:r>
              <a:rPr lang="en-GB" sz="2000" dirty="0" smtClean="0"/>
              <a:t>In 2021, we created out RSE policy. This is now currently </a:t>
            </a:r>
            <a:r>
              <a:rPr lang="en-GB" sz="2000" dirty="0" smtClean="0"/>
              <a:t>being reviewed. </a:t>
            </a:r>
          </a:p>
          <a:p>
            <a:endParaRPr lang="en-GB" sz="2000" dirty="0" smtClean="0"/>
          </a:p>
          <a:p>
            <a:r>
              <a:rPr lang="en-GB" sz="2000" dirty="0" smtClean="0"/>
              <a:t>Please </a:t>
            </a:r>
            <a:r>
              <a:rPr lang="en-GB" sz="2000" dirty="0" smtClean="0"/>
              <a:t>see our </a:t>
            </a:r>
            <a:r>
              <a:rPr lang="en-GB" sz="2000" dirty="0" smtClean="0"/>
              <a:t>RSE policy on our school website for </a:t>
            </a:r>
            <a:r>
              <a:rPr lang="en-GB" sz="2000" dirty="0" smtClean="0"/>
              <a:t>more information. </a:t>
            </a:r>
            <a:endParaRPr lang="en-GB" sz="2000" dirty="0"/>
          </a:p>
          <a:p>
            <a:endParaRPr lang="en-GB" dirty="0"/>
          </a:p>
        </p:txBody>
      </p:sp>
    </p:spTree>
    <p:extLst>
      <p:ext uri="{BB962C8B-B14F-4D97-AF65-F5344CB8AC3E}">
        <p14:creationId xmlns:p14="http://schemas.microsoft.com/office/powerpoint/2010/main" val="159211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AD3B-CFDA-46A1-B761-35D31761F98C}"/>
              </a:ext>
            </a:extLst>
          </p:cNvPr>
          <p:cNvPicPr>
            <a:picLocks noChangeAspect="1"/>
          </p:cNvPicPr>
          <p:nvPr/>
        </p:nvPicPr>
        <p:blipFill rotWithShape="1">
          <a:blip r:embed="rId2"/>
          <a:srcRect l="23369" t="21436" r="11090" b="12253"/>
          <a:stretch/>
        </p:blipFill>
        <p:spPr>
          <a:xfrm>
            <a:off x="7253902" y="1139687"/>
            <a:ext cx="4161184" cy="3909391"/>
          </a:xfrm>
          <a:prstGeom prst="rect">
            <a:avLst/>
          </a:prstGeom>
        </p:spPr>
      </p:pic>
      <p:sp>
        <p:nvSpPr>
          <p:cNvPr id="5" name="TextBox 4">
            <a:extLst>
              <a:ext uri="{FF2B5EF4-FFF2-40B4-BE49-F238E27FC236}">
                <a16:creationId xmlns:a16="http://schemas.microsoft.com/office/drawing/2014/main" id="{92640FED-0BD8-44D6-BC59-B25F54064A38}"/>
              </a:ext>
            </a:extLst>
          </p:cNvPr>
          <p:cNvSpPr txBox="1"/>
          <p:nvPr/>
        </p:nvSpPr>
        <p:spPr>
          <a:xfrm>
            <a:off x="5671930" y="2725051"/>
            <a:ext cx="1581972" cy="369332"/>
          </a:xfrm>
          <a:prstGeom prst="rect">
            <a:avLst/>
          </a:prstGeom>
          <a:noFill/>
        </p:spPr>
        <p:txBody>
          <a:bodyPr wrap="none" rtlCol="0">
            <a:spAutoFit/>
          </a:bodyPr>
          <a:lstStyle/>
          <a:p>
            <a:r>
              <a:rPr lang="en-GB" dirty="0"/>
              <a:t>Parent Voice</a:t>
            </a:r>
          </a:p>
        </p:txBody>
      </p:sp>
      <p:sp>
        <p:nvSpPr>
          <p:cNvPr id="6" name="TextBox 5">
            <a:extLst>
              <a:ext uri="{FF2B5EF4-FFF2-40B4-BE49-F238E27FC236}">
                <a16:creationId xmlns:a16="http://schemas.microsoft.com/office/drawing/2014/main" id="{C1E2BEEB-9870-45DD-AE1B-99A075B1D0A1}"/>
              </a:ext>
            </a:extLst>
          </p:cNvPr>
          <p:cNvSpPr txBox="1"/>
          <p:nvPr/>
        </p:nvSpPr>
        <p:spPr>
          <a:xfrm>
            <a:off x="658584" y="1672375"/>
            <a:ext cx="1396729" cy="369332"/>
          </a:xfrm>
          <a:prstGeom prst="rect">
            <a:avLst/>
          </a:prstGeom>
          <a:noFill/>
        </p:spPr>
        <p:txBody>
          <a:bodyPr wrap="none" rtlCol="0">
            <a:spAutoFit/>
          </a:bodyPr>
          <a:lstStyle/>
          <a:p>
            <a:r>
              <a:rPr lang="en-GB" dirty="0"/>
              <a:t>Pupil Voice</a:t>
            </a:r>
          </a:p>
        </p:txBody>
      </p:sp>
      <p:sp>
        <p:nvSpPr>
          <p:cNvPr id="7" name="TextBox 6">
            <a:extLst>
              <a:ext uri="{FF2B5EF4-FFF2-40B4-BE49-F238E27FC236}">
                <a16:creationId xmlns:a16="http://schemas.microsoft.com/office/drawing/2014/main" id="{EB47F5A6-0043-46F6-B056-D055E5FA5C02}"/>
              </a:ext>
            </a:extLst>
          </p:cNvPr>
          <p:cNvSpPr txBox="1"/>
          <p:nvPr/>
        </p:nvSpPr>
        <p:spPr>
          <a:xfrm>
            <a:off x="972669" y="3603721"/>
            <a:ext cx="2758191" cy="369332"/>
          </a:xfrm>
          <a:prstGeom prst="rect">
            <a:avLst/>
          </a:prstGeom>
          <a:noFill/>
        </p:spPr>
        <p:txBody>
          <a:bodyPr wrap="none" rtlCol="0">
            <a:spAutoFit/>
          </a:bodyPr>
          <a:lstStyle/>
          <a:p>
            <a:r>
              <a:rPr lang="en-GB" dirty="0"/>
              <a:t>Staff </a:t>
            </a:r>
            <a:r>
              <a:rPr lang="en-GB" dirty="0" smtClean="0"/>
              <a:t>and Governor Voice</a:t>
            </a:r>
            <a:endParaRPr lang="en-GB" dirty="0"/>
          </a:p>
        </p:txBody>
      </p:sp>
      <p:pic>
        <p:nvPicPr>
          <p:cNvPr id="2052" name="Picture 4" descr="Free - Group Of Teachers Clipart - Free Transparent PNG Clipart Images  Download">
            <a:extLst>
              <a:ext uri="{FF2B5EF4-FFF2-40B4-BE49-F238E27FC236}">
                <a16:creationId xmlns:a16="http://schemas.microsoft.com/office/drawing/2014/main" id="{AD87E163-D1D9-4110-8507-E34795C5D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48" y="3973053"/>
            <a:ext cx="4161184" cy="1877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Pictures Of Pupils, Download Free Pictures Of Pupils png images, Free  ClipArts on Clipart Library">
            <a:extLst>
              <a:ext uri="{FF2B5EF4-FFF2-40B4-BE49-F238E27FC236}">
                <a16:creationId xmlns:a16="http://schemas.microsoft.com/office/drawing/2014/main" id="{45FF03CA-9A2D-4C51-8DD1-04BF6533A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30" y="2132508"/>
            <a:ext cx="4876800" cy="100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818" y="279350"/>
            <a:ext cx="11927304" cy="923330"/>
          </a:xfrm>
          <a:prstGeom prst="rect">
            <a:avLst/>
          </a:prstGeom>
          <a:noFill/>
        </p:spPr>
        <p:txBody>
          <a:bodyPr wrap="none" rtlCol="0">
            <a:spAutoFit/>
          </a:bodyPr>
          <a:lstStyle/>
          <a:p>
            <a:r>
              <a:rPr lang="en-GB" dirty="0" smtClean="0"/>
              <a:t>In 2020/21, we had a working group that discussed the new statutory requirements. We took information from local </a:t>
            </a:r>
          </a:p>
          <a:p>
            <a:r>
              <a:rPr lang="en-GB" dirty="0" smtClean="0"/>
              <a:t>data, pupil voice, staff and governors as well as parents. </a:t>
            </a:r>
          </a:p>
          <a:p>
            <a:r>
              <a:rPr lang="en-GB" dirty="0" smtClean="0"/>
              <a:t> </a:t>
            </a:r>
            <a:endParaRPr lang="en-GB" dirty="0"/>
          </a:p>
        </p:txBody>
      </p:sp>
      <p:sp>
        <p:nvSpPr>
          <p:cNvPr id="9" name="TextBox 8"/>
          <p:cNvSpPr txBox="1"/>
          <p:nvPr/>
        </p:nvSpPr>
        <p:spPr>
          <a:xfrm>
            <a:off x="355648" y="5978906"/>
            <a:ext cx="11687815" cy="923330"/>
          </a:xfrm>
          <a:prstGeom prst="rect">
            <a:avLst/>
          </a:prstGeom>
          <a:noFill/>
        </p:spPr>
        <p:txBody>
          <a:bodyPr wrap="none" rtlCol="0">
            <a:spAutoFit/>
          </a:bodyPr>
          <a:lstStyle/>
          <a:p>
            <a:r>
              <a:rPr lang="en-GB" dirty="0" smtClean="0"/>
              <a:t>During the academic year 2023/24, we are going through the process of reviewing our curriculum and policies,</a:t>
            </a:r>
          </a:p>
          <a:p>
            <a:r>
              <a:rPr lang="en-GB" dirty="0" smtClean="0"/>
              <a:t> considering views of the above</a:t>
            </a:r>
            <a:r>
              <a:rPr lang="en-GB" dirty="0"/>
              <a:t> </a:t>
            </a:r>
            <a:r>
              <a:rPr lang="en-GB" dirty="0" smtClean="0"/>
              <a:t>again.</a:t>
            </a:r>
          </a:p>
          <a:p>
            <a:r>
              <a:rPr lang="en-GB" dirty="0" smtClean="0"/>
              <a:t> </a:t>
            </a:r>
            <a:endParaRPr lang="en-GB" dirty="0"/>
          </a:p>
        </p:txBody>
      </p:sp>
    </p:spTree>
    <p:extLst>
      <p:ext uri="{BB962C8B-B14F-4D97-AF65-F5344CB8AC3E}">
        <p14:creationId xmlns:p14="http://schemas.microsoft.com/office/powerpoint/2010/main" val="4203323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4E49-1BB8-4FA7-A1E7-C0FB0B30A2EA}"/>
              </a:ext>
            </a:extLst>
          </p:cNvPr>
          <p:cNvPicPr>
            <a:picLocks noChangeAspect="1"/>
          </p:cNvPicPr>
          <p:nvPr/>
        </p:nvPicPr>
        <p:blipFill rotWithShape="1">
          <a:blip r:embed="rId2"/>
          <a:srcRect l="41423" t="59287" r="41962" b="30452"/>
          <a:stretch/>
        </p:blipFill>
        <p:spPr>
          <a:xfrm>
            <a:off x="3918946" y="120037"/>
            <a:ext cx="4795019" cy="1665722"/>
          </a:xfrm>
          <a:prstGeom prst="rect">
            <a:avLst/>
          </a:prstGeom>
        </p:spPr>
      </p:pic>
      <p:sp>
        <p:nvSpPr>
          <p:cNvPr id="4" name="TextBox 3">
            <a:extLst>
              <a:ext uri="{FF2B5EF4-FFF2-40B4-BE49-F238E27FC236}">
                <a16:creationId xmlns:a16="http://schemas.microsoft.com/office/drawing/2014/main" id="{B5629378-CECD-4528-9FA1-8E1F9BEE283F}"/>
              </a:ext>
            </a:extLst>
          </p:cNvPr>
          <p:cNvSpPr txBox="1"/>
          <p:nvPr/>
        </p:nvSpPr>
        <p:spPr>
          <a:xfrm>
            <a:off x="685386" y="2219525"/>
            <a:ext cx="10671727" cy="4965077"/>
          </a:xfrm>
          <a:prstGeom prst="rect">
            <a:avLst/>
          </a:prstGeom>
          <a:noFill/>
        </p:spPr>
        <p:txBody>
          <a:bodyPr wrap="square" rtlCol="0">
            <a:spAutoFit/>
          </a:bodyPr>
          <a:lstStyle/>
          <a:p>
            <a:r>
              <a:rPr lang="en-GB" sz="1400" dirty="0"/>
              <a:t>On our PSHE website page, you can find out about what we are learning and when in each year group on our curriculum overview.</a:t>
            </a:r>
          </a:p>
          <a:p>
            <a:r>
              <a:rPr lang="en-GB" sz="1400" dirty="0"/>
              <a:t>As a reminder, we will always add on to our year group curriculum letters what we are doing in each class. This may also tell you when we may be covering certain sensitive topics, which you may wish to speak to your child about prior to this. </a:t>
            </a:r>
          </a:p>
          <a:p>
            <a:endParaRPr lang="en-GB" sz="1400" dirty="0" smtClean="0"/>
          </a:p>
          <a:p>
            <a:r>
              <a:rPr lang="en-GB" sz="1400" dirty="0" smtClean="0"/>
              <a:t>All </a:t>
            </a:r>
            <a:r>
              <a:rPr lang="en-GB" sz="1400" dirty="0"/>
              <a:t>guidance for our PSHE and RSE curriculum has been developed from the Blackburn Diocesan board along with the PSHE association and Lancashire County Council advisors. All resources are quality assured by the PSHE Association. </a:t>
            </a:r>
          </a:p>
          <a:p>
            <a:endParaRPr lang="en-GB" sz="1400" dirty="0"/>
          </a:p>
          <a:p>
            <a:pPr>
              <a:lnSpc>
                <a:spcPct val="91000"/>
              </a:lnSpc>
              <a:spcAft>
                <a:spcPts val="600"/>
              </a:spcAft>
            </a:pPr>
            <a:r>
              <a:rPr lang="en-GB" sz="1400" dirty="0">
                <a:cs typeface="Arial" panose="020B0604020202020204" pitchFamily="34" charset="0"/>
              </a:rPr>
              <a:t>The guidance categorically states that the religious background of pupils must be taken into account when planning the teaching programme so that topics are appropriately handled. It also states that schools must ensure that they comply with the Equality Act 2010 in which  religion and belief are amongst the protected characteristics. Therefore, for church schools there are some clear additional requirements which can be summarised as follows. Schools, at an appropriate time in the curriculum, should:</a:t>
            </a:r>
          </a:p>
          <a:p>
            <a:pPr>
              <a:lnSpc>
                <a:spcPct val="91000"/>
              </a:lnSpc>
              <a:spcAft>
                <a:spcPts val="600"/>
              </a:spcAft>
            </a:pPr>
            <a:r>
              <a:rPr lang="en-US" sz="1400" spc="50" dirty="0">
                <a:cs typeface="Arial" panose="020B0604020202020204" pitchFamily="34" charset="0"/>
              </a:rPr>
              <a:t>Schools, at an appropriate time in the curriculum, should:</a:t>
            </a:r>
          </a:p>
          <a:p>
            <a:pPr>
              <a:lnSpc>
                <a:spcPct val="91000"/>
              </a:lnSpc>
              <a:spcAft>
                <a:spcPts val="600"/>
              </a:spcAft>
            </a:pPr>
            <a:r>
              <a:rPr lang="en-US" sz="1400" spc="50" dirty="0">
                <a:cs typeface="Arial" panose="020B0604020202020204" pitchFamily="34" charset="0"/>
              </a:rPr>
              <a:t> • Teach what the Church of England teaches on marriage.</a:t>
            </a:r>
          </a:p>
          <a:p>
            <a:pPr marL="285750" indent="-285750">
              <a:lnSpc>
                <a:spcPct val="91000"/>
              </a:lnSpc>
              <a:spcAft>
                <a:spcPts val="600"/>
              </a:spcAft>
              <a:buFont typeface="Arial" panose="020B0604020202020204" pitchFamily="34" charset="0"/>
              <a:buChar char="•"/>
            </a:pPr>
            <a:r>
              <a:rPr lang="en-US" sz="1400" spc="50" dirty="0">
                <a:cs typeface="Arial" panose="020B0604020202020204" pitchFamily="34" charset="0"/>
              </a:rPr>
              <a:t>Teach that the legal view of marriage is that it represents a formal and legally </a:t>
            </a:r>
            <a:r>
              <a:rPr lang="en-US" sz="1400" spc="50" dirty="0" err="1">
                <a:cs typeface="Arial" panose="020B0604020202020204" pitchFamily="34" charset="0"/>
              </a:rPr>
              <a:t>recognised</a:t>
            </a:r>
            <a:r>
              <a:rPr lang="en-US" sz="1400" spc="50" dirty="0">
                <a:cs typeface="Arial" panose="020B0604020202020204" pitchFamily="34" charset="0"/>
              </a:rPr>
              <a:t> commitment of two people to each other which is intended to be lifelong.</a:t>
            </a:r>
          </a:p>
          <a:p>
            <a:pPr marL="285750" indent="-285750">
              <a:lnSpc>
                <a:spcPct val="91000"/>
              </a:lnSpc>
              <a:spcAft>
                <a:spcPts val="600"/>
              </a:spcAft>
              <a:buFont typeface="Arial" panose="020B0604020202020204" pitchFamily="34" charset="0"/>
              <a:buChar char="•"/>
            </a:pPr>
            <a:r>
              <a:rPr lang="en-US" sz="1400" spc="50" dirty="0">
                <a:cs typeface="Arial" panose="020B0604020202020204" pitchFamily="34" charset="0"/>
              </a:rPr>
              <a:t>Teach that there are different views within the Christian church and the Church of England on same sex and heterosexual relationships.</a:t>
            </a:r>
          </a:p>
          <a:p>
            <a:pPr>
              <a:lnSpc>
                <a:spcPct val="91000"/>
              </a:lnSpc>
              <a:spcAft>
                <a:spcPts val="600"/>
              </a:spcAft>
            </a:pPr>
            <a:r>
              <a:rPr lang="en-US" sz="1400" spc="50" dirty="0">
                <a:cs typeface="Arial" panose="020B0604020202020204" pitchFamily="34" charset="0"/>
              </a:rPr>
              <a:t>• Allow balanced debate on issues seen as contentious whilst ensuring that all views are respected and that all individuals are valued for who they are. </a:t>
            </a:r>
          </a:p>
          <a:p>
            <a:pPr>
              <a:lnSpc>
                <a:spcPct val="91000"/>
              </a:lnSpc>
              <a:spcAft>
                <a:spcPts val="600"/>
              </a:spcAft>
            </a:pPr>
            <a:r>
              <a:rPr lang="en-US" sz="1400" spc="50" dirty="0">
                <a:cs typeface="Arial" panose="020B0604020202020204" pitchFamily="34" charset="0"/>
              </a:rPr>
              <a:t>• Always be in line with the law.</a:t>
            </a:r>
            <a:endParaRPr lang="en-GB" sz="1400" dirty="0"/>
          </a:p>
          <a:p>
            <a:endParaRPr lang="en-GB" dirty="0"/>
          </a:p>
        </p:txBody>
      </p:sp>
      <p:pic>
        <p:nvPicPr>
          <p:cNvPr id="3074" name="Picture 2" descr="PSHE Association">
            <a:extLst>
              <a:ext uri="{FF2B5EF4-FFF2-40B4-BE49-F238E27FC236}">
                <a16:creationId xmlns:a16="http://schemas.microsoft.com/office/drawing/2014/main" id="{0F46B1AA-4E0A-4C78-878C-AEA0269E8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86" y="247354"/>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Lancashire County Council">
            <a:extLst>
              <a:ext uri="{FF2B5EF4-FFF2-40B4-BE49-F238E27FC236}">
                <a16:creationId xmlns:a16="http://schemas.microsoft.com/office/drawing/2014/main" id="{69D290B4-9B4E-42F3-B2FF-0976BC796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576" y="150545"/>
            <a:ext cx="3095625"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8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79C4DC-5E46-40F7-9CB4-F2CF29892B1D}"/>
              </a:ext>
            </a:extLst>
          </p:cNvPr>
          <p:cNvSpPr txBox="1"/>
          <p:nvPr/>
        </p:nvSpPr>
        <p:spPr>
          <a:xfrm>
            <a:off x="6945554" y="737401"/>
            <a:ext cx="4536819"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Whole School Overview</a:t>
            </a:r>
          </a:p>
        </p:txBody>
      </p:sp>
      <p:pic>
        <p:nvPicPr>
          <p:cNvPr id="2" name="Picture 1"/>
          <p:cNvPicPr>
            <a:picLocks noChangeAspect="1"/>
          </p:cNvPicPr>
          <p:nvPr/>
        </p:nvPicPr>
        <p:blipFill rotWithShape="1">
          <a:blip r:embed="rId3"/>
          <a:srcRect l="13583" t="18585" r="14417" b="5958"/>
          <a:stretch/>
        </p:blipFill>
        <p:spPr>
          <a:xfrm>
            <a:off x="0" y="493561"/>
            <a:ext cx="5831261" cy="3307081"/>
          </a:xfrm>
          <a:prstGeom prst="rect">
            <a:avLst/>
          </a:prstGeom>
        </p:spPr>
      </p:pic>
      <p:pic>
        <p:nvPicPr>
          <p:cNvPr id="4" name="Picture 3"/>
          <p:cNvPicPr>
            <a:picLocks noChangeAspect="1"/>
          </p:cNvPicPr>
          <p:nvPr/>
        </p:nvPicPr>
        <p:blipFill rotWithShape="1">
          <a:blip r:embed="rId4"/>
          <a:srcRect l="15416" t="14593" r="14501" b="8074"/>
          <a:stretch/>
        </p:blipFill>
        <p:spPr>
          <a:xfrm>
            <a:off x="5608320" y="2733842"/>
            <a:ext cx="6349837" cy="3941278"/>
          </a:xfrm>
          <a:prstGeom prst="rect">
            <a:avLst/>
          </a:prstGeom>
        </p:spPr>
      </p:pic>
    </p:spTree>
    <p:extLst>
      <p:ext uri="{BB962C8B-B14F-4D97-AF65-F5344CB8AC3E}">
        <p14:creationId xmlns:p14="http://schemas.microsoft.com/office/powerpoint/2010/main" val="415425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C7944E-CD78-4C09-BC5E-E43881AC3091}"/>
              </a:ext>
            </a:extLst>
          </p:cNvPr>
          <p:cNvSpPr txBox="1"/>
          <p:nvPr/>
        </p:nvSpPr>
        <p:spPr>
          <a:xfrm>
            <a:off x="4206240" y="337625"/>
            <a:ext cx="3967089" cy="523220"/>
          </a:xfrm>
          <a:prstGeom prst="rect">
            <a:avLst/>
          </a:prstGeom>
          <a:noFill/>
        </p:spPr>
        <p:txBody>
          <a:bodyPr wrap="square" rtlCol="0">
            <a:spAutoFit/>
          </a:bodyPr>
          <a:lstStyle/>
          <a:p>
            <a:pPr algn="ctr"/>
            <a:r>
              <a:rPr lang="en-GB" sz="2800" dirty="0"/>
              <a:t>Health Education</a:t>
            </a:r>
          </a:p>
        </p:txBody>
      </p:sp>
      <p:cxnSp>
        <p:nvCxnSpPr>
          <p:cNvPr id="7" name="Straight Arrow Connector 6">
            <a:extLst>
              <a:ext uri="{FF2B5EF4-FFF2-40B4-BE49-F238E27FC236}">
                <a16:creationId xmlns:a16="http://schemas.microsoft.com/office/drawing/2014/main" id="{4CD3B97C-50B0-486F-8F37-5AF9E6317F18}"/>
              </a:ext>
            </a:extLst>
          </p:cNvPr>
          <p:cNvCxnSpPr>
            <a:cxnSpLocks/>
          </p:cNvCxnSpPr>
          <p:nvPr/>
        </p:nvCxnSpPr>
        <p:spPr>
          <a:xfrm flipH="1" flipV="1">
            <a:off x="3989025" y="4979233"/>
            <a:ext cx="302420" cy="54873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2055" y="5657671"/>
            <a:ext cx="11055271" cy="1200329"/>
          </a:xfrm>
          <a:prstGeom prst="rect">
            <a:avLst/>
          </a:prstGeom>
          <a:noFill/>
        </p:spPr>
        <p:txBody>
          <a:bodyPr wrap="none" rtlCol="0">
            <a:spAutoFit/>
          </a:bodyPr>
          <a:lstStyle/>
          <a:p>
            <a:r>
              <a:rPr lang="en-GB" dirty="0" smtClean="0"/>
              <a:t>The parts highlighted, mean that they are statutory requirements. This means that you</a:t>
            </a:r>
          </a:p>
          <a:p>
            <a:r>
              <a:rPr lang="en-GB" dirty="0"/>
              <a:t>c</a:t>
            </a:r>
            <a:r>
              <a:rPr lang="en-GB" dirty="0" smtClean="0"/>
              <a:t>annot withdraw your child from this learning</a:t>
            </a:r>
            <a:r>
              <a:rPr lang="en-GB" dirty="0" smtClean="0"/>
              <a:t>.</a:t>
            </a:r>
          </a:p>
          <a:p>
            <a:r>
              <a:rPr lang="en-US" i="1" dirty="0">
                <a:solidFill>
                  <a:srgbClr val="FF0000"/>
                </a:solidFill>
              </a:rPr>
              <a:t>Any Sex Education links have been written in red with explanations of how it will be taught at St Matthew’s.</a:t>
            </a:r>
            <a:endParaRPr lang="en-GB" dirty="0">
              <a:solidFill>
                <a:srgbClr val="FF0000"/>
              </a:solidFill>
            </a:endParaRPr>
          </a:p>
          <a:p>
            <a:r>
              <a:rPr lang="en-GB" dirty="0" smtClean="0"/>
              <a:t>  </a:t>
            </a:r>
            <a:endParaRPr lang="en-GB" dirty="0" smtClean="0"/>
          </a:p>
        </p:txBody>
      </p:sp>
      <p:pic>
        <p:nvPicPr>
          <p:cNvPr id="4" name="Picture 3"/>
          <p:cNvPicPr>
            <a:picLocks noChangeAspect="1"/>
          </p:cNvPicPr>
          <p:nvPr/>
        </p:nvPicPr>
        <p:blipFill rotWithShape="1">
          <a:blip r:embed="rId3"/>
          <a:srcRect l="17333" t="20895" r="16418" b="7806"/>
          <a:stretch/>
        </p:blipFill>
        <p:spPr>
          <a:xfrm>
            <a:off x="2465907" y="1380922"/>
            <a:ext cx="6178526" cy="3598311"/>
          </a:xfrm>
          <a:prstGeom prst="rect">
            <a:avLst/>
          </a:prstGeom>
        </p:spPr>
      </p:pic>
      <p:sp>
        <p:nvSpPr>
          <p:cNvPr id="6" name="TextBox 5"/>
          <p:cNvSpPr txBox="1"/>
          <p:nvPr/>
        </p:nvSpPr>
        <p:spPr>
          <a:xfrm>
            <a:off x="201473" y="32825"/>
            <a:ext cx="3248005" cy="1231106"/>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Yellow highlighted are </a:t>
            </a:r>
          </a:p>
          <a:p>
            <a:r>
              <a:rPr lang="en-GB" sz="1400" dirty="0" smtClean="0">
                <a:latin typeface="Arial" panose="020B0604020202020204" pitchFamily="34" charset="0"/>
                <a:cs typeface="Arial" panose="020B0604020202020204" pitchFamily="34" charset="0"/>
              </a:rPr>
              <a:t>Health Statutory requirements.</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Purple highlighted are</a:t>
            </a:r>
          </a:p>
          <a:p>
            <a:r>
              <a:rPr lang="en-GB" sz="1400" dirty="0" smtClean="0">
                <a:latin typeface="Arial" panose="020B0604020202020204" pitchFamily="34" charset="0"/>
                <a:cs typeface="Arial" panose="020B0604020202020204" pitchFamily="34" charset="0"/>
              </a:rPr>
              <a:t>Relationships Statutory requirements</a:t>
            </a:r>
            <a:r>
              <a:rPr lang="en-GB" dirty="0" smtClean="0"/>
              <a:t>. </a:t>
            </a:r>
            <a:endParaRPr lang="en-GB" dirty="0"/>
          </a:p>
        </p:txBody>
      </p:sp>
    </p:spTree>
    <p:extLst>
      <p:ext uri="{BB962C8B-B14F-4D97-AF65-F5344CB8AC3E}">
        <p14:creationId xmlns:p14="http://schemas.microsoft.com/office/powerpoint/2010/main" val="1650953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LinesVTI">
  <a:themeElements>
    <a:clrScheme name="AnalogousFromRegularSeedLeftStep">
      <a:dk1>
        <a:srgbClr val="000000"/>
      </a:dk1>
      <a:lt1>
        <a:srgbClr val="FFFFFF"/>
      </a:lt1>
      <a:dk2>
        <a:srgbClr val="1B2F30"/>
      </a:dk2>
      <a:lt2>
        <a:srgbClr val="F0F0F3"/>
      </a:lt2>
      <a:accent1>
        <a:srgbClr val="9FA71E"/>
      </a:accent1>
      <a:accent2>
        <a:srgbClr val="D59117"/>
      </a:accent2>
      <a:accent3>
        <a:srgbClr val="E75429"/>
      </a:accent3>
      <a:accent4>
        <a:srgbClr val="D5173B"/>
      </a:accent4>
      <a:accent5>
        <a:srgbClr val="E7299C"/>
      </a:accent5>
      <a:accent6>
        <a:srgbClr val="D017D5"/>
      </a:accent6>
      <a:hlink>
        <a:srgbClr val="706ACD"/>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936</Words>
  <Application>Microsoft Office PowerPoint</Application>
  <PresentationFormat>Widescreen</PresentationFormat>
  <Paragraphs>96</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PGothic</vt:lpstr>
      <vt:lpstr>Arial</vt:lpstr>
      <vt:lpstr>Calibri</vt:lpstr>
      <vt:lpstr>Comic Sans MS</vt:lpstr>
      <vt:lpstr>Corbel</vt:lpstr>
      <vt:lpstr>Meiryo</vt:lpstr>
      <vt:lpstr>NTPreCursivefk</vt:lpstr>
      <vt:lpstr>Times New Roman</vt:lpstr>
      <vt:lpstr>SketchLinesVTI</vt:lpstr>
      <vt:lpstr>PSHE &amp; 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&amp; RSE</dc:title>
  <dc:creator>Zara Hope</dc:creator>
  <cp:lastModifiedBy>teacher</cp:lastModifiedBy>
  <cp:revision>30</cp:revision>
  <dcterms:created xsi:type="dcterms:W3CDTF">2021-05-27T18:51:18Z</dcterms:created>
  <dcterms:modified xsi:type="dcterms:W3CDTF">2024-02-22T20:19:19Z</dcterms:modified>
</cp:coreProperties>
</file>