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1" r:id="rId17"/>
    <p:sldId id="270" r:id="rId18"/>
    <p:sldId id="272" r:id="rId19"/>
    <p:sldId id="273" r:id="rId20"/>
    <p:sldId id="274"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5" d="100"/>
          <a:sy n="75" d="100"/>
        </p:scale>
        <p:origin x="90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68F29-814E-4864-B6C9-2181534157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A06CD6C-B7BB-409C-999A-D7BEFD3781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F47490B-7308-4A78-AE0F-90E5F0BBF032}"/>
              </a:ext>
            </a:extLst>
          </p:cNvPr>
          <p:cNvSpPr>
            <a:spLocks noGrp="1"/>
          </p:cNvSpPr>
          <p:nvPr>
            <p:ph type="dt" sz="half" idx="10"/>
          </p:nvPr>
        </p:nvSpPr>
        <p:spPr/>
        <p:txBody>
          <a:bodyPr/>
          <a:lstStyle/>
          <a:p>
            <a:fld id="{2E602D9A-2A78-4768-9237-6E8256F71943}" type="datetimeFigureOut">
              <a:rPr lang="en-GB" smtClean="0"/>
              <a:t>06/06/2024</a:t>
            </a:fld>
            <a:endParaRPr lang="en-GB"/>
          </a:p>
        </p:txBody>
      </p:sp>
      <p:sp>
        <p:nvSpPr>
          <p:cNvPr id="5" name="Footer Placeholder 4">
            <a:extLst>
              <a:ext uri="{FF2B5EF4-FFF2-40B4-BE49-F238E27FC236}">
                <a16:creationId xmlns:a16="http://schemas.microsoft.com/office/drawing/2014/main" id="{AB00E18C-BCA9-4350-9312-DA95725F55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0CEDE3-8A01-4BAB-B88D-A8D671487B51}"/>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3133040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27CF2-BA71-4243-8298-6AB41A349D3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7B4538B-32C0-4948-AEEE-E73E8547FA4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3258650-6C4A-477E-A08D-1C8313CBE952}"/>
              </a:ext>
            </a:extLst>
          </p:cNvPr>
          <p:cNvSpPr>
            <a:spLocks noGrp="1"/>
          </p:cNvSpPr>
          <p:nvPr>
            <p:ph type="dt" sz="half" idx="10"/>
          </p:nvPr>
        </p:nvSpPr>
        <p:spPr/>
        <p:txBody>
          <a:bodyPr/>
          <a:lstStyle/>
          <a:p>
            <a:fld id="{2E602D9A-2A78-4768-9237-6E8256F71943}" type="datetimeFigureOut">
              <a:rPr lang="en-GB" smtClean="0"/>
              <a:t>06/06/2024</a:t>
            </a:fld>
            <a:endParaRPr lang="en-GB"/>
          </a:p>
        </p:txBody>
      </p:sp>
      <p:sp>
        <p:nvSpPr>
          <p:cNvPr id="5" name="Footer Placeholder 4">
            <a:extLst>
              <a:ext uri="{FF2B5EF4-FFF2-40B4-BE49-F238E27FC236}">
                <a16:creationId xmlns:a16="http://schemas.microsoft.com/office/drawing/2014/main" id="{A3D1395A-246B-452B-8ABA-F7D190C722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2AC95B-3003-494E-ADA3-CAC4C8B9FF0C}"/>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1237952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8506C3-58D7-4B6E-85B8-512A4866BC0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4222EFB-0B47-451D-A126-F258D7C48B5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59A19FD-F5C8-4463-B5B8-AE5DAEAECAF2}"/>
              </a:ext>
            </a:extLst>
          </p:cNvPr>
          <p:cNvSpPr>
            <a:spLocks noGrp="1"/>
          </p:cNvSpPr>
          <p:nvPr>
            <p:ph type="dt" sz="half" idx="10"/>
          </p:nvPr>
        </p:nvSpPr>
        <p:spPr/>
        <p:txBody>
          <a:bodyPr/>
          <a:lstStyle/>
          <a:p>
            <a:fld id="{2E602D9A-2A78-4768-9237-6E8256F71943}" type="datetimeFigureOut">
              <a:rPr lang="en-GB" smtClean="0"/>
              <a:t>06/06/2024</a:t>
            </a:fld>
            <a:endParaRPr lang="en-GB"/>
          </a:p>
        </p:txBody>
      </p:sp>
      <p:sp>
        <p:nvSpPr>
          <p:cNvPr id="5" name="Footer Placeholder 4">
            <a:extLst>
              <a:ext uri="{FF2B5EF4-FFF2-40B4-BE49-F238E27FC236}">
                <a16:creationId xmlns:a16="http://schemas.microsoft.com/office/drawing/2014/main" id="{8C038886-E3F1-4BA1-ABBB-AD07CB0BBDA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3976F2-372C-4173-83DC-0A47CB4A47CF}"/>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151037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78519-8CB1-4AEA-B6FE-3BB6EF444DD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2D5B0A3-8EF5-48C7-9713-9DF6D40992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D5E6749-E89C-4CA3-88C2-AE1A361462AD}"/>
              </a:ext>
            </a:extLst>
          </p:cNvPr>
          <p:cNvSpPr>
            <a:spLocks noGrp="1"/>
          </p:cNvSpPr>
          <p:nvPr>
            <p:ph type="dt" sz="half" idx="10"/>
          </p:nvPr>
        </p:nvSpPr>
        <p:spPr/>
        <p:txBody>
          <a:bodyPr/>
          <a:lstStyle/>
          <a:p>
            <a:fld id="{2E602D9A-2A78-4768-9237-6E8256F71943}" type="datetimeFigureOut">
              <a:rPr lang="en-GB" smtClean="0"/>
              <a:t>06/06/2024</a:t>
            </a:fld>
            <a:endParaRPr lang="en-GB"/>
          </a:p>
        </p:txBody>
      </p:sp>
      <p:sp>
        <p:nvSpPr>
          <p:cNvPr id="5" name="Footer Placeholder 4">
            <a:extLst>
              <a:ext uri="{FF2B5EF4-FFF2-40B4-BE49-F238E27FC236}">
                <a16:creationId xmlns:a16="http://schemas.microsoft.com/office/drawing/2014/main" id="{1204740F-501C-4ECD-90A8-FA3E21BB2E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429D9F-CD24-4A36-A197-37FC942FDFD2}"/>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2571986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CB86F-611A-47F0-B66A-73AD24E2E3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A88DC19-AF56-426E-9654-85EDCBB31B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EF4306-B9BC-48B2-ADB4-87C183101CC9}"/>
              </a:ext>
            </a:extLst>
          </p:cNvPr>
          <p:cNvSpPr>
            <a:spLocks noGrp="1"/>
          </p:cNvSpPr>
          <p:nvPr>
            <p:ph type="dt" sz="half" idx="10"/>
          </p:nvPr>
        </p:nvSpPr>
        <p:spPr/>
        <p:txBody>
          <a:bodyPr/>
          <a:lstStyle/>
          <a:p>
            <a:fld id="{2E602D9A-2A78-4768-9237-6E8256F71943}" type="datetimeFigureOut">
              <a:rPr lang="en-GB" smtClean="0"/>
              <a:t>06/06/2024</a:t>
            </a:fld>
            <a:endParaRPr lang="en-GB"/>
          </a:p>
        </p:txBody>
      </p:sp>
      <p:sp>
        <p:nvSpPr>
          <p:cNvPr id="5" name="Footer Placeholder 4">
            <a:extLst>
              <a:ext uri="{FF2B5EF4-FFF2-40B4-BE49-F238E27FC236}">
                <a16:creationId xmlns:a16="http://schemas.microsoft.com/office/drawing/2014/main" id="{E4560EBC-BC0F-41B1-9A6B-A9BE70E62F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709BB7-6546-46F5-B4A5-2CCFA32CF6A8}"/>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821393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B1CAC-A0C6-4F30-99D6-78FAFE36AAC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B520FB6-15A7-4275-998A-DA87309A744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3090C60-E07F-4EAE-AC23-43405D79458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8054BFE-E049-46E3-A14D-479F1F65B45D}"/>
              </a:ext>
            </a:extLst>
          </p:cNvPr>
          <p:cNvSpPr>
            <a:spLocks noGrp="1"/>
          </p:cNvSpPr>
          <p:nvPr>
            <p:ph type="dt" sz="half" idx="10"/>
          </p:nvPr>
        </p:nvSpPr>
        <p:spPr/>
        <p:txBody>
          <a:bodyPr/>
          <a:lstStyle/>
          <a:p>
            <a:fld id="{2E602D9A-2A78-4768-9237-6E8256F71943}" type="datetimeFigureOut">
              <a:rPr lang="en-GB" smtClean="0"/>
              <a:t>06/06/2024</a:t>
            </a:fld>
            <a:endParaRPr lang="en-GB"/>
          </a:p>
        </p:txBody>
      </p:sp>
      <p:sp>
        <p:nvSpPr>
          <p:cNvPr id="6" name="Footer Placeholder 5">
            <a:extLst>
              <a:ext uri="{FF2B5EF4-FFF2-40B4-BE49-F238E27FC236}">
                <a16:creationId xmlns:a16="http://schemas.microsoft.com/office/drawing/2014/main" id="{BA5C985B-68CB-4BB8-8EFE-E79414C421A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9769F3E-362C-4808-9FDC-5456F6C74F63}"/>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2468286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4A4D2-27EE-47FF-B145-B05C3F6256F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0815056-BD10-4907-AA09-B9696168ED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B1C765D-EEC6-430B-8A57-2E507BE4B2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3A9D2C6-8272-4734-B4A9-DDF5D5F8B3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99EDCC8-5A3B-4015-8965-C26EE8BF01D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48B8F62-AA77-494C-85A1-A28F8775DD91}"/>
              </a:ext>
            </a:extLst>
          </p:cNvPr>
          <p:cNvSpPr>
            <a:spLocks noGrp="1"/>
          </p:cNvSpPr>
          <p:nvPr>
            <p:ph type="dt" sz="half" idx="10"/>
          </p:nvPr>
        </p:nvSpPr>
        <p:spPr/>
        <p:txBody>
          <a:bodyPr/>
          <a:lstStyle/>
          <a:p>
            <a:fld id="{2E602D9A-2A78-4768-9237-6E8256F71943}" type="datetimeFigureOut">
              <a:rPr lang="en-GB" smtClean="0"/>
              <a:t>06/06/2024</a:t>
            </a:fld>
            <a:endParaRPr lang="en-GB"/>
          </a:p>
        </p:txBody>
      </p:sp>
      <p:sp>
        <p:nvSpPr>
          <p:cNvPr id="8" name="Footer Placeholder 7">
            <a:extLst>
              <a:ext uri="{FF2B5EF4-FFF2-40B4-BE49-F238E27FC236}">
                <a16:creationId xmlns:a16="http://schemas.microsoft.com/office/drawing/2014/main" id="{16ED570C-391D-422C-B777-1D6625F9E69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A604D49-51E3-4691-850C-CEDF1C75B67A}"/>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1233632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878A5-08C7-4076-BE0B-B3E8C2F2287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A728630-FB0B-474F-B902-A9DBA8B59AD7}"/>
              </a:ext>
            </a:extLst>
          </p:cNvPr>
          <p:cNvSpPr>
            <a:spLocks noGrp="1"/>
          </p:cNvSpPr>
          <p:nvPr>
            <p:ph type="dt" sz="half" idx="10"/>
          </p:nvPr>
        </p:nvSpPr>
        <p:spPr/>
        <p:txBody>
          <a:bodyPr/>
          <a:lstStyle/>
          <a:p>
            <a:fld id="{2E602D9A-2A78-4768-9237-6E8256F71943}" type="datetimeFigureOut">
              <a:rPr lang="en-GB" smtClean="0"/>
              <a:t>06/06/2024</a:t>
            </a:fld>
            <a:endParaRPr lang="en-GB"/>
          </a:p>
        </p:txBody>
      </p:sp>
      <p:sp>
        <p:nvSpPr>
          <p:cNvPr id="4" name="Footer Placeholder 3">
            <a:extLst>
              <a:ext uri="{FF2B5EF4-FFF2-40B4-BE49-F238E27FC236}">
                <a16:creationId xmlns:a16="http://schemas.microsoft.com/office/drawing/2014/main" id="{DEFC07F6-B488-41A3-814C-7E58D85F7F2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0483141-7F18-499E-98DC-81049C867A87}"/>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1227911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326B30-F3C8-410A-BCB5-9444C99804D0}"/>
              </a:ext>
            </a:extLst>
          </p:cNvPr>
          <p:cNvSpPr>
            <a:spLocks noGrp="1"/>
          </p:cNvSpPr>
          <p:nvPr>
            <p:ph type="dt" sz="half" idx="10"/>
          </p:nvPr>
        </p:nvSpPr>
        <p:spPr/>
        <p:txBody>
          <a:bodyPr/>
          <a:lstStyle/>
          <a:p>
            <a:fld id="{2E602D9A-2A78-4768-9237-6E8256F71943}" type="datetimeFigureOut">
              <a:rPr lang="en-GB" smtClean="0"/>
              <a:t>06/06/2024</a:t>
            </a:fld>
            <a:endParaRPr lang="en-GB"/>
          </a:p>
        </p:txBody>
      </p:sp>
      <p:sp>
        <p:nvSpPr>
          <p:cNvPr id="3" name="Footer Placeholder 2">
            <a:extLst>
              <a:ext uri="{FF2B5EF4-FFF2-40B4-BE49-F238E27FC236}">
                <a16:creationId xmlns:a16="http://schemas.microsoft.com/office/drawing/2014/main" id="{E70229A6-ABB5-4862-B1A4-EA37DE913E3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34F9B27-3FF5-4A04-B2FB-25E7AB770C43}"/>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4289791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6D181-D4D7-4A48-8E41-B7977B8358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91CE3E0-6AEB-4603-8B14-2D13078CA2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C13C659-3A12-459A-9AD6-9905B018D3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5749AB-771C-4003-BD5F-59A704592E46}"/>
              </a:ext>
            </a:extLst>
          </p:cNvPr>
          <p:cNvSpPr>
            <a:spLocks noGrp="1"/>
          </p:cNvSpPr>
          <p:nvPr>
            <p:ph type="dt" sz="half" idx="10"/>
          </p:nvPr>
        </p:nvSpPr>
        <p:spPr/>
        <p:txBody>
          <a:bodyPr/>
          <a:lstStyle/>
          <a:p>
            <a:fld id="{2E602D9A-2A78-4768-9237-6E8256F71943}" type="datetimeFigureOut">
              <a:rPr lang="en-GB" smtClean="0"/>
              <a:t>06/06/2024</a:t>
            </a:fld>
            <a:endParaRPr lang="en-GB"/>
          </a:p>
        </p:txBody>
      </p:sp>
      <p:sp>
        <p:nvSpPr>
          <p:cNvPr id="6" name="Footer Placeholder 5">
            <a:extLst>
              <a:ext uri="{FF2B5EF4-FFF2-40B4-BE49-F238E27FC236}">
                <a16:creationId xmlns:a16="http://schemas.microsoft.com/office/drawing/2014/main" id="{C052B6E9-CCC1-4605-986E-041391C650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74B349-3014-4FF5-A329-002942C9529E}"/>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1346837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8A88D-AEE5-41BB-B368-5D34DEA125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30727C1-0FC8-40BD-9EC3-1CBC531E8E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3C8DDF0-8F5E-44C6-87C1-4B0E9DEDC6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590DB-1277-48C1-877F-2C6CCAEFBD44}"/>
              </a:ext>
            </a:extLst>
          </p:cNvPr>
          <p:cNvSpPr>
            <a:spLocks noGrp="1"/>
          </p:cNvSpPr>
          <p:nvPr>
            <p:ph type="dt" sz="half" idx="10"/>
          </p:nvPr>
        </p:nvSpPr>
        <p:spPr/>
        <p:txBody>
          <a:bodyPr/>
          <a:lstStyle/>
          <a:p>
            <a:fld id="{2E602D9A-2A78-4768-9237-6E8256F71943}" type="datetimeFigureOut">
              <a:rPr lang="en-GB" smtClean="0"/>
              <a:t>06/06/2024</a:t>
            </a:fld>
            <a:endParaRPr lang="en-GB"/>
          </a:p>
        </p:txBody>
      </p:sp>
      <p:sp>
        <p:nvSpPr>
          <p:cNvPr id="6" name="Footer Placeholder 5">
            <a:extLst>
              <a:ext uri="{FF2B5EF4-FFF2-40B4-BE49-F238E27FC236}">
                <a16:creationId xmlns:a16="http://schemas.microsoft.com/office/drawing/2014/main" id="{B0FBF10F-C77B-4794-8DF1-9021DD986C8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01FBB26-FC3D-4D20-BA9B-ABBC6F082741}"/>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2259291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A42710-E4E2-45F2-9417-95235B4DFE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81FB365-CEA3-4BB7-825F-CF2344CDC8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3F7D73F-79CE-40D3-AE56-C1A0907F4E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602D9A-2A78-4768-9237-6E8256F71943}" type="datetimeFigureOut">
              <a:rPr lang="en-GB" smtClean="0"/>
              <a:t>06/06/2024</a:t>
            </a:fld>
            <a:endParaRPr lang="en-GB"/>
          </a:p>
        </p:txBody>
      </p:sp>
      <p:sp>
        <p:nvSpPr>
          <p:cNvPr id="5" name="Footer Placeholder 4">
            <a:extLst>
              <a:ext uri="{FF2B5EF4-FFF2-40B4-BE49-F238E27FC236}">
                <a16:creationId xmlns:a16="http://schemas.microsoft.com/office/drawing/2014/main" id="{D756ACBE-8518-4ABA-9F48-32225F01AF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25189DE-D1E8-4982-A299-CE972B8D68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AB101E-C848-4A85-81E2-24D50C020D7B}" type="slidenum">
              <a:rPr lang="en-GB" smtClean="0"/>
              <a:t>‹#›</a:t>
            </a:fld>
            <a:endParaRPr lang="en-GB"/>
          </a:p>
        </p:txBody>
      </p:sp>
    </p:spTree>
    <p:extLst>
      <p:ext uri="{BB962C8B-B14F-4D97-AF65-F5344CB8AC3E}">
        <p14:creationId xmlns:p14="http://schemas.microsoft.com/office/powerpoint/2010/main" val="3000607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DDACD-25BC-40E6-AA25-7762A69DAFF9}"/>
              </a:ext>
            </a:extLst>
          </p:cNvPr>
          <p:cNvSpPr>
            <a:spLocks noGrp="1"/>
          </p:cNvSpPr>
          <p:nvPr>
            <p:ph type="title"/>
          </p:nvPr>
        </p:nvSpPr>
        <p:spPr/>
        <p:txBody>
          <a:bodyPr/>
          <a:lstStyle/>
          <a:p>
            <a:r>
              <a:rPr lang="en-GB" dirty="0">
                <a:latin typeface="NTPreCursivefk" panose="03000400000000000000" pitchFamily="66" charset="0"/>
              </a:rPr>
              <a:t>Today’s learning objectives:</a:t>
            </a:r>
          </a:p>
        </p:txBody>
      </p:sp>
      <p:sp>
        <p:nvSpPr>
          <p:cNvPr id="3" name="Content Placeholder 2">
            <a:extLst>
              <a:ext uri="{FF2B5EF4-FFF2-40B4-BE49-F238E27FC236}">
                <a16:creationId xmlns:a16="http://schemas.microsoft.com/office/drawing/2014/main" id="{95A574F4-9156-43EB-BB9B-2C26C3F1453D}"/>
              </a:ext>
            </a:extLst>
          </p:cNvPr>
          <p:cNvSpPr>
            <a:spLocks noGrp="1"/>
          </p:cNvSpPr>
          <p:nvPr>
            <p:ph idx="1"/>
          </p:nvPr>
        </p:nvSpPr>
        <p:spPr/>
        <p:txBody>
          <a:bodyPr>
            <a:normAutofit/>
          </a:bodyPr>
          <a:lstStyle/>
          <a:p>
            <a:pPr marL="0" indent="0">
              <a:buNone/>
            </a:pPr>
            <a:r>
              <a:rPr lang="en-GB" sz="6000" u="sng" dirty="0">
                <a:latin typeface="NTPreCursivefk" panose="03000400000000000000" pitchFamily="66" charset="0"/>
              </a:rPr>
              <a:t>To learn about physical and emotional changes during puberty. </a:t>
            </a:r>
          </a:p>
        </p:txBody>
      </p:sp>
    </p:spTree>
    <p:extLst>
      <p:ext uri="{BB962C8B-B14F-4D97-AF65-F5344CB8AC3E}">
        <p14:creationId xmlns:p14="http://schemas.microsoft.com/office/powerpoint/2010/main" val="39969730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36EFAE2-D2AF-4B23-B219-1ACFD735C73E}"/>
              </a:ext>
            </a:extLst>
          </p:cNvPr>
          <p:cNvSpPr txBox="1"/>
          <p:nvPr/>
        </p:nvSpPr>
        <p:spPr>
          <a:xfrm>
            <a:off x="612559" y="1587703"/>
            <a:ext cx="10786369" cy="3253968"/>
          </a:xfrm>
          <a:prstGeom prst="rect">
            <a:avLst/>
          </a:prstGeom>
          <a:noFill/>
        </p:spPr>
        <p:txBody>
          <a:bodyPr wrap="square">
            <a:spAutoFit/>
          </a:bodyPr>
          <a:lstStyle/>
          <a:p>
            <a:pPr algn="l">
              <a:lnSpc>
                <a:spcPct val="107000"/>
              </a:lnSpc>
              <a:spcAft>
                <a:spcPts val="800"/>
              </a:spcAft>
            </a:pPr>
            <a:r>
              <a:rPr lang="en-GB" sz="3200" dirty="0">
                <a:effectLst/>
                <a:latin typeface="NTPreCursivefk" panose="03000400000000000000" pitchFamily="66" charset="0"/>
              </a:rPr>
              <a:t>Puberty is a time when someone’s body begins to develop and change as they mature from being a child to an adult. During puberty, your body will grow faster than at any other time in your life—except for when you were a baby. Puberty is caused by sex hormones: chemicals which are released into the </a:t>
            </a:r>
            <a:r>
              <a:rPr lang="en-GB" sz="3200" i="1" dirty="0">
                <a:effectLst/>
                <a:latin typeface="NTPreCursivefk" panose="03000400000000000000" pitchFamily="66" charset="0"/>
                <a:ea typeface="Calibri" panose="020F0502020204030204" pitchFamily="34" charset="0"/>
                <a:cs typeface="Arial-ItalicMT"/>
              </a:rPr>
              <a:t>bloodstream to send messages to different parts of the body. </a:t>
            </a:r>
            <a:endParaRPr lang="en-GB" sz="3200" dirty="0">
              <a:effectLst/>
              <a:latin typeface="NTPreCursivefk" panose="03000400000000000000"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32882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F105EB8-1FCD-4721-A5D1-184B2D22F970}"/>
              </a:ext>
            </a:extLst>
          </p:cNvPr>
          <p:cNvSpPr txBox="1"/>
          <p:nvPr/>
        </p:nvSpPr>
        <p:spPr>
          <a:xfrm>
            <a:off x="1026850" y="1293427"/>
            <a:ext cx="10138299" cy="2677656"/>
          </a:xfrm>
          <a:prstGeom prst="rect">
            <a:avLst/>
          </a:prstGeom>
          <a:noFill/>
        </p:spPr>
        <p:txBody>
          <a:bodyPr wrap="square">
            <a:spAutoFit/>
          </a:bodyPr>
          <a:lstStyle/>
          <a:p>
            <a:r>
              <a:rPr lang="en-GB" sz="2800" dirty="0">
                <a:effectLst/>
                <a:latin typeface="NTPreCursivefk" panose="03000400000000000000" pitchFamily="66" charset="0"/>
                <a:ea typeface="Calibri" panose="020F0502020204030204" pitchFamily="34" charset="0"/>
                <a:cs typeface="ArialMT"/>
              </a:rPr>
              <a:t>Children and adults use lots of different words for parts of the body—some pupils may have special words which they use with their families. Some words are scientifically correct and some are the common, everyday (slang) words. </a:t>
            </a:r>
          </a:p>
          <a:p>
            <a:endParaRPr lang="en-GB" sz="2800" dirty="0">
              <a:latin typeface="NTPreCursivefk" panose="03000400000000000000" pitchFamily="66" charset="0"/>
              <a:ea typeface="Calibri" panose="020F0502020204030204" pitchFamily="34" charset="0"/>
              <a:cs typeface="ArialMT"/>
            </a:endParaRPr>
          </a:p>
          <a:p>
            <a:r>
              <a:rPr lang="en-GB" sz="2800" dirty="0">
                <a:effectLst/>
                <a:latin typeface="NTPreCursivefk" panose="03000400000000000000" pitchFamily="66" charset="0"/>
                <a:ea typeface="Calibri" panose="020F0502020204030204" pitchFamily="34" charset="0"/>
                <a:cs typeface="ArialMT"/>
              </a:rPr>
              <a:t>Some slang words can be confusing, and learning the anatomical words will make sure we all understand each other in these lessons.</a:t>
            </a:r>
            <a:endParaRPr lang="en-GB" sz="2800" dirty="0">
              <a:latin typeface="NTPreCursivefk" panose="03000400000000000000" pitchFamily="66" charset="0"/>
            </a:endParaRPr>
          </a:p>
        </p:txBody>
      </p:sp>
    </p:spTree>
    <p:extLst>
      <p:ext uri="{BB962C8B-B14F-4D97-AF65-F5344CB8AC3E}">
        <p14:creationId xmlns:p14="http://schemas.microsoft.com/office/powerpoint/2010/main" val="9985700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F8A63-85EE-407A-A6EF-C64BF131405B}"/>
              </a:ext>
            </a:extLst>
          </p:cNvPr>
          <p:cNvSpPr>
            <a:spLocks noGrp="1"/>
          </p:cNvSpPr>
          <p:nvPr>
            <p:ph type="ctrTitle"/>
          </p:nvPr>
        </p:nvSpPr>
        <p:spPr/>
        <p:txBody>
          <a:bodyPr/>
          <a:lstStyle/>
          <a:p>
            <a:r>
              <a:rPr lang="en-GB" dirty="0">
                <a:latin typeface="NTPreCursivefk" panose="03000400000000000000" pitchFamily="66" charset="0"/>
              </a:rPr>
              <a:t>Write the correct names on the body parts</a:t>
            </a:r>
          </a:p>
        </p:txBody>
      </p:sp>
    </p:spTree>
    <p:extLst>
      <p:ext uri="{BB962C8B-B14F-4D97-AF65-F5344CB8AC3E}">
        <p14:creationId xmlns:p14="http://schemas.microsoft.com/office/powerpoint/2010/main" val="3909362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886285B-0162-4C4A-AFD4-6D7D4B9E8D04}"/>
              </a:ext>
            </a:extLst>
          </p:cNvPr>
          <p:cNvPicPr>
            <a:picLocks noChangeAspect="1"/>
          </p:cNvPicPr>
          <p:nvPr/>
        </p:nvPicPr>
        <p:blipFill rotWithShape="1">
          <a:blip r:embed="rId2"/>
          <a:srcRect l="32109" t="17639" r="32891" b="6806"/>
          <a:stretch/>
        </p:blipFill>
        <p:spPr>
          <a:xfrm rot="16200000">
            <a:off x="2885966" y="-468898"/>
            <a:ext cx="6420068" cy="7795796"/>
          </a:xfrm>
          <a:prstGeom prst="rect">
            <a:avLst/>
          </a:prstGeom>
        </p:spPr>
      </p:pic>
    </p:spTree>
    <p:extLst>
      <p:ext uri="{BB962C8B-B14F-4D97-AF65-F5344CB8AC3E}">
        <p14:creationId xmlns:p14="http://schemas.microsoft.com/office/powerpoint/2010/main" val="21307943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433A441-81D9-408B-AD5E-5BBC168AE3B5}"/>
              </a:ext>
            </a:extLst>
          </p:cNvPr>
          <p:cNvSpPr txBox="1"/>
          <p:nvPr/>
        </p:nvSpPr>
        <p:spPr>
          <a:xfrm>
            <a:off x="1260629" y="2166152"/>
            <a:ext cx="9339309" cy="1077218"/>
          </a:xfrm>
          <a:prstGeom prst="rect">
            <a:avLst/>
          </a:prstGeom>
          <a:noFill/>
        </p:spPr>
        <p:txBody>
          <a:bodyPr wrap="square">
            <a:spAutoFit/>
          </a:bodyPr>
          <a:lstStyle/>
          <a:p>
            <a:pPr algn="ctr"/>
            <a:r>
              <a:rPr lang="en-GB" sz="3200" dirty="0">
                <a:latin typeface="NTPreCursivefk" panose="03000400000000000000" pitchFamily="66" charset="0"/>
                <a:ea typeface="Calibri" panose="020F0502020204030204" pitchFamily="34" charset="0"/>
                <a:cs typeface="ArialMT"/>
              </a:rPr>
              <a:t>Recap - P</a:t>
            </a:r>
            <a:r>
              <a:rPr lang="en-GB" sz="3200" dirty="0">
                <a:effectLst/>
                <a:latin typeface="NTPreCursivefk" panose="03000400000000000000" pitchFamily="66" charset="0"/>
                <a:ea typeface="Calibri" panose="020F0502020204030204" pitchFamily="34" charset="0"/>
                <a:cs typeface="ArialMT"/>
              </a:rPr>
              <a:t>enis, testicles, vagina, and vulva, along with the other body parts: mouth, eyes, nipples, feet/legs</a:t>
            </a:r>
            <a:endParaRPr lang="en-GB" sz="3200" dirty="0"/>
          </a:p>
        </p:txBody>
      </p:sp>
    </p:spTree>
    <p:extLst>
      <p:ext uri="{BB962C8B-B14F-4D97-AF65-F5344CB8AC3E}">
        <p14:creationId xmlns:p14="http://schemas.microsoft.com/office/powerpoint/2010/main" val="37952636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28338EA-4C64-46B0-9D17-52AA4695B64B}"/>
              </a:ext>
            </a:extLst>
          </p:cNvPr>
          <p:cNvPicPr>
            <a:picLocks noGrp="1" noChangeAspect="1"/>
          </p:cNvPicPr>
          <p:nvPr>
            <p:ph idx="1"/>
          </p:nvPr>
        </p:nvPicPr>
        <p:blipFill rotWithShape="1">
          <a:blip r:embed="rId2"/>
          <a:srcRect l="32392" t="19774" r="33008" b="9742"/>
          <a:stretch/>
        </p:blipFill>
        <p:spPr>
          <a:xfrm rot="5400000">
            <a:off x="3603799" y="284339"/>
            <a:ext cx="5855939" cy="6710362"/>
          </a:xfrm>
        </p:spPr>
      </p:pic>
      <p:sp>
        <p:nvSpPr>
          <p:cNvPr id="2" name="Title 1">
            <a:extLst>
              <a:ext uri="{FF2B5EF4-FFF2-40B4-BE49-F238E27FC236}">
                <a16:creationId xmlns:a16="http://schemas.microsoft.com/office/drawing/2014/main" id="{D53F11C9-959B-403A-B8EA-68A736360B9D}"/>
              </a:ext>
            </a:extLst>
          </p:cNvPr>
          <p:cNvSpPr>
            <a:spLocks noGrp="1"/>
          </p:cNvSpPr>
          <p:nvPr>
            <p:ph type="title"/>
          </p:nvPr>
        </p:nvSpPr>
        <p:spPr/>
        <p:txBody>
          <a:bodyPr/>
          <a:lstStyle/>
          <a:p>
            <a:r>
              <a:rPr lang="en-GB" dirty="0">
                <a:latin typeface="NTPreCursivefk" panose="03000400000000000000" pitchFamily="66" charset="0"/>
              </a:rPr>
              <a:t>What changes can you see?</a:t>
            </a:r>
          </a:p>
        </p:txBody>
      </p:sp>
    </p:spTree>
    <p:extLst>
      <p:ext uri="{BB962C8B-B14F-4D97-AF65-F5344CB8AC3E}">
        <p14:creationId xmlns:p14="http://schemas.microsoft.com/office/powerpoint/2010/main" val="4134498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1E84AF7-B0DC-44B3-BF09-F6AFF9AB8645}"/>
              </a:ext>
            </a:extLst>
          </p:cNvPr>
          <p:cNvPicPr>
            <a:picLocks noChangeAspect="1"/>
          </p:cNvPicPr>
          <p:nvPr/>
        </p:nvPicPr>
        <p:blipFill rotWithShape="1">
          <a:blip r:embed="rId2"/>
          <a:srcRect l="32403" t="17346" r="33228" b="11198"/>
          <a:stretch/>
        </p:blipFill>
        <p:spPr>
          <a:xfrm rot="5400000">
            <a:off x="3447495" y="-606640"/>
            <a:ext cx="7158365" cy="8371646"/>
          </a:xfrm>
          <a:prstGeom prst="rect">
            <a:avLst/>
          </a:prstGeom>
        </p:spPr>
      </p:pic>
      <p:sp>
        <p:nvSpPr>
          <p:cNvPr id="2" name="Title 1">
            <a:extLst>
              <a:ext uri="{FF2B5EF4-FFF2-40B4-BE49-F238E27FC236}">
                <a16:creationId xmlns:a16="http://schemas.microsoft.com/office/drawing/2014/main" id="{D53F11C9-959B-403A-B8EA-68A736360B9D}"/>
              </a:ext>
            </a:extLst>
          </p:cNvPr>
          <p:cNvSpPr>
            <a:spLocks noGrp="1"/>
          </p:cNvSpPr>
          <p:nvPr>
            <p:ph type="title"/>
          </p:nvPr>
        </p:nvSpPr>
        <p:spPr/>
        <p:txBody>
          <a:bodyPr/>
          <a:lstStyle/>
          <a:p>
            <a:r>
              <a:rPr lang="en-GB" dirty="0">
                <a:latin typeface="NTPreCursivefk" panose="03000400000000000000" pitchFamily="66" charset="0"/>
              </a:rPr>
              <a:t>What changes can you see?</a:t>
            </a:r>
          </a:p>
        </p:txBody>
      </p:sp>
    </p:spTree>
    <p:extLst>
      <p:ext uri="{BB962C8B-B14F-4D97-AF65-F5344CB8AC3E}">
        <p14:creationId xmlns:p14="http://schemas.microsoft.com/office/powerpoint/2010/main" val="39821948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71BDD-EC29-4E28-B039-5FDBB40574D9}"/>
              </a:ext>
            </a:extLst>
          </p:cNvPr>
          <p:cNvSpPr>
            <a:spLocks noGrp="1"/>
          </p:cNvSpPr>
          <p:nvPr>
            <p:ph type="title"/>
          </p:nvPr>
        </p:nvSpPr>
        <p:spPr/>
        <p:txBody>
          <a:bodyPr/>
          <a:lstStyle/>
          <a:p>
            <a:r>
              <a:rPr lang="en-GB" dirty="0">
                <a:latin typeface="NTPreCursivefk" panose="03000400000000000000" pitchFamily="66" charset="0"/>
              </a:rPr>
              <a:t>What changes can you see?</a:t>
            </a:r>
          </a:p>
        </p:txBody>
      </p:sp>
      <p:graphicFrame>
        <p:nvGraphicFramePr>
          <p:cNvPr id="5" name="Table 5">
            <a:extLst>
              <a:ext uri="{FF2B5EF4-FFF2-40B4-BE49-F238E27FC236}">
                <a16:creationId xmlns:a16="http://schemas.microsoft.com/office/drawing/2014/main" id="{4B0899F8-D359-415A-9162-9500FCED19EE}"/>
              </a:ext>
            </a:extLst>
          </p:cNvPr>
          <p:cNvGraphicFramePr>
            <a:graphicFrameLocks noGrp="1"/>
          </p:cNvGraphicFramePr>
          <p:nvPr>
            <p:ph idx="1"/>
            <p:extLst>
              <p:ext uri="{D42A27DB-BD31-4B8C-83A1-F6EECF244321}">
                <p14:modId xmlns:p14="http://schemas.microsoft.com/office/powerpoint/2010/main" val="1397725621"/>
              </p:ext>
            </p:extLst>
          </p:nvPr>
        </p:nvGraphicFramePr>
        <p:xfrm>
          <a:off x="838200" y="1825625"/>
          <a:ext cx="10515600" cy="222504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300053674"/>
                    </a:ext>
                  </a:extLst>
                </a:gridCol>
                <a:gridCol w="5257800">
                  <a:extLst>
                    <a:ext uri="{9D8B030D-6E8A-4147-A177-3AD203B41FA5}">
                      <a16:colId xmlns:a16="http://schemas.microsoft.com/office/drawing/2014/main" val="2478106220"/>
                    </a:ext>
                  </a:extLst>
                </a:gridCol>
              </a:tblGrid>
              <a:tr h="370840">
                <a:tc>
                  <a:txBody>
                    <a:bodyPr/>
                    <a:lstStyle/>
                    <a:p>
                      <a:r>
                        <a:rPr lang="en-GB" dirty="0">
                          <a:latin typeface="NTPreCursivefk" panose="03000400000000000000" pitchFamily="66" charset="0"/>
                        </a:rPr>
                        <a:t>Males</a:t>
                      </a:r>
                    </a:p>
                  </a:txBody>
                  <a:tcPr/>
                </a:tc>
                <a:tc>
                  <a:txBody>
                    <a:bodyPr/>
                    <a:lstStyle/>
                    <a:p>
                      <a:r>
                        <a:rPr lang="en-GB" dirty="0">
                          <a:latin typeface="NTPreCursivefk" panose="03000400000000000000" pitchFamily="66" charset="0"/>
                        </a:rPr>
                        <a:t>Females</a:t>
                      </a:r>
                    </a:p>
                  </a:txBody>
                  <a:tcPr/>
                </a:tc>
                <a:extLst>
                  <a:ext uri="{0D108BD9-81ED-4DB2-BD59-A6C34878D82A}">
                    <a16:rowId xmlns:a16="http://schemas.microsoft.com/office/drawing/2014/main" val="2018101374"/>
                  </a:ext>
                </a:extLst>
              </a:tr>
              <a:tr h="370840">
                <a:tc>
                  <a:txBody>
                    <a:bodyPr/>
                    <a:lstStyle/>
                    <a:p>
                      <a:endParaRPr lang="en-GB" dirty="0"/>
                    </a:p>
                  </a:txBody>
                  <a:tcPr/>
                </a:tc>
                <a:tc>
                  <a:txBody>
                    <a:bodyPr/>
                    <a:lstStyle/>
                    <a:p>
                      <a:endParaRPr lang="en-GB"/>
                    </a:p>
                  </a:txBody>
                  <a:tcPr/>
                </a:tc>
                <a:extLst>
                  <a:ext uri="{0D108BD9-81ED-4DB2-BD59-A6C34878D82A}">
                    <a16:rowId xmlns:a16="http://schemas.microsoft.com/office/drawing/2014/main" val="1613548077"/>
                  </a:ext>
                </a:extLst>
              </a:tr>
              <a:tr h="370840">
                <a:tc>
                  <a:txBody>
                    <a:bodyPr/>
                    <a:lstStyle/>
                    <a:p>
                      <a:endParaRPr lang="en-GB"/>
                    </a:p>
                  </a:txBody>
                  <a:tcPr/>
                </a:tc>
                <a:tc>
                  <a:txBody>
                    <a:bodyPr/>
                    <a:lstStyle/>
                    <a:p>
                      <a:endParaRPr lang="en-GB"/>
                    </a:p>
                  </a:txBody>
                  <a:tcPr/>
                </a:tc>
                <a:extLst>
                  <a:ext uri="{0D108BD9-81ED-4DB2-BD59-A6C34878D82A}">
                    <a16:rowId xmlns:a16="http://schemas.microsoft.com/office/drawing/2014/main" val="3747870897"/>
                  </a:ext>
                </a:extLst>
              </a:tr>
              <a:tr h="370840">
                <a:tc>
                  <a:txBody>
                    <a:bodyPr/>
                    <a:lstStyle/>
                    <a:p>
                      <a:endParaRPr lang="en-GB"/>
                    </a:p>
                  </a:txBody>
                  <a:tcPr/>
                </a:tc>
                <a:tc>
                  <a:txBody>
                    <a:bodyPr/>
                    <a:lstStyle/>
                    <a:p>
                      <a:endParaRPr lang="en-GB"/>
                    </a:p>
                  </a:txBody>
                  <a:tcPr/>
                </a:tc>
                <a:extLst>
                  <a:ext uri="{0D108BD9-81ED-4DB2-BD59-A6C34878D82A}">
                    <a16:rowId xmlns:a16="http://schemas.microsoft.com/office/drawing/2014/main" val="882661828"/>
                  </a:ext>
                </a:extLst>
              </a:tr>
              <a:tr h="370840">
                <a:tc>
                  <a:txBody>
                    <a:bodyPr/>
                    <a:lstStyle/>
                    <a:p>
                      <a:endParaRPr lang="en-GB"/>
                    </a:p>
                  </a:txBody>
                  <a:tcPr/>
                </a:tc>
                <a:tc>
                  <a:txBody>
                    <a:bodyPr/>
                    <a:lstStyle/>
                    <a:p>
                      <a:endParaRPr lang="en-GB"/>
                    </a:p>
                  </a:txBody>
                  <a:tcPr/>
                </a:tc>
                <a:extLst>
                  <a:ext uri="{0D108BD9-81ED-4DB2-BD59-A6C34878D82A}">
                    <a16:rowId xmlns:a16="http://schemas.microsoft.com/office/drawing/2014/main" val="777153496"/>
                  </a:ext>
                </a:extLst>
              </a:tr>
              <a:tr h="370840">
                <a:tc>
                  <a:txBody>
                    <a:bodyPr/>
                    <a:lstStyle/>
                    <a:p>
                      <a:endParaRPr lang="en-GB"/>
                    </a:p>
                  </a:txBody>
                  <a:tcPr/>
                </a:tc>
                <a:tc>
                  <a:txBody>
                    <a:bodyPr/>
                    <a:lstStyle/>
                    <a:p>
                      <a:endParaRPr lang="en-GB" dirty="0"/>
                    </a:p>
                  </a:txBody>
                  <a:tcPr/>
                </a:tc>
                <a:extLst>
                  <a:ext uri="{0D108BD9-81ED-4DB2-BD59-A6C34878D82A}">
                    <a16:rowId xmlns:a16="http://schemas.microsoft.com/office/drawing/2014/main" val="3578706335"/>
                  </a:ext>
                </a:extLst>
              </a:tr>
            </a:tbl>
          </a:graphicData>
        </a:graphic>
      </p:graphicFrame>
    </p:spTree>
    <p:extLst>
      <p:ext uri="{BB962C8B-B14F-4D97-AF65-F5344CB8AC3E}">
        <p14:creationId xmlns:p14="http://schemas.microsoft.com/office/powerpoint/2010/main" val="1874602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C0314-BAA3-4199-B77C-3DFD2366AC9E}"/>
              </a:ext>
            </a:extLst>
          </p:cNvPr>
          <p:cNvSpPr>
            <a:spLocks noGrp="1"/>
          </p:cNvSpPr>
          <p:nvPr>
            <p:ph type="title"/>
          </p:nvPr>
        </p:nvSpPr>
        <p:spPr/>
        <p:txBody>
          <a:bodyPr/>
          <a:lstStyle/>
          <a:p>
            <a:r>
              <a:rPr lang="en-GB" dirty="0">
                <a:latin typeface="NTPreCursivefk" panose="03000400000000000000" pitchFamily="66" charset="0"/>
              </a:rPr>
              <a:t>Summary of changes.</a:t>
            </a:r>
          </a:p>
        </p:txBody>
      </p:sp>
      <p:graphicFrame>
        <p:nvGraphicFramePr>
          <p:cNvPr id="6" name="Content Placeholder 5">
            <a:extLst>
              <a:ext uri="{FF2B5EF4-FFF2-40B4-BE49-F238E27FC236}">
                <a16:creationId xmlns:a16="http://schemas.microsoft.com/office/drawing/2014/main" id="{DD845019-B921-44CF-BEFB-B5F1D3EBF841}"/>
              </a:ext>
            </a:extLst>
          </p:cNvPr>
          <p:cNvGraphicFramePr>
            <a:graphicFrameLocks noGrp="1"/>
          </p:cNvGraphicFramePr>
          <p:nvPr>
            <p:ph idx="1"/>
            <p:extLst>
              <p:ext uri="{D42A27DB-BD31-4B8C-83A1-F6EECF244321}">
                <p14:modId xmlns:p14="http://schemas.microsoft.com/office/powerpoint/2010/main" val="3614282142"/>
              </p:ext>
            </p:extLst>
          </p:nvPr>
        </p:nvGraphicFramePr>
        <p:xfrm>
          <a:off x="603682" y="1690688"/>
          <a:ext cx="10750118" cy="2392362"/>
        </p:xfrm>
        <a:graphic>
          <a:graphicData uri="http://schemas.openxmlformats.org/drawingml/2006/table">
            <a:tbl>
              <a:tblPr>
                <a:tableStyleId>{5C22544A-7EE6-4342-B048-85BDC9FD1C3A}</a:tableStyleId>
              </a:tblPr>
              <a:tblGrid>
                <a:gridCol w="10750118">
                  <a:extLst>
                    <a:ext uri="{9D8B030D-6E8A-4147-A177-3AD203B41FA5}">
                      <a16:colId xmlns:a16="http://schemas.microsoft.com/office/drawing/2014/main" val="52764021"/>
                    </a:ext>
                  </a:extLst>
                </a:gridCol>
              </a:tblGrid>
              <a:tr h="2392362">
                <a:tc>
                  <a:txBody>
                    <a:bodyPr/>
                    <a:lstStyle/>
                    <a:p>
                      <a:pPr algn="l">
                        <a:lnSpc>
                          <a:spcPct val="107000"/>
                        </a:lnSpc>
                        <a:spcAft>
                          <a:spcPts val="800"/>
                        </a:spcAft>
                      </a:pPr>
                      <a:r>
                        <a:rPr lang="en-GB" sz="2800" dirty="0">
                          <a:effectLst/>
                          <a:latin typeface="NTPreCursivefk" panose="03000400000000000000" pitchFamily="66" charset="0"/>
                        </a:rPr>
                        <a:t>• Females and Males: hair – pubic and body; body producing more oil, leading to greasy hair, spots and sweat; grow taller; larynx (voice box) grows and voice gets deeper.</a:t>
                      </a:r>
                    </a:p>
                    <a:p>
                      <a:pPr algn="l">
                        <a:lnSpc>
                          <a:spcPct val="107000"/>
                        </a:lnSpc>
                        <a:spcAft>
                          <a:spcPts val="800"/>
                        </a:spcAft>
                      </a:pPr>
                      <a:endParaRPr lang="en-GB" sz="1100" dirty="0">
                        <a:effectLst/>
                        <a:latin typeface="NTPreCursivefk" panose="03000400000000000000" pitchFamily="66" charset="0"/>
                        <a:ea typeface="Calibri" panose="020F0502020204030204" pitchFamily="34" charset="0"/>
                        <a:cs typeface="Times New Roman" panose="02020603050405020304" pitchFamily="18" charset="0"/>
                      </a:endParaRPr>
                    </a:p>
                  </a:txBody>
                  <a:tcPr marL="114300" marR="114300" marT="0" marB="0">
                    <a:solidFill>
                      <a:schemeClr val="bg1"/>
                    </a:solidFill>
                  </a:tcPr>
                </a:tc>
                <a:extLst>
                  <a:ext uri="{0D108BD9-81ED-4DB2-BD59-A6C34878D82A}">
                    <a16:rowId xmlns:a16="http://schemas.microsoft.com/office/drawing/2014/main" val="342551585"/>
                  </a:ext>
                </a:extLst>
              </a:tr>
            </a:tbl>
          </a:graphicData>
        </a:graphic>
      </p:graphicFrame>
      <p:graphicFrame>
        <p:nvGraphicFramePr>
          <p:cNvPr id="7" name="Table 6">
            <a:extLst>
              <a:ext uri="{FF2B5EF4-FFF2-40B4-BE49-F238E27FC236}">
                <a16:creationId xmlns:a16="http://schemas.microsoft.com/office/drawing/2014/main" id="{13421D9A-BE68-41A1-8BA5-EE33F1735D92}"/>
              </a:ext>
            </a:extLst>
          </p:cNvPr>
          <p:cNvGraphicFramePr>
            <a:graphicFrameLocks noGrp="1"/>
          </p:cNvGraphicFramePr>
          <p:nvPr>
            <p:extLst>
              <p:ext uri="{D42A27DB-BD31-4B8C-83A1-F6EECF244321}">
                <p14:modId xmlns:p14="http://schemas.microsoft.com/office/powerpoint/2010/main" val="65830070"/>
              </p:ext>
            </p:extLst>
          </p:nvPr>
        </p:nvGraphicFramePr>
        <p:xfrm>
          <a:off x="603682" y="3174754"/>
          <a:ext cx="10515600" cy="1043686"/>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1360396708"/>
                    </a:ext>
                  </a:extLst>
                </a:gridCol>
              </a:tblGrid>
              <a:tr h="0">
                <a:tc>
                  <a:txBody>
                    <a:bodyPr/>
                    <a:lstStyle/>
                    <a:p>
                      <a:pPr algn="l">
                        <a:lnSpc>
                          <a:spcPct val="107000"/>
                        </a:lnSpc>
                        <a:spcAft>
                          <a:spcPts val="800"/>
                        </a:spcAft>
                      </a:pPr>
                      <a:r>
                        <a:rPr lang="en-GB" sz="3200" dirty="0">
                          <a:effectLst/>
                          <a:latin typeface="NTPreCursivefk" panose="03000400000000000000" pitchFamily="66" charset="0"/>
                        </a:rPr>
                        <a:t>• Females: breasts – growth and nipples darken; waist and hips change shape</a:t>
                      </a:r>
                      <a:endParaRPr lang="en-GB" sz="3200" dirty="0">
                        <a:effectLst/>
                        <a:latin typeface="NTPreCursivefk" panose="03000400000000000000" pitchFamily="66" charset="0"/>
                        <a:ea typeface="Calibri" panose="020F0502020204030204" pitchFamily="34" charset="0"/>
                        <a:cs typeface="Times New Roman" panose="02020603050405020304" pitchFamily="18" charset="0"/>
                      </a:endParaRPr>
                    </a:p>
                  </a:txBody>
                  <a:tcPr marL="114300" marR="114300" marT="0" marB="0">
                    <a:solidFill>
                      <a:schemeClr val="bg1"/>
                    </a:solidFill>
                  </a:tcPr>
                </a:tc>
                <a:extLst>
                  <a:ext uri="{0D108BD9-81ED-4DB2-BD59-A6C34878D82A}">
                    <a16:rowId xmlns:a16="http://schemas.microsoft.com/office/drawing/2014/main" val="2250829111"/>
                  </a:ext>
                </a:extLst>
              </a:tr>
            </a:tbl>
          </a:graphicData>
        </a:graphic>
      </p:graphicFrame>
      <p:sp>
        <p:nvSpPr>
          <p:cNvPr id="9" name="TextBox 8">
            <a:extLst>
              <a:ext uri="{FF2B5EF4-FFF2-40B4-BE49-F238E27FC236}">
                <a16:creationId xmlns:a16="http://schemas.microsoft.com/office/drawing/2014/main" id="{CF985A48-4E89-41AE-ACD4-56B9EF81E53D}"/>
              </a:ext>
            </a:extLst>
          </p:cNvPr>
          <p:cNvSpPr txBox="1"/>
          <p:nvPr/>
        </p:nvSpPr>
        <p:spPr>
          <a:xfrm>
            <a:off x="603682" y="4366787"/>
            <a:ext cx="10102788" cy="1200329"/>
          </a:xfrm>
          <a:prstGeom prst="rect">
            <a:avLst/>
          </a:prstGeom>
          <a:noFill/>
        </p:spPr>
        <p:txBody>
          <a:bodyPr wrap="square">
            <a:spAutoFit/>
          </a:bodyPr>
          <a:lstStyle/>
          <a:p>
            <a:r>
              <a:rPr lang="en-GB" sz="2400" b="1" i="1" dirty="0">
                <a:effectLst/>
                <a:latin typeface="NTPreCursivefk" panose="03000400000000000000" pitchFamily="66" charset="0"/>
                <a:ea typeface="Calibri" panose="020F0502020204030204" pitchFamily="34" charset="0"/>
                <a:cs typeface="Arial-BoldItalicMT"/>
              </a:rPr>
              <a:t>• Males: </a:t>
            </a:r>
            <a:r>
              <a:rPr lang="en-GB" sz="2400" i="1" dirty="0">
                <a:effectLst/>
                <a:latin typeface="NTPreCursivefk" panose="03000400000000000000" pitchFamily="66" charset="0"/>
                <a:ea typeface="Calibri" panose="020F0502020204030204" pitchFamily="34" charset="0"/>
                <a:cs typeface="Arial-ItalicMT"/>
              </a:rPr>
              <a:t>muscles increase; penis and testicles grow; changes to the larynx or ‘voice box’ leads to the voice ‘breaking’ (going deeper) — as the larynx grows it tends to protrude from the front of the neck — known as the Adam’s Apple. </a:t>
            </a:r>
            <a:endParaRPr lang="en-GB" sz="2400" dirty="0"/>
          </a:p>
        </p:txBody>
      </p:sp>
    </p:spTree>
    <p:extLst>
      <p:ext uri="{BB962C8B-B14F-4D97-AF65-F5344CB8AC3E}">
        <p14:creationId xmlns:p14="http://schemas.microsoft.com/office/powerpoint/2010/main" val="7623329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9FB2B-349D-4256-A15E-965F228388D1}"/>
              </a:ext>
            </a:extLst>
          </p:cNvPr>
          <p:cNvSpPr>
            <a:spLocks noGrp="1"/>
          </p:cNvSpPr>
          <p:nvPr>
            <p:ph type="title"/>
          </p:nvPr>
        </p:nvSpPr>
        <p:spPr/>
        <p:txBody>
          <a:bodyPr/>
          <a:lstStyle/>
          <a:p>
            <a:r>
              <a:rPr lang="en-GB" dirty="0">
                <a:latin typeface="NTPreCursivefk" panose="03000400000000000000" pitchFamily="66" charset="0"/>
              </a:rPr>
              <a:t>Any Questions?</a:t>
            </a:r>
          </a:p>
        </p:txBody>
      </p:sp>
      <p:sp>
        <p:nvSpPr>
          <p:cNvPr id="3" name="Content Placeholder 2">
            <a:extLst>
              <a:ext uri="{FF2B5EF4-FFF2-40B4-BE49-F238E27FC236}">
                <a16:creationId xmlns:a16="http://schemas.microsoft.com/office/drawing/2014/main" id="{62E8C5C7-A12E-4B8B-879B-3942739C68A5}"/>
              </a:ext>
            </a:extLst>
          </p:cNvPr>
          <p:cNvSpPr>
            <a:spLocks noGrp="1"/>
          </p:cNvSpPr>
          <p:nvPr>
            <p:ph idx="1"/>
          </p:nvPr>
        </p:nvSpPr>
        <p:spPr/>
        <p:txBody>
          <a:bodyPr/>
          <a:lstStyle/>
          <a:p>
            <a:r>
              <a:rPr lang="en-GB" dirty="0">
                <a:latin typeface="NTPreCursivefk" panose="03000400000000000000" pitchFamily="66" charset="0"/>
              </a:rPr>
              <a:t>Put them in the ask it basket!</a:t>
            </a:r>
          </a:p>
        </p:txBody>
      </p:sp>
    </p:spTree>
    <p:extLst>
      <p:ext uri="{BB962C8B-B14F-4D97-AF65-F5344CB8AC3E}">
        <p14:creationId xmlns:p14="http://schemas.microsoft.com/office/powerpoint/2010/main" val="108876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2045A-F9EE-4D5F-8A86-42A9FF1CDC31}"/>
              </a:ext>
            </a:extLst>
          </p:cNvPr>
          <p:cNvSpPr>
            <a:spLocks noGrp="1"/>
          </p:cNvSpPr>
          <p:nvPr>
            <p:ph type="ctrTitle"/>
          </p:nvPr>
        </p:nvSpPr>
        <p:spPr>
          <a:xfrm>
            <a:off x="1409700" y="1066799"/>
            <a:ext cx="9144000" cy="557213"/>
          </a:xfrm>
        </p:spPr>
        <p:txBody>
          <a:bodyPr>
            <a:normAutofit fontScale="90000"/>
          </a:bodyPr>
          <a:lstStyle/>
          <a:p>
            <a:r>
              <a:rPr lang="en-GB" dirty="0">
                <a:latin typeface="NTPreCursivefk" panose="03000400000000000000" pitchFamily="66" charset="0"/>
              </a:rPr>
              <a:t>Changes Lesson 1</a:t>
            </a:r>
          </a:p>
        </p:txBody>
      </p:sp>
      <p:pic>
        <p:nvPicPr>
          <p:cNvPr id="2052" name="Picture 4" descr="Image result for a group of teenagers multicultural">
            <a:extLst>
              <a:ext uri="{FF2B5EF4-FFF2-40B4-BE49-F238E27FC236}">
                <a16:creationId xmlns:a16="http://schemas.microsoft.com/office/drawing/2014/main" id="{0EECCBE6-4563-4EA6-906B-CEFEA5A7EF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79006" y="2049016"/>
            <a:ext cx="5005387" cy="39104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95581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FD8B7-C5F8-476F-B707-9E7137E90B62}"/>
              </a:ext>
            </a:extLst>
          </p:cNvPr>
          <p:cNvSpPr>
            <a:spLocks noGrp="1"/>
          </p:cNvSpPr>
          <p:nvPr>
            <p:ph type="title"/>
          </p:nvPr>
        </p:nvSpPr>
        <p:spPr/>
        <p:txBody>
          <a:bodyPr/>
          <a:lstStyle/>
          <a:p>
            <a:r>
              <a:rPr lang="en-GB" dirty="0">
                <a:latin typeface="NTPreCursivefk" panose="03000400000000000000" pitchFamily="66" charset="0"/>
              </a:rPr>
              <a:t>Reflection</a:t>
            </a:r>
          </a:p>
        </p:txBody>
      </p:sp>
      <p:graphicFrame>
        <p:nvGraphicFramePr>
          <p:cNvPr id="4" name="Content Placeholder 3">
            <a:extLst>
              <a:ext uri="{FF2B5EF4-FFF2-40B4-BE49-F238E27FC236}">
                <a16:creationId xmlns:a16="http://schemas.microsoft.com/office/drawing/2014/main" id="{A0D42DE8-BD78-4BFA-84AF-CA79FCF13CC7}"/>
              </a:ext>
            </a:extLst>
          </p:cNvPr>
          <p:cNvGraphicFramePr>
            <a:graphicFrameLocks noGrp="1"/>
          </p:cNvGraphicFramePr>
          <p:nvPr>
            <p:ph idx="1"/>
            <p:extLst>
              <p:ext uri="{D42A27DB-BD31-4B8C-83A1-F6EECF244321}">
                <p14:modId xmlns:p14="http://schemas.microsoft.com/office/powerpoint/2010/main" val="2102390777"/>
              </p:ext>
            </p:extLst>
          </p:nvPr>
        </p:nvGraphicFramePr>
        <p:xfrm>
          <a:off x="561975" y="1690688"/>
          <a:ext cx="10515600" cy="2551430"/>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4116704763"/>
                    </a:ext>
                  </a:extLst>
                </a:gridCol>
              </a:tblGrid>
              <a:tr h="0">
                <a:tc>
                  <a:txBody>
                    <a:bodyPr/>
                    <a:lstStyle/>
                    <a:p>
                      <a:pPr algn="l">
                        <a:lnSpc>
                          <a:spcPct val="107000"/>
                        </a:lnSpc>
                        <a:spcAft>
                          <a:spcPts val="800"/>
                        </a:spcAft>
                      </a:pPr>
                      <a:r>
                        <a:rPr lang="en-GB" sz="3600" dirty="0">
                          <a:effectLst/>
                          <a:latin typeface="NTPreCursivefk" panose="03000400000000000000" pitchFamily="66" charset="0"/>
                        </a:rPr>
                        <a:t>• I’ve just turned 11 but nothing is happening yet. When will I start puberty?</a:t>
                      </a:r>
                    </a:p>
                    <a:p>
                      <a:pPr algn="l">
                        <a:lnSpc>
                          <a:spcPct val="107000"/>
                        </a:lnSpc>
                        <a:spcAft>
                          <a:spcPts val="800"/>
                        </a:spcAft>
                      </a:pPr>
                      <a:r>
                        <a:rPr lang="en-GB" sz="3600" dirty="0">
                          <a:effectLst/>
                          <a:latin typeface="NTPreCursivefk" panose="03000400000000000000" pitchFamily="66" charset="0"/>
                        </a:rPr>
                        <a:t>• Why are these changes happening to me?</a:t>
                      </a:r>
                    </a:p>
                    <a:p>
                      <a:pPr algn="l">
                        <a:lnSpc>
                          <a:spcPct val="107000"/>
                        </a:lnSpc>
                        <a:spcAft>
                          <a:spcPts val="800"/>
                        </a:spcAft>
                      </a:pPr>
                      <a:r>
                        <a:rPr lang="en-GB" sz="3600" dirty="0">
                          <a:effectLst/>
                          <a:latin typeface="NTPreCursivefk" panose="03000400000000000000" pitchFamily="66" charset="0"/>
                        </a:rPr>
                        <a:t>• I feel a bit scared about puberty, is this normal?</a:t>
                      </a:r>
                      <a:endParaRPr lang="en-GB" sz="3600" dirty="0">
                        <a:effectLst/>
                        <a:latin typeface="NTPreCursivefk" panose="03000400000000000000" pitchFamily="66" charset="0"/>
                        <a:ea typeface="Calibri" panose="020F0502020204030204" pitchFamily="34" charset="0"/>
                        <a:cs typeface="Times New Roman" panose="02020603050405020304" pitchFamily="18" charset="0"/>
                      </a:endParaRPr>
                    </a:p>
                  </a:txBody>
                  <a:tcPr marL="114300" marR="114300" marT="0" marB="0">
                    <a:solidFill>
                      <a:schemeClr val="bg1"/>
                    </a:solidFill>
                  </a:tcPr>
                </a:tc>
                <a:extLst>
                  <a:ext uri="{0D108BD9-81ED-4DB2-BD59-A6C34878D82A}">
                    <a16:rowId xmlns:a16="http://schemas.microsoft.com/office/drawing/2014/main" val="1270972667"/>
                  </a:ext>
                </a:extLst>
              </a:tr>
            </a:tbl>
          </a:graphicData>
        </a:graphic>
      </p:graphicFrame>
    </p:spTree>
    <p:extLst>
      <p:ext uri="{BB962C8B-B14F-4D97-AF65-F5344CB8AC3E}">
        <p14:creationId xmlns:p14="http://schemas.microsoft.com/office/powerpoint/2010/main" val="1852702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D72A3-DB2E-4C93-A461-5A4C2D5FA61E}"/>
              </a:ext>
            </a:extLst>
          </p:cNvPr>
          <p:cNvSpPr>
            <a:spLocks noGrp="1"/>
          </p:cNvSpPr>
          <p:nvPr>
            <p:ph type="title"/>
          </p:nvPr>
        </p:nvSpPr>
        <p:spPr/>
        <p:txBody>
          <a:bodyPr/>
          <a:lstStyle/>
          <a:p>
            <a:r>
              <a:rPr lang="en-GB" dirty="0">
                <a:latin typeface="NTPreCursivefk" panose="03000400000000000000" pitchFamily="66" charset="0"/>
              </a:rPr>
              <a:t>Annotate the body with changes you cannot control and changes you can control….</a:t>
            </a:r>
          </a:p>
        </p:txBody>
      </p:sp>
      <p:pic>
        <p:nvPicPr>
          <p:cNvPr id="1026" name="Picture 2">
            <a:extLst>
              <a:ext uri="{FF2B5EF4-FFF2-40B4-BE49-F238E27FC236}">
                <a16:creationId xmlns:a16="http://schemas.microsoft.com/office/drawing/2014/main" id="{A31581BC-10D7-4B31-AA4F-FB43605A521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33253" y="1547396"/>
            <a:ext cx="3295650" cy="4287708"/>
          </a:xfrm>
          <a:prstGeom prst="rect">
            <a:avLst/>
          </a:prstGeom>
          <a:noFill/>
          <a:extLst>
            <a:ext uri="{909E8E84-426E-40DD-AFC4-6F175D3DCCD1}">
              <a14:hiddenFill xmlns:a14="http://schemas.microsoft.com/office/drawing/2010/main">
                <a:solidFill>
                  <a:srgbClr val="FFFFFF"/>
                </a:solidFill>
              </a14:hiddenFill>
            </a:ext>
          </a:extLst>
        </p:spPr>
      </p:pic>
      <p:sp>
        <p:nvSpPr>
          <p:cNvPr id="6" name="Cloud 5">
            <a:extLst>
              <a:ext uri="{FF2B5EF4-FFF2-40B4-BE49-F238E27FC236}">
                <a16:creationId xmlns:a16="http://schemas.microsoft.com/office/drawing/2014/main" id="{65668E67-F8E9-422C-8B0B-B354D760AA68}"/>
              </a:ext>
            </a:extLst>
          </p:cNvPr>
          <p:cNvSpPr/>
          <p:nvPr/>
        </p:nvSpPr>
        <p:spPr>
          <a:xfrm>
            <a:off x="7324078" y="1899821"/>
            <a:ext cx="3799642" cy="3755255"/>
          </a:xfrm>
          <a:prstGeom prst="clou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ln w="0"/>
                <a:solidFill>
                  <a:schemeClr val="tx1"/>
                </a:solidFill>
                <a:effectLst>
                  <a:outerShdw blurRad="38100" dist="19050" dir="2700000" algn="tl" rotWithShape="0">
                    <a:schemeClr val="dk1">
                      <a:alpha val="40000"/>
                    </a:schemeClr>
                  </a:outerShdw>
                </a:effectLst>
                <a:latin typeface="NTPreCursivefk" panose="03000400000000000000" pitchFamily="66" charset="0"/>
              </a:rPr>
              <a:t>What changes will happen as you turn into a teenager?</a:t>
            </a:r>
            <a:endParaRPr lang="en-GB" dirty="0"/>
          </a:p>
        </p:txBody>
      </p:sp>
      <p:pic>
        <p:nvPicPr>
          <p:cNvPr id="1028" name="Picture 4" descr="Image result for baby  growing into a toddler child clipart">
            <a:extLst>
              <a:ext uri="{FF2B5EF4-FFF2-40B4-BE49-F238E27FC236}">
                <a16:creationId xmlns:a16="http://schemas.microsoft.com/office/drawing/2014/main" id="{CC276E0C-D9B5-432D-8E0B-6DC8DDDD89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243" y="3324226"/>
            <a:ext cx="4540680" cy="36357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1782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77EE1-A28A-42AF-8243-1A36B87A5791}"/>
              </a:ext>
            </a:extLst>
          </p:cNvPr>
          <p:cNvSpPr>
            <a:spLocks noGrp="1"/>
          </p:cNvSpPr>
          <p:nvPr>
            <p:ph type="title"/>
          </p:nvPr>
        </p:nvSpPr>
        <p:spPr/>
        <p:txBody>
          <a:bodyPr/>
          <a:lstStyle/>
          <a:p>
            <a:r>
              <a:rPr lang="en-GB" dirty="0">
                <a:latin typeface="NTPreCursivefk" panose="03000400000000000000" pitchFamily="66" charset="0"/>
              </a:rPr>
              <a:t>Guess the word: _ _ _ _ _ _ _</a:t>
            </a:r>
          </a:p>
        </p:txBody>
      </p:sp>
      <p:pic>
        <p:nvPicPr>
          <p:cNvPr id="3074" name="Picture 2" descr="See the source image">
            <a:extLst>
              <a:ext uri="{FF2B5EF4-FFF2-40B4-BE49-F238E27FC236}">
                <a16:creationId xmlns:a16="http://schemas.microsoft.com/office/drawing/2014/main" id="{F1BB836B-5DED-4EC2-B7E3-519C523B0D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7522" y="2145437"/>
            <a:ext cx="718185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2750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randombar(horizontal)">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See the source image">
            <a:extLst>
              <a:ext uri="{FF2B5EF4-FFF2-40B4-BE49-F238E27FC236}">
                <a16:creationId xmlns:a16="http://schemas.microsoft.com/office/drawing/2014/main" id="{753274A2-7916-41CB-A161-13C5A641CF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8947" y="916712"/>
            <a:ext cx="7181850" cy="3810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8F09C9C-0013-4F4C-BB82-4090342B9950}"/>
              </a:ext>
            </a:extLst>
          </p:cNvPr>
          <p:cNvSpPr txBox="1"/>
          <p:nvPr/>
        </p:nvSpPr>
        <p:spPr>
          <a:xfrm>
            <a:off x="1404429" y="5267510"/>
            <a:ext cx="9229725" cy="769441"/>
          </a:xfrm>
          <a:prstGeom prst="rect">
            <a:avLst/>
          </a:prstGeom>
          <a:noFill/>
        </p:spPr>
        <p:txBody>
          <a:bodyPr wrap="square" rtlCol="0">
            <a:spAutoFit/>
          </a:bodyPr>
          <a:lstStyle/>
          <a:p>
            <a:pPr algn="ctr"/>
            <a:r>
              <a:rPr lang="en-GB" sz="4400" dirty="0">
                <a:latin typeface="NTPreCursivefk" panose="03000400000000000000" pitchFamily="66" charset="0"/>
              </a:rPr>
              <a:t>What does the word mean?</a:t>
            </a:r>
          </a:p>
        </p:txBody>
      </p:sp>
    </p:spTree>
    <p:extLst>
      <p:ext uri="{BB962C8B-B14F-4D97-AF65-F5344CB8AC3E}">
        <p14:creationId xmlns:p14="http://schemas.microsoft.com/office/powerpoint/2010/main" val="4195319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ee the source image">
            <a:extLst>
              <a:ext uri="{FF2B5EF4-FFF2-40B4-BE49-F238E27FC236}">
                <a16:creationId xmlns:a16="http://schemas.microsoft.com/office/drawing/2014/main" id="{9991F86D-ED77-491A-BBC9-B6A289DE66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2749" y="3362233"/>
            <a:ext cx="4514850" cy="30099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E1E2A847-3BFA-437E-87C8-84D0EEF75962}"/>
              </a:ext>
            </a:extLst>
          </p:cNvPr>
          <p:cNvSpPr txBox="1"/>
          <p:nvPr/>
        </p:nvSpPr>
        <p:spPr>
          <a:xfrm>
            <a:off x="642891" y="230819"/>
            <a:ext cx="6826928" cy="2800767"/>
          </a:xfrm>
          <a:prstGeom prst="rect">
            <a:avLst/>
          </a:prstGeom>
          <a:noFill/>
        </p:spPr>
        <p:txBody>
          <a:bodyPr wrap="square" rtlCol="0">
            <a:spAutoFit/>
          </a:bodyPr>
          <a:lstStyle/>
          <a:p>
            <a:r>
              <a:rPr lang="en-GB" sz="4400" dirty="0">
                <a:latin typeface="NTPreCursivefk" panose="03000400000000000000" pitchFamily="66" charset="0"/>
              </a:rPr>
              <a:t>Group work…</a:t>
            </a:r>
          </a:p>
          <a:p>
            <a:r>
              <a:rPr lang="en-GB" sz="4400" dirty="0">
                <a:latin typeface="NTPreCursivefk" panose="03000400000000000000" pitchFamily="66" charset="0"/>
              </a:rPr>
              <a:t>In groups, discuss:</a:t>
            </a:r>
          </a:p>
          <a:p>
            <a:endParaRPr lang="en-GB" sz="4400" dirty="0">
              <a:latin typeface="NTPreCursivefk" panose="03000400000000000000" pitchFamily="66" charset="0"/>
            </a:endParaRPr>
          </a:p>
          <a:p>
            <a:endParaRPr lang="en-GB" sz="4400" dirty="0">
              <a:latin typeface="NTPreCursivefk" panose="03000400000000000000" pitchFamily="66" charset="0"/>
            </a:endParaRPr>
          </a:p>
        </p:txBody>
      </p:sp>
      <p:graphicFrame>
        <p:nvGraphicFramePr>
          <p:cNvPr id="3" name="Table 2">
            <a:extLst>
              <a:ext uri="{FF2B5EF4-FFF2-40B4-BE49-F238E27FC236}">
                <a16:creationId xmlns:a16="http://schemas.microsoft.com/office/drawing/2014/main" id="{300CDF27-85DA-4B3E-B513-A21FCCF460F1}"/>
              </a:ext>
            </a:extLst>
          </p:cNvPr>
          <p:cNvGraphicFramePr>
            <a:graphicFrameLocks noGrp="1"/>
          </p:cNvGraphicFramePr>
          <p:nvPr>
            <p:extLst>
              <p:ext uri="{D42A27DB-BD31-4B8C-83A1-F6EECF244321}">
                <p14:modId xmlns:p14="http://schemas.microsoft.com/office/powerpoint/2010/main" val="407734383"/>
              </p:ext>
            </p:extLst>
          </p:nvPr>
        </p:nvGraphicFramePr>
        <p:xfrm>
          <a:off x="642891" y="1757423"/>
          <a:ext cx="10515600" cy="1768729"/>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2295312557"/>
                    </a:ext>
                  </a:extLst>
                </a:gridCol>
              </a:tblGrid>
              <a:tr h="0">
                <a:tc>
                  <a:txBody>
                    <a:bodyPr/>
                    <a:lstStyle/>
                    <a:p>
                      <a:pPr algn="l">
                        <a:lnSpc>
                          <a:spcPct val="107000"/>
                        </a:lnSpc>
                        <a:spcAft>
                          <a:spcPts val="800"/>
                        </a:spcAft>
                      </a:pPr>
                      <a:r>
                        <a:rPr lang="en-GB" sz="3200" dirty="0">
                          <a:effectLst/>
                          <a:latin typeface="NTPreCursivefk" panose="03000400000000000000" pitchFamily="66" charset="0"/>
                        </a:rPr>
                        <a:t>Does everyone start puberty at the same time? </a:t>
                      </a:r>
                    </a:p>
                    <a:p>
                      <a:pPr algn="l">
                        <a:lnSpc>
                          <a:spcPct val="107000"/>
                        </a:lnSpc>
                        <a:spcAft>
                          <a:spcPts val="800"/>
                        </a:spcAft>
                      </a:pPr>
                      <a:r>
                        <a:rPr lang="en-GB" sz="3200" dirty="0">
                          <a:effectLst/>
                          <a:latin typeface="NTPreCursivefk" panose="03000400000000000000" pitchFamily="66" charset="0"/>
                        </a:rPr>
                        <a:t>Will these changes happen to everyone at the same time?</a:t>
                      </a:r>
                    </a:p>
                    <a:p>
                      <a:pPr algn="l">
                        <a:lnSpc>
                          <a:spcPct val="107000"/>
                        </a:lnSpc>
                        <a:spcAft>
                          <a:spcPts val="800"/>
                        </a:spcAft>
                      </a:pPr>
                      <a:r>
                        <a:rPr lang="en-GB" sz="3200" dirty="0">
                          <a:effectLst/>
                          <a:latin typeface="NTPreCursivefk" panose="03000400000000000000" pitchFamily="66" charset="0"/>
                        </a:rPr>
                        <a:t>Why are these changes happening?</a:t>
                      </a:r>
                      <a:endParaRPr lang="en-GB" sz="3200" dirty="0">
                        <a:effectLst/>
                        <a:latin typeface="NTPreCursivefk" panose="03000400000000000000" pitchFamily="66" charset="0"/>
                        <a:ea typeface="Calibri" panose="020F0502020204030204" pitchFamily="34" charset="0"/>
                        <a:cs typeface="Times New Roman" panose="02020603050405020304" pitchFamily="18" charset="0"/>
                      </a:endParaRPr>
                    </a:p>
                  </a:txBody>
                  <a:tcPr marL="114300" marR="114300" marT="0" marB="0">
                    <a:solidFill>
                      <a:schemeClr val="bg1"/>
                    </a:solidFill>
                  </a:tcPr>
                </a:tc>
                <a:extLst>
                  <a:ext uri="{0D108BD9-81ED-4DB2-BD59-A6C34878D82A}">
                    <a16:rowId xmlns:a16="http://schemas.microsoft.com/office/drawing/2014/main" val="4026532555"/>
                  </a:ext>
                </a:extLst>
              </a:tr>
            </a:tbl>
          </a:graphicData>
        </a:graphic>
      </p:graphicFrame>
    </p:spTree>
    <p:extLst>
      <p:ext uri="{BB962C8B-B14F-4D97-AF65-F5344CB8AC3E}">
        <p14:creationId xmlns:p14="http://schemas.microsoft.com/office/powerpoint/2010/main" val="879499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8" name="Picture 4" descr="Image result for Feedback">
            <a:extLst>
              <a:ext uri="{FF2B5EF4-FFF2-40B4-BE49-F238E27FC236}">
                <a16:creationId xmlns:a16="http://schemas.microsoft.com/office/drawing/2014/main" id="{0E8F7B06-571E-41C7-9A11-D28CB0FE0E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16568" y="1957114"/>
            <a:ext cx="6322797" cy="47368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1357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FA82D-11E9-4C77-B23E-D1F3E71C86AA}"/>
              </a:ext>
            </a:extLst>
          </p:cNvPr>
          <p:cNvSpPr>
            <a:spLocks noGrp="1"/>
          </p:cNvSpPr>
          <p:nvPr>
            <p:ph type="title"/>
          </p:nvPr>
        </p:nvSpPr>
        <p:spPr/>
        <p:txBody>
          <a:bodyPr/>
          <a:lstStyle/>
          <a:p>
            <a:r>
              <a:rPr lang="en-GB" dirty="0">
                <a:latin typeface="NTPreCursivefk" panose="03000400000000000000" pitchFamily="66" charset="0"/>
              </a:rPr>
              <a:t>Puberty</a:t>
            </a:r>
          </a:p>
        </p:txBody>
      </p:sp>
      <p:graphicFrame>
        <p:nvGraphicFramePr>
          <p:cNvPr id="4" name="Content Placeholder 3">
            <a:extLst>
              <a:ext uri="{FF2B5EF4-FFF2-40B4-BE49-F238E27FC236}">
                <a16:creationId xmlns:a16="http://schemas.microsoft.com/office/drawing/2014/main" id="{F8CFA64F-E079-44E0-B144-1F4AA970A136}"/>
              </a:ext>
            </a:extLst>
          </p:cNvPr>
          <p:cNvGraphicFramePr>
            <a:graphicFrameLocks noGrp="1"/>
          </p:cNvGraphicFramePr>
          <p:nvPr>
            <p:ph idx="1"/>
            <p:extLst>
              <p:ext uri="{D42A27DB-BD31-4B8C-83A1-F6EECF244321}">
                <p14:modId xmlns:p14="http://schemas.microsoft.com/office/powerpoint/2010/main" val="3406026303"/>
              </p:ext>
            </p:extLst>
          </p:nvPr>
        </p:nvGraphicFramePr>
        <p:xfrm>
          <a:off x="838200" y="1690688"/>
          <a:ext cx="10515600" cy="2486025"/>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2942044230"/>
                    </a:ext>
                  </a:extLst>
                </a:gridCol>
              </a:tblGrid>
              <a:tr h="0">
                <a:tc>
                  <a:txBody>
                    <a:bodyPr/>
                    <a:lstStyle/>
                    <a:p>
                      <a:pPr algn="l">
                        <a:lnSpc>
                          <a:spcPct val="107000"/>
                        </a:lnSpc>
                        <a:spcAft>
                          <a:spcPts val="800"/>
                        </a:spcAft>
                      </a:pPr>
                      <a:r>
                        <a:rPr lang="en-GB" sz="2800" dirty="0">
                          <a:effectLst/>
                          <a:latin typeface="NTPreCursivefk" panose="03000400000000000000" pitchFamily="66" charset="0"/>
                        </a:rPr>
                        <a:t>Usually, puberty starts between ages 8 and 13 in girls and ages 9 and 15 in boys. This wide range in ages may help to explain why some young people in the same age group are at different physical stages in their development.</a:t>
                      </a:r>
                    </a:p>
                    <a:p>
                      <a:pPr algn="l">
                        <a:lnSpc>
                          <a:spcPct val="107000"/>
                        </a:lnSpc>
                        <a:spcAft>
                          <a:spcPts val="800"/>
                        </a:spcAft>
                      </a:pPr>
                      <a:endParaRPr lang="en-GB" sz="2800" dirty="0">
                        <a:effectLst/>
                        <a:latin typeface="NTPreCursivefk" panose="03000400000000000000" pitchFamily="66" charset="0"/>
                        <a:ea typeface="Calibri" panose="020F0502020204030204" pitchFamily="34" charset="0"/>
                        <a:cs typeface="Times New Roman" panose="02020603050405020304" pitchFamily="18" charset="0"/>
                      </a:endParaRPr>
                    </a:p>
                    <a:p>
                      <a:pPr algn="l">
                        <a:lnSpc>
                          <a:spcPct val="107000"/>
                        </a:lnSpc>
                        <a:spcAft>
                          <a:spcPts val="800"/>
                        </a:spcAft>
                      </a:pPr>
                      <a:endParaRPr lang="en-GB" sz="2800" dirty="0">
                        <a:effectLst/>
                        <a:latin typeface="NTPreCursivefk" panose="03000400000000000000" pitchFamily="66" charset="0"/>
                        <a:ea typeface="Calibri" panose="020F0502020204030204" pitchFamily="34" charset="0"/>
                        <a:cs typeface="Times New Roman" panose="02020603050405020304" pitchFamily="18" charset="0"/>
                      </a:endParaRPr>
                    </a:p>
                  </a:txBody>
                  <a:tcPr marL="114300" marR="114300" marT="0" marB="0">
                    <a:solidFill>
                      <a:schemeClr val="bg1"/>
                    </a:solidFill>
                  </a:tcPr>
                </a:tc>
                <a:extLst>
                  <a:ext uri="{0D108BD9-81ED-4DB2-BD59-A6C34878D82A}">
                    <a16:rowId xmlns:a16="http://schemas.microsoft.com/office/drawing/2014/main" val="686501534"/>
                  </a:ext>
                </a:extLst>
              </a:tr>
            </a:tbl>
          </a:graphicData>
        </a:graphic>
      </p:graphicFrame>
    </p:spTree>
    <p:extLst>
      <p:ext uri="{BB962C8B-B14F-4D97-AF65-F5344CB8AC3E}">
        <p14:creationId xmlns:p14="http://schemas.microsoft.com/office/powerpoint/2010/main" val="155090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B3717E3-C62A-4696-A7FB-BC48EB406BB0}"/>
              </a:ext>
            </a:extLst>
          </p:cNvPr>
          <p:cNvGraphicFramePr>
            <a:graphicFrameLocks noGrp="1"/>
          </p:cNvGraphicFramePr>
          <p:nvPr>
            <p:extLst>
              <p:ext uri="{D42A27DB-BD31-4B8C-83A1-F6EECF244321}">
                <p14:modId xmlns:p14="http://schemas.microsoft.com/office/powerpoint/2010/main" val="54834540"/>
              </p:ext>
            </p:extLst>
          </p:nvPr>
        </p:nvGraphicFramePr>
        <p:xfrm>
          <a:off x="838200" y="1239189"/>
          <a:ext cx="10515600" cy="1043686"/>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1503953397"/>
                    </a:ext>
                  </a:extLst>
                </a:gridCol>
              </a:tblGrid>
              <a:tr h="0">
                <a:tc>
                  <a:txBody>
                    <a:bodyPr/>
                    <a:lstStyle/>
                    <a:p>
                      <a:pPr algn="ctr">
                        <a:lnSpc>
                          <a:spcPct val="107000"/>
                        </a:lnSpc>
                        <a:spcAft>
                          <a:spcPts val="800"/>
                        </a:spcAft>
                      </a:pPr>
                      <a:r>
                        <a:rPr lang="en-GB" sz="3200" dirty="0">
                          <a:effectLst/>
                          <a:latin typeface="NTPreCursivefk" panose="03000400000000000000" pitchFamily="66" charset="0"/>
                        </a:rPr>
                        <a:t>Puberty starts when your body is ready. It’s a bit like when you start to lose your milk teeth—it happens to everyone at different times.</a:t>
                      </a:r>
                    </a:p>
                  </a:txBody>
                  <a:tcPr marL="114300" marR="114300" marT="0" marB="0">
                    <a:solidFill>
                      <a:schemeClr val="bg1"/>
                    </a:solidFill>
                  </a:tcPr>
                </a:tc>
                <a:extLst>
                  <a:ext uri="{0D108BD9-81ED-4DB2-BD59-A6C34878D82A}">
                    <a16:rowId xmlns:a16="http://schemas.microsoft.com/office/drawing/2014/main" val="744970161"/>
                  </a:ext>
                </a:extLst>
              </a:tr>
            </a:tbl>
          </a:graphicData>
        </a:graphic>
      </p:graphicFrame>
    </p:spTree>
    <p:extLst>
      <p:ext uri="{BB962C8B-B14F-4D97-AF65-F5344CB8AC3E}">
        <p14:creationId xmlns:p14="http://schemas.microsoft.com/office/powerpoint/2010/main" val="13368026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526</Words>
  <Application>Microsoft Office PowerPoint</Application>
  <PresentationFormat>Widescreen</PresentationFormat>
  <Paragraphs>36</Paragraphs>
  <Slides>20</Slides>
  <Notes>0</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NTPreCursivefk</vt:lpstr>
      <vt:lpstr>Office Theme</vt:lpstr>
      <vt:lpstr>Today’s learning objectives:</vt:lpstr>
      <vt:lpstr>Changes Lesson 1</vt:lpstr>
      <vt:lpstr>Annotate the body with changes you cannot control and changes you can control….</vt:lpstr>
      <vt:lpstr>Guess the word: _ _ _ _ _ _ _</vt:lpstr>
      <vt:lpstr>PowerPoint Presentation</vt:lpstr>
      <vt:lpstr>PowerPoint Presentation</vt:lpstr>
      <vt:lpstr>PowerPoint Presentation</vt:lpstr>
      <vt:lpstr>Puberty</vt:lpstr>
      <vt:lpstr>PowerPoint Presentation</vt:lpstr>
      <vt:lpstr>PowerPoint Presentation</vt:lpstr>
      <vt:lpstr>PowerPoint Presentation</vt:lpstr>
      <vt:lpstr>Write the correct names on the body parts</vt:lpstr>
      <vt:lpstr>PowerPoint Presentation</vt:lpstr>
      <vt:lpstr>PowerPoint Presentation</vt:lpstr>
      <vt:lpstr>What changes can you see?</vt:lpstr>
      <vt:lpstr>What changes can you see?</vt:lpstr>
      <vt:lpstr>What changes can you see?</vt:lpstr>
      <vt:lpstr>Summary of changes.</vt:lpstr>
      <vt:lpstr>Any Questions?</vt:lpstr>
      <vt:lpstr>Reflection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Changes Lesson 1</dc:title>
  <dc:creator>Rossall, Jillian</dc:creator>
  <cp:lastModifiedBy>bryden, sally</cp:lastModifiedBy>
  <cp:revision>6</cp:revision>
  <dcterms:created xsi:type="dcterms:W3CDTF">2021-06-21T17:16:17Z</dcterms:created>
  <dcterms:modified xsi:type="dcterms:W3CDTF">2024-06-06T08:40:57Z</dcterms:modified>
</cp:coreProperties>
</file>