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5" d="100"/>
          <a:sy n="75" d="100"/>
        </p:scale>
        <p:origin x="90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C1D59-4F8C-4D61-B577-1B97BCF4902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5837900-26D2-401D-9614-02F102C4A8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A53DD61-3C08-4378-8975-1131FC183D30}"/>
              </a:ext>
            </a:extLst>
          </p:cNvPr>
          <p:cNvSpPr>
            <a:spLocks noGrp="1"/>
          </p:cNvSpPr>
          <p:nvPr>
            <p:ph type="dt" sz="half" idx="10"/>
          </p:nvPr>
        </p:nvSpPr>
        <p:spPr/>
        <p:txBody>
          <a:bodyPr/>
          <a:lstStyle/>
          <a:p>
            <a:fld id="{5C8318D7-BD87-40EE-A664-CCD3FAD0AA3B}" type="datetimeFigureOut">
              <a:rPr lang="en-GB" smtClean="0"/>
              <a:t>06/06/2024</a:t>
            </a:fld>
            <a:endParaRPr lang="en-GB"/>
          </a:p>
        </p:txBody>
      </p:sp>
      <p:sp>
        <p:nvSpPr>
          <p:cNvPr id="5" name="Footer Placeholder 4">
            <a:extLst>
              <a:ext uri="{FF2B5EF4-FFF2-40B4-BE49-F238E27FC236}">
                <a16:creationId xmlns:a16="http://schemas.microsoft.com/office/drawing/2014/main" id="{F26B6978-A832-477F-A548-9D8B46B73D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942C618-5654-4BCF-AAE8-DBD621EDEFC6}"/>
              </a:ext>
            </a:extLst>
          </p:cNvPr>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934487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40BAB-56D7-4A33-9B57-EEC05CBB34D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922CAB7-CEBC-4585-8EA8-1DC3D6310D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4267C83-B009-468D-8244-8C14B4A46E65}"/>
              </a:ext>
            </a:extLst>
          </p:cNvPr>
          <p:cNvSpPr>
            <a:spLocks noGrp="1"/>
          </p:cNvSpPr>
          <p:nvPr>
            <p:ph type="dt" sz="half" idx="10"/>
          </p:nvPr>
        </p:nvSpPr>
        <p:spPr/>
        <p:txBody>
          <a:bodyPr/>
          <a:lstStyle/>
          <a:p>
            <a:fld id="{5C8318D7-BD87-40EE-A664-CCD3FAD0AA3B}" type="datetimeFigureOut">
              <a:rPr lang="en-GB" smtClean="0"/>
              <a:t>06/06/2024</a:t>
            </a:fld>
            <a:endParaRPr lang="en-GB"/>
          </a:p>
        </p:txBody>
      </p:sp>
      <p:sp>
        <p:nvSpPr>
          <p:cNvPr id="5" name="Footer Placeholder 4">
            <a:extLst>
              <a:ext uri="{FF2B5EF4-FFF2-40B4-BE49-F238E27FC236}">
                <a16:creationId xmlns:a16="http://schemas.microsoft.com/office/drawing/2014/main" id="{4509FAD5-5B18-40B9-9090-9F9A83D37C6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C3C3D95-DF9D-43C9-A2DE-AA95845B7C8D}"/>
              </a:ext>
            </a:extLst>
          </p:cNvPr>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2232007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2FFAD2-69D5-4926-B2F6-F4E8B3E2AD1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F73DEFD-8E73-4D9F-AEA5-72125534266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88C5412-2A09-4F48-BCB9-36EE9CDB9583}"/>
              </a:ext>
            </a:extLst>
          </p:cNvPr>
          <p:cNvSpPr>
            <a:spLocks noGrp="1"/>
          </p:cNvSpPr>
          <p:nvPr>
            <p:ph type="dt" sz="half" idx="10"/>
          </p:nvPr>
        </p:nvSpPr>
        <p:spPr/>
        <p:txBody>
          <a:bodyPr/>
          <a:lstStyle/>
          <a:p>
            <a:fld id="{5C8318D7-BD87-40EE-A664-CCD3FAD0AA3B}" type="datetimeFigureOut">
              <a:rPr lang="en-GB" smtClean="0"/>
              <a:t>06/06/2024</a:t>
            </a:fld>
            <a:endParaRPr lang="en-GB"/>
          </a:p>
        </p:txBody>
      </p:sp>
      <p:sp>
        <p:nvSpPr>
          <p:cNvPr id="5" name="Footer Placeholder 4">
            <a:extLst>
              <a:ext uri="{FF2B5EF4-FFF2-40B4-BE49-F238E27FC236}">
                <a16:creationId xmlns:a16="http://schemas.microsoft.com/office/drawing/2014/main" id="{5A4EBCBB-57D2-43BC-92BA-2FC2B2DF67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ED66079-6E0C-48F8-B158-8CA3650E9A70}"/>
              </a:ext>
            </a:extLst>
          </p:cNvPr>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438529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68C48-8E0A-468A-96A9-E021C650008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04B5FE2-9AFB-423F-8EE6-2D3C2919CD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A3012DC-C18C-4A4C-8D18-936793ADB285}"/>
              </a:ext>
            </a:extLst>
          </p:cNvPr>
          <p:cNvSpPr>
            <a:spLocks noGrp="1"/>
          </p:cNvSpPr>
          <p:nvPr>
            <p:ph type="dt" sz="half" idx="10"/>
          </p:nvPr>
        </p:nvSpPr>
        <p:spPr/>
        <p:txBody>
          <a:bodyPr/>
          <a:lstStyle/>
          <a:p>
            <a:fld id="{5C8318D7-BD87-40EE-A664-CCD3FAD0AA3B}" type="datetimeFigureOut">
              <a:rPr lang="en-GB" smtClean="0"/>
              <a:t>06/06/2024</a:t>
            </a:fld>
            <a:endParaRPr lang="en-GB"/>
          </a:p>
        </p:txBody>
      </p:sp>
      <p:sp>
        <p:nvSpPr>
          <p:cNvPr id="5" name="Footer Placeholder 4">
            <a:extLst>
              <a:ext uri="{FF2B5EF4-FFF2-40B4-BE49-F238E27FC236}">
                <a16:creationId xmlns:a16="http://schemas.microsoft.com/office/drawing/2014/main" id="{B59B48DD-CD1E-44B2-A108-6384B294C32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FA2FEC-7F76-472B-9CF9-D4D6483088FE}"/>
              </a:ext>
            </a:extLst>
          </p:cNvPr>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1971825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E6765-E253-4823-A295-5579D512583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4FAE2E5-3D80-4285-B89D-59B6B0B3B0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A9BE635-2E72-43AE-8353-B3C694275E2C}"/>
              </a:ext>
            </a:extLst>
          </p:cNvPr>
          <p:cNvSpPr>
            <a:spLocks noGrp="1"/>
          </p:cNvSpPr>
          <p:nvPr>
            <p:ph type="dt" sz="half" idx="10"/>
          </p:nvPr>
        </p:nvSpPr>
        <p:spPr/>
        <p:txBody>
          <a:bodyPr/>
          <a:lstStyle/>
          <a:p>
            <a:fld id="{5C8318D7-BD87-40EE-A664-CCD3FAD0AA3B}" type="datetimeFigureOut">
              <a:rPr lang="en-GB" smtClean="0"/>
              <a:t>06/06/2024</a:t>
            </a:fld>
            <a:endParaRPr lang="en-GB"/>
          </a:p>
        </p:txBody>
      </p:sp>
      <p:sp>
        <p:nvSpPr>
          <p:cNvPr id="5" name="Footer Placeholder 4">
            <a:extLst>
              <a:ext uri="{FF2B5EF4-FFF2-40B4-BE49-F238E27FC236}">
                <a16:creationId xmlns:a16="http://schemas.microsoft.com/office/drawing/2014/main" id="{2A825E73-4A9F-476C-B5C4-11D633BAFA9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911C6DD-F113-4C7E-BD66-48F7038F106D}"/>
              </a:ext>
            </a:extLst>
          </p:cNvPr>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3377720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9C971-9DA2-4B2D-957C-0D69F4CFFC8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CCD98C-7314-4408-B0BB-0BD6FD5EE50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6A5ECD6-B5B1-415F-975B-D5488B6C15B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70D975F-EB27-46D7-A889-F769BCE10CC6}"/>
              </a:ext>
            </a:extLst>
          </p:cNvPr>
          <p:cNvSpPr>
            <a:spLocks noGrp="1"/>
          </p:cNvSpPr>
          <p:nvPr>
            <p:ph type="dt" sz="half" idx="10"/>
          </p:nvPr>
        </p:nvSpPr>
        <p:spPr/>
        <p:txBody>
          <a:bodyPr/>
          <a:lstStyle/>
          <a:p>
            <a:fld id="{5C8318D7-BD87-40EE-A664-CCD3FAD0AA3B}" type="datetimeFigureOut">
              <a:rPr lang="en-GB" smtClean="0"/>
              <a:t>06/06/2024</a:t>
            </a:fld>
            <a:endParaRPr lang="en-GB"/>
          </a:p>
        </p:txBody>
      </p:sp>
      <p:sp>
        <p:nvSpPr>
          <p:cNvPr id="6" name="Footer Placeholder 5">
            <a:extLst>
              <a:ext uri="{FF2B5EF4-FFF2-40B4-BE49-F238E27FC236}">
                <a16:creationId xmlns:a16="http://schemas.microsoft.com/office/drawing/2014/main" id="{C13BF77A-D5AE-4643-822A-5342D35761C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9F4B41B-9FDA-4802-B9E4-7E1D94E58FDC}"/>
              </a:ext>
            </a:extLst>
          </p:cNvPr>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3356435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14090-1D03-40AE-ACEA-AC7463E82F3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9D3D529-9C31-4CA4-9697-F348195987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AF05128-4814-43B7-A087-023E653254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DB6A942-C6A4-4EFA-92BA-D837AD026F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7615559-2AB3-4E57-B2DA-153F67F0A51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44E1323-2691-4019-A0C3-EEA20FF0EF71}"/>
              </a:ext>
            </a:extLst>
          </p:cNvPr>
          <p:cNvSpPr>
            <a:spLocks noGrp="1"/>
          </p:cNvSpPr>
          <p:nvPr>
            <p:ph type="dt" sz="half" idx="10"/>
          </p:nvPr>
        </p:nvSpPr>
        <p:spPr/>
        <p:txBody>
          <a:bodyPr/>
          <a:lstStyle/>
          <a:p>
            <a:fld id="{5C8318D7-BD87-40EE-A664-CCD3FAD0AA3B}" type="datetimeFigureOut">
              <a:rPr lang="en-GB" smtClean="0"/>
              <a:t>06/06/2024</a:t>
            </a:fld>
            <a:endParaRPr lang="en-GB"/>
          </a:p>
        </p:txBody>
      </p:sp>
      <p:sp>
        <p:nvSpPr>
          <p:cNvPr id="8" name="Footer Placeholder 7">
            <a:extLst>
              <a:ext uri="{FF2B5EF4-FFF2-40B4-BE49-F238E27FC236}">
                <a16:creationId xmlns:a16="http://schemas.microsoft.com/office/drawing/2014/main" id="{AED431F8-398C-4CE5-8D1B-96500723FF9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D9588FA-5D7B-4218-A772-6B1E55452B60}"/>
              </a:ext>
            </a:extLst>
          </p:cNvPr>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2941267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EB4D3-664A-4B7D-9A79-949EADE95A5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845CA12-1BDE-4B93-A1AC-801D1E35F7F7}"/>
              </a:ext>
            </a:extLst>
          </p:cNvPr>
          <p:cNvSpPr>
            <a:spLocks noGrp="1"/>
          </p:cNvSpPr>
          <p:nvPr>
            <p:ph type="dt" sz="half" idx="10"/>
          </p:nvPr>
        </p:nvSpPr>
        <p:spPr/>
        <p:txBody>
          <a:bodyPr/>
          <a:lstStyle/>
          <a:p>
            <a:fld id="{5C8318D7-BD87-40EE-A664-CCD3FAD0AA3B}" type="datetimeFigureOut">
              <a:rPr lang="en-GB" smtClean="0"/>
              <a:t>06/06/2024</a:t>
            </a:fld>
            <a:endParaRPr lang="en-GB"/>
          </a:p>
        </p:txBody>
      </p:sp>
      <p:sp>
        <p:nvSpPr>
          <p:cNvPr id="4" name="Footer Placeholder 3">
            <a:extLst>
              <a:ext uri="{FF2B5EF4-FFF2-40B4-BE49-F238E27FC236}">
                <a16:creationId xmlns:a16="http://schemas.microsoft.com/office/drawing/2014/main" id="{C0473288-9732-4CAD-AA15-724507F9549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4CF4ECE-4F7E-467E-8785-7F2E8F70D5CD}"/>
              </a:ext>
            </a:extLst>
          </p:cNvPr>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382085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61624C-4CB3-4C3E-A615-62FEFC47E3A4}"/>
              </a:ext>
            </a:extLst>
          </p:cNvPr>
          <p:cNvSpPr>
            <a:spLocks noGrp="1"/>
          </p:cNvSpPr>
          <p:nvPr>
            <p:ph type="dt" sz="half" idx="10"/>
          </p:nvPr>
        </p:nvSpPr>
        <p:spPr/>
        <p:txBody>
          <a:bodyPr/>
          <a:lstStyle/>
          <a:p>
            <a:fld id="{5C8318D7-BD87-40EE-A664-CCD3FAD0AA3B}" type="datetimeFigureOut">
              <a:rPr lang="en-GB" smtClean="0"/>
              <a:t>06/06/2024</a:t>
            </a:fld>
            <a:endParaRPr lang="en-GB"/>
          </a:p>
        </p:txBody>
      </p:sp>
      <p:sp>
        <p:nvSpPr>
          <p:cNvPr id="3" name="Footer Placeholder 2">
            <a:extLst>
              <a:ext uri="{FF2B5EF4-FFF2-40B4-BE49-F238E27FC236}">
                <a16:creationId xmlns:a16="http://schemas.microsoft.com/office/drawing/2014/main" id="{3201D032-EFDB-4DE0-95A0-805F33B3B68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1440BAD-9A28-4914-BC5F-435323ACE3A4}"/>
              </a:ext>
            </a:extLst>
          </p:cNvPr>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2712336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07456-FC09-411C-8229-BC8AFAB327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AB7C7A3-84C7-4CF7-96F2-53709FC792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012AD4C-7D35-4366-8EB5-DA45ECA716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FE9360-0396-4E30-A5D9-C9B1345642F8}"/>
              </a:ext>
            </a:extLst>
          </p:cNvPr>
          <p:cNvSpPr>
            <a:spLocks noGrp="1"/>
          </p:cNvSpPr>
          <p:nvPr>
            <p:ph type="dt" sz="half" idx="10"/>
          </p:nvPr>
        </p:nvSpPr>
        <p:spPr/>
        <p:txBody>
          <a:bodyPr/>
          <a:lstStyle/>
          <a:p>
            <a:fld id="{5C8318D7-BD87-40EE-A664-CCD3FAD0AA3B}" type="datetimeFigureOut">
              <a:rPr lang="en-GB" smtClean="0"/>
              <a:t>06/06/2024</a:t>
            </a:fld>
            <a:endParaRPr lang="en-GB"/>
          </a:p>
        </p:txBody>
      </p:sp>
      <p:sp>
        <p:nvSpPr>
          <p:cNvPr id="6" name="Footer Placeholder 5">
            <a:extLst>
              <a:ext uri="{FF2B5EF4-FFF2-40B4-BE49-F238E27FC236}">
                <a16:creationId xmlns:a16="http://schemas.microsoft.com/office/drawing/2014/main" id="{9104ABED-9195-4B0E-9956-F18687B3A4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54FB544-25BE-425C-8B9C-BEE2478E5C5F}"/>
              </a:ext>
            </a:extLst>
          </p:cNvPr>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2877895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81228-6B86-4C99-B5B4-B82FF0236D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ECD8A3E-DA6D-4B56-B741-CDE0638493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87708B5-978F-47C9-B811-4611799995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513BFA-F9DF-4747-B797-865313C0E506}"/>
              </a:ext>
            </a:extLst>
          </p:cNvPr>
          <p:cNvSpPr>
            <a:spLocks noGrp="1"/>
          </p:cNvSpPr>
          <p:nvPr>
            <p:ph type="dt" sz="half" idx="10"/>
          </p:nvPr>
        </p:nvSpPr>
        <p:spPr/>
        <p:txBody>
          <a:bodyPr/>
          <a:lstStyle/>
          <a:p>
            <a:fld id="{5C8318D7-BD87-40EE-A664-CCD3FAD0AA3B}" type="datetimeFigureOut">
              <a:rPr lang="en-GB" smtClean="0"/>
              <a:t>06/06/2024</a:t>
            </a:fld>
            <a:endParaRPr lang="en-GB"/>
          </a:p>
        </p:txBody>
      </p:sp>
      <p:sp>
        <p:nvSpPr>
          <p:cNvPr id="6" name="Footer Placeholder 5">
            <a:extLst>
              <a:ext uri="{FF2B5EF4-FFF2-40B4-BE49-F238E27FC236}">
                <a16:creationId xmlns:a16="http://schemas.microsoft.com/office/drawing/2014/main" id="{2466FDD9-CAE2-4528-9FC4-E75BAAC7CCE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FD06097-EB9F-4697-8688-DE1A3F5C4C2A}"/>
              </a:ext>
            </a:extLst>
          </p:cNvPr>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2819290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C463C6-A9D7-4797-A458-FB926204FA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87BFF02-9EA5-4E5E-B0E3-522AFAB827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81E3B9-38AB-4D9B-8AE8-606D9E5B5B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8318D7-BD87-40EE-A664-CCD3FAD0AA3B}" type="datetimeFigureOut">
              <a:rPr lang="en-GB" smtClean="0"/>
              <a:t>06/06/2024</a:t>
            </a:fld>
            <a:endParaRPr lang="en-GB"/>
          </a:p>
        </p:txBody>
      </p:sp>
      <p:sp>
        <p:nvSpPr>
          <p:cNvPr id="5" name="Footer Placeholder 4">
            <a:extLst>
              <a:ext uri="{FF2B5EF4-FFF2-40B4-BE49-F238E27FC236}">
                <a16:creationId xmlns:a16="http://schemas.microsoft.com/office/drawing/2014/main" id="{C28608E1-0358-4806-A255-33131268AB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872D61C-717E-41DE-A241-C80B3302B7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1B32F8-1BCD-4B9E-9ECF-4E271B802127}" type="slidenum">
              <a:rPr lang="en-GB" smtClean="0"/>
              <a:t>‹#›</a:t>
            </a:fld>
            <a:endParaRPr lang="en-GB"/>
          </a:p>
        </p:txBody>
      </p:sp>
    </p:spTree>
    <p:extLst>
      <p:ext uri="{BB962C8B-B14F-4D97-AF65-F5344CB8AC3E}">
        <p14:creationId xmlns:p14="http://schemas.microsoft.com/office/powerpoint/2010/main" val="39042751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5D06E8A-1C93-437E-8201-D2D8BB43AFA2}"/>
              </a:ext>
            </a:extLst>
          </p:cNvPr>
          <p:cNvSpPr>
            <a:spLocks noGrp="1"/>
          </p:cNvSpPr>
          <p:nvPr>
            <p:ph type="title"/>
          </p:nvPr>
        </p:nvSpPr>
        <p:spPr>
          <a:xfrm>
            <a:off x="831850" y="1709739"/>
            <a:ext cx="10515600" cy="1165542"/>
          </a:xfrm>
        </p:spPr>
        <p:txBody>
          <a:bodyPr/>
          <a:lstStyle/>
          <a:p>
            <a:r>
              <a:rPr lang="en-GB" dirty="0">
                <a:latin typeface="NTPreCursivefk" panose="03000400000000000000" pitchFamily="66" charset="0"/>
              </a:rPr>
              <a:t>Puberty Lesson 3</a:t>
            </a:r>
          </a:p>
        </p:txBody>
      </p:sp>
      <p:sp>
        <p:nvSpPr>
          <p:cNvPr id="6" name="Text Placeholder 5">
            <a:extLst>
              <a:ext uri="{FF2B5EF4-FFF2-40B4-BE49-F238E27FC236}">
                <a16:creationId xmlns:a16="http://schemas.microsoft.com/office/drawing/2014/main" id="{29982545-C1AE-4116-AC93-E1B567D27CC4}"/>
              </a:ext>
            </a:extLst>
          </p:cNvPr>
          <p:cNvSpPr>
            <a:spLocks noGrp="1"/>
          </p:cNvSpPr>
          <p:nvPr>
            <p:ph type="body" idx="1"/>
          </p:nvPr>
        </p:nvSpPr>
        <p:spPr>
          <a:xfrm>
            <a:off x="831850" y="2875281"/>
            <a:ext cx="10515600" cy="1500187"/>
          </a:xfrm>
        </p:spPr>
        <p:txBody>
          <a:bodyPr>
            <a:normAutofit/>
          </a:bodyPr>
          <a:lstStyle/>
          <a:p>
            <a:r>
              <a:rPr lang="en-GB" sz="3600" u="sng" dirty="0">
                <a:effectLst/>
                <a:latin typeface="NTPreCursivefk" panose="03000400000000000000" pitchFamily="66" charset="0"/>
                <a:ea typeface="Calibri" panose="020F0502020204030204" pitchFamily="34" charset="0"/>
                <a:cs typeface="Times New Roman" panose="02020603050405020304" pitchFamily="18" charset="0"/>
              </a:rPr>
              <a:t>To understand the importance of personal hygiene routines during puberty including washing regularly and using deodorant. </a:t>
            </a:r>
            <a:endParaRPr lang="en-GB" sz="4400" u="sng" dirty="0"/>
          </a:p>
        </p:txBody>
      </p:sp>
    </p:spTree>
    <p:extLst>
      <p:ext uri="{BB962C8B-B14F-4D97-AF65-F5344CB8AC3E}">
        <p14:creationId xmlns:p14="http://schemas.microsoft.com/office/powerpoint/2010/main" val="3434947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3BD80E-F443-4D10-A1ED-6B58D562A8F5}"/>
              </a:ext>
            </a:extLst>
          </p:cNvPr>
          <p:cNvSpPr>
            <a:spLocks noGrp="1"/>
          </p:cNvSpPr>
          <p:nvPr>
            <p:ph idx="1"/>
          </p:nvPr>
        </p:nvSpPr>
        <p:spPr>
          <a:xfrm>
            <a:off x="784860" y="1253331"/>
            <a:ext cx="10515600" cy="4351338"/>
          </a:xfrm>
        </p:spPr>
        <p:txBody>
          <a:bodyPr>
            <a:normAutofit/>
          </a:bodyPr>
          <a:lstStyle/>
          <a:p>
            <a:pPr marL="0" indent="0" algn="l">
              <a:lnSpc>
                <a:spcPct val="107000"/>
              </a:lnSpc>
              <a:spcAft>
                <a:spcPts val="800"/>
              </a:spcAft>
              <a:buNone/>
            </a:pPr>
            <a:r>
              <a:rPr lang="en-GB" sz="1600" dirty="0">
                <a:effectLst/>
                <a:latin typeface="NTPreCursivefk" panose="03000400000000000000" pitchFamily="66" charset="0"/>
              </a:rPr>
              <a:t>Bailey’s mum and dad are explaining to Bailey that it is important to keep the body extra clean when growing up.</a:t>
            </a:r>
          </a:p>
          <a:p>
            <a:pPr marL="0" indent="0" algn="l">
              <a:lnSpc>
                <a:spcPct val="107000"/>
              </a:lnSpc>
              <a:spcAft>
                <a:spcPts val="800"/>
              </a:spcAft>
              <a:buNone/>
            </a:pPr>
            <a:r>
              <a:rPr lang="en-GB" sz="1600" dirty="0">
                <a:effectLst/>
                <a:latin typeface="NTPreCursivefk" panose="03000400000000000000" pitchFamily="66" charset="0"/>
              </a:rPr>
              <a:t>“Now that you are getting older Bailey, there are some things you must do to make sure you look after your body well. It is really important, especially when you start puberty.” “Why?” says Bailey Give each pupil a piece of A4 paper and imagine they are in-role as Bailey’s mum or dad. Ask them to write a sentence to explain why this is important and what Bailey should do. Pupils work individually (some may need a scribe to record their ideas). Remember not to prompt them in any way. When finished, ask them to put their name on their work and collect them in Check through them, noting responses and any misconceptions that need addressing. Keep their work safe – these will be used to assess learning at the end of the lesson In pairs, ask pupils to discuss: Why is keeping clean especially important for young people who are going through puberty?  </a:t>
            </a:r>
          </a:p>
          <a:p>
            <a:pPr marL="0" indent="0" algn="l">
              <a:lnSpc>
                <a:spcPct val="107000"/>
              </a:lnSpc>
              <a:spcAft>
                <a:spcPts val="800"/>
              </a:spcAft>
              <a:buNone/>
            </a:pPr>
            <a:r>
              <a:rPr lang="en-GB" sz="1600" dirty="0">
                <a:effectLst/>
                <a:latin typeface="NTPreCursivefk" panose="03000400000000000000" pitchFamily="66" charset="0"/>
              </a:rPr>
              <a:t>If they choose, they can draw a stick person with a face. Ask them to label all the different parts of the body that the young person will need to pay special attention to now in terms of their personal hygiene. Ask them to write next to each label why they need to pay particular attention to this part, how they should do this and how often. </a:t>
            </a:r>
            <a:endParaRPr lang="en-GB" sz="6000" dirty="0">
              <a:latin typeface="NTPreCursivefk" panose="03000400000000000000" pitchFamily="66" charset="0"/>
            </a:endParaRPr>
          </a:p>
        </p:txBody>
      </p:sp>
    </p:spTree>
    <p:extLst>
      <p:ext uri="{BB962C8B-B14F-4D97-AF65-F5344CB8AC3E}">
        <p14:creationId xmlns:p14="http://schemas.microsoft.com/office/powerpoint/2010/main" val="3146663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E2FD3-C201-448F-95C7-B16762812B60}"/>
              </a:ext>
            </a:extLst>
          </p:cNvPr>
          <p:cNvSpPr>
            <a:spLocks noGrp="1"/>
          </p:cNvSpPr>
          <p:nvPr>
            <p:ph type="title"/>
          </p:nvPr>
        </p:nvSpPr>
        <p:spPr/>
        <p:txBody>
          <a:bodyPr/>
          <a:lstStyle/>
          <a:p>
            <a:r>
              <a:rPr lang="en-GB" dirty="0">
                <a:latin typeface="NTPreCursivefk" panose="03000400000000000000" pitchFamily="66" charset="0"/>
              </a:rPr>
              <a:t>Discussions…</a:t>
            </a:r>
          </a:p>
        </p:txBody>
      </p:sp>
      <p:sp>
        <p:nvSpPr>
          <p:cNvPr id="3" name="Content Placeholder 2">
            <a:extLst>
              <a:ext uri="{FF2B5EF4-FFF2-40B4-BE49-F238E27FC236}">
                <a16:creationId xmlns:a16="http://schemas.microsoft.com/office/drawing/2014/main" id="{2224C309-070F-4F9F-83B1-7517930B8A8A}"/>
              </a:ext>
            </a:extLst>
          </p:cNvPr>
          <p:cNvSpPr>
            <a:spLocks noGrp="1"/>
          </p:cNvSpPr>
          <p:nvPr>
            <p:ph idx="1"/>
          </p:nvPr>
        </p:nvSpPr>
        <p:spPr/>
        <p:txBody>
          <a:bodyPr>
            <a:normAutofit fontScale="55000" lnSpcReduction="20000"/>
          </a:bodyPr>
          <a:lstStyle/>
          <a:p>
            <a:pPr marL="0" indent="0" algn="l">
              <a:lnSpc>
                <a:spcPct val="107000"/>
              </a:lnSpc>
              <a:spcAft>
                <a:spcPts val="800"/>
              </a:spcAft>
              <a:buNone/>
            </a:pPr>
            <a:r>
              <a:rPr lang="en-GB" sz="2800" dirty="0">
                <a:effectLst/>
                <a:latin typeface="NTPreCursivefk" panose="03000400000000000000" pitchFamily="66" charset="0"/>
              </a:rPr>
              <a:t>• Can someone go swimming when they have their period?</a:t>
            </a:r>
          </a:p>
          <a:p>
            <a:pPr marL="0" indent="0" algn="l">
              <a:lnSpc>
                <a:spcPct val="107000"/>
              </a:lnSpc>
              <a:spcAft>
                <a:spcPts val="800"/>
              </a:spcAft>
              <a:buNone/>
            </a:pPr>
            <a:r>
              <a:rPr lang="en-GB" sz="2800" dirty="0">
                <a:effectLst/>
                <a:latin typeface="NTPreCursivefk" panose="03000400000000000000" pitchFamily="66" charset="0"/>
              </a:rPr>
              <a:t>• Are periods dirty?</a:t>
            </a:r>
          </a:p>
          <a:p>
            <a:pPr marL="0" indent="0" algn="l">
              <a:lnSpc>
                <a:spcPct val="107000"/>
              </a:lnSpc>
              <a:spcAft>
                <a:spcPts val="800"/>
              </a:spcAft>
              <a:buNone/>
            </a:pPr>
            <a:r>
              <a:rPr lang="en-GB" sz="2800" dirty="0">
                <a:effectLst/>
                <a:latin typeface="NTPreCursivefk" panose="03000400000000000000" pitchFamily="66" charset="0"/>
              </a:rPr>
              <a:t>• Are periods painful?</a:t>
            </a:r>
          </a:p>
          <a:p>
            <a:pPr marL="0" indent="0" algn="l">
              <a:lnSpc>
                <a:spcPct val="107000"/>
              </a:lnSpc>
              <a:spcAft>
                <a:spcPts val="800"/>
              </a:spcAft>
              <a:buNone/>
            </a:pPr>
            <a:r>
              <a:rPr lang="en-GB" sz="2800" dirty="0">
                <a:effectLst/>
                <a:latin typeface="NTPreCursivefk" panose="03000400000000000000" pitchFamily="66" charset="0"/>
              </a:rPr>
              <a:t>• Do all boys have wet dreams?</a:t>
            </a:r>
          </a:p>
          <a:p>
            <a:pPr marL="0" indent="0" algn="l">
              <a:lnSpc>
                <a:spcPct val="107000"/>
              </a:lnSpc>
              <a:spcAft>
                <a:spcPts val="800"/>
              </a:spcAft>
              <a:buNone/>
            </a:pPr>
            <a:r>
              <a:rPr lang="en-GB" sz="2800" dirty="0">
                <a:effectLst/>
                <a:latin typeface="NTPreCursivefk" panose="03000400000000000000" pitchFamily="66" charset="0"/>
              </a:rPr>
              <a:t>• Are erections embarrassing?</a:t>
            </a:r>
          </a:p>
          <a:p>
            <a:pPr marL="0" indent="0" algn="l">
              <a:lnSpc>
                <a:spcPct val="107000"/>
              </a:lnSpc>
              <a:spcAft>
                <a:spcPts val="800"/>
              </a:spcAft>
              <a:buNone/>
            </a:pPr>
            <a:r>
              <a:rPr lang="en-GB" sz="2800" dirty="0">
                <a:effectLst/>
                <a:latin typeface="NTPreCursivefk" panose="03000400000000000000" pitchFamily="66" charset="0"/>
              </a:rPr>
              <a:t>Organise pupils into groups. Ask each member of the group to choose a question and write a response on the paper underneath the question. Encourage them to write a full sentence to explain their answer. Pupils can then swap papers with another child who add an additional response (they may agree or disagree with the original response). Add to </a:t>
            </a:r>
            <a:r>
              <a:rPr lang="en-GB" sz="2800" dirty="0" err="1">
                <a:effectLst/>
                <a:latin typeface="NTPreCursivefk" panose="03000400000000000000" pitchFamily="66" charset="0"/>
              </a:rPr>
              <a:t>floorbook</a:t>
            </a:r>
            <a:r>
              <a:rPr lang="en-GB" sz="2800" dirty="0">
                <a:effectLst/>
                <a:latin typeface="NTPreCursivefk" panose="03000400000000000000" pitchFamily="66" charset="0"/>
              </a:rPr>
              <a:t>.</a:t>
            </a:r>
          </a:p>
          <a:p>
            <a:pPr marL="0" indent="0" algn="l">
              <a:lnSpc>
                <a:spcPct val="107000"/>
              </a:lnSpc>
              <a:spcAft>
                <a:spcPts val="800"/>
              </a:spcAft>
              <a:buNone/>
            </a:pPr>
            <a:r>
              <a:rPr lang="en-GB" sz="2800" dirty="0">
                <a:effectLst/>
                <a:latin typeface="NTPreCursivefk" panose="03000400000000000000" pitchFamily="66" charset="0"/>
              </a:rPr>
              <a:t>Repeat. Once pupils have responded to a variety of questions, go through each question and the given responses with the class—discuss, and come up with some agreed answers.</a:t>
            </a:r>
          </a:p>
          <a:p>
            <a:pPr marL="0" indent="0" algn="l">
              <a:lnSpc>
                <a:spcPct val="107000"/>
              </a:lnSpc>
              <a:spcAft>
                <a:spcPts val="800"/>
              </a:spcAft>
              <a:buNone/>
            </a:pPr>
            <a:r>
              <a:rPr lang="en-GB" sz="2800" dirty="0">
                <a:effectLst/>
                <a:latin typeface="NTPreCursivefk" panose="03000400000000000000" pitchFamily="66" charset="0"/>
              </a:rPr>
              <a:t>Ask pupils to think back to Bailey (baseline activity) and about the kinds of products Bailey might want to buy to prepare for puberty. If they were to make Bailey a wash-bag, what would they choose to include? Pupils to write a shopping list for Bailey together - </a:t>
            </a:r>
            <a:r>
              <a:rPr lang="en-GB" sz="2800" dirty="0" err="1">
                <a:effectLst/>
                <a:latin typeface="NTPreCursivefk" panose="03000400000000000000" pitchFamily="66" charset="0"/>
              </a:rPr>
              <a:t>floorbook</a:t>
            </a:r>
            <a:r>
              <a:rPr lang="en-GB" sz="2800" dirty="0">
                <a:effectLst/>
                <a:latin typeface="NTPreCursivefk" panose="03000400000000000000" pitchFamily="66" charset="0"/>
              </a:rPr>
              <a:t>.</a:t>
            </a:r>
            <a:r>
              <a:rPr lang="en-GB" sz="2800" u="sng" dirty="0">
                <a:effectLst/>
                <a:latin typeface="NTPreCursivefk" panose="03000400000000000000" pitchFamily="66" charset="0"/>
              </a:rPr>
              <a:t> </a:t>
            </a:r>
            <a:endParaRPr lang="en-GB" sz="2800" dirty="0">
              <a:effectLst/>
              <a:latin typeface="NTPreCursivefk" panose="03000400000000000000" pitchFamily="66" charset="0"/>
            </a:endParaRPr>
          </a:p>
          <a:p>
            <a:pPr marL="0" indent="0">
              <a:buNone/>
            </a:pPr>
            <a:endParaRPr lang="en-GB" dirty="0"/>
          </a:p>
        </p:txBody>
      </p:sp>
    </p:spTree>
    <p:extLst>
      <p:ext uri="{BB962C8B-B14F-4D97-AF65-F5344CB8AC3E}">
        <p14:creationId xmlns:p14="http://schemas.microsoft.com/office/powerpoint/2010/main" val="1653811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F391E4-3A81-47D3-8B8C-0909FCA37476}"/>
              </a:ext>
            </a:extLst>
          </p:cNvPr>
          <p:cNvSpPr>
            <a:spLocks noGrp="1"/>
          </p:cNvSpPr>
          <p:nvPr>
            <p:ph idx="1"/>
          </p:nvPr>
        </p:nvSpPr>
        <p:spPr/>
        <p:txBody>
          <a:bodyPr/>
          <a:lstStyle/>
          <a:p>
            <a:pPr marL="0" indent="0" algn="l">
              <a:lnSpc>
                <a:spcPct val="107000"/>
              </a:lnSpc>
              <a:spcAft>
                <a:spcPts val="800"/>
              </a:spcAft>
              <a:buNone/>
            </a:pPr>
            <a:r>
              <a:rPr lang="en-GB" u="sng" dirty="0">
                <a:effectLst/>
                <a:latin typeface="NTPreCursivefk" panose="03000400000000000000" pitchFamily="66" charset="0"/>
              </a:rPr>
              <a:t>Reflection</a:t>
            </a:r>
            <a:endParaRPr lang="en-GB" dirty="0">
              <a:effectLst/>
              <a:latin typeface="NTPreCursivefk" panose="03000400000000000000" pitchFamily="66" charset="0"/>
            </a:endParaRPr>
          </a:p>
          <a:p>
            <a:pPr algn="l">
              <a:lnSpc>
                <a:spcPct val="107000"/>
              </a:lnSpc>
              <a:spcAft>
                <a:spcPts val="800"/>
              </a:spcAft>
            </a:pPr>
            <a:r>
              <a:rPr lang="en-GB" dirty="0">
                <a:effectLst/>
                <a:latin typeface="NTPreCursivefk" panose="03000400000000000000" pitchFamily="66" charset="0"/>
              </a:rPr>
              <a:t>At the end of the lesson, ask pupils to go back to their baseline assessment activity</a:t>
            </a:r>
          </a:p>
          <a:p>
            <a:pPr marL="0" indent="0" algn="l">
              <a:lnSpc>
                <a:spcPct val="107000"/>
              </a:lnSpc>
              <a:spcAft>
                <a:spcPts val="800"/>
              </a:spcAft>
              <a:buNone/>
            </a:pPr>
            <a:r>
              <a:rPr lang="en-GB" dirty="0">
                <a:effectLst/>
                <a:latin typeface="NTPreCursivefk" panose="03000400000000000000" pitchFamily="66" charset="0"/>
              </a:rPr>
              <a:t>(Bailey’s question), and using a different coloured pen or pencil amend anything</a:t>
            </a:r>
          </a:p>
          <a:p>
            <a:pPr marL="0" indent="0" algn="l">
              <a:lnSpc>
                <a:spcPct val="107000"/>
              </a:lnSpc>
              <a:spcAft>
                <a:spcPts val="800"/>
              </a:spcAft>
              <a:buNone/>
            </a:pPr>
            <a:r>
              <a:rPr lang="en-GB" dirty="0">
                <a:effectLst/>
                <a:latin typeface="NTPreCursivefk" panose="03000400000000000000" pitchFamily="66" charset="0"/>
              </a:rPr>
              <a:t>they now think was not quite right or add their new learning to the sheet.</a:t>
            </a:r>
            <a:r>
              <a:rPr lang="en-GB" u="sng" dirty="0">
                <a:effectLst/>
                <a:latin typeface="NTPreCursivefk" panose="03000400000000000000" pitchFamily="66" charset="0"/>
              </a:rPr>
              <a:t> </a:t>
            </a:r>
          </a:p>
          <a:p>
            <a:pPr marL="0" indent="0" algn="l">
              <a:lnSpc>
                <a:spcPct val="107000"/>
              </a:lnSpc>
              <a:spcAft>
                <a:spcPts val="800"/>
              </a:spcAft>
              <a:buNone/>
            </a:pPr>
            <a:r>
              <a:rPr lang="en-GB" dirty="0">
                <a:latin typeface="NTPreCursivefk" panose="03000400000000000000" pitchFamily="66" charset="0"/>
                <a:ea typeface="Calibri" panose="020F0502020204030204" pitchFamily="34" charset="0"/>
                <a:cs typeface="Times New Roman" panose="02020603050405020304" pitchFamily="18" charset="0"/>
              </a:rPr>
              <a:t>Record in individual PSHE books.</a:t>
            </a:r>
            <a:endParaRPr lang="en-GB" dirty="0">
              <a:effectLst/>
              <a:latin typeface="NTPreCursivefk" panose="03000400000000000000" pitchFamily="66" charset="0"/>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41771239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211</TotalTime>
  <Words>531</Words>
  <Application>Microsoft Office PowerPoint</Application>
  <PresentationFormat>Widescreen</PresentationFormat>
  <Paragraphs>19</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NTPreCursivefk</vt:lpstr>
      <vt:lpstr>Office Theme</vt:lpstr>
      <vt:lpstr>Puberty Lesson 3</vt:lpstr>
      <vt:lpstr>PowerPoint Presentation</vt:lpstr>
      <vt:lpstr>Discussions…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Rossall, Jillian</dc:creator>
  <cp:lastModifiedBy>bryden, sally</cp:lastModifiedBy>
  <cp:revision>4</cp:revision>
  <dcterms:created xsi:type="dcterms:W3CDTF">2021-07-05T07:57:54Z</dcterms:created>
  <dcterms:modified xsi:type="dcterms:W3CDTF">2024-06-06T10:02:31Z</dcterms:modified>
</cp:coreProperties>
</file>