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DBA91-430E-4776-9200-2FF4725F9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4B63A2-E5C4-4F9B-8133-A37A9A3A6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0B3FE-477E-491A-9618-46543411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73EC9-DEBB-4F2E-91DB-77BECACF7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97AF4-2880-44ED-A28C-03AD5055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78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8314B-5802-4100-8307-31058DEF3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9A773-6D7F-4D03-8E44-0537292C5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41898-5A1E-48C5-9BB4-FA38330F0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361B6-3D62-4681-9258-F1C7A4E83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7BC6A-A3FF-4D93-B433-98B2C919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34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7502A4-BDF7-411A-B2B4-A362C36CA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DCDF9-CAED-464A-9619-932AF6DA5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697E4-A2F9-447D-8900-16E3F32D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4967D-CE38-4F1C-8246-4C9D597B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3F8C4-1756-41F8-BB67-6F362AEC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7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143E0-7F19-434C-B52E-5CBCC9370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BBF1-91CB-491C-9D93-1B7CA4EBA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33FAC-A5F1-42B0-A719-B04B0FCE1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D2021-35F6-4BF9-9575-8EDA91739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2043E-8A17-4933-959C-C976F1D7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09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C076A-145B-4F02-8B1C-51F4441B9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39152-87B0-4E0A-95ED-F8B23D984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AB76A-7DD3-45DB-9931-68E340C1D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3A89A-B203-433E-A99C-8A3C2C17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D7D3E-92EC-49E7-9924-8F8847FA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09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2A21-EF98-421D-A4B2-1D1C26CD8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F625B-6C1F-4992-90C1-05219A976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90508-9005-4C91-A977-25BE34911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B4B69-CE50-4357-ADFF-99B01FB46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81684-47D6-4F58-B918-81FE7E32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BEB83-4895-4E1E-B6F6-72DBE2D22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09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F499-FB8F-43DA-874D-323AAC70B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DD77B-11F8-453C-A66D-0EBB22CD1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242E0-2076-4BBA-8885-DD7F814B1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56DD6-A02D-4612-9BD5-BFA6081C6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38CB5-AEB6-4D37-A69E-864738BD6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659EC7-2EE2-4BC8-AE2F-E3423202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E3DE12-87B6-4177-952E-E878039CE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5D1250-2976-41E8-93DD-C0A340A19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27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50821-0CD3-4104-A068-B5268C99C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F91AC-986A-4B7C-8FC6-03FF67B4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241307-2AD2-4E71-8C80-6D284E86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D05638-BE19-42CF-BB24-1464CEDD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92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BB7888-70A7-427A-84C5-EA0DBDC9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B335D2-D831-4422-8029-89ABE52D2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D6A8CF-3DDC-4F4C-9061-B3914DB6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0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B179-E6B4-4721-A0B9-F92771037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478BB-7B44-4B05-B05F-B1CE62A26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59545-2F49-4C2C-8A06-C6E599E92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B2467-7099-4064-A545-AAB776BBC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52AB2-F2DF-49F5-BA6B-CDFFDDB2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636971-1119-415C-A2F1-B1E3FD16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23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B300-5E80-452B-9E18-993AB08D8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04F68-9B9F-4FF2-998F-C64F4F3FE7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9E34A-0791-4CF1-8664-43EC2A5CF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36D5E-978C-4628-95F7-9A7A1FD2B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8E1BC-BDEA-4B2A-A8AB-81819B4E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7F8A9-02AA-4CB9-8A5E-21CA5D32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28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0BF2D5-70CD-48EF-AB0B-C99661B0E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B0548-E17C-43CB-84EC-2979A1393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F96ED-E3CF-4C4C-A784-C9903293F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FA10E-2155-46B2-841C-3AAC8669951D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41931-7BD6-4179-84B1-29F36C473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69A5C-8847-4803-88F7-EA98D98F3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898EB-44F7-4B52-94DE-7D7B7AA8F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9EA95-3B6E-455A-99C9-5A16B933C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NTPreCursivefk" panose="03000400000000000000" pitchFamily="66" charset="0"/>
              </a:rPr>
              <a:t>Puberty Lesson 4</a:t>
            </a:r>
            <a:br>
              <a:rPr lang="en-GB" dirty="0">
                <a:latin typeface="NTPreCursivefk" panose="03000400000000000000" pitchFamily="66" charset="0"/>
              </a:rPr>
            </a:br>
            <a:r>
              <a:rPr lang="en-GB" dirty="0">
                <a:latin typeface="NTPreCursivefk" panose="03000400000000000000" pitchFamily="66" charset="0"/>
              </a:rPr>
              <a:t/>
            </a:r>
            <a:br>
              <a:rPr lang="en-GB" dirty="0">
                <a:latin typeface="NTPreCursivefk" panose="03000400000000000000" pitchFamily="66" charset="0"/>
              </a:rPr>
            </a:br>
            <a:endParaRPr lang="en-GB" dirty="0">
              <a:latin typeface="NTPreCursivefk" panose="03000400000000000000" pitchFamily="66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DEEC63-DB14-4659-8304-7BD96309C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161368"/>
              </p:ext>
            </p:extLst>
          </p:nvPr>
        </p:nvGraphicFramePr>
        <p:xfrm>
          <a:off x="888047" y="3760311"/>
          <a:ext cx="10415905" cy="1145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15905">
                  <a:extLst>
                    <a:ext uri="{9D8B030D-6E8A-4147-A177-3AD203B41FA5}">
                      <a16:colId xmlns:a16="http://schemas.microsoft.com/office/drawing/2014/main" val="4250627718"/>
                    </a:ext>
                  </a:extLst>
                </a:gridCol>
              </a:tblGrid>
              <a:tr h="481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NTPreCursivefk" panose="03000400000000000000" pitchFamily="66" charset="0"/>
                        </a:rPr>
                        <a:t>Emotions and Feelings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NTPreCursivefk" panose="03000400000000000000" pitchFamily="66" charset="0"/>
                        </a:rPr>
                        <a:t>How to get information and help during puberty. 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646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21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A45132-5C6D-4243-847B-2513040D46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235888"/>
              </p:ext>
            </p:extLst>
          </p:nvPr>
        </p:nvGraphicFramePr>
        <p:xfrm>
          <a:off x="1015753" y="687872"/>
          <a:ext cx="10515600" cy="3842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945134503"/>
                    </a:ext>
                  </a:extLst>
                </a:gridCol>
              </a:tblGrid>
              <a:tr h="60563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I used to be a really happy person, but now I sometimes feel really angry or fed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up about things. My mum says that since I turned 12, I’ve been very moody, going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up and down all the time. Dad keeps telling me to snap out of it. Is this normal and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how can I stop it from happening? Taz, age 12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400" dirty="0">
                        <a:effectLst/>
                        <a:latin typeface="NTPreCursivefk" panose="03000400000000000000" pitchFamily="66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400" dirty="0">
                        <a:effectLst/>
                        <a:latin typeface="NTPreCursivefk" panose="03000400000000000000" pitchFamily="66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Ask pupils what they think might be causing Taz to feel like this. What would they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suggest Taz does?</a:t>
                      </a:r>
                      <a:endParaRPr lang="en-GB" sz="24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286288762"/>
                  </a:ext>
                </a:extLst>
              </a:tr>
            </a:tbl>
          </a:graphicData>
        </a:graphic>
      </p:graphicFrame>
      <p:pic>
        <p:nvPicPr>
          <p:cNvPr id="2052" name="Picture 4" descr="Image result for 12 year old boy sad">
            <a:extLst>
              <a:ext uri="{FF2B5EF4-FFF2-40B4-BE49-F238E27FC236}">
                <a16:creationId xmlns:a16="http://schemas.microsoft.com/office/drawing/2014/main" id="{0B770A89-FAD2-4F6E-A950-6FE17E6FA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060" y="3508944"/>
            <a:ext cx="181927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24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76CE-336E-4DE4-89FE-EDF26849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NTPreCursivefk" panose="03000400000000000000" pitchFamily="66" charset="0"/>
              </a:rPr>
              <a:t>Have these signs around the room….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675B04-E416-4AC0-AC9B-0D5FD6E19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562788"/>
              </p:ext>
            </p:extLst>
          </p:nvPr>
        </p:nvGraphicFramePr>
        <p:xfrm>
          <a:off x="838200" y="2078037"/>
          <a:ext cx="10515600" cy="42625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9618527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Talk to friends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Talk to a family member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Talk to a teacher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Find out from a website (see Teacher’s Notes)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Read a book about it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Something else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NTPreCursivefk" panose="03000400000000000000" pitchFamily="66" charset="0"/>
                        </a:rPr>
                        <a:t>• Nothing</a:t>
                      </a:r>
                      <a:endParaRPr lang="en-GB" sz="32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543044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269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B73F4-046D-498C-9BCD-9E2165C1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NTPreCursivefk" panose="03000400000000000000" pitchFamily="66" charset="0"/>
              </a:rPr>
              <a:t>Go to the correct place…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74946A-15FB-4C91-BE13-C753714269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482937"/>
              </p:ext>
            </p:extLst>
          </p:nvPr>
        </p:nvGraphicFramePr>
        <p:xfrm>
          <a:off x="600075" y="1719580"/>
          <a:ext cx="10515600" cy="3426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541861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Taz feels moody all the time and Dad has told Taz to ‘snap out of it’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Brook is feeling worried about the physical changes that will happen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Faris feels angry about really small things and shouts at his mum which upsets her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Jules has a crush on someone in the same class</a:t>
                      </a:r>
                    </a:p>
                    <a:p>
                      <a:pPr marL="457200" indent="-4572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800" dirty="0" err="1">
                          <a:effectLst/>
                          <a:latin typeface="NTPreCursivefk" panose="03000400000000000000" pitchFamily="66" charset="0"/>
                        </a:rPr>
                        <a:t>Rabiah</a:t>
                      </a: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 is feeling anxious because she has just started her period and is at school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587629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569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889D-8531-4588-BFC3-33D0775F8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NTPreCursivefk" panose="03000400000000000000" pitchFamily="66" charset="0"/>
              </a:rPr>
              <a:t>Toolkit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11CB23-4543-444E-875B-DB8EDF45E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960000"/>
              </p:ext>
            </p:extLst>
          </p:nvPr>
        </p:nvGraphicFramePr>
        <p:xfrm>
          <a:off x="1143000" y="1803361"/>
          <a:ext cx="4953000" cy="3537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2774316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Ask pupils to produce a ‘toolkit’ for ways of coping with puberty and growing up by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making an advice sheet for other pupils to use. To help structure the toolkit, they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could begin by brainstorming all ideas and sort them into two categories: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1) Help yourself as your body changes;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NTPreCursivefk" panose="03000400000000000000" pitchFamily="66" charset="0"/>
                        </a:rPr>
                        <a:t>2) Help yourself as your feelings change.</a:t>
                      </a:r>
                      <a:endParaRPr lang="en-GB" sz="24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215522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789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D484BDB-CAEB-43AE-ABA1-E62660E84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891990"/>
              </p:ext>
            </p:extLst>
          </p:nvPr>
        </p:nvGraphicFramePr>
        <p:xfrm>
          <a:off x="838200" y="1635125"/>
          <a:ext cx="10515600" cy="2689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3633194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Puberty Relay: Put four pieces of sugar paper up around the room and split the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class into four groups with one marker pen per group.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When you say ‘Go!’, the first pupil in each group runs up to the paper and writes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one thing they know about puberty, then quickly runs back and gives the pen to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800" dirty="0">
                          <a:effectLst/>
                          <a:latin typeface="NTPreCursivefk" panose="03000400000000000000" pitchFamily="66" charset="0"/>
                        </a:rPr>
                        <a:t>the next pupil, who runs up and writes something different that they know about</a:t>
                      </a:r>
                      <a:endParaRPr lang="en-GB" sz="2800" dirty="0">
                        <a:effectLst/>
                        <a:latin typeface="NTPreCursivefk" panose="0300040000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217336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6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369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NTPreCursivefk</vt:lpstr>
      <vt:lpstr>Times New Roman</vt:lpstr>
      <vt:lpstr>Office Theme</vt:lpstr>
      <vt:lpstr>Puberty Lesson 4  </vt:lpstr>
      <vt:lpstr>PowerPoint Presentation</vt:lpstr>
      <vt:lpstr>Have these signs around the room….</vt:lpstr>
      <vt:lpstr>Go to the correct place…</vt:lpstr>
      <vt:lpstr>Toolkit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Puberty Lesson 4</dc:title>
  <dc:creator>Rossall, Jillian</dc:creator>
  <cp:lastModifiedBy>Christine Simpson</cp:lastModifiedBy>
  <cp:revision>3</cp:revision>
  <dcterms:created xsi:type="dcterms:W3CDTF">2021-07-09T10:35:18Z</dcterms:created>
  <dcterms:modified xsi:type="dcterms:W3CDTF">2021-07-12T07:06:10Z</dcterms:modified>
</cp:coreProperties>
</file>