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1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23" autoAdjust="0"/>
    <p:restoredTop sz="94672"/>
  </p:normalViewPr>
  <p:slideViewPr>
    <p:cSldViewPr>
      <p:cViewPr>
        <p:scale>
          <a:sx n="90" d="100"/>
          <a:sy n="90" d="100"/>
        </p:scale>
        <p:origin x="66" y="-7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014851" y="166751"/>
            <a:ext cx="4133850" cy="1828800"/>
          </a:xfrm>
          <a:custGeom>
            <a:avLst/>
            <a:gdLst/>
            <a:ahLst/>
            <a:cxnLst/>
            <a:rect l="l" t="t" r="r" b="b"/>
            <a:pathLst>
              <a:path w="4133850" h="1828800">
                <a:moveTo>
                  <a:pt x="3828923" y="0"/>
                </a:moveTo>
                <a:lnTo>
                  <a:pt x="304800" y="0"/>
                </a:lnTo>
                <a:lnTo>
                  <a:pt x="255343" y="3987"/>
                </a:lnTo>
                <a:lnTo>
                  <a:pt x="208434" y="15532"/>
                </a:lnTo>
                <a:lnTo>
                  <a:pt x="164697" y="34008"/>
                </a:lnTo>
                <a:lnTo>
                  <a:pt x="124760" y="58789"/>
                </a:lnTo>
                <a:lnTo>
                  <a:pt x="89249" y="89249"/>
                </a:lnTo>
                <a:lnTo>
                  <a:pt x="58789" y="124760"/>
                </a:lnTo>
                <a:lnTo>
                  <a:pt x="34008" y="164697"/>
                </a:lnTo>
                <a:lnTo>
                  <a:pt x="15532" y="208434"/>
                </a:lnTo>
                <a:lnTo>
                  <a:pt x="3987" y="255343"/>
                </a:lnTo>
                <a:lnTo>
                  <a:pt x="0" y="304800"/>
                </a:lnTo>
                <a:lnTo>
                  <a:pt x="0" y="1523873"/>
                </a:lnTo>
                <a:lnTo>
                  <a:pt x="3987" y="1573332"/>
                </a:lnTo>
                <a:lnTo>
                  <a:pt x="15532" y="1620251"/>
                </a:lnTo>
                <a:lnTo>
                  <a:pt x="34008" y="1664002"/>
                </a:lnTo>
                <a:lnTo>
                  <a:pt x="58789" y="1703956"/>
                </a:lnTo>
                <a:lnTo>
                  <a:pt x="89249" y="1739487"/>
                </a:lnTo>
                <a:lnTo>
                  <a:pt x="124760" y="1769965"/>
                </a:lnTo>
                <a:lnTo>
                  <a:pt x="164697" y="1794763"/>
                </a:lnTo>
                <a:lnTo>
                  <a:pt x="208434" y="1813254"/>
                </a:lnTo>
                <a:lnTo>
                  <a:pt x="255343" y="1824808"/>
                </a:lnTo>
                <a:lnTo>
                  <a:pt x="304800" y="1828800"/>
                </a:lnTo>
                <a:lnTo>
                  <a:pt x="3828923" y="1828800"/>
                </a:lnTo>
                <a:lnTo>
                  <a:pt x="3878382" y="1824808"/>
                </a:lnTo>
                <a:lnTo>
                  <a:pt x="3925301" y="1813254"/>
                </a:lnTo>
                <a:lnTo>
                  <a:pt x="3969052" y="1794763"/>
                </a:lnTo>
                <a:lnTo>
                  <a:pt x="4009006" y="1769965"/>
                </a:lnTo>
                <a:lnTo>
                  <a:pt x="4044537" y="1739487"/>
                </a:lnTo>
                <a:lnTo>
                  <a:pt x="4075015" y="1703956"/>
                </a:lnTo>
                <a:lnTo>
                  <a:pt x="4099813" y="1664002"/>
                </a:lnTo>
                <a:lnTo>
                  <a:pt x="4118304" y="1620251"/>
                </a:lnTo>
                <a:lnTo>
                  <a:pt x="4129858" y="1573332"/>
                </a:lnTo>
                <a:lnTo>
                  <a:pt x="4133850" y="1523873"/>
                </a:lnTo>
                <a:lnTo>
                  <a:pt x="4133850" y="304800"/>
                </a:lnTo>
                <a:lnTo>
                  <a:pt x="4129858" y="255343"/>
                </a:lnTo>
                <a:lnTo>
                  <a:pt x="4118304" y="208434"/>
                </a:lnTo>
                <a:lnTo>
                  <a:pt x="4099813" y="164697"/>
                </a:lnTo>
                <a:lnTo>
                  <a:pt x="4075015" y="124760"/>
                </a:lnTo>
                <a:lnTo>
                  <a:pt x="4044537" y="89249"/>
                </a:lnTo>
                <a:lnTo>
                  <a:pt x="4009006" y="58789"/>
                </a:lnTo>
                <a:lnTo>
                  <a:pt x="3969052" y="34008"/>
                </a:lnTo>
                <a:lnTo>
                  <a:pt x="3925301" y="15532"/>
                </a:lnTo>
                <a:lnTo>
                  <a:pt x="3878382" y="3987"/>
                </a:lnTo>
                <a:lnTo>
                  <a:pt x="3828923" y="0"/>
                </a:lnTo>
                <a:close/>
              </a:path>
            </a:pathLst>
          </a:custGeom>
          <a:solidFill>
            <a:srgbClr val="4471C4"/>
          </a:solidFill>
        </p:spPr>
        <p:txBody>
          <a:bodyPr wrap="square" lIns="0" tIns="0" rIns="0" bIns="0" rtlCol="0"/>
          <a:lstStyle/>
          <a:p>
            <a:endParaRPr/>
          </a:p>
        </p:txBody>
      </p:sp>
      <p:sp>
        <p:nvSpPr>
          <p:cNvPr id="17" name="bg object 17"/>
          <p:cNvSpPr/>
          <p:nvPr/>
        </p:nvSpPr>
        <p:spPr>
          <a:xfrm>
            <a:off x="4014851" y="166751"/>
            <a:ext cx="4133850" cy="1828800"/>
          </a:xfrm>
          <a:custGeom>
            <a:avLst/>
            <a:gdLst/>
            <a:ahLst/>
            <a:cxnLst/>
            <a:rect l="l" t="t" r="r" b="b"/>
            <a:pathLst>
              <a:path w="4133850" h="1828800">
                <a:moveTo>
                  <a:pt x="0" y="304800"/>
                </a:moveTo>
                <a:lnTo>
                  <a:pt x="3987" y="255343"/>
                </a:lnTo>
                <a:lnTo>
                  <a:pt x="15532" y="208434"/>
                </a:lnTo>
                <a:lnTo>
                  <a:pt x="34008" y="164697"/>
                </a:lnTo>
                <a:lnTo>
                  <a:pt x="58789" y="124760"/>
                </a:lnTo>
                <a:lnTo>
                  <a:pt x="89249" y="89249"/>
                </a:lnTo>
                <a:lnTo>
                  <a:pt x="124760" y="58789"/>
                </a:lnTo>
                <a:lnTo>
                  <a:pt x="164697" y="34008"/>
                </a:lnTo>
                <a:lnTo>
                  <a:pt x="208434" y="15532"/>
                </a:lnTo>
                <a:lnTo>
                  <a:pt x="255343" y="3987"/>
                </a:lnTo>
                <a:lnTo>
                  <a:pt x="304800" y="0"/>
                </a:lnTo>
                <a:lnTo>
                  <a:pt x="3828923" y="0"/>
                </a:lnTo>
                <a:lnTo>
                  <a:pt x="3878382" y="3987"/>
                </a:lnTo>
                <a:lnTo>
                  <a:pt x="3925301" y="15532"/>
                </a:lnTo>
                <a:lnTo>
                  <a:pt x="3969052" y="34008"/>
                </a:lnTo>
                <a:lnTo>
                  <a:pt x="4009006" y="58789"/>
                </a:lnTo>
                <a:lnTo>
                  <a:pt x="4044537" y="89249"/>
                </a:lnTo>
                <a:lnTo>
                  <a:pt x="4075015" y="124760"/>
                </a:lnTo>
                <a:lnTo>
                  <a:pt x="4099813" y="164697"/>
                </a:lnTo>
                <a:lnTo>
                  <a:pt x="4118304" y="208434"/>
                </a:lnTo>
                <a:lnTo>
                  <a:pt x="4129858" y="255343"/>
                </a:lnTo>
                <a:lnTo>
                  <a:pt x="4133850" y="304800"/>
                </a:lnTo>
                <a:lnTo>
                  <a:pt x="4133850" y="1523873"/>
                </a:lnTo>
                <a:lnTo>
                  <a:pt x="4129858" y="1573332"/>
                </a:lnTo>
                <a:lnTo>
                  <a:pt x="4118304" y="1620251"/>
                </a:lnTo>
                <a:lnTo>
                  <a:pt x="4099813" y="1664002"/>
                </a:lnTo>
                <a:lnTo>
                  <a:pt x="4075015" y="1703956"/>
                </a:lnTo>
                <a:lnTo>
                  <a:pt x="4044537" y="1739487"/>
                </a:lnTo>
                <a:lnTo>
                  <a:pt x="4009006" y="1769965"/>
                </a:lnTo>
                <a:lnTo>
                  <a:pt x="3969052" y="1794763"/>
                </a:lnTo>
                <a:lnTo>
                  <a:pt x="3925301" y="1813254"/>
                </a:lnTo>
                <a:lnTo>
                  <a:pt x="3878382" y="1824808"/>
                </a:lnTo>
                <a:lnTo>
                  <a:pt x="3828923" y="1828800"/>
                </a:lnTo>
                <a:lnTo>
                  <a:pt x="304800" y="1828800"/>
                </a:lnTo>
                <a:lnTo>
                  <a:pt x="255343" y="1824808"/>
                </a:lnTo>
                <a:lnTo>
                  <a:pt x="208434" y="1813254"/>
                </a:lnTo>
                <a:lnTo>
                  <a:pt x="164697" y="1794763"/>
                </a:lnTo>
                <a:lnTo>
                  <a:pt x="124760" y="1769965"/>
                </a:lnTo>
                <a:lnTo>
                  <a:pt x="89249" y="1739487"/>
                </a:lnTo>
                <a:lnTo>
                  <a:pt x="58789" y="1703956"/>
                </a:lnTo>
                <a:lnTo>
                  <a:pt x="34008" y="1664002"/>
                </a:lnTo>
                <a:lnTo>
                  <a:pt x="15532" y="1620251"/>
                </a:lnTo>
                <a:lnTo>
                  <a:pt x="3987" y="1573332"/>
                </a:lnTo>
                <a:lnTo>
                  <a:pt x="0" y="1523873"/>
                </a:lnTo>
                <a:lnTo>
                  <a:pt x="0" y="304800"/>
                </a:lnTo>
                <a:close/>
              </a:path>
            </a:pathLst>
          </a:custGeom>
          <a:ln w="12700">
            <a:solidFill>
              <a:srgbClr val="2E528F"/>
            </a:solidFill>
          </a:ln>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9/18/2025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85665" y="314325"/>
            <a:ext cx="3669029" cy="194284"/>
          </a:xfrm>
          <a:prstGeom prst="rect">
            <a:avLst/>
          </a:prstGeom>
        </p:spPr>
        <p:txBody>
          <a:bodyPr vert="horz" wrap="square" lIns="0" tIns="9525" rIns="0" bIns="0" rtlCol="0">
            <a:spAutoFit/>
          </a:bodyPr>
          <a:lstStyle/>
          <a:p>
            <a:pPr marL="12700">
              <a:lnSpc>
                <a:spcPct val="100000"/>
              </a:lnSpc>
              <a:spcBef>
                <a:spcPts val="20"/>
              </a:spcBef>
            </a:pPr>
            <a:r>
              <a:rPr lang="en-GB" sz="1200" spc="-20" dirty="0">
                <a:latin typeface="Carlito"/>
                <a:cs typeface="Carlito"/>
              </a:rPr>
              <a:t>Here are some of the books we will be reading this half-term:</a:t>
            </a:r>
            <a:endParaRPr sz="1200" dirty="0">
              <a:latin typeface="Carlito"/>
              <a:cs typeface="Carlito"/>
            </a:endParaRPr>
          </a:p>
        </p:txBody>
      </p:sp>
      <p:sp>
        <p:nvSpPr>
          <p:cNvPr id="9" name="object 9"/>
          <p:cNvSpPr txBox="1"/>
          <p:nvPr/>
        </p:nvSpPr>
        <p:spPr>
          <a:xfrm flipH="1">
            <a:off x="4477817" y="3744973"/>
            <a:ext cx="3429002" cy="644407"/>
          </a:xfrm>
          <a:prstGeom prst="rect">
            <a:avLst/>
          </a:prstGeom>
        </p:spPr>
        <p:txBody>
          <a:bodyPr vert="horz" wrap="square" lIns="0" tIns="15875" rIns="0" bIns="0" rtlCol="0">
            <a:spAutoFit/>
          </a:bodyPr>
          <a:lstStyle/>
          <a:p>
            <a:pPr marL="498475" marR="19050" indent="-467359" algn="ctr">
              <a:lnSpc>
                <a:spcPct val="100000"/>
              </a:lnSpc>
              <a:spcBef>
                <a:spcPts val="125"/>
              </a:spcBef>
            </a:pPr>
            <a:r>
              <a:rPr lang="en-GB" sz="2000" b="1" dirty="0">
                <a:latin typeface="Carlito"/>
                <a:cs typeface="Carlito"/>
              </a:rPr>
              <a:t>Curriculum Overview</a:t>
            </a:r>
          </a:p>
          <a:p>
            <a:pPr marL="498475" marR="19050" indent="-467359" algn="ctr">
              <a:lnSpc>
                <a:spcPct val="100000"/>
              </a:lnSpc>
              <a:spcBef>
                <a:spcPts val="125"/>
              </a:spcBef>
            </a:pPr>
            <a:r>
              <a:rPr lang="en-GB" sz="2000" b="1" dirty="0" smtClean="0">
                <a:latin typeface="Carlito"/>
                <a:cs typeface="Carlito"/>
              </a:rPr>
              <a:t>Autumn Term 1</a:t>
            </a:r>
            <a:endParaRPr sz="2000" b="1" dirty="0">
              <a:latin typeface="Carlito"/>
              <a:cs typeface="Carlito"/>
            </a:endParaRPr>
          </a:p>
        </p:txBody>
      </p:sp>
      <p:grpSp>
        <p:nvGrpSpPr>
          <p:cNvPr id="10" name="object 10"/>
          <p:cNvGrpSpPr/>
          <p:nvPr/>
        </p:nvGrpSpPr>
        <p:grpSpPr>
          <a:xfrm>
            <a:off x="84549" y="185105"/>
            <a:ext cx="3899535" cy="2361496"/>
            <a:chOff x="93662" y="112776"/>
            <a:chExt cx="3899535" cy="2784475"/>
          </a:xfrm>
        </p:grpSpPr>
        <p:sp>
          <p:nvSpPr>
            <p:cNvPr id="11" name="object 11"/>
            <p:cNvSpPr/>
            <p:nvPr/>
          </p:nvSpPr>
          <p:spPr>
            <a:xfrm>
              <a:off x="100012" y="119126"/>
              <a:ext cx="3886835" cy="2771775"/>
            </a:xfrm>
            <a:custGeom>
              <a:avLst/>
              <a:gdLst/>
              <a:ahLst/>
              <a:cxnLst/>
              <a:rect l="l" t="t" r="r" b="b"/>
              <a:pathLst>
                <a:path w="3886835" h="2771775">
                  <a:moveTo>
                    <a:pt x="3424237" y="0"/>
                  </a:moveTo>
                  <a:lnTo>
                    <a:pt x="461975" y="0"/>
                  </a:lnTo>
                  <a:lnTo>
                    <a:pt x="414740" y="2384"/>
                  </a:lnTo>
                  <a:lnTo>
                    <a:pt x="368870" y="9382"/>
                  </a:lnTo>
                  <a:lnTo>
                    <a:pt x="324597" y="20762"/>
                  </a:lnTo>
                  <a:lnTo>
                    <a:pt x="282153" y="36292"/>
                  </a:lnTo>
                  <a:lnTo>
                    <a:pt x="241769" y="55740"/>
                  </a:lnTo>
                  <a:lnTo>
                    <a:pt x="203679" y="78873"/>
                  </a:lnTo>
                  <a:lnTo>
                    <a:pt x="168115" y="105461"/>
                  </a:lnTo>
                  <a:lnTo>
                    <a:pt x="135308" y="135270"/>
                  </a:lnTo>
                  <a:lnTo>
                    <a:pt x="105492" y="168070"/>
                  </a:lnTo>
                  <a:lnTo>
                    <a:pt x="78897" y="203627"/>
                  </a:lnTo>
                  <a:lnTo>
                    <a:pt x="55757" y="241711"/>
                  </a:lnTo>
                  <a:lnTo>
                    <a:pt x="36304" y="282088"/>
                  </a:lnTo>
                  <a:lnTo>
                    <a:pt x="20769" y="324528"/>
                  </a:lnTo>
                  <a:lnTo>
                    <a:pt x="9385" y="368797"/>
                  </a:lnTo>
                  <a:lnTo>
                    <a:pt x="2385" y="414665"/>
                  </a:lnTo>
                  <a:lnTo>
                    <a:pt x="0" y="461899"/>
                  </a:lnTo>
                  <a:lnTo>
                    <a:pt x="0" y="2309749"/>
                  </a:lnTo>
                  <a:lnTo>
                    <a:pt x="2385" y="2356984"/>
                  </a:lnTo>
                  <a:lnTo>
                    <a:pt x="9385" y="2402855"/>
                  </a:lnTo>
                  <a:lnTo>
                    <a:pt x="20769" y="2447131"/>
                  </a:lnTo>
                  <a:lnTo>
                    <a:pt x="36304" y="2489579"/>
                  </a:lnTo>
                  <a:lnTo>
                    <a:pt x="55757" y="2529966"/>
                  </a:lnTo>
                  <a:lnTo>
                    <a:pt x="78897" y="2568060"/>
                  </a:lnTo>
                  <a:lnTo>
                    <a:pt x="105492" y="2603629"/>
                  </a:lnTo>
                  <a:lnTo>
                    <a:pt x="135308" y="2636440"/>
                  </a:lnTo>
                  <a:lnTo>
                    <a:pt x="168115" y="2666262"/>
                  </a:lnTo>
                  <a:lnTo>
                    <a:pt x="203679" y="2692861"/>
                  </a:lnTo>
                  <a:lnTo>
                    <a:pt x="241769" y="2716005"/>
                  </a:lnTo>
                  <a:lnTo>
                    <a:pt x="282153" y="2735462"/>
                  </a:lnTo>
                  <a:lnTo>
                    <a:pt x="324597" y="2751000"/>
                  </a:lnTo>
                  <a:lnTo>
                    <a:pt x="368870" y="2762387"/>
                  </a:lnTo>
                  <a:lnTo>
                    <a:pt x="414740" y="2769389"/>
                  </a:lnTo>
                  <a:lnTo>
                    <a:pt x="461975" y="2771775"/>
                  </a:lnTo>
                  <a:lnTo>
                    <a:pt x="3424237" y="2771775"/>
                  </a:lnTo>
                  <a:lnTo>
                    <a:pt x="3471472" y="2769389"/>
                  </a:lnTo>
                  <a:lnTo>
                    <a:pt x="3517344" y="2762387"/>
                  </a:lnTo>
                  <a:lnTo>
                    <a:pt x="3561619" y="2751000"/>
                  </a:lnTo>
                  <a:lnTo>
                    <a:pt x="3604067" y="2735462"/>
                  </a:lnTo>
                  <a:lnTo>
                    <a:pt x="3644454" y="2716005"/>
                  </a:lnTo>
                  <a:lnTo>
                    <a:pt x="3682548" y="2692861"/>
                  </a:lnTo>
                  <a:lnTo>
                    <a:pt x="3718117" y="2666262"/>
                  </a:lnTo>
                  <a:lnTo>
                    <a:pt x="3750929" y="2636440"/>
                  </a:lnTo>
                  <a:lnTo>
                    <a:pt x="3780750" y="2603629"/>
                  </a:lnTo>
                  <a:lnTo>
                    <a:pt x="3807349" y="2568060"/>
                  </a:lnTo>
                  <a:lnTo>
                    <a:pt x="3830494" y="2529966"/>
                  </a:lnTo>
                  <a:lnTo>
                    <a:pt x="3849951" y="2489579"/>
                  </a:lnTo>
                  <a:lnTo>
                    <a:pt x="3865489" y="2447131"/>
                  </a:lnTo>
                  <a:lnTo>
                    <a:pt x="3876875" y="2402855"/>
                  </a:lnTo>
                  <a:lnTo>
                    <a:pt x="3883877" y="2356984"/>
                  </a:lnTo>
                  <a:lnTo>
                    <a:pt x="3886263" y="2309749"/>
                  </a:lnTo>
                  <a:lnTo>
                    <a:pt x="3886263" y="461899"/>
                  </a:lnTo>
                  <a:lnTo>
                    <a:pt x="3883877" y="414665"/>
                  </a:lnTo>
                  <a:lnTo>
                    <a:pt x="3876875" y="368797"/>
                  </a:lnTo>
                  <a:lnTo>
                    <a:pt x="3865489" y="324528"/>
                  </a:lnTo>
                  <a:lnTo>
                    <a:pt x="3849951" y="282088"/>
                  </a:lnTo>
                  <a:lnTo>
                    <a:pt x="3830494" y="241711"/>
                  </a:lnTo>
                  <a:lnTo>
                    <a:pt x="3807349" y="203627"/>
                  </a:lnTo>
                  <a:lnTo>
                    <a:pt x="3780750" y="168070"/>
                  </a:lnTo>
                  <a:lnTo>
                    <a:pt x="3750929" y="135270"/>
                  </a:lnTo>
                  <a:lnTo>
                    <a:pt x="3718117" y="105461"/>
                  </a:lnTo>
                  <a:lnTo>
                    <a:pt x="3682548" y="78873"/>
                  </a:lnTo>
                  <a:lnTo>
                    <a:pt x="3644454" y="55740"/>
                  </a:lnTo>
                  <a:lnTo>
                    <a:pt x="3604067" y="36292"/>
                  </a:lnTo>
                  <a:lnTo>
                    <a:pt x="3561619" y="20762"/>
                  </a:lnTo>
                  <a:lnTo>
                    <a:pt x="3517344" y="9382"/>
                  </a:lnTo>
                  <a:lnTo>
                    <a:pt x="3471472" y="2384"/>
                  </a:lnTo>
                  <a:lnTo>
                    <a:pt x="3424237" y="0"/>
                  </a:lnTo>
                  <a:close/>
                </a:path>
              </a:pathLst>
            </a:custGeom>
            <a:solidFill>
              <a:srgbClr val="DAE2F3"/>
            </a:solidFill>
          </p:spPr>
          <p:txBody>
            <a:bodyPr wrap="square" lIns="0" tIns="0" rIns="0" bIns="0" rtlCol="0"/>
            <a:lstStyle/>
            <a:p>
              <a:endParaRPr/>
            </a:p>
          </p:txBody>
        </p:sp>
        <p:sp>
          <p:nvSpPr>
            <p:cNvPr id="12" name="object 12"/>
            <p:cNvSpPr/>
            <p:nvPr/>
          </p:nvSpPr>
          <p:spPr>
            <a:xfrm>
              <a:off x="100012" y="119126"/>
              <a:ext cx="3886835" cy="2771775"/>
            </a:xfrm>
            <a:custGeom>
              <a:avLst/>
              <a:gdLst/>
              <a:ahLst/>
              <a:cxnLst/>
              <a:rect l="l" t="t" r="r" b="b"/>
              <a:pathLst>
                <a:path w="3886835" h="2771775">
                  <a:moveTo>
                    <a:pt x="0" y="461899"/>
                  </a:moveTo>
                  <a:lnTo>
                    <a:pt x="2385" y="414665"/>
                  </a:lnTo>
                  <a:lnTo>
                    <a:pt x="9385" y="368797"/>
                  </a:lnTo>
                  <a:lnTo>
                    <a:pt x="20769" y="324528"/>
                  </a:lnTo>
                  <a:lnTo>
                    <a:pt x="36304" y="282088"/>
                  </a:lnTo>
                  <a:lnTo>
                    <a:pt x="55757" y="241711"/>
                  </a:lnTo>
                  <a:lnTo>
                    <a:pt x="78897" y="203627"/>
                  </a:lnTo>
                  <a:lnTo>
                    <a:pt x="105492" y="168070"/>
                  </a:lnTo>
                  <a:lnTo>
                    <a:pt x="135308" y="135270"/>
                  </a:lnTo>
                  <a:lnTo>
                    <a:pt x="168115" y="105461"/>
                  </a:lnTo>
                  <a:lnTo>
                    <a:pt x="203679" y="78873"/>
                  </a:lnTo>
                  <a:lnTo>
                    <a:pt x="241769" y="55740"/>
                  </a:lnTo>
                  <a:lnTo>
                    <a:pt x="282153" y="36292"/>
                  </a:lnTo>
                  <a:lnTo>
                    <a:pt x="324597" y="20762"/>
                  </a:lnTo>
                  <a:lnTo>
                    <a:pt x="368870" y="9382"/>
                  </a:lnTo>
                  <a:lnTo>
                    <a:pt x="414740" y="2384"/>
                  </a:lnTo>
                  <a:lnTo>
                    <a:pt x="461975" y="0"/>
                  </a:lnTo>
                  <a:lnTo>
                    <a:pt x="3424237" y="0"/>
                  </a:lnTo>
                  <a:lnTo>
                    <a:pt x="3471472" y="2384"/>
                  </a:lnTo>
                  <a:lnTo>
                    <a:pt x="3517344" y="9382"/>
                  </a:lnTo>
                  <a:lnTo>
                    <a:pt x="3561619" y="20762"/>
                  </a:lnTo>
                  <a:lnTo>
                    <a:pt x="3604067" y="36292"/>
                  </a:lnTo>
                  <a:lnTo>
                    <a:pt x="3644454" y="55740"/>
                  </a:lnTo>
                  <a:lnTo>
                    <a:pt x="3682548" y="78873"/>
                  </a:lnTo>
                  <a:lnTo>
                    <a:pt x="3718117" y="105461"/>
                  </a:lnTo>
                  <a:lnTo>
                    <a:pt x="3750929" y="135270"/>
                  </a:lnTo>
                  <a:lnTo>
                    <a:pt x="3780750" y="168070"/>
                  </a:lnTo>
                  <a:lnTo>
                    <a:pt x="3807349" y="203627"/>
                  </a:lnTo>
                  <a:lnTo>
                    <a:pt x="3830494" y="241711"/>
                  </a:lnTo>
                  <a:lnTo>
                    <a:pt x="3849951" y="282088"/>
                  </a:lnTo>
                  <a:lnTo>
                    <a:pt x="3865489" y="324528"/>
                  </a:lnTo>
                  <a:lnTo>
                    <a:pt x="3876875" y="368797"/>
                  </a:lnTo>
                  <a:lnTo>
                    <a:pt x="3883877" y="414665"/>
                  </a:lnTo>
                  <a:lnTo>
                    <a:pt x="3886263" y="461899"/>
                  </a:lnTo>
                  <a:lnTo>
                    <a:pt x="3886263" y="2309749"/>
                  </a:lnTo>
                  <a:lnTo>
                    <a:pt x="3883877" y="2356984"/>
                  </a:lnTo>
                  <a:lnTo>
                    <a:pt x="3876875" y="2402855"/>
                  </a:lnTo>
                  <a:lnTo>
                    <a:pt x="3865489" y="2447131"/>
                  </a:lnTo>
                  <a:lnTo>
                    <a:pt x="3849951" y="2489579"/>
                  </a:lnTo>
                  <a:lnTo>
                    <a:pt x="3830494" y="2529966"/>
                  </a:lnTo>
                  <a:lnTo>
                    <a:pt x="3807349" y="2568060"/>
                  </a:lnTo>
                  <a:lnTo>
                    <a:pt x="3780750" y="2603629"/>
                  </a:lnTo>
                  <a:lnTo>
                    <a:pt x="3750929" y="2636440"/>
                  </a:lnTo>
                  <a:lnTo>
                    <a:pt x="3718117" y="2666262"/>
                  </a:lnTo>
                  <a:lnTo>
                    <a:pt x="3682548" y="2692861"/>
                  </a:lnTo>
                  <a:lnTo>
                    <a:pt x="3644454" y="2716005"/>
                  </a:lnTo>
                  <a:lnTo>
                    <a:pt x="3604067" y="2735462"/>
                  </a:lnTo>
                  <a:lnTo>
                    <a:pt x="3561619" y="2751000"/>
                  </a:lnTo>
                  <a:lnTo>
                    <a:pt x="3517344" y="2762387"/>
                  </a:lnTo>
                  <a:lnTo>
                    <a:pt x="3471472" y="2769389"/>
                  </a:lnTo>
                  <a:lnTo>
                    <a:pt x="3424237" y="2771775"/>
                  </a:lnTo>
                  <a:lnTo>
                    <a:pt x="461975" y="2771775"/>
                  </a:lnTo>
                  <a:lnTo>
                    <a:pt x="414740" y="2769389"/>
                  </a:lnTo>
                  <a:lnTo>
                    <a:pt x="368870" y="2762387"/>
                  </a:lnTo>
                  <a:lnTo>
                    <a:pt x="324597" y="2751000"/>
                  </a:lnTo>
                  <a:lnTo>
                    <a:pt x="282153" y="2735462"/>
                  </a:lnTo>
                  <a:lnTo>
                    <a:pt x="241769" y="2716005"/>
                  </a:lnTo>
                  <a:lnTo>
                    <a:pt x="203679" y="2692861"/>
                  </a:lnTo>
                  <a:lnTo>
                    <a:pt x="168115" y="2666262"/>
                  </a:lnTo>
                  <a:lnTo>
                    <a:pt x="135308" y="2636440"/>
                  </a:lnTo>
                  <a:lnTo>
                    <a:pt x="105492" y="2603629"/>
                  </a:lnTo>
                  <a:lnTo>
                    <a:pt x="78897" y="2568060"/>
                  </a:lnTo>
                  <a:lnTo>
                    <a:pt x="55757" y="2529966"/>
                  </a:lnTo>
                  <a:lnTo>
                    <a:pt x="36304" y="2489579"/>
                  </a:lnTo>
                  <a:lnTo>
                    <a:pt x="20769" y="2447131"/>
                  </a:lnTo>
                  <a:lnTo>
                    <a:pt x="9385" y="2402855"/>
                  </a:lnTo>
                  <a:lnTo>
                    <a:pt x="2385" y="2356984"/>
                  </a:lnTo>
                  <a:lnTo>
                    <a:pt x="0" y="2309749"/>
                  </a:lnTo>
                  <a:lnTo>
                    <a:pt x="0" y="461899"/>
                  </a:lnTo>
                  <a:close/>
                </a:path>
              </a:pathLst>
            </a:custGeom>
            <a:ln w="12700">
              <a:solidFill>
                <a:srgbClr val="2E528F"/>
              </a:solidFill>
            </a:ln>
          </p:spPr>
          <p:txBody>
            <a:bodyPr wrap="square" lIns="0" tIns="0" rIns="0" bIns="0" rtlCol="0"/>
            <a:lstStyle/>
            <a:p>
              <a:endParaRPr/>
            </a:p>
          </p:txBody>
        </p:sp>
      </p:grpSp>
      <p:sp>
        <p:nvSpPr>
          <p:cNvPr id="13" name="object 13"/>
          <p:cNvSpPr txBox="1"/>
          <p:nvPr/>
        </p:nvSpPr>
        <p:spPr>
          <a:xfrm>
            <a:off x="252506" y="253929"/>
            <a:ext cx="3440019" cy="178254"/>
          </a:xfrm>
          <a:prstGeom prst="rect">
            <a:avLst/>
          </a:prstGeom>
        </p:spPr>
        <p:txBody>
          <a:bodyPr vert="horz" wrap="square" lIns="0" tIns="31750" rIns="0" bIns="0" rtlCol="0">
            <a:spAutoFit/>
          </a:bodyPr>
          <a:lstStyle/>
          <a:p>
            <a:pPr marL="11430" algn="ctr">
              <a:lnSpc>
                <a:spcPct val="100000"/>
              </a:lnSpc>
              <a:spcBef>
                <a:spcPts val="250"/>
              </a:spcBef>
            </a:pPr>
            <a:endParaRPr sz="950" dirty="0">
              <a:latin typeface="Carlito"/>
              <a:cs typeface="Carlito"/>
            </a:endParaRPr>
          </a:p>
        </p:txBody>
      </p:sp>
      <p:sp>
        <p:nvSpPr>
          <p:cNvPr id="14" name="object 14"/>
          <p:cNvSpPr txBox="1"/>
          <p:nvPr/>
        </p:nvSpPr>
        <p:spPr>
          <a:xfrm>
            <a:off x="127302" y="208217"/>
            <a:ext cx="3855536" cy="2339102"/>
          </a:xfrm>
          <a:prstGeom prst="rect">
            <a:avLst/>
          </a:prstGeom>
        </p:spPr>
        <p:txBody>
          <a:bodyPr vert="horz" wrap="square" lIns="0" tIns="33020" rIns="0" bIns="0" rtlCol="0">
            <a:spAutoFit/>
          </a:bodyPr>
          <a:lstStyle/>
          <a:p>
            <a:pPr marL="7620" algn="ctr">
              <a:lnSpc>
                <a:spcPct val="100000"/>
              </a:lnSpc>
              <a:spcBef>
                <a:spcPts val="260"/>
              </a:spcBef>
            </a:pPr>
            <a:r>
              <a:rPr sz="1400" b="1" spc="10" dirty="0">
                <a:latin typeface="Carlito"/>
                <a:cs typeface="Carlito"/>
              </a:rPr>
              <a:t>ENGLISH</a:t>
            </a:r>
            <a:endParaRPr sz="1400" dirty="0">
              <a:latin typeface="Carlito"/>
              <a:cs typeface="Carlito"/>
            </a:endParaRPr>
          </a:p>
          <a:p>
            <a:pPr marL="41275" marR="27305" algn="ctr">
              <a:lnSpc>
                <a:spcPct val="105400"/>
              </a:lnSpc>
              <a:spcBef>
                <a:spcPts val="65"/>
              </a:spcBef>
            </a:pPr>
            <a:r>
              <a:rPr sz="950" spc="35" dirty="0">
                <a:solidFill>
                  <a:srgbClr val="4471C4"/>
                </a:solidFill>
                <a:latin typeface="Carlito"/>
                <a:cs typeface="Carlito"/>
              </a:rPr>
              <a:t>Using</a:t>
            </a:r>
            <a:r>
              <a:rPr sz="950" spc="-75" dirty="0">
                <a:solidFill>
                  <a:srgbClr val="4471C4"/>
                </a:solidFill>
                <a:latin typeface="Carlito"/>
                <a:cs typeface="Carlito"/>
              </a:rPr>
              <a:t> </a:t>
            </a:r>
            <a:r>
              <a:rPr lang="en-GB" sz="950" spc="5" dirty="0" smtClean="0">
                <a:solidFill>
                  <a:srgbClr val="4471C4"/>
                </a:solidFill>
                <a:latin typeface="Carlito"/>
                <a:cs typeface="Carlito"/>
              </a:rPr>
              <a:t>‘King Kong’ by Anthony Browne, the children will be learning the features of a narrative to write at their end piece. They will also begin to learn the features of a non – fiction text through learning about the book ‘How to save a tiger’ and will be creating an information leaflet as their final piece. To support their learning, the children will be going to Chester Zoo.</a:t>
            </a:r>
            <a:endParaRPr lang="en-GB" sz="950" spc="5" dirty="0">
              <a:solidFill>
                <a:srgbClr val="4471C4"/>
              </a:solidFill>
              <a:latin typeface="Carlito"/>
              <a:cs typeface="Carlito"/>
            </a:endParaRPr>
          </a:p>
          <a:p>
            <a:pPr marL="41275" marR="27305" algn="ctr">
              <a:lnSpc>
                <a:spcPct val="105400"/>
              </a:lnSpc>
              <a:spcBef>
                <a:spcPts val="65"/>
              </a:spcBef>
            </a:pPr>
            <a:endParaRPr lang="en-GB" sz="950" spc="5" dirty="0">
              <a:solidFill>
                <a:srgbClr val="4471C4"/>
              </a:solidFill>
              <a:latin typeface="Carlito"/>
              <a:cs typeface="Carlito"/>
            </a:endParaRPr>
          </a:p>
          <a:p>
            <a:pPr marL="41275" marR="27305" algn="ctr">
              <a:lnSpc>
                <a:spcPct val="105400"/>
              </a:lnSpc>
              <a:spcBef>
                <a:spcPts val="65"/>
              </a:spcBef>
            </a:pPr>
            <a:r>
              <a:rPr lang="en-GB" sz="1400" b="1" spc="10" dirty="0">
                <a:latin typeface="Carlito"/>
                <a:cs typeface="Carlito"/>
              </a:rPr>
              <a:t>READING</a:t>
            </a:r>
            <a:endParaRPr lang="en-GB" sz="1400" dirty="0">
              <a:latin typeface="Carlito"/>
              <a:cs typeface="Carlito"/>
            </a:endParaRPr>
          </a:p>
          <a:p>
            <a:pPr algn="ctr"/>
            <a:r>
              <a:rPr lang="en-GB" sz="950" spc="5" dirty="0">
                <a:solidFill>
                  <a:srgbClr val="4471C4"/>
                </a:solidFill>
                <a:latin typeface="Carlito"/>
                <a:cs typeface="Carlito"/>
              </a:rPr>
              <a:t>In our Reading lessons we will be reading </a:t>
            </a:r>
            <a:r>
              <a:rPr lang="en-GB" sz="950" dirty="0" smtClean="0">
                <a:solidFill>
                  <a:srgbClr val="4471C4"/>
                </a:solidFill>
                <a:latin typeface="Carlito"/>
              </a:rPr>
              <a:t>‘When we were warriors’ by Emma Carroll, the children will be drawing inferences (inferring characters’ feelings, thoughts and motives from their actions) and justifying with evidence.</a:t>
            </a:r>
            <a:endParaRPr lang="en-GB" sz="950" dirty="0">
              <a:solidFill>
                <a:srgbClr val="4471C4"/>
              </a:solidFill>
              <a:latin typeface="Carlito"/>
            </a:endParaRPr>
          </a:p>
          <a:p>
            <a:pPr marL="41275" marR="27305" algn="ctr">
              <a:lnSpc>
                <a:spcPct val="105400"/>
              </a:lnSpc>
              <a:spcBef>
                <a:spcPts val="65"/>
              </a:spcBef>
            </a:pPr>
            <a:endParaRPr sz="950" dirty="0">
              <a:latin typeface="Carlito"/>
              <a:cs typeface="Carlito"/>
            </a:endParaRPr>
          </a:p>
        </p:txBody>
      </p:sp>
      <p:sp>
        <p:nvSpPr>
          <p:cNvPr id="15" name="object 15"/>
          <p:cNvSpPr txBox="1"/>
          <p:nvPr/>
        </p:nvSpPr>
        <p:spPr>
          <a:xfrm>
            <a:off x="5130954" y="2072081"/>
            <a:ext cx="1631697" cy="334645"/>
          </a:xfrm>
          <a:prstGeom prst="rect">
            <a:avLst/>
          </a:prstGeom>
        </p:spPr>
        <p:txBody>
          <a:bodyPr vert="horz" wrap="square" lIns="0" tIns="15875" rIns="0" bIns="0" rtlCol="0">
            <a:spAutoFit/>
          </a:bodyPr>
          <a:lstStyle/>
          <a:p>
            <a:pPr marL="12700" algn="ctr">
              <a:lnSpc>
                <a:spcPct val="100000"/>
              </a:lnSpc>
              <a:spcBef>
                <a:spcPts val="125"/>
              </a:spcBef>
            </a:pPr>
            <a:r>
              <a:rPr lang="en-GB" sz="2000" b="1" dirty="0">
                <a:latin typeface="Carlito"/>
                <a:cs typeface="Carlito"/>
              </a:rPr>
              <a:t>Year </a:t>
            </a:r>
            <a:r>
              <a:rPr lang="en-GB" sz="2000" b="1" dirty="0" smtClean="0">
                <a:latin typeface="Carlito"/>
                <a:cs typeface="Carlito"/>
              </a:rPr>
              <a:t>6</a:t>
            </a:r>
            <a:endParaRPr sz="2000" dirty="0">
              <a:latin typeface="Carlito"/>
              <a:cs typeface="Carlito"/>
            </a:endParaRPr>
          </a:p>
        </p:txBody>
      </p:sp>
      <p:grpSp>
        <p:nvGrpSpPr>
          <p:cNvPr id="16" name="object 16"/>
          <p:cNvGrpSpPr/>
          <p:nvPr/>
        </p:nvGrpSpPr>
        <p:grpSpPr>
          <a:xfrm>
            <a:off x="187765" y="2673272"/>
            <a:ext cx="3768449" cy="1238314"/>
            <a:chOff x="141287" y="2970276"/>
            <a:chExt cx="3851910" cy="1327150"/>
          </a:xfrm>
        </p:grpSpPr>
        <p:sp>
          <p:nvSpPr>
            <p:cNvPr id="17" name="object 17"/>
            <p:cNvSpPr/>
            <p:nvPr/>
          </p:nvSpPr>
          <p:spPr>
            <a:xfrm>
              <a:off x="147637" y="2976626"/>
              <a:ext cx="3839210" cy="1314450"/>
            </a:xfrm>
            <a:custGeom>
              <a:avLst/>
              <a:gdLst/>
              <a:ahLst/>
              <a:cxnLst/>
              <a:rect l="l" t="t" r="r" b="b"/>
              <a:pathLst>
                <a:path w="3839210" h="1314450">
                  <a:moveTo>
                    <a:pt x="3619436" y="0"/>
                  </a:moveTo>
                  <a:lnTo>
                    <a:pt x="219075" y="0"/>
                  </a:lnTo>
                  <a:lnTo>
                    <a:pt x="168842" y="5783"/>
                  </a:lnTo>
                  <a:lnTo>
                    <a:pt x="122730" y="22260"/>
                  </a:lnTo>
                  <a:lnTo>
                    <a:pt x="82054" y="48115"/>
                  </a:lnTo>
                  <a:lnTo>
                    <a:pt x="48127" y="82038"/>
                  </a:lnTo>
                  <a:lnTo>
                    <a:pt x="22266" y="122714"/>
                  </a:lnTo>
                  <a:lnTo>
                    <a:pt x="5785" y="168830"/>
                  </a:lnTo>
                  <a:lnTo>
                    <a:pt x="0" y="219075"/>
                  </a:lnTo>
                  <a:lnTo>
                    <a:pt x="0" y="1095248"/>
                  </a:lnTo>
                  <a:lnTo>
                    <a:pt x="5785" y="1145499"/>
                  </a:lnTo>
                  <a:lnTo>
                    <a:pt x="22266" y="1191633"/>
                  </a:lnTo>
                  <a:lnTo>
                    <a:pt x="48127" y="1232334"/>
                  </a:lnTo>
                  <a:lnTo>
                    <a:pt x="82054" y="1266284"/>
                  </a:lnTo>
                  <a:lnTo>
                    <a:pt x="122730" y="1292164"/>
                  </a:lnTo>
                  <a:lnTo>
                    <a:pt x="168842" y="1308659"/>
                  </a:lnTo>
                  <a:lnTo>
                    <a:pt x="219075" y="1314450"/>
                  </a:lnTo>
                  <a:lnTo>
                    <a:pt x="3619436" y="1314450"/>
                  </a:lnTo>
                  <a:lnTo>
                    <a:pt x="3669687" y="1308659"/>
                  </a:lnTo>
                  <a:lnTo>
                    <a:pt x="3715822" y="1292164"/>
                  </a:lnTo>
                  <a:lnTo>
                    <a:pt x="3756523" y="1266284"/>
                  </a:lnTo>
                  <a:lnTo>
                    <a:pt x="3790472" y="1232334"/>
                  </a:lnTo>
                  <a:lnTo>
                    <a:pt x="3816353" y="1191633"/>
                  </a:lnTo>
                  <a:lnTo>
                    <a:pt x="3832847" y="1145499"/>
                  </a:lnTo>
                  <a:lnTo>
                    <a:pt x="3838638" y="1095248"/>
                  </a:lnTo>
                  <a:lnTo>
                    <a:pt x="3838638" y="219075"/>
                  </a:lnTo>
                  <a:lnTo>
                    <a:pt x="3832847" y="168830"/>
                  </a:lnTo>
                  <a:lnTo>
                    <a:pt x="3816353" y="122714"/>
                  </a:lnTo>
                  <a:lnTo>
                    <a:pt x="3790472" y="82038"/>
                  </a:lnTo>
                  <a:lnTo>
                    <a:pt x="3756523" y="48115"/>
                  </a:lnTo>
                  <a:lnTo>
                    <a:pt x="3715822" y="22260"/>
                  </a:lnTo>
                  <a:lnTo>
                    <a:pt x="3669687" y="5783"/>
                  </a:lnTo>
                  <a:lnTo>
                    <a:pt x="3619436" y="0"/>
                  </a:lnTo>
                  <a:close/>
                </a:path>
              </a:pathLst>
            </a:custGeom>
            <a:solidFill>
              <a:srgbClr val="DAE2F3"/>
            </a:solidFill>
          </p:spPr>
          <p:txBody>
            <a:bodyPr wrap="square" lIns="0" tIns="0" rIns="0" bIns="0" rtlCol="0"/>
            <a:lstStyle/>
            <a:p>
              <a:endParaRPr dirty="0"/>
            </a:p>
          </p:txBody>
        </p:sp>
        <p:sp>
          <p:nvSpPr>
            <p:cNvPr id="18" name="object 18"/>
            <p:cNvSpPr/>
            <p:nvPr/>
          </p:nvSpPr>
          <p:spPr>
            <a:xfrm>
              <a:off x="147637" y="2976626"/>
              <a:ext cx="3839210" cy="1314450"/>
            </a:xfrm>
            <a:custGeom>
              <a:avLst/>
              <a:gdLst/>
              <a:ahLst/>
              <a:cxnLst/>
              <a:rect l="l" t="t" r="r" b="b"/>
              <a:pathLst>
                <a:path w="3839210" h="1314450">
                  <a:moveTo>
                    <a:pt x="0" y="219075"/>
                  </a:moveTo>
                  <a:lnTo>
                    <a:pt x="5785" y="168830"/>
                  </a:lnTo>
                  <a:lnTo>
                    <a:pt x="22266" y="122714"/>
                  </a:lnTo>
                  <a:lnTo>
                    <a:pt x="48127" y="82038"/>
                  </a:lnTo>
                  <a:lnTo>
                    <a:pt x="82054" y="48115"/>
                  </a:lnTo>
                  <a:lnTo>
                    <a:pt x="122730" y="22260"/>
                  </a:lnTo>
                  <a:lnTo>
                    <a:pt x="168842" y="5783"/>
                  </a:lnTo>
                  <a:lnTo>
                    <a:pt x="219075" y="0"/>
                  </a:lnTo>
                  <a:lnTo>
                    <a:pt x="3619436" y="0"/>
                  </a:lnTo>
                  <a:lnTo>
                    <a:pt x="3669687" y="5783"/>
                  </a:lnTo>
                  <a:lnTo>
                    <a:pt x="3715822" y="22260"/>
                  </a:lnTo>
                  <a:lnTo>
                    <a:pt x="3756523" y="48115"/>
                  </a:lnTo>
                  <a:lnTo>
                    <a:pt x="3790472" y="82038"/>
                  </a:lnTo>
                  <a:lnTo>
                    <a:pt x="3816353" y="122714"/>
                  </a:lnTo>
                  <a:lnTo>
                    <a:pt x="3832847" y="168830"/>
                  </a:lnTo>
                  <a:lnTo>
                    <a:pt x="3838638" y="219075"/>
                  </a:lnTo>
                  <a:lnTo>
                    <a:pt x="3838638" y="1095248"/>
                  </a:lnTo>
                  <a:lnTo>
                    <a:pt x="3832847" y="1145499"/>
                  </a:lnTo>
                  <a:lnTo>
                    <a:pt x="3816353" y="1191633"/>
                  </a:lnTo>
                  <a:lnTo>
                    <a:pt x="3790472" y="1232334"/>
                  </a:lnTo>
                  <a:lnTo>
                    <a:pt x="3756523" y="1266284"/>
                  </a:lnTo>
                  <a:lnTo>
                    <a:pt x="3715822" y="1292164"/>
                  </a:lnTo>
                  <a:lnTo>
                    <a:pt x="3669687" y="1308659"/>
                  </a:lnTo>
                  <a:lnTo>
                    <a:pt x="3619436" y="1314450"/>
                  </a:lnTo>
                  <a:lnTo>
                    <a:pt x="219075" y="1314450"/>
                  </a:lnTo>
                  <a:lnTo>
                    <a:pt x="168842" y="1308659"/>
                  </a:lnTo>
                  <a:lnTo>
                    <a:pt x="122730" y="1292164"/>
                  </a:lnTo>
                  <a:lnTo>
                    <a:pt x="82054" y="1266284"/>
                  </a:lnTo>
                  <a:lnTo>
                    <a:pt x="48127" y="1232334"/>
                  </a:lnTo>
                  <a:lnTo>
                    <a:pt x="22266" y="1191633"/>
                  </a:lnTo>
                  <a:lnTo>
                    <a:pt x="5785" y="1145499"/>
                  </a:lnTo>
                  <a:lnTo>
                    <a:pt x="0" y="1095248"/>
                  </a:lnTo>
                  <a:lnTo>
                    <a:pt x="0" y="219075"/>
                  </a:lnTo>
                  <a:close/>
                </a:path>
              </a:pathLst>
            </a:custGeom>
            <a:ln w="12700">
              <a:solidFill>
                <a:srgbClr val="2E528F"/>
              </a:solidFill>
            </a:ln>
          </p:spPr>
          <p:txBody>
            <a:bodyPr wrap="square" lIns="0" tIns="0" rIns="0" bIns="0" rtlCol="0"/>
            <a:lstStyle/>
            <a:p>
              <a:endParaRPr/>
            </a:p>
          </p:txBody>
        </p:sp>
      </p:grpSp>
      <p:sp>
        <p:nvSpPr>
          <p:cNvPr id="19" name="object 19"/>
          <p:cNvSpPr txBox="1"/>
          <p:nvPr/>
        </p:nvSpPr>
        <p:spPr>
          <a:xfrm>
            <a:off x="224298" y="2737051"/>
            <a:ext cx="3681248" cy="1185581"/>
          </a:xfrm>
          <a:prstGeom prst="rect">
            <a:avLst/>
          </a:prstGeom>
        </p:spPr>
        <p:txBody>
          <a:bodyPr vert="horz" wrap="square" lIns="0" tIns="15875" rIns="0" bIns="0" rtlCol="0">
            <a:spAutoFit/>
          </a:bodyPr>
          <a:lstStyle/>
          <a:p>
            <a:pPr marR="1270" algn="ctr">
              <a:lnSpc>
                <a:spcPct val="100000"/>
              </a:lnSpc>
              <a:spcBef>
                <a:spcPts val="125"/>
              </a:spcBef>
            </a:pPr>
            <a:r>
              <a:rPr sz="1400" b="1" spc="10" dirty="0">
                <a:latin typeface="Carlito"/>
                <a:cs typeface="Carlito"/>
              </a:rPr>
              <a:t>HISTORY</a:t>
            </a:r>
            <a:endParaRPr lang="en-GB" sz="1400" b="1" spc="10" dirty="0">
              <a:latin typeface="Carlito"/>
              <a:cs typeface="Carlito"/>
            </a:endParaRPr>
          </a:p>
          <a:p>
            <a:pPr marR="4445" algn="ctr">
              <a:lnSpc>
                <a:spcPct val="100000"/>
              </a:lnSpc>
              <a:spcBef>
                <a:spcPts val="25"/>
              </a:spcBef>
            </a:pPr>
            <a:r>
              <a:rPr lang="en-GB" sz="1200" b="1" spc="-5" dirty="0" smtClean="0">
                <a:solidFill>
                  <a:srgbClr val="4471C4"/>
                </a:solidFill>
                <a:latin typeface="Carlito"/>
                <a:cs typeface="Carlito"/>
              </a:rPr>
              <a:t>What was the impact of WW2 on the people of Britain?</a:t>
            </a:r>
            <a:endParaRPr lang="en-GB" sz="1200" b="1" spc="-5" dirty="0">
              <a:solidFill>
                <a:srgbClr val="4471C4"/>
              </a:solidFill>
              <a:latin typeface="Carlito"/>
              <a:cs typeface="Carlito"/>
            </a:endParaRPr>
          </a:p>
          <a:p>
            <a:pPr marR="4445" algn="ctr">
              <a:lnSpc>
                <a:spcPct val="100000"/>
              </a:lnSpc>
              <a:spcBef>
                <a:spcPts val="25"/>
              </a:spcBef>
            </a:pPr>
            <a:r>
              <a:rPr lang="en-GB" sz="950" spc="5" dirty="0">
                <a:solidFill>
                  <a:srgbClr val="4471C4"/>
                </a:solidFill>
                <a:latin typeface="Carlito"/>
                <a:cs typeface="Carlito"/>
              </a:rPr>
              <a:t>The children will </a:t>
            </a:r>
            <a:r>
              <a:rPr lang="en-GB" sz="950" spc="5" dirty="0" smtClean="0">
                <a:solidFill>
                  <a:srgbClr val="4471C4"/>
                </a:solidFill>
                <a:latin typeface="Carlito"/>
                <a:cs typeface="Carlito"/>
              </a:rPr>
              <a:t>learning to identify the causes of World War II and identifying the different phases in the Battle of Britain. They will describe how children may have felt when evacuated and evaluate the accuracy, reliability and usefulness of sources.</a:t>
            </a:r>
            <a:endParaRPr lang="en-GB" sz="950" dirty="0">
              <a:latin typeface="Carlito"/>
              <a:cs typeface="Carlito"/>
            </a:endParaRPr>
          </a:p>
        </p:txBody>
      </p:sp>
      <p:grpSp>
        <p:nvGrpSpPr>
          <p:cNvPr id="20" name="object 20"/>
          <p:cNvGrpSpPr/>
          <p:nvPr/>
        </p:nvGrpSpPr>
        <p:grpSpPr>
          <a:xfrm>
            <a:off x="121515" y="4144925"/>
            <a:ext cx="3918585" cy="895568"/>
            <a:chOff x="103187" y="4370451"/>
            <a:chExt cx="3918585" cy="1098550"/>
          </a:xfrm>
        </p:grpSpPr>
        <p:sp>
          <p:nvSpPr>
            <p:cNvPr id="21" name="object 21"/>
            <p:cNvSpPr/>
            <p:nvPr/>
          </p:nvSpPr>
          <p:spPr>
            <a:xfrm>
              <a:off x="109537" y="4376801"/>
              <a:ext cx="3905885" cy="1085850"/>
            </a:xfrm>
            <a:custGeom>
              <a:avLst/>
              <a:gdLst/>
              <a:ahLst/>
              <a:cxnLst/>
              <a:rect l="l" t="t" r="r" b="b"/>
              <a:pathLst>
                <a:path w="3905885" h="1085850">
                  <a:moveTo>
                    <a:pt x="3724211" y="0"/>
                  </a:moveTo>
                  <a:lnTo>
                    <a:pt x="180975" y="0"/>
                  </a:lnTo>
                  <a:lnTo>
                    <a:pt x="132864" y="6464"/>
                  </a:lnTo>
                  <a:lnTo>
                    <a:pt x="89633" y="24708"/>
                  </a:lnTo>
                  <a:lnTo>
                    <a:pt x="53006" y="53006"/>
                  </a:lnTo>
                  <a:lnTo>
                    <a:pt x="24708" y="89633"/>
                  </a:lnTo>
                  <a:lnTo>
                    <a:pt x="6464" y="132864"/>
                  </a:lnTo>
                  <a:lnTo>
                    <a:pt x="0" y="180975"/>
                  </a:lnTo>
                  <a:lnTo>
                    <a:pt x="0" y="904748"/>
                  </a:lnTo>
                  <a:lnTo>
                    <a:pt x="6464" y="952867"/>
                  </a:lnTo>
                  <a:lnTo>
                    <a:pt x="24708" y="996122"/>
                  </a:lnTo>
                  <a:lnTo>
                    <a:pt x="53006" y="1032779"/>
                  </a:lnTo>
                  <a:lnTo>
                    <a:pt x="89633" y="1061108"/>
                  </a:lnTo>
                  <a:lnTo>
                    <a:pt x="132864" y="1079375"/>
                  </a:lnTo>
                  <a:lnTo>
                    <a:pt x="180975" y="1085850"/>
                  </a:lnTo>
                  <a:lnTo>
                    <a:pt x="3724211" y="1085850"/>
                  </a:lnTo>
                  <a:lnTo>
                    <a:pt x="3772375" y="1079375"/>
                  </a:lnTo>
                  <a:lnTo>
                    <a:pt x="3815642" y="1061108"/>
                  </a:lnTo>
                  <a:lnTo>
                    <a:pt x="3852291" y="1032779"/>
                  </a:lnTo>
                  <a:lnTo>
                    <a:pt x="3880600" y="996122"/>
                  </a:lnTo>
                  <a:lnTo>
                    <a:pt x="3898848" y="952867"/>
                  </a:lnTo>
                  <a:lnTo>
                    <a:pt x="3905313" y="904748"/>
                  </a:lnTo>
                  <a:lnTo>
                    <a:pt x="3905313" y="180975"/>
                  </a:lnTo>
                  <a:lnTo>
                    <a:pt x="3898848" y="132864"/>
                  </a:lnTo>
                  <a:lnTo>
                    <a:pt x="3880600" y="89633"/>
                  </a:lnTo>
                  <a:lnTo>
                    <a:pt x="3852291" y="53006"/>
                  </a:lnTo>
                  <a:lnTo>
                    <a:pt x="3815642" y="24708"/>
                  </a:lnTo>
                  <a:lnTo>
                    <a:pt x="3772375" y="6464"/>
                  </a:lnTo>
                  <a:lnTo>
                    <a:pt x="3724211" y="0"/>
                  </a:lnTo>
                  <a:close/>
                </a:path>
              </a:pathLst>
            </a:custGeom>
            <a:solidFill>
              <a:srgbClr val="DAE2F3"/>
            </a:solidFill>
          </p:spPr>
          <p:txBody>
            <a:bodyPr wrap="square" lIns="0" tIns="0" rIns="0" bIns="0" rtlCol="0"/>
            <a:lstStyle/>
            <a:p>
              <a:endParaRPr/>
            </a:p>
          </p:txBody>
        </p:sp>
        <p:sp>
          <p:nvSpPr>
            <p:cNvPr id="22" name="object 22"/>
            <p:cNvSpPr/>
            <p:nvPr/>
          </p:nvSpPr>
          <p:spPr>
            <a:xfrm>
              <a:off x="109537" y="4376801"/>
              <a:ext cx="3905885" cy="1085850"/>
            </a:xfrm>
            <a:custGeom>
              <a:avLst/>
              <a:gdLst/>
              <a:ahLst/>
              <a:cxnLst/>
              <a:rect l="l" t="t" r="r" b="b"/>
              <a:pathLst>
                <a:path w="3905885" h="1085850">
                  <a:moveTo>
                    <a:pt x="0" y="180975"/>
                  </a:moveTo>
                  <a:lnTo>
                    <a:pt x="6464" y="132864"/>
                  </a:lnTo>
                  <a:lnTo>
                    <a:pt x="24708" y="89633"/>
                  </a:lnTo>
                  <a:lnTo>
                    <a:pt x="53006" y="53006"/>
                  </a:lnTo>
                  <a:lnTo>
                    <a:pt x="89633" y="24708"/>
                  </a:lnTo>
                  <a:lnTo>
                    <a:pt x="132864" y="6464"/>
                  </a:lnTo>
                  <a:lnTo>
                    <a:pt x="180975" y="0"/>
                  </a:lnTo>
                  <a:lnTo>
                    <a:pt x="3724211" y="0"/>
                  </a:lnTo>
                  <a:lnTo>
                    <a:pt x="3772375" y="6464"/>
                  </a:lnTo>
                  <a:lnTo>
                    <a:pt x="3815642" y="24708"/>
                  </a:lnTo>
                  <a:lnTo>
                    <a:pt x="3852291" y="53006"/>
                  </a:lnTo>
                  <a:lnTo>
                    <a:pt x="3880600" y="89633"/>
                  </a:lnTo>
                  <a:lnTo>
                    <a:pt x="3898848" y="132864"/>
                  </a:lnTo>
                  <a:lnTo>
                    <a:pt x="3905313" y="180975"/>
                  </a:lnTo>
                  <a:lnTo>
                    <a:pt x="3905313" y="904748"/>
                  </a:lnTo>
                  <a:lnTo>
                    <a:pt x="3898848" y="952867"/>
                  </a:lnTo>
                  <a:lnTo>
                    <a:pt x="3880600" y="996122"/>
                  </a:lnTo>
                  <a:lnTo>
                    <a:pt x="3852291" y="1032779"/>
                  </a:lnTo>
                  <a:lnTo>
                    <a:pt x="3815642" y="1061108"/>
                  </a:lnTo>
                  <a:lnTo>
                    <a:pt x="3772375" y="1079375"/>
                  </a:lnTo>
                  <a:lnTo>
                    <a:pt x="3724211" y="1085850"/>
                  </a:lnTo>
                  <a:lnTo>
                    <a:pt x="180975" y="1085850"/>
                  </a:lnTo>
                  <a:lnTo>
                    <a:pt x="132864" y="1079375"/>
                  </a:lnTo>
                  <a:lnTo>
                    <a:pt x="89633" y="1061108"/>
                  </a:lnTo>
                  <a:lnTo>
                    <a:pt x="53006" y="1032779"/>
                  </a:lnTo>
                  <a:lnTo>
                    <a:pt x="24708" y="996122"/>
                  </a:lnTo>
                  <a:lnTo>
                    <a:pt x="6464" y="952867"/>
                  </a:lnTo>
                  <a:lnTo>
                    <a:pt x="0" y="904748"/>
                  </a:lnTo>
                  <a:lnTo>
                    <a:pt x="0" y="180975"/>
                  </a:lnTo>
                  <a:close/>
                </a:path>
              </a:pathLst>
            </a:custGeom>
            <a:ln w="12700">
              <a:solidFill>
                <a:srgbClr val="2E528F"/>
              </a:solidFill>
            </a:ln>
          </p:spPr>
          <p:txBody>
            <a:bodyPr wrap="square" lIns="0" tIns="0" rIns="0" bIns="0" rtlCol="0"/>
            <a:lstStyle/>
            <a:p>
              <a:endParaRPr/>
            </a:p>
          </p:txBody>
        </p:sp>
      </p:grpSp>
      <p:sp>
        <p:nvSpPr>
          <p:cNvPr id="23" name="object 23"/>
          <p:cNvSpPr txBox="1"/>
          <p:nvPr/>
        </p:nvSpPr>
        <p:spPr>
          <a:xfrm>
            <a:off x="234409" y="4146460"/>
            <a:ext cx="3628390" cy="876650"/>
          </a:xfrm>
          <a:prstGeom prst="rect">
            <a:avLst/>
          </a:prstGeom>
        </p:spPr>
        <p:txBody>
          <a:bodyPr vert="horz" wrap="square" lIns="0" tIns="15875" rIns="0" bIns="0" rtlCol="0">
            <a:spAutoFit/>
          </a:bodyPr>
          <a:lstStyle/>
          <a:p>
            <a:pPr marR="3175" algn="ctr">
              <a:lnSpc>
                <a:spcPct val="100000"/>
              </a:lnSpc>
              <a:spcBef>
                <a:spcPts val="125"/>
              </a:spcBef>
            </a:pPr>
            <a:r>
              <a:rPr lang="en-GB" sz="1400" b="1" spc="10" dirty="0">
                <a:latin typeface="Carlito"/>
                <a:cs typeface="Carlito"/>
              </a:rPr>
              <a:t>FRENCH</a:t>
            </a:r>
            <a:endParaRPr sz="1400" dirty="0">
              <a:latin typeface="Carlito"/>
              <a:cs typeface="Carlito"/>
            </a:endParaRPr>
          </a:p>
          <a:p>
            <a:pPr marR="7620" algn="ctr">
              <a:lnSpc>
                <a:spcPct val="100000"/>
              </a:lnSpc>
              <a:spcBef>
                <a:spcPts val="25"/>
              </a:spcBef>
            </a:pPr>
            <a:endParaRPr lang="en-GB" sz="1200" dirty="0">
              <a:latin typeface="Carlito"/>
              <a:cs typeface="Carlito"/>
            </a:endParaRPr>
          </a:p>
          <a:p>
            <a:pPr marL="136525" marR="5080" indent="-124460" algn="ctr">
              <a:lnSpc>
                <a:spcPct val="105400"/>
              </a:lnSpc>
              <a:spcBef>
                <a:spcPts val="25"/>
              </a:spcBef>
            </a:pPr>
            <a:r>
              <a:rPr sz="950" spc="5" dirty="0">
                <a:solidFill>
                  <a:srgbClr val="4471C4"/>
                </a:solidFill>
                <a:latin typeface="Carlito"/>
                <a:cs typeface="Carlito"/>
              </a:rPr>
              <a:t>The</a:t>
            </a:r>
            <a:r>
              <a:rPr lang="en-GB" sz="950" spc="5" dirty="0">
                <a:solidFill>
                  <a:srgbClr val="4471C4"/>
                </a:solidFill>
                <a:latin typeface="Carlito"/>
                <a:cs typeface="Carlito"/>
              </a:rPr>
              <a:t> children will be learning </a:t>
            </a:r>
            <a:r>
              <a:rPr lang="en-GB" sz="950" spc="5" dirty="0" smtClean="0">
                <a:solidFill>
                  <a:srgbClr val="4471C4"/>
                </a:solidFill>
                <a:latin typeface="Carlito"/>
                <a:cs typeface="Carlito"/>
              </a:rPr>
              <a:t>how to describe people and places, discussing daily routines and shopping, using present and future tenses.</a:t>
            </a:r>
            <a:endParaRPr sz="950" dirty="0">
              <a:latin typeface="Carlito"/>
              <a:cs typeface="Carlito"/>
            </a:endParaRPr>
          </a:p>
        </p:txBody>
      </p:sp>
      <p:grpSp>
        <p:nvGrpSpPr>
          <p:cNvPr id="24" name="object 24"/>
          <p:cNvGrpSpPr/>
          <p:nvPr/>
        </p:nvGrpSpPr>
        <p:grpSpPr>
          <a:xfrm>
            <a:off x="8211404" y="4513785"/>
            <a:ext cx="3832225" cy="1092200"/>
            <a:chOff x="8237601" y="4741926"/>
            <a:chExt cx="3832225" cy="1089025"/>
          </a:xfrm>
        </p:grpSpPr>
        <p:sp>
          <p:nvSpPr>
            <p:cNvPr id="25" name="object 25"/>
            <p:cNvSpPr/>
            <p:nvPr/>
          </p:nvSpPr>
          <p:spPr>
            <a:xfrm>
              <a:off x="8243951" y="4748276"/>
              <a:ext cx="3819525" cy="1076325"/>
            </a:xfrm>
            <a:custGeom>
              <a:avLst/>
              <a:gdLst/>
              <a:ahLst/>
              <a:cxnLst/>
              <a:rect l="l" t="t" r="r" b="b"/>
              <a:pathLst>
                <a:path w="3819525" h="1076325">
                  <a:moveTo>
                    <a:pt x="3640074" y="0"/>
                  </a:moveTo>
                  <a:lnTo>
                    <a:pt x="179324" y="0"/>
                  </a:lnTo>
                  <a:lnTo>
                    <a:pt x="131644" y="6404"/>
                  </a:lnTo>
                  <a:lnTo>
                    <a:pt x="88805" y="24478"/>
                  </a:lnTo>
                  <a:lnTo>
                    <a:pt x="52514" y="52514"/>
                  </a:lnTo>
                  <a:lnTo>
                    <a:pt x="24478" y="88805"/>
                  </a:lnTo>
                  <a:lnTo>
                    <a:pt x="6404" y="131644"/>
                  </a:lnTo>
                  <a:lnTo>
                    <a:pt x="0" y="179324"/>
                  </a:lnTo>
                  <a:lnTo>
                    <a:pt x="0" y="896874"/>
                  </a:lnTo>
                  <a:lnTo>
                    <a:pt x="6404" y="944562"/>
                  </a:lnTo>
                  <a:lnTo>
                    <a:pt x="24478" y="987414"/>
                  </a:lnTo>
                  <a:lnTo>
                    <a:pt x="52514" y="1023720"/>
                  </a:lnTo>
                  <a:lnTo>
                    <a:pt x="88805" y="1051769"/>
                  </a:lnTo>
                  <a:lnTo>
                    <a:pt x="131644" y="1069853"/>
                  </a:lnTo>
                  <a:lnTo>
                    <a:pt x="179324" y="1076261"/>
                  </a:lnTo>
                  <a:lnTo>
                    <a:pt x="3640074" y="1076261"/>
                  </a:lnTo>
                  <a:lnTo>
                    <a:pt x="3687762" y="1069853"/>
                  </a:lnTo>
                  <a:lnTo>
                    <a:pt x="3730625" y="1051769"/>
                  </a:lnTo>
                  <a:lnTo>
                    <a:pt x="3766947" y="1023720"/>
                  </a:lnTo>
                  <a:lnTo>
                    <a:pt x="3795014" y="987414"/>
                  </a:lnTo>
                  <a:lnTo>
                    <a:pt x="3813111" y="944562"/>
                  </a:lnTo>
                  <a:lnTo>
                    <a:pt x="3819525" y="896874"/>
                  </a:lnTo>
                  <a:lnTo>
                    <a:pt x="3819525" y="179324"/>
                  </a:lnTo>
                  <a:lnTo>
                    <a:pt x="3813111" y="131644"/>
                  </a:lnTo>
                  <a:lnTo>
                    <a:pt x="3795014" y="88805"/>
                  </a:lnTo>
                  <a:lnTo>
                    <a:pt x="3766947" y="52514"/>
                  </a:lnTo>
                  <a:lnTo>
                    <a:pt x="3730625" y="24478"/>
                  </a:lnTo>
                  <a:lnTo>
                    <a:pt x="3687762" y="6404"/>
                  </a:lnTo>
                  <a:lnTo>
                    <a:pt x="3640074" y="0"/>
                  </a:lnTo>
                  <a:close/>
                </a:path>
              </a:pathLst>
            </a:custGeom>
            <a:solidFill>
              <a:srgbClr val="DAE2F3"/>
            </a:solidFill>
          </p:spPr>
          <p:txBody>
            <a:bodyPr wrap="square" lIns="0" tIns="0" rIns="0" bIns="0" rtlCol="0"/>
            <a:lstStyle/>
            <a:p>
              <a:endParaRPr/>
            </a:p>
          </p:txBody>
        </p:sp>
        <p:sp>
          <p:nvSpPr>
            <p:cNvPr id="26" name="object 26"/>
            <p:cNvSpPr/>
            <p:nvPr/>
          </p:nvSpPr>
          <p:spPr>
            <a:xfrm>
              <a:off x="8243951" y="4748276"/>
              <a:ext cx="3819525" cy="1076325"/>
            </a:xfrm>
            <a:custGeom>
              <a:avLst/>
              <a:gdLst/>
              <a:ahLst/>
              <a:cxnLst/>
              <a:rect l="l" t="t" r="r" b="b"/>
              <a:pathLst>
                <a:path w="3819525" h="1076325">
                  <a:moveTo>
                    <a:pt x="0" y="179324"/>
                  </a:moveTo>
                  <a:lnTo>
                    <a:pt x="6404" y="131644"/>
                  </a:lnTo>
                  <a:lnTo>
                    <a:pt x="24478" y="88805"/>
                  </a:lnTo>
                  <a:lnTo>
                    <a:pt x="52514" y="52514"/>
                  </a:lnTo>
                  <a:lnTo>
                    <a:pt x="88805" y="24478"/>
                  </a:lnTo>
                  <a:lnTo>
                    <a:pt x="131644" y="6404"/>
                  </a:lnTo>
                  <a:lnTo>
                    <a:pt x="179324" y="0"/>
                  </a:lnTo>
                  <a:lnTo>
                    <a:pt x="3640074" y="0"/>
                  </a:lnTo>
                  <a:lnTo>
                    <a:pt x="3687762" y="6404"/>
                  </a:lnTo>
                  <a:lnTo>
                    <a:pt x="3730625" y="24478"/>
                  </a:lnTo>
                  <a:lnTo>
                    <a:pt x="3766947" y="52514"/>
                  </a:lnTo>
                  <a:lnTo>
                    <a:pt x="3795014" y="88805"/>
                  </a:lnTo>
                  <a:lnTo>
                    <a:pt x="3813111" y="131644"/>
                  </a:lnTo>
                  <a:lnTo>
                    <a:pt x="3819525" y="179324"/>
                  </a:lnTo>
                  <a:lnTo>
                    <a:pt x="3819525" y="896874"/>
                  </a:lnTo>
                  <a:lnTo>
                    <a:pt x="3813111" y="944562"/>
                  </a:lnTo>
                  <a:lnTo>
                    <a:pt x="3795014" y="987414"/>
                  </a:lnTo>
                  <a:lnTo>
                    <a:pt x="3766947" y="1023720"/>
                  </a:lnTo>
                  <a:lnTo>
                    <a:pt x="3730625" y="1051769"/>
                  </a:lnTo>
                  <a:lnTo>
                    <a:pt x="3687762" y="1069853"/>
                  </a:lnTo>
                  <a:lnTo>
                    <a:pt x="3640074" y="1076261"/>
                  </a:lnTo>
                  <a:lnTo>
                    <a:pt x="179324" y="1076261"/>
                  </a:lnTo>
                  <a:lnTo>
                    <a:pt x="131644" y="1069853"/>
                  </a:lnTo>
                  <a:lnTo>
                    <a:pt x="88805" y="1051769"/>
                  </a:lnTo>
                  <a:lnTo>
                    <a:pt x="52514" y="1023720"/>
                  </a:lnTo>
                  <a:lnTo>
                    <a:pt x="24478" y="987414"/>
                  </a:lnTo>
                  <a:lnTo>
                    <a:pt x="6404" y="944562"/>
                  </a:lnTo>
                  <a:lnTo>
                    <a:pt x="0" y="896874"/>
                  </a:lnTo>
                  <a:lnTo>
                    <a:pt x="0" y="179324"/>
                  </a:lnTo>
                  <a:close/>
                </a:path>
              </a:pathLst>
            </a:custGeom>
            <a:ln w="12700">
              <a:solidFill>
                <a:srgbClr val="2E528F"/>
              </a:solidFill>
            </a:ln>
          </p:spPr>
          <p:txBody>
            <a:bodyPr wrap="square" lIns="0" tIns="0" rIns="0" bIns="0" rtlCol="0"/>
            <a:lstStyle/>
            <a:p>
              <a:endParaRPr/>
            </a:p>
          </p:txBody>
        </p:sp>
      </p:grpSp>
      <p:sp>
        <p:nvSpPr>
          <p:cNvPr id="27" name="object 27"/>
          <p:cNvSpPr txBox="1"/>
          <p:nvPr/>
        </p:nvSpPr>
        <p:spPr>
          <a:xfrm>
            <a:off x="8279084" y="4521734"/>
            <a:ext cx="3739524" cy="1030154"/>
          </a:xfrm>
          <a:prstGeom prst="rect">
            <a:avLst/>
          </a:prstGeom>
        </p:spPr>
        <p:txBody>
          <a:bodyPr vert="horz" wrap="square" lIns="0" tIns="15875" rIns="0" bIns="0" rtlCol="0">
            <a:spAutoFit/>
          </a:bodyPr>
          <a:lstStyle/>
          <a:p>
            <a:pPr marL="2540" algn="ctr">
              <a:lnSpc>
                <a:spcPct val="100000"/>
              </a:lnSpc>
              <a:spcBef>
                <a:spcPts val="125"/>
              </a:spcBef>
            </a:pPr>
            <a:r>
              <a:rPr sz="1400" b="1" spc="10" dirty="0">
                <a:latin typeface="Carlito"/>
                <a:cs typeface="Carlito"/>
              </a:rPr>
              <a:t>PSHE</a:t>
            </a:r>
            <a:endParaRPr sz="1400" dirty="0">
              <a:latin typeface="Carlito"/>
              <a:cs typeface="Carlito"/>
            </a:endParaRPr>
          </a:p>
          <a:p>
            <a:pPr algn="ctr">
              <a:lnSpc>
                <a:spcPct val="100000"/>
              </a:lnSpc>
              <a:spcBef>
                <a:spcPts val="20"/>
              </a:spcBef>
            </a:pPr>
            <a:r>
              <a:rPr lang="en-GB" sz="1200" b="1" dirty="0" smtClean="0">
                <a:solidFill>
                  <a:srgbClr val="4471C4"/>
                </a:solidFill>
                <a:latin typeface="Carlito"/>
                <a:cs typeface="Carlito"/>
              </a:rPr>
              <a:t>Emotions and how to manage them </a:t>
            </a:r>
            <a:endParaRPr sz="1200" b="1" dirty="0">
              <a:latin typeface="Carlito"/>
              <a:cs typeface="Carlito"/>
            </a:endParaRPr>
          </a:p>
          <a:p>
            <a:pPr marL="12700" marR="5080" algn="ctr">
              <a:lnSpc>
                <a:spcPct val="105400"/>
              </a:lnSpc>
              <a:spcBef>
                <a:spcPts val="25"/>
              </a:spcBef>
            </a:pPr>
            <a:r>
              <a:rPr sz="950" spc="30" dirty="0">
                <a:solidFill>
                  <a:srgbClr val="4471C4"/>
                </a:solidFill>
                <a:latin typeface="Carlito"/>
                <a:cs typeface="Carlito"/>
              </a:rPr>
              <a:t>Children</a:t>
            </a:r>
            <a:r>
              <a:rPr sz="950" spc="-55" dirty="0">
                <a:solidFill>
                  <a:srgbClr val="4471C4"/>
                </a:solidFill>
                <a:latin typeface="Carlito"/>
                <a:cs typeface="Carlito"/>
              </a:rPr>
              <a:t> </a:t>
            </a:r>
            <a:r>
              <a:rPr sz="950" spc="35" dirty="0">
                <a:solidFill>
                  <a:srgbClr val="4471C4"/>
                </a:solidFill>
                <a:latin typeface="Carlito"/>
                <a:cs typeface="Carlito"/>
              </a:rPr>
              <a:t>will</a:t>
            </a:r>
            <a:r>
              <a:rPr sz="950" spc="5" dirty="0">
                <a:solidFill>
                  <a:srgbClr val="4471C4"/>
                </a:solidFill>
                <a:latin typeface="Carlito"/>
                <a:cs typeface="Carlito"/>
              </a:rPr>
              <a:t> </a:t>
            </a:r>
            <a:r>
              <a:rPr sz="950" spc="15" dirty="0">
                <a:solidFill>
                  <a:srgbClr val="4471C4"/>
                </a:solidFill>
                <a:latin typeface="Carlito"/>
                <a:cs typeface="Carlito"/>
              </a:rPr>
              <a:t>be</a:t>
            </a:r>
            <a:r>
              <a:rPr sz="950" spc="-105" dirty="0">
                <a:solidFill>
                  <a:srgbClr val="4471C4"/>
                </a:solidFill>
                <a:latin typeface="Carlito"/>
                <a:cs typeface="Carlito"/>
              </a:rPr>
              <a:t> </a:t>
            </a:r>
            <a:r>
              <a:rPr sz="950" spc="35" dirty="0">
                <a:solidFill>
                  <a:srgbClr val="4471C4"/>
                </a:solidFill>
                <a:latin typeface="Carlito"/>
                <a:cs typeface="Carlito"/>
              </a:rPr>
              <a:t>learning</a:t>
            </a:r>
            <a:r>
              <a:rPr sz="950" spc="-80" dirty="0">
                <a:solidFill>
                  <a:srgbClr val="4471C4"/>
                </a:solidFill>
                <a:latin typeface="Carlito"/>
                <a:cs typeface="Carlito"/>
              </a:rPr>
              <a:t> </a:t>
            </a:r>
            <a:r>
              <a:rPr sz="950" spc="25" dirty="0" smtClean="0">
                <a:solidFill>
                  <a:srgbClr val="4471C4"/>
                </a:solidFill>
                <a:latin typeface="Carlito"/>
                <a:cs typeface="Carlito"/>
              </a:rPr>
              <a:t>about</a:t>
            </a:r>
            <a:r>
              <a:rPr lang="en-GB" sz="950" spc="25" dirty="0" smtClean="0">
                <a:solidFill>
                  <a:srgbClr val="4471C4"/>
                </a:solidFill>
                <a:latin typeface="Carlito"/>
                <a:cs typeface="Carlito"/>
              </a:rPr>
              <a:t> prejudice and stereotype and the effects it could have in the wider world. They will be learning about aspirations and how to aspire to be the best they can be. They will also be learning about pride and respect.</a:t>
            </a:r>
            <a:endParaRPr sz="950" dirty="0">
              <a:latin typeface="Carlito"/>
              <a:cs typeface="Carlito"/>
            </a:endParaRPr>
          </a:p>
        </p:txBody>
      </p:sp>
      <p:grpSp>
        <p:nvGrpSpPr>
          <p:cNvPr id="28" name="object 28"/>
          <p:cNvGrpSpPr/>
          <p:nvPr/>
        </p:nvGrpSpPr>
        <p:grpSpPr>
          <a:xfrm>
            <a:off x="8255854" y="1615663"/>
            <a:ext cx="3832225" cy="1375089"/>
            <a:chOff x="8209026" y="1703451"/>
            <a:chExt cx="3832225" cy="1641475"/>
          </a:xfrm>
        </p:grpSpPr>
        <p:sp>
          <p:nvSpPr>
            <p:cNvPr id="29" name="object 29"/>
            <p:cNvSpPr/>
            <p:nvPr/>
          </p:nvSpPr>
          <p:spPr>
            <a:xfrm>
              <a:off x="8215376" y="1709801"/>
              <a:ext cx="3819525" cy="1628775"/>
            </a:xfrm>
            <a:custGeom>
              <a:avLst/>
              <a:gdLst/>
              <a:ahLst/>
              <a:cxnLst/>
              <a:rect l="l" t="t" r="r" b="b"/>
              <a:pathLst>
                <a:path w="3819525" h="1628775">
                  <a:moveTo>
                    <a:pt x="3547999" y="0"/>
                  </a:moveTo>
                  <a:lnTo>
                    <a:pt x="271399" y="0"/>
                  </a:lnTo>
                  <a:lnTo>
                    <a:pt x="222622" y="4373"/>
                  </a:lnTo>
                  <a:lnTo>
                    <a:pt x="176711" y="16982"/>
                  </a:lnTo>
                  <a:lnTo>
                    <a:pt x="134431" y="37060"/>
                  </a:lnTo>
                  <a:lnTo>
                    <a:pt x="96552" y="63839"/>
                  </a:lnTo>
                  <a:lnTo>
                    <a:pt x="63839" y="96552"/>
                  </a:lnTo>
                  <a:lnTo>
                    <a:pt x="37060" y="134431"/>
                  </a:lnTo>
                  <a:lnTo>
                    <a:pt x="16982" y="176711"/>
                  </a:lnTo>
                  <a:lnTo>
                    <a:pt x="4373" y="222622"/>
                  </a:lnTo>
                  <a:lnTo>
                    <a:pt x="0" y="271399"/>
                  </a:lnTo>
                  <a:lnTo>
                    <a:pt x="0" y="1357249"/>
                  </a:lnTo>
                  <a:lnTo>
                    <a:pt x="4373" y="1406029"/>
                  </a:lnTo>
                  <a:lnTo>
                    <a:pt x="16982" y="1451953"/>
                  </a:lnTo>
                  <a:lnTo>
                    <a:pt x="37060" y="1494249"/>
                  </a:lnTo>
                  <a:lnTo>
                    <a:pt x="63839" y="1532148"/>
                  </a:lnTo>
                  <a:lnTo>
                    <a:pt x="96552" y="1564882"/>
                  </a:lnTo>
                  <a:lnTo>
                    <a:pt x="134431" y="1591681"/>
                  </a:lnTo>
                  <a:lnTo>
                    <a:pt x="176711" y="1611776"/>
                  </a:lnTo>
                  <a:lnTo>
                    <a:pt x="222622" y="1624397"/>
                  </a:lnTo>
                  <a:lnTo>
                    <a:pt x="271399" y="1628775"/>
                  </a:lnTo>
                  <a:lnTo>
                    <a:pt x="3547999" y="1628775"/>
                  </a:lnTo>
                  <a:lnTo>
                    <a:pt x="3596779" y="1624397"/>
                  </a:lnTo>
                  <a:lnTo>
                    <a:pt x="3642703" y="1611776"/>
                  </a:lnTo>
                  <a:lnTo>
                    <a:pt x="3684999" y="1591681"/>
                  </a:lnTo>
                  <a:lnTo>
                    <a:pt x="3722898" y="1564882"/>
                  </a:lnTo>
                  <a:lnTo>
                    <a:pt x="3755632" y="1532148"/>
                  </a:lnTo>
                  <a:lnTo>
                    <a:pt x="3782431" y="1494249"/>
                  </a:lnTo>
                  <a:lnTo>
                    <a:pt x="3802526" y="1451953"/>
                  </a:lnTo>
                  <a:lnTo>
                    <a:pt x="3815147" y="1406029"/>
                  </a:lnTo>
                  <a:lnTo>
                    <a:pt x="3819525" y="1357249"/>
                  </a:lnTo>
                  <a:lnTo>
                    <a:pt x="3819525" y="271399"/>
                  </a:lnTo>
                  <a:lnTo>
                    <a:pt x="3815147" y="222622"/>
                  </a:lnTo>
                  <a:lnTo>
                    <a:pt x="3802526" y="176711"/>
                  </a:lnTo>
                  <a:lnTo>
                    <a:pt x="3782431" y="134431"/>
                  </a:lnTo>
                  <a:lnTo>
                    <a:pt x="3755632" y="96552"/>
                  </a:lnTo>
                  <a:lnTo>
                    <a:pt x="3722898" y="63839"/>
                  </a:lnTo>
                  <a:lnTo>
                    <a:pt x="3684999" y="37060"/>
                  </a:lnTo>
                  <a:lnTo>
                    <a:pt x="3642703" y="16982"/>
                  </a:lnTo>
                  <a:lnTo>
                    <a:pt x="3596779" y="4373"/>
                  </a:lnTo>
                  <a:lnTo>
                    <a:pt x="3547999" y="0"/>
                  </a:lnTo>
                  <a:close/>
                </a:path>
              </a:pathLst>
            </a:custGeom>
            <a:solidFill>
              <a:srgbClr val="DAE2F3"/>
            </a:solidFill>
          </p:spPr>
          <p:txBody>
            <a:bodyPr wrap="square" lIns="0" tIns="0" rIns="0" bIns="0" rtlCol="0"/>
            <a:lstStyle/>
            <a:p>
              <a:endParaRPr/>
            </a:p>
          </p:txBody>
        </p:sp>
        <p:sp>
          <p:nvSpPr>
            <p:cNvPr id="30" name="object 30"/>
            <p:cNvSpPr/>
            <p:nvPr/>
          </p:nvSpPr>
          <p:spPr>
            <a:xfrm>
              <a:off x="8215376" y="1709801"/>
              <a:ext cx="3819525" cy="1628775"/>
            </a:xfrm>
            <a:custGeom>
              <a:avLst/>
              <a:gdLst/>
              <a:ahLst/>
              <a:cxnLst/>
              <a:rect l="l" t="t" r="r" b="b"/>
              <a:pathLst>
                <a:path w="3819525" h="1628775">
                  <a:moveTo>
                    <a:pt x="0" y="271399"/>
                  </a:moveTo>
                  <a:lnTo>
                    <a:pt x="4373" y="222622"/>
                  </a:lnTo>
                  <a:lnTo>
                    <a:pt x="16982" y="176711"/>
                  </a:lnTo>
                  <a:lnTo>
                    <a:pt x="37060" y="134431"/>
                  </a:lnTo>
                  <a:lnTo>
                    <a:pt x="63839" y="96552"/>
                  </a:lnTo>
                  <a:lnTo>
                    <a:pt x="96552" y="63839"/>
                  </a:lnTo>
                  <a:lnTo>
                    <a:pt x="134431" y="37060"/>
                  </a:lnTo>
                  <a:lnTo>
                    <a:pt x="176711" y="16982"/>
                  </a:lnTo>
                  <a:lnTo>
                    <a:pt x="222622" y="4373"/>
                  </a:lnTo>
                  <a:lnTo>
                    <a:pt x="271399" y="0"/>
                  </a:lnTo>
                  <a:lnTo>
                    <a:pt x="3547999" y="0"/>
                  </a:lnTo>
                  <a:lnTo>
                    <a:pt x="3596779" y="4373"/>
                  </a:lnTo>
                  <a:lnTo>
                    <a:pt x="3642703" y="16982"/>
                  </a:lnTo>
                  <a:lnTo>
                    <a:pt x="3684999" y="37060"/>
                  </a:lnTo>
                  <a:lnTo>
                    <a:pt x="3722898" y="63839"/>
                  </a:lnTo>
                  <a:lnTo>
                    <a:pt x="3755632" y="96552"/>
                  </a:lnTo>
                  <a:lnTo>
                    <a:pt x="3782431" y="134431"/>
                  </a:lnTo>
                  <a:lnTo>
                    <a:pt x="3802526" y="176711"/>
                  </a:lnTo>
                  <a:lnTo>
                    <a:pt x="3815147" y="222622"/>
                  </a:lnTo>
                  <a:lnTo>
                    <a:pt x="3819525" y="271399"/>
                  </a:lnTo>
                  <a:lnTo>
                    <a:pt x="3819525" y="1357249"/>
                  </a:lnTo>
                  <a:lnTo>
                    <a:pt x="3815147" y="1406029"/>
                  </a:lnTo>
                  <a:lnTo>
                    <a:pt x="3802526" y="1451953"/>
                  </a:lnTo>
                  <a:lnTo>
                    <a:pt x="3782431" y="1494249"/>
                  </a:lnTo>
                  <a:lnTo>
                    <a:pt x="3755632" y="1532148"/>
                  </a:lnTo>
                  <a:lnTo>
                    <a:pt x="3722898" y="1564882"/>
                  </a:lnTo>
                  <a:lnTo>
                    <a:pt x="3684999" y="1591681"/>
                  </a:lnTo>
                  <a:lnTo>
                    <a:pt x="3642703" y="1611776"/>
                  </a:lnTo>
                  <a:lnTo>
                    <a:pt x="3596779" y="1624397"/>
                  </a:lnTo>
                  <a:lnTo>
                    <a:pt x="3547999" y="1628775"/>
                  </a:lnTo>
                  <a:lnTo>
                    <a:pt x="271399" y="1628775"/>
                  </a:lnTo>
                  <a:lnTo>
                    <a:pt x="222622" y="1624397"/>
                  </a:lnTo>
                  <a:lnTo>
                    <a:pt x="176711" y="1611776"/>
                  </a:lnTo>
                  <a:lnTo>
                    <a:pt x="134431" y="1591681"/>
                  </a:lnTo>
                  <a:lnTo>
                    <a:pt x="96552" y="1564882"/>
                  </a:lnTo>
                  <a:lnTo>
                    <a:pt x="63839" y="1532148"/>
                  </a:lnTo>
                  <a:lnTo>
                    <a:pt x="37060" y="1494249"/>
                  </a:lnTo>
                  <a:lnTo>
                    <a:pt x="16982" y="1451953"/>
                  </a:lnTo>
                  <a:lnTo>
                    <a:pt x="4373" y="1406029"/>
                  </a:lnTo>
                  <a:lnTo>
                    <a:pt x="0" y="1357249"/>
                  </a:lnTo>
                  <a:lnTo>
                    <a:pt x="0" y="271399"/>
                  </a:lnTo>
                  <a:close/>
                </a:path>
              </a:pathLst>
            </a:custGeom>
            <a:ln w="12700">
              <a:solidFill>
                <a:srgbClr val="2E528F"/>
              </a:solidFill>
            </a:ln>
          </p:spPr>
          <p:txBody>
            <a:bodyPr wrap="square" lIns="0" tIns="0" rIns="0" bIns="0" rtlCol="0"/>
            <a:lstStyle/>
            <a:p>
              <a:endParaRPr/>
            </a:p>
          </p:txBody>
        </p:sp>
      </p:grpSp>
      <p:sp>
        <p:nvSpPr>
          <p:cNvPr id="31" name="object 31"/>
          <p:cNvSpPr txBox="1"/>
          <p:nvPr/>
        </p:nvSpPr>
        <p:spPr>
          <a:xfrm>
            <a:off x="8415559" y="1688568"/>
            <a:ext cx="3456940" cy="1159933"/>
          </a:xfrm>
          <a:prstGeom prst="rect">
            <a:avLst/>
          </a:prstGeom>
        </p:spPr>
        <p:txBody>
          <a:bodyPr vert="horz" wrap="square" lIns="0" tIns="15875" rIns="0" bIns="0" rtlCol="0">
            <a:spAutoFit/>
          </a:bodyPr>
          <a:lstStyle/>
          <a:p>
            <a:pPr algn="ctr">
              <a:lnSpc>
                <a:spcPct val="100000"/>
              </a:lnSpc>
              <a:spcBef>
                <a:spcPts val="125"/>
              </a:spcBef>
            </a:pPr>
            <a:r>
              <a:rPr sz="1400" b="1" spc="5" dirty="0">
                <a:latin typeface="Carlito"/>
                <a:cs typeface="Carlito"/>
              </a:rPr>
              <a:t>SCIENCE</a:t>
            </a:r>
            <a:endParaRPr sz="1400" dirty="0">
              <a:latin typeface="Carlito"/>
              <a:cs typeface="Carlito"/>
            </a:endParaRPr>
          </a:p>
          <a:p>
            <a:pPr marR="17145" algn="ctr">
              <a:lnSpc>
                <a:spcPct val="100000"/>
              </a:lnSpc>
              <a:spcBef>
                <a:spcPts val="25"/>
              </a:spcBef>
            </a:pPr>
            <a:r>
              <a:rPr lang="en-GB" sz="1200" b="1" spc="5" dirty="0" smtClean="0">
                <a:solidFill>
                  <a:srgbClr val="4471C4"/>
                </a:solidFill>
                <a:latin typeface="Carlito"/>
                <a:cs typeface="Carlito"/>
              </a:rPr>
              <a:t>Living things and their habitats</a:t>
            </a:r>
            <a:endParaRPr lang="en-GB" sz="1200" b="1" spc="5" dirty="0">
              <a:solidFill>
                <a:srgbClr val="4471C4"/>
              </a:solidFill>
              <a:latin typeface="Carlito"/>
              <a:cs typeface="Carlito"/>
            </a:endParaRPr>
          </a:p>
          <a:p>
            <a:pPr marR="17145" algn="ctr">
              <a:lnSpc>
                <a:spcPct val="100000"/>
              </a:lnSpc>
              <a:spcBef>
                <a:spcPts val="25"/>
              </a:spcBef>
            </a:pPr>
            <a:r>
              <a:rPr lang="en-GB" sz="950" dirty="0" smtClean="0">
                <a:solidFill>
                  <a:schemeClr val="accent1"/>
                </a:solidFill>
                <a:latin typeface="Carlito"/>
                <a:cs typeface="Carlito"/>
              </a:rPr>
              <a:t>The children will explore the requirements of life and the differences between living and non-living things. They will group  animals and plants based on their features, such as vertebrates and non – vertebrates.</a:t>
            </a:r>
            <a:endParaRPr sz="950" dirty="0">
              <a:solidFill>
                <a:schemeClr val="accent1"/>
              </a:solidFill>
              <a:latin typeface="Carlito"/>
              <a:cs typeface="Carlito"/>
            </a:endParaRPr>
          </a:p>
          <a:p>
            <a:pPr marR="5715" algn="ctr">
              <a:lnSpc>
                <a:spcPct val="100000"/>
              </a:lnSpc>
              <a:spcBef>
                <a:spcPts val="85"/>
              </a:spcBef>
            </a:pPr>
            <a:endParaRPr sz="950" dirty="0">
              <a:latin typeface="Carlito"/>
              <a:cs typeface="Carlito"/>
            </a:endParaRPr>
          </a:p>
        </p:txBody>
      </p:sp>
      <p:grpSp>
        <p:nvGrpSpPr>
          <p:cNvPr id="32" name="object 32"/>
          <p:cNvGrpSpPr/>
          <p:nvPr/>
        </p:nvGrpSpPr>
        <p:grpSpPr>
          <a:xfrm>
            <a:off x="8215376" y="118208"/>
            <a:ext cx="3800502" cy="1320162"/>
            <a:chOff x="8215376" y="119126"/>
            <a:chExt cx="3800502" cy="1543155"/>
          </a:xfrm>
        </p:grpSpPr>
        <p:sp>
          <p:nvSpPr>
            <p:cNvPr id="33" name="object 33"/>
            <p:cNvSpPr/>
            <p:nvPr/>
          </p:nvSpPr>
          <p:spPr>
            <a:xfrm>
              <a:off x="8253503" y="138281"/>
              <a:ext cx="3762375" cy="1524000"/>
            </a:xfrm>
            <a:custGeom>
              <a:avLst/>
              <a:gdLst/>
              <a:ahLst/>
              <a:cxnLst/>
              <a:rect l="l" t="t" r="r" b="b"/>
              <a:pathLst>
                <a:path w="3762375" h="1524000">
                  <a:moveTo>
                    <a:pt x="3508248" y="0"/>
                  </a:moveTo>
                  <a:lnTo>
                    <a:pt x="254000" y="0"/>
                  </a:lnTo>
                  <a:lnTo>
                    <a:pt x="208328" y="4090"/>
                  </a:lnTo>
                  <a:lnTo>
                    <a:pt x="165349" y="15884"/>
                  </a:lnTo>
                  <a:lnTo>
                    <a:pt x="125777" y="34666"/>
                  </a:lnTo>
                  <a:lnTo>
                    <a:pt x="90328" y="59719"/>
                  </a:lnTo>
                  <a:lnTo>
                    <a:pt x="59719" y="90328"/>
                  </a:lnTo>
                  <a:lnTo>
                    <a:pt x="34666" y="125777"/>
                  </a:lnTo>
                  <a:lnTo>
                    <a:pt x="15884" y="165349"/>
                  </a:lnTo>
                  <a:lnTo>
                    <a:pt x="4090" y="208328"/>
                  </a:lnTo>
                  <a:lnTo>
                    <a:pt x="0" y="254000"/>
                  </a:lnTo>
                  <a:lnTo>
                    <a:pt x="0" y="1269873"/>
                  </a:lnTo>
                  <a:lnTo>
                    <a:pt x="4090" y="1315548"/>
                  </a:lnTo>
                  <a:lnTo>
                    <a:pt x="15884" y="1358539"/>
                  </a:lnTo>
                  <a:lnTo>
                    <a:pt x="34666" y="1398128"/>
                  </a:lnTo>
                  <a:lnTo>
                    <a:pt x="59719" y="1433597"/>
                  </a:lnTo>
                  <a:lnTo>
                    <a:pt x="90328" y="1464227"/>
                  </a:lnTo>
                  <a:lnTo>
                    <a:pt x="125777" y="1489300"/>
                  </a:lnTo>
                  <a:lnTo>
                    <a:pt x="165349" y="1508099"/>
                  </a:lnTo>
                  <a:lnTo>
                    <a:pt x="208328" y="1519905"/>
                  </a:lnTo>
                  <a:lnTo>
                    <a:pt x="254000" y="1524000"/>
                  </a:lnTo>
                  <a:lnTo>
                    <a:pt x="3508248" y="1524000"/>
                  </a:lnTo>
                  <a:lnTo>
                    <a:pt x="3553923" y="1519905"/>
                  </a:lnTo>
                  <a:lnTo>
                    <a:pt x="3596914" y="1508099"/>
                  </a:lnTo>
                  <a:lnTo>
                    <a:pt x="3636503" y="1489300"/>
                  </a:lnTo>
                  <a:lnTo>
                    <a:pt x="3671972" y="1464227"/>
                  </a:lnTo>
                  <a:lnTo>
                    <a:pt x="3702602" y="1433597"/>
                  </a:lnTo>
                  <a:lnTo>
                    <a:pt x="3727675" y="1398128"/>
                  </a:lnTo>
                  <a:lnTo>
                    <a:pt x="3746474" y="1358539"/>
                  </a:lnTo>
                  <a:lnTo>
                    <a:pt x="3758280" y="1315548"/>
                  </a:lnTo>
                  <a:lnTo>
                    <a:pt x="3762375" y="1269873"/>
                  </a:lnTo>
                  <a:lnTo>
                    <a:pt x="3762375" y="254000"/>
                  </a:lnTo>
                  <a:lnTo>
                    <a:pt x="3758280" y="208328"/>
                  </a:lnTo>
                  <a:lnTo>
                    <a:pt x="3746474" y="165349"/>
                  </a:lnTo>
                  <a:lnTo>
                    <a:pt x="3727675" y="125777"/>
                  </a:lnTo>
                  <a:lnTo>
                    <a:pt x="3702602" y="90328"/>
                  </a:lnTo>
                  <a:lnTo>
                    <a:pt x="3671972" y="59719"/>
                  </a:lnTo>
                  <a:lnTo>
                    <a:pt x="3636503" y="34666"/>
                  </a:lnTo>
                  <a:lnTo>
                    <a:pt x="3596914" y="15884"/>
                  </a:lnTo>
                  <a:lnTo>
                    <a:pt x="3553923" y="4090"/>
                  </a:lnTo>
                  <a:lnTo>
                    <a:pt x="3508248" y="0"/>
                  </a:lnTo>
                  <a:close/>
                </a:path>
              </a:pathLst>
            </a:custGeom>
            <a:solidFill>
              <a:srgbClr val="DAE2F3"/>
            </a:solidFill>
          </p:spPr>
          <p:txBody>
            <a:bodyPr wrap="square" lIns="0" tIns="0" rIns="0" bIns="0" rtlCol="0"/>
            <a:lstStyle/>
            <a:p>
              <a:pPr marR="17145" algn="ctr">
                <a:lnSpc>
                  <a:spcPct val="100000"/>
                </a:lnSpc>
                <a:spcBef>
                  <a:spcPts val="25"/>
                </a:spcBef>
              </a:pPr>
              <a:endParaRPr lang="en-GB" sz="950" b="1" spc="5" dirty="0" smtClean="0">
                <a:solidFill>
                  <a:srgbClr val="4471C4"/>
                </a:solidFill>
                <a:latin typeface="Carlito"/>
                <a:cs typeface="Carlito"/>
              </a:endParaRPr>
            </a:p>
            <a:p>
              <a:pPr marR="17145" algn="ctr">
                <a:lnSpc>
                  <a:spcPct val="100000"/>
                </a:lnSpc>
                <a:spcBef>
                  <a:spcPts val="25"/>
                </a:spcBef>
              </a:pPr>
              <a:endParaRPr lang="en-GB" sz="950" b="1" spc="5" dirty="0">
                <a:solidFill>
                  <a:srgbClr val="4471C4"/>
                </a:solidFill>
                <a:latin typeface="Carlito"/>
                <a:cs typeface="Carlito"/>
              </a:endParaRPr>
            </a:p>
            <a:p>
              <a:pPr marR="17145" algn="ctr">
                <a:lnSpc>
                  <a:spcPct val="100000"/>
                </a:lnSpc>
                <a:spcBef>
                  <a:spcPts val="25"/>
                </a:spcBef>
              </a:pPr>
              <a:r>
                <a:rPr lang="en-GB" sz="1200" b="1" spc="5" dirty="0" smtClean="0">
                  <a:solidFill>
                    <a:srgbClr val="4471C4"/>
                  </a:solidFill>
                  <a:latin typeface="Carlito"/>
                  <a:cs typeface="Carlito"/>
                </a:rPr>
                <a:t>Place value and addition, subtraction, multiplication and division.</a:t>
              </a:r>
            </a:p>
            <a:p>
              <a:pPr marR="17145" algn="ctr">
                <a:lnSpc>
                  <a:spcPct val="100000"/>
                </a:lnSpc>
                <a:spcBef>
                  <a:spcPts val="25"/>
                </a:spcBef>
              </a:pPr>
              <a:r>
                <a:rPr lang="en-GB" sz="950" spc="5" dirty="0" smtClean="0">
                  <a:solidFill>
                    <a:srgbClr val="4471C4"/>
                  </a:solidFill>
                  <a:latin typeface="Carlito"/>
                  <a:cs typeface="Carlito"/>
                </a:rPr>
                <a:t>The children will be exploring numbers up to 1,000,000 and will use the formal column method to add and subtract numbers. They will also practice mental strategies with both large and small numbers, using their understanding of place value.</a:t>
              </a:r>
              <a:endParaRPr lang="en-GB" sz="950" spc="5" dirty="0">
                <a:solidFill>
                  <a:srgbClr val="4471C4"/>
                </a:solidFill>
                <a:latin typeface="Carlito"/>
                <a:cs typeface="Carlito"/>
              </a:endParaRPr>
            </a:p>
          </p:txBody>
        </p:sp>
        <p:sp>
          <p:nvSpPr>
            <p:cNvPr id="34" name="object 34"/>
            <p:cNvSpPr/>
            <p:nvPr/>
          </p:nvSpPr>
          <p:spPr>
            <a:xfrm>
              <a:off x="8215376" y="119126"/>
              <a:ext cx="3762375" cy="1524000"/>
            </a:xfrm>
            <a:custGeom>
              <a:avLst/>
              <a:gdLst/>
              <a:ahLst/>
              <a:cxnLst/>
              <a:rect l="l" t="t" r="r" b="b"/>
              <a:pathLst>
                <a:path w="3762375" h="1524000">
                  <a:moveTo>
                    <a:pt x="0" y="254000"/>
                  </a:moveTo>
                  <a:lnTo>
                    <a:pt x="4090" y="208328"/>
                  </a:lnTo>
                  <a:lnTo>
                    <a:pt x="15884" y="165349"/>
                  </a:lnTo>
                  <a:lnTo>
                    <a:pt x="34666" y="125777"/>
                  </a:lnTo>
                  <a:lnTo>
                    <a:pt x="59719" y="90328"/>
                  </a:lnTo>
                  <a:lnTo>
                    <a:pt x="90328" y="59719"/>
                  </a:lnTo>
                  <a:lnTo>
                    <a:pt x="125777" y="34666"/>
                  </a:lnTo>
                  <a:lnTo>
                    <a:pt x="165349" y="15884"/>
                  </a:lnTo>
                  <a:lnTo>
                    <a:pt x="208328" y="4090"/>
                  </a:lnTo>
                  <a:lnTo>
                    <a:pt x="254000" y="0"/>
                  </a:lnTo>
                  <a:lnTo>
                    <a:pt x="3508248" y="0"/>
                  </a:lnTo>
                  <a:lnTo>
                    <a:pt x="3553923" y="4090"/>
                  </a:lnTo>
                  <a:lnTo>
                    <a:pt x="3596914" y="15884"/>
                  </a:lnTo>
                  <a:lnTo>
                    <a:pt x="3636503" y="34666"/>
                  </a:lnTo>
                  <a:lnTo>
                    <a:pt x="3671972" y="59719"/>
                  </a:lnTo>
                  <a:lnTo>
                    <a:pt x="3702602" y="90328"/>
                  </a:lnTo>
                  <a:lnTo>
                    <a:pt x="3727675" y="125777"/>
                  </a:lnTo>
                  <a:lnTo>
                    <a:pt x="3746474" y="165349"/>
                  </a:lnTo>
                  <a:lnTo>
                    <a:pt x="3758280" y="208328"/>
                  </a:lnTo>
                  <a:lnTo>
                    <a:pt x="3762375" y="254000"/>
                  </a:lnTo>
                  <a:lnTo>
                    <a:pt x="3762375" y="1269873"/>
                  </a:lnTo>
                  <a:lnTo>
                    <a:pt x="3758280" y="1315548"/>
                  </a:lnTo>
                  <a:lnTo>
                    <a:pt x="3746474" y="1358539"/>
                  </a:lnTo>
                  <a:lnTo>
                    <a:pt x="3727675" y="1398128"/>
                  </a:lnTo>
                  <a:lnTo>
                    <a:pt x="3702602" y="1433597"/>
                  </a:lnTo>
                  <a:lnTo>
                    <a:pt x="3671972" y="1464227"/>
                  </a:lnTo>
                  <a:lnTo>
                    <a:pt x="3636503" y="1489300"/>
                  </a:lnTo>
                  <a:lnTo>
                    <a:pt x="3596914" y="1508099"/>
                  </a:lnTo>
                  <a:lnTo>
                    <a:pt x="3553923" y="1519905"/>
                  </a:lnTo>
                  <a:lnTo>
                    <a:pt x="3508248" y="1524000"/>
                  </a:lnTo>
                  <a:lnTo>
                    <a:pt x="254000" y="1524000"/>
                  </a:lnTo>
                  <a:lnTo>
                    <a:pt x="208328" y="1519905"/>
                  </a:lnTo>
                  <a:lnTo>
                    <a:pt x="165349" y="1508099"/>
                  </a:lnTo>
                  <a:lnTo>
                    <a:pt x="125777" y="1489300"/>
                  </a:lnTo>
                  <a:lnTo>
                    <a:pt x="90328" y="1464227"/>
                  </a:lnTo>
                  <a:lnTo>
                    <a:pt x="59719" y="1433597"/>
                  </a:lnTo>
                  <a:lnTo>
                    <a:pt x="34666" y="1398128"/>
                  </a:lnTo>
                  <a:lnTo>
                    <a:pt x="15884" y="1358539"/>
                  </a:lnTo>
                  <a:lnTo>
                    <a:pt x="4090" y="1315548"/>
                  </a:lnTo>
                  <a:lnTo>
                    <a:pt x="0" y="1269873"/>
                  </a:lnTo>
                  <a:lnTo>
                    <a:pt x="0" y="254000"/>
                  </a:lnTo>
                  <a:close/>
                </a:path>
              </a:pathLst>
            </a:custGeom>
            <a:ln w="12700">
              <a:solidFill>
                <a:srgbClr val="2E528F"/>
              </a:solidFill>
            </a:ln>
          </p:spPr>
          <p:txBody>
            <a:bodyPr wrap="square" lIns="0" tIns="0" rIns="0" bIns="0" rtlCol="0"/>
            <a:lstStyle/>
            <a:p>
              <a:endParaRPr/>
            </a:p>
          </p:txBody>
        </p:sp>
      </p:grpSp>
      <p:sp>
        <p:nvSpPr>
          <p:cNvPr id="35" name="object 35"/>
          <p:cNvSpPr txBox="1"/>
          <p:nvPr/>
        </p:nvSpPr>
        <p:spPr>
          <a:xfrm>
            <a:off x="8372093" y="185105"/>
            <a:ext cx="3446145" cy="248144"/>
          </a:xfrm>
          <a:prstGeom prst="rect">
            <a:avLst/>
          </a:prstGeom>
        </p:spPr>
        <p:txBody>
          <a:bodyPr vert="horz" wrap="square" lIns="0" tIns="32384" rIns="0" bIns="0" rtlCol="0">
            <a:spAutoFit/>
          </a:bodyPr>
          <a:lstStyle/>
          <a:p>
            <a:pPr marL="10795" algn="ctr">
              <a:lnSpc>
                <a:spcPct val="100000"/>
              </a:lnSpc>
              <a:spcBef>
                <a:spcPts val="254"/>
              </a:spcBef>
            </a:pPr>
            <a:r>
              <a:rPr sz="1400" b="1" spc="5" dirty="0" smtClean="0">
                <a:latin typeface="Carlito"/>
                <a:cs typeface="Carlito"/>
              </a:rPr>
              <a:t>MATHS</a:t>
            </a:r>
            <a:endParaRPr lang="en-GB" sz="1400" b="1" spc="5" dirty="0" smtClean="0">
              <a:latin typeface="Carlito"/>
              <a:cs typeface="Carlito"/>
            </a:endParaRPr>
          </a:p>
        </p:txBody>
      </p:sp>
      <p:grpSp>
        <p:nvGrpSpPr>
          <p:cNvPr id="36" name="object 36"/>
          <p:cNvGrpSpPr/>
          <p:nvPr/>
        </p:nvGrpSpPr>
        <p:grpSpPr>
          <a:xfrm>
            <a:off x="8232408" y="3148662"/>
            <a:ext cx="3822700" cy="1260475"/>
            <a:chOff x="8209026" y="3427476"/>
            <a:chExt cx="3822700" cy="1260475"/>
          </a:xfrm>
        </p:grpSpPr>
        <p:sp>
          <p:nvSpPr>
            <p:cNvPr id="37" name="object 37"/>
            <p:cNvSpPr/>
            <p:nvPr/>
          </p:nvSpPr>
          <p:spPr>
            <a:xfrm>
              <a:off x="8215376" y="3433826"/>
              <a:ext cx="3810000" cy="1247775"/>
            </a:xfrm>
            <a:custGeom>
              <a:avLst/>
              <a:gdLst/>
              <a:ahLst/>
              <a:cxnLst/>
              <a:rect l="l" t="t" r="r" b="b"/>
              <a:pathLst>
                <a:path w="3810000" h="1247775">
                  <a:moveTo>
                    <a:pt x="3601974" y="0"/>
                  </a:moveTo>
                  <a:lnTo>
                    <a:pt x="207899" y="0"/>
                  </a:lnTo>
                  <a:lnTo>
                    <a:pt x="160233" y="5491"/>
                  </a:lnTo>
                  <a:lnTo>
                    <a:pt x="116475" y="21133"/>
                  </a:lnTo>
                  <a:lnTo>
                    <a:pt x="77873" y="45676"/>
                  </a:lnTo>
                  <a:lnTo>
                    <a:pt x="45676" y="77873"/>
                  </a:lnTo>
                  <a:lnTo>
                    <a:pt x="21133" y="116475"/>
                  </a:lnTo>
                  <a:lnTo>
                    <a:pt x="5491" y="160233"/>
                  </a:lnTo>
                  <a:lnTo>
                    <a:pt x="0" y="207899"/>
                  </a:lnTo>
                  <a:lnTo>
                    <a:pt x="0" y="1039749"/>
                  </a:lnTo>
                  <a:lnTo>
                    <a:pt x="5491" y="1087421"/>
                  </a:lnTo>
                  <a:lnTo>
                    <a:pt x="21133" y="1131197"/>
                  </a:lnTo>
                  <a:lnTo>
                    <a:pt x="45676" y="1169824"/>
                  </a:lnTo>
                  <a:lnTo>
                    <a:pt x="77873" y="1202048"/>
                  </a:lnTo>
                  <a:lnTo>
                    <a:pt x="116475" y="1226616"/>
                  </a:lnTo>
                  <a:lnTo>
                    <a:pt x="160233" y="1242276"/>
                  </a:lnTo>
                  <a:lnTo>
                    <a:pt x="207899" y="1247775"/>
                  </a:lnTo>
                  <a:lnTo>
                    <a:pt x="3601974" y="1247775"/>
                  </a:lnTo>
                  <a:lnTo>
                    <a:pt x="3649646" y="1242276"/>
                  </a:lnTo>
                  <a:lnTo>
                    <a:pt x="3693422" y="1226616"/>
                  </a:lnTo>
                  <a:lnTo>
                    <a:pt x="3732049" y="1202048"/>
                  </a:lnTo>
                  <a:lnTo>
                    <a:pt x="3764273" y="1169824"/>
                  </a:lnTo>
                  <a:lnTo>
                    <a:pt x="3788841" y="1131197"/>
                  </a:lnTo>
                  <a:lnTo>
                    <a:pt x="3804501" y="1087421"/>
                  </a:lnTo>
                  <a:lnTo>
                    <a:pt x="3810000" y="1039749"/>
                  </a:lnTo>
                  <a:lnTo>
                    <a:pt x="3810000" y="207899"/>
                  </a:lnTo>
                  <a:lnTo>
                    <a:pt x="3804501" y="160233"/>
                  </a:lnTo>
                  <a:lnTo>
                    <a:pt x="3788841" y="116475"/>
                  </a:lnTo>
                  <a:lnTo>
                    <a:pt x="3764273" y="77873"/>
                  </a:lnTo>
                  <a:lnTo>
                    <a:pt x="3732049" y="45676"/>
                  </a:lnTo>
                  <a:lnTo>
                    <a:pt x="3693422" y="21133"/>
                  </a:lnTo>
                  <a:lnTo>
                    <a:pt x="3649646" y="5491"/>
                  </a:lnTo>
                  <a:lnTo>
                    <a:pt x="3601974" y="0"/>
                  </a:lnTo>
                  <a:close/>
                </a:path>
              </a:pathLst>
            </a:custGeom>
            <a:solidFill>
              <a:srgbClr val="DAE2F3"/>
            </a:solidFill>
          </p:spPr>
          <p:txBody>
            <a:bodyPr wrap="square" lIns="0" tIns="0" rIns="0" bIns="0" rtlCol="0"/>
            <a:lstStyle/>
            <a:p>
              <a:endParaRPr/>
            </a:p>
          </p:txBody>
        </p:sp>
        <p:sp>
          <p:nvSpPr>
            <p:cNvPr id="38" name="object 38"/>
            <p:cNvSpPr/>
            <p:nvPr/>
          </p:nvSpPr>
          <p:spPr>
            <a:xfrm>
              <a:off x="8215376" y="3433826"/>
              <a:ext cx="3810000" cy="1247775"/>
            </a:xfrm>
            <a:custGeom>
              <a:avLst/>
              <a:gdLst/>
              <a:ahLst/>
              <a:cxnLst/>
              <a:rect l="l" t="t" r="r" b="b"/>
              <a:pathLst>
                <a:path w="3810000" h="1247775">
                  <a:moveTo>
                    <a:pt x="0" y="207899"/>
                  </a:moveTo>
                  <a:lnTo>
                    <a:pt x="5491" y="160233"/>
                  </a:lnTo>
                  <a:lnTo>
                    <a:pt x="21133" y="116475"/>
                  </a:lnTo>
                  <a:lnTo>
                    <a:pt x="45676" y="77873"/>
                  </a:lnTo>
                  <a:lnTo>
                    <a:pt x="77873" y="45676"/>
                  </a:lnTo>
                  <a:lnTo>
                    <a:pt x="116475" y="21133"/>
                  </a:lnTo>
                  <a:lnTo>
                    <a:pt x="160233" y="5491"/>
                  </a:lnTo>
                  <a:lnTo>
                    <a:pt x="207899" y="0"/>
                  </a:lnTo>
                  <a:lnTo>
                    <a:pt x="3601974" y="0"/>
                  </a:lnTo>
                  <a:lnTo>
                    <a:pt x="3649646" y="5491"/>
                  </a:lnTo>
                  <a:lnTo>
                    <a:pt x="3693422" y="21133"/>
                  </a:lnTo>
                  <a:lnTo>
                    <a:pt x="3732049" y="45676"/>
                  </a:lnTo>
                  <a:lnTo>
                    <a:pt x="3764273" y="77873"/>
                  </a:lnTo>
                  <a:lnTo>
                    <a:pt x="3788841" y="116475"/>
                  </a:lnTo>
                  <a:lnTo>
                    <a:pt x="3804501" y="160233"/>
                  </a:lnTo>
                  <a:lnTo>
                    <a:pt x="3810000" y="207899"/>
                  </a:lnTo>
                  <a:lnTo>
                    <a:pt x="3810000" y="1039749"/>
                  </a:lnTo>
                  <a:lnTo>
                    <a:pt x="3804501" y="1087421"/>
                  </a:lnTo>
                  <a:lnTo>
                    <a:pt x="3788841" y="1131197"/>
                  </a:lnTo>
                  <a:lnTo>
                    <a:pt x="3764273" y="1169824"/>
                  </a:lnTo>
                  <a:lnTo>
                    <a:pt x="3732049" y="1202048"/>
                  </a:lnTo>
                  <a:lnTo>
                    <a:pt x="3693422" y="1226616"/>
                  </a:lnTo>
                  <a:lnTo>
                    <a:pt x="3649646" y="1242276"/>
                  </a:lnTo>
                  <a:lnTo>
                    <a:pt x="3601974" y="1247775"/>
                  </a:lnTo>
                  <a:lnTo>
                    <a:pt x="207899" y="1247775"/>
                  </a:lnTo>
                  <a:lnTo>
                    <a:pt x="160233" y="1242276"/>
                  </a:lnTo>
                  <a:lnTo>
                    <a:pt x="116475" y="1226616"/>
                  </a:lnTo>
                  <a:lnTo>
                    <a:pt x="77873" y="1202048"/>
                  </a:lnTo>
                  <a:lnTo>
                    <a:pt x="45676" y="1169824"/>
                  </a:lnTo>
                  <a:lnTo>
                    <a:pt x="21133" y="1131197"/>
                  </a:lnTo>
                  <a:lnTo>
                    <a:pt x="5491" y="1087421"/>
                  </a:lnTo>
                  <a:lnTo>
                    <a:pt x="0" y="1039749"/>
                  </a:lnTo>
                  <a:lnTo>
                    <a:pt x="0" y="207899"/>
                  </a:lnTo>
                  <a:close/>
                </a:path>
              </a:pathLst>
            </a:custGeom>
            <a:ln w="12700">
              <a:solidFill>
                <a:srgbClr val="2E528F"/>
              </a:solidFill>
            </a:ln>
          </p:spPr>
          <p:txBody>
            <a:bodyPr wrap="square" lIns="0" tIns="0" rIns="0" bIns="0" rtlCol="0"/>
            <a:lstStyle/>
            <a:p>
              <a:endParaRPr/>
            </a:p>
          </p:txBody>
        </p:sp>
      </p:grpSp>
      <p:sp>
        <p:nvSpPr>
          <p:cNvPr id="39" name="object 39"/>
          <p:cNvSpPr txBox="1"/>
          <p:nvPr/>
        </p:nvSpPr>
        <p:spPr>
          <a:xfrm>
            <a:off x="8401684" y="3266010"/>
            <a:ext cx="3510279" cy="1013739"/>
          </a:xfrm>
          <a:prstGeom prst="rect">
            <a:avLst/>
          </a:prstGeom>
        </p:spPr>
        <p:txBody>
          <a:bodyPr vert="horz" wrap="square" lIns="0" tIns="15875" rIns="0" bIns="0" rtlCol="0">
            <a:spAutoFit/>
          </a:bodyPr>
          <a:lstStyle/>
          <a:p>
            <a:pPr marL="17145" algn="ctr">
              <a:lnSpc>
                <a:spcPct val="100000"/>
              </a:lnSpc>
              <a:spcBef>
                <a:spcPts val="125"/>
              </a:spcBef>
            </a:pPr>
            <a:r>
              <a:rPr sz="1400" b="1" spc="30" dirty="0">
                <a:latin typeface="Carlito"/>
                <a:cs typeface="Carlito"/>
              </a:rPr>
              <a:t>ART </a:t>
            </a:r>
            <a:r>
              <a:rPr sz="1400" b="1" spc="15" dirty="0">
                <a:latin typeface="Carlito"/>
                <a:cs typeface="Carlito"/>
              </a:rPr>
              <a:t>&amp;</a:t>
            </a:r>
            <a:r>
              <a:rPr sz="1400" b="1" spc="-210" dirty="0">
                <a:latin typeface="Carlito"/>
                <a:cs typeface="Carlito"/>
              </a:rPr>
              <a:t> </a:t>
            </a:r>
            <a:r>
              <a:rPr sz="1400" b="1" spc="5" dirty="0">
                <a:latin typeface="Carlito"/>
                <a:cs typeface="Carlito"/>
              </a:rPr>
              <a:t>DESIGN</a:t>
            </a:r>
            <a:endParaRPr sz="1400" dirty="0">
              <a:latin typeface="Carlito"/>
              <a:cs typeface="Carlito"/>
            </a:endParaRPr>
          </a:p>
          <a:p>
            <a:pPr marL="13970" algn="ctr">
              <a:lnSpc>
                <a:spcPct val="100000"/>
              </a:lnSpc>
              <a:spcBef>
                <a:spcPts val="25"/>
              </a:spcBef>
            </a:pPr>
            <a:r>
              <a:rPr lang="en-GB" sz="1200" b="1" spc="5" dirty="0">
                <a:solidFill>
                  <a:srgbClr val="4471C4"/>
                </a:solidFill>
                <a:latin typeface="Carlito"/>
                <a:cs typeface="Carlito"/>
              </a:rPr>
              <a:t>Painting and Mixed </a:t>
            </a:r>
            <a:r>
              <a:rPr lang="en-GB" sz="1200" b="1" spc="5" dirty="0" smtClean="0">
                <a:solidFill>
                  <a:srgbClr val="4471C4"/>
                </a:solidFill>
                <a:latin typeface="Carlito"/>
                <a:cs typeface="Carlito"/>
              </a:rPr>
              <a:t>Media: Artist Study</a:t>
            </a:r>
            <a:endParaRPr sz="1200" dirty="0">
              <a:latin typeface="Carlito"/>
              <a:cs typeface="Carlito"/>
            </a:endParaRPr>
          </a:p>
          <a:p>
            <a:pPr algn="ctr">
              <a:spcBef>
                <a:spcPts val="85"/>
              </a:spcBef>
            </a:pPr>
            <a:r>
              <a:rPr lang="en-GB" sz="950" dirty="0" smtClean="0">
                <a:solidFill>
                  <a:schemeClr val="accent1"/>
                </a:solidFill>
                <a:latin typeface="Carlito"/>
              </a:rPr>
              <a:t>This unit focuses on understanding narratives  and descriptive languages in art, exploring meanings behind paintings, and developing personal interpretations. The artist they will be studying is David </a:t>
            </a:r>
            <a:r>
              <a:rPr lang="en-GB" sz="950" dirty="0" err="1" smtClean="0">
                <a:solidFill>
                  <a:schemeClr val="accent1"/>
                </a:solidFill>
                <a:latin typeface="Carlito"/>
              </a:rPr>
              <a:t>Hockney</a:t>
            </a:r>
            <a:r>
              <a:rPr lang="en-GB" sz="950" dirty="0" smtClean="0">
                <a:solidFill>
                  <a:schemeClr val="accent1"/>
                </a:solidFill>
                <a:latin typeface="Carlito"/>
              </a:rPr>
              <a:t>.</a:t>
            </a:r>
            <a:endParaRPr sz="950" dirty="0">
              <a:latin typeface="Carlito"/>
              <a:cs typeface="Carlito"/>
            </a:endParaRPr>
          </a:p>
        </p:txBody>
      </p:sp>
      <p:sp>
        <p:nvSpPr>
          <p:cNvPr id="41" name="object 41"/>
          <p:cNvSpPr/>
          <p:nvPr/>
        </p:nvSpPr>
        <p:spPr>
          <a:xfrm>
            <a:off x="4116438" y="4491218"/>
            <a:ext cx="3914775" cy="819150"/>
          </a:xfrm>
          <a:custGeom>
            <a:avLst/>
            <a:gdLst/>
            <a:ahLst/>
            <a:cxnLst/>
            <a:rect l="l" t="t" r="r" b="b"/>
            <a:pathLst>
              <a:path w="3914775" h="819150">
                <a:moveTo>
                  <a:pt x="3778123" y="0"/>
                </a:moveTo>
                <a:lnTo>
                  <a:pt x="136525" y="0"/>
                </a:lnTo>
                <a:lnTo>
                  <a:pt x="93358" y="6956"/>
                </a:lnTo>
                <a:lnTo>
                  <a:pt x="55878" y="26330"/>
                </a:lnTo>
                <a:lnTo>
                  <a:pt x="26330" y="55878"/>
                </a:lnTo>
                <a:lnTo>
                  <a:pt x="6956" y="93358"/>
                </a:lnTo>
                <a:lnTo>
                  <a:pt x="0" y="136525"/>
                </a:lnTo>
                <a:lnTo>
                  <a:pt x="0" y="682561"/>
                </a:lnTo>
                <a:lnTo>
                  <a:pt x="6956" y="725713"/>
                </a:lnTo>
                <a:lnTo>
                  <a:pt x="26330" y="763191"/>
                </a:lnTo>
                <a:lnTo>
                  <a:pt x="55878" y="792744"/>
                </a:lnTo>
                <a:lnTo>
                  <a:pt x="93358" y="812126"/>
                </a:lnTo>
                <a:lnTo>
                  <a:pt x="136525" y="819086"/>
                </a:lnTo>
                <a:lnTo>
                  <a:pt x="3778123" y="819086"/>
                </a:lnTo>
                <a:lnTo>
                  <a:pt x="3821302" y="812126"/>
                </a:lnTo>
                <a:lnTo>
                  <a:pt x="3858813" y="792744"/>
                </a:lnTo>
                <a:lnTo>
                  <a:pt x="3888399" y="763191"/>
                </a:lnTo>
                <a:lnTo>
                  <a:pt x="3907805" y="725713"/>
                </a:lnTo>
                <a:lnTo>
                  <a:pt x="3914775" y="682561"/>
                </a:lnTo>
                <a:lnTo>
                  <a:pt x="3914775" y="136525"/>
                </a:lnTo>
                <a:lnTo>
                  <a:pt x="3907805" y="93358"/>
                </a:lnTo>
                <a:lnTo>
                  <a:pt x="3888399" y="55878"/>
                </a:lnTo>
                <a:lnTo>
                  <a:pt x="3858813" y="26330"/>
                </a:lnTo>
                <a:lnTo>
                  <a:pt x="3821303" y="6956"/>
                </a:lnTo>
                <a:lnTo>
                  <a:pt x="3778123" y="0"/>
                </a:lnTo>
                <a:close/>
              </a:path>
            </a:pathLst>
          </a:custGeom>
          <a:solidFill>
            <a:srgbClr val="DAE2F3"/>
          </a:solidFill>
        </p:spPr>
        <p:txBody>
          <a:bodyPr wrap="square" lIns="0" tIns="0" rIns="0" bIns="0" rtlCol="0"/>
          <a:lstStyle/>
          <a:p>
            <a:endParaRPr dirty="0"/>
          </a:p>
        </p:txBody>
      </p:sp>
      <p:sp>
        <p:nvSpPr>
          <p:cNvPr id="42" name="object 42"/>
          <p:cNvSpPr/>
          <p:nvPr/>
        </p:nvSpPr>
        <p:spPr>
          <a:xfrm>
            <a:off x="4136010" y="4439672"/>
            <a:ext cx="3914775" cy="893325"/>
          </a:xfrm>
          <a:custGeom>
            <a:avLst/>
            <a:gdLst/>
            <a:ahLst/>
            <a:cxnLst/>
            <a:rect l="l" t="t" r="r" b="b"/>
            <a:pathLst>
              <a:path w="3914775" h="819150">
                <a:moveTo>
                  <a:pt x="0" y="136525"/>
                </a:moveTo>
                <a:lnTo>
                  <a:pt x="6956" y="93358"/>
                </a:lnTo>
                <a:lnTo>
                  <a:pt x="26330" y="55878"/>
                </a:lnTo>
                <a:lnTo>
                  <a:pt x="55878" y="26330"/>
                </a:lnTo>
                <a:lnTo>
                  <a:pt x="93358" y="6956"/>
                </a:lnTo>
                <a:lnTo>
                  <a:pt x="136525" y="0"/>
                </a:lnTo>
                <a:lnTo>
                  <a:pt x="3778123" y="0"/>
                </a:lnTo>
                <a:lnTo>
                  <a:pt x="3821303" y="6956"/>
                </a:lnTo>
                <a:lnTo>
                  <a:pt x="3858813" y="26330"/>
                </a:lnTo>
                <a:lnTo>
                  <a:pt x="3888399" y="55878"/>
                </a:lnTo>
                <a:lnTo>
                  <a:pt x="3907805" y="93358"/>
                </a:lnTo>
                <a:lnTo>
                  <a:pt x="3914775" y="136525"/>
                </a:lnTo>
                <a:lnTo>
                  <a:pt x="3914775" y="682561"/>
                </a:lnTo>
                <a:lnTo>
                  <a:pt x="3907805" y="725713"/>
                </a:lnTo>
                <a:lnTo>
                  <a:pt x="3888399" y="763191"/>
                </a:lnTo>
                <a:lnTo>
                  <a:pt x="3858813" y="792744"/>
                </a:lnTo>
                <a:lnTo>
                  <a:pt x="3821302" y="812126"/>
                </a:lnTo>
                <a:lnTo>
                  <a:pt x="3778123" y="819086"/>
                </a:lnTo>
                <a:lnTo>
                  <a:pt x="136525" y="819086"/>
                </a:lnTo>
                <a:lnTo>
                  <a:pt x="93358" y="812126"/>
                </a:lnTo>
                <a:lnTo>
                  <a:pt x="55878" y="792744"/>
                </a:lnTo>
                <a:lnTo>
                  <a:pt x="26330" y="763191"/>
                </a:lnTo>
                <a:lnTo>
                  <a:pt x="6956" y="725713"/>
                </a:lnTo>
                <a:lnTo>
                  <a:pt x="0" y="682561"/>
                </a:lnTo>
                <a:lnTo>
                  <a:pt x="0" y="136525"/>
                </a:lnTo>
                <a:close/>
              </a:path>
            </a:pathLst>
          </a:custGeom>
          <a:ln w="12700">
            <a:solidFill>
              <a:srgbClr val="2E528F"/>
            </a:solidFill>
          </a:ln>
        </p:spPr>
        <p:txBody>
          <a:bodyPr wrap="square" lIns="0" tIns="0" rIns="0" bIns="0" rtlCol="0"/>
          <a:lstStyle/>
          <a:p>
            <a:endParaRPr/>
          </a:p>
        </p:txBody>
      </p:sp>
      <p:sp>
        <p:nvSpPr>
          <p:cNvPr id="43" name="object 43"/>
          <p:cNvSpPr txBox="1"/>
          <p:nvPr/>
        </p:nvSpPr>
        <p:spPr>
          <a:xfrm>
            <a:off x="4167202" y="4455026"/>
            <a:ext cx="3808794" cy="857286"/>
          </a:xfrm>
          <a:prstGeom prst="rect">
            <a:avLst/>
          </a:prstGeom>
        </p:spPr>
        <p:txBody>
          <a:bodyPr vert="horz" wrap="square" lIns="0" tIns="15875" rIns="0" bIns="0" rtlCol="0">
            <a:spAutoFit/>
          </a:bodyPr>
          <a:lstStyle/>
          <a:p>
            <a:pPr marL="12700" algn="ctr">
              <a:lnSpc>
                <a:spcPct val="100000"/>
              </a:lnSpc>
              <a:spcBef>
                <a:spcPts val="125"/>
              </a:spcBef>
            </a:pPr>
            <a:r>
              <a:rPr sz="1400" b="1" spc="10" dirty="0">
                <a:latin typeface="Carlito"/>
                <a:cs typeface="Carlito"/>
              </a:rPr>
              <a:t>PHYSICAL</a:t>
            </a:r>
            <a:r>
              <a:rPr sz="1400" b="1" spc="-125" dirty="0">
                <a:latin typeface="Carlito"/>
                <a:cs typeface="Carlito"/>
              </a:rPr>
              <a:t> </a:t>
            </a:r>
            <a:r>
              <a:rPr sz="1400" b="1" spc="-5" dirty="0">
                <a:latin typeface="Carlito"/>
                <a:cs typeface="Carlito"/>
              </a:rPr>
              <a:t>EDUCATION</a:t>
            </a:r>
            <a:endParaRPr lang="en-GB" sz="1400" b="1" spc="-5" dirty="0">
              <a:latin typeface="Carlito"/>
              <a:cs typeface="Carlito"/>
            </a:endParaRPr>
          </a:p>
          <a:p>
            <a:pPr marL="12700" algn="ctr">
              <a:lnSpc>
                <a:spcPct val="100000"/>
              </a:lnSpc>
              <a:spcBef>
                <a:spcPts val="125"/>
              </a:spcBef>
            </a:pPr>
            <a:r>
              <a:rPr lang="en-GB" sz="1200" b="1" spc="-5" dirty="0" smtClean="0">
                <a:solidFill>
                  <a:schemeClr val="accent1"/>
                </a:solidFill>
                <a:latin typeface="Carlito"/>
                <a:cs typeface="Carlito"/>
              </a:rPr>
              <a:t>ABC</a:t>
            </a:r>
            <a:endParaRPr lang="en-GB" sz="1200" b="1" spc="-5" dirty="0">
              <a:solidFill>
                <a:schemeClr val="accent1"/>
              </a:solidFill>
              <a:latin typeface="Carlito"/>
              <a:cs typeface="Carlito"/>
            </a:endParaRPr>
          </a:p>
          <a:p>
            <a:pPr marL="12700" algn="ctr">
              <a:lnSpc>
                <a:spcPct val="100000"/>
              </a:lnSpc>
              <a:spcBef>
                <a:spcPts val="125"/>
              </a:spcBef>
            </a:pPr>
            <a:r>
              <a:rPr lang="en-GB" sz="900" spc="-5" dirty="0" smtClean="0">
                <a:solidFill>
                  <a:schemeClr val="accent1"/>
                </a:solidFill>
                <a:latin typeface="Carlito"/>
                <a:cs typeface="Carlito"/>
              </a:rPr>
              <a:t>The children will carry out activities focusing on Agility, Balance and Co-ordination. They will undertake activities that require precise movement, like controlling a ball with their feet or hands.</a:t>
            </a:r>
          </a:p>
        </p:txBody>
      </p:sp>
      <p:grpSp>
        <p:nvGrpSpPr>
          <p:cNvPr id="44" name="object 44"/>
          <p:cNvGrpSpPr/>
          <p:nvPr/>
        </p:nvGrpSpPr>
        <p:grpSpPr>
          <a:xfrm>
            <a:off x="8220775" y="5719242"/>
            <a:ext cx="3827829" cy="1063327"/>
            <a:chOff x="8243951" y="5929312"/>
            <a:chExt cx="3827829" cy="840122"/>
          </a:xfrm>
        </p:grpSpPr>
        <p:sp>
          <p:nvSpPr>
            <p:cNvPr id="45" name="object 45"/>
            <p:cNvSpPr/>
            <p:nvPr/>
          </p:nvSpPr>
          <p:spPr>
            <a:xfrm>
              <a:off x="8252255" y="5940759"/>
              <a:ext cx="3819525" cy="828675"/>
            </a:xfrm>
            <a:custGeom>
              <a:avLst/>
              <a:gdLst/>
              <a:ahLst/>
              <a:cxnLst/>
              <a:rect l="l" t="t" r="r" b="b"/>
              <a:pathLst>
                <a:path w="3819525" h="828675">
                  <a:moveTo>
                    <a:pt x="368134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681349" y="828675"/>
                  </a:lnTo>
                  <a:lnTo>
                    <a:pt x="3725028" y="821633"/>
                  </a:lnTo>
                  <a:lnTo>
                    <a:pt x="3762960" y="802026"/>
                  </a:lnTo>
                  <a:lnTo>
                    <a:pt x="3792869" y="772129"/>
                  </a:lnTo>
                  <a:lnTo>
                    <a:pt x="3812482" y="734216"/>
                  </a:lnTo>
                  <a:lnTo>
                    <a:pt x="3819525" y="690562"/>
                  </a:lnTo>
                  <a:lnTo>
                    <a:pt x="3819525" y="138112"/>
                  </a:lnTo>
                  <a:lnTo>
                    <a:pt x="3812482" y="94458"/>
                  </a:lnTo>
                  <a:lnTo>
                    <a:pt x="3792869" y="56545"/>
                  </a:lnTo>
                  <a:lnTo>
                    <a:pt x="3762960" y="26648"/>
                  </a:lnTo>
                  <a:lnTo>
                    <a:pt x="3725028" y="7041"/>
                  </a:lnTo>
                  <a:lnTo>
                    <a:pt x="3681349" y="0"/>
                  </a:lnTo>
                  <a:close/>
                </a:path>
              </a:pathLst>
            </a:custGeom>
            <a:solidFill>
              <a:srgbClr val="DAE2F3"/>
            </a:solidFill>
          </p:spPr>
          <p:txBody>
            <a:bodyPr wrap="square" lIns="0" tIns="0" rIns="0" bIns="0" rtlCol="0"/>
            <a:lstStyle/>
            <a:p>
              <a:endParaRPr/>
            </a:p>
          </p:txBody>
        </p:sp>
        <p:sp>
          <p:nvSpPr>
            <p:cNvPr id="46" name="object 46"/>
            <p:cNvSpPr/>
            <p:nvPr/>
          </p:nvSpPr>
          <p:spPr>
            <a:xfrm>
              <a:off x="8243951" y="5929312"/>
              <a:ext cx="3819525" cy="828675"/>
            </a:xfrm>
            <a:custGeom>
              <a:avLst/>
              <a:gdLst/>
              <a:ahLst/>
              <a:cxnLst/>
              <a:rect l="l" t="t" r="r" b="b"/>
              <a:pathLst>
                <a:path w="3819525" h="828675">
                  <a:moveTo>
                    <a:pt x="0" y="138112"/>
                  </a:moveTo>
                  <a:lnTo>
                    <a:pt x="7029" y="94458"/>
                  </a:lnTo>
                  <a:lnTo>
                    <a:pt x="26611" y="56545"/>
                  </a:lnTo>
                  <a:lnTo>
                    <a:pt x="56482" y="26648"/>
                  </a:lnTo>
                  <a:lnTo>
                    <a:pt x="94382" y="7041"/>
                  </a:lnTo>
                  <a:lnTo>
                    <a:pt x="138049" y="0"/>
                  </a:lnTo>
                  <a:lnTo>
                    <a:pt x="3681349" y="0"/>
                  </a:lnTo>
                  <a:lnTo>
                    <a:pt x="3725028" y="7041"/>
                  </a:lnTo>
                  <a:lnTo>
                    <a:pt x="3762960" y="26648"/>
                  </a:lnTo>
                  <a:lnTo>
                    <a:pt x="3792869" y="56545"/>
                  </a:lnTo>
                  <a:lnTo>
                    <a:pt x="3812482" y="94458"/>
                  </a:lnTo>
                  <a:lnTo>
                    <a:pt x="3819525" y="138112"/>
                  </a:lnTo>
                  <a:lnTo>
                    <a:pt x="3819525" y="690562"/>
                  </a:lnTo>
                  <a:lnTo>
                    <a:pt x="3812482" y="734216"/>
                  </a:lnTo>
                  <a:lnTo>
                    <a:pt x="3792869" y="772129"/>
                  </a:lnTo>
                  <a:lnTo>
                    <a:pt x="3762960" y="802026"/>
                  </a:lnTo>
                  <a:lnTo>
                    <a:pt x="3725028" y="821633"/>
                  </a:lnTo>
                  <a:lnTo>
                    <a:pt x="368134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47" name="object 47"/>
          <p:cNvSpPr txBox="1"/>
          <p:nvPr/>
        </p:nvSpPr>
        <p:spPr>
          <a:xfrm>
            <a:off x="8250725" y="5777502"/>
            <a:ext cx="3786554" cy="867545"/>
          </a:xfrm>
          <a:prstGeom prst="rect">
            <a:avLst/>
          </a:prstGeom>
        </p:spPr>
        <p:txBody>
          <a:bodyPr vert="horz" wrap="square" lIns="0" tIns="15875" rIns="0" bIns="0" rtlCol="0" anchor="t">
            <a:spAutoFit/>
          </a:bodyPr>
          <a:lstStyle/>
          <a:p>
            <a:pPr algn="ctr">
              <a:lnSpc>
                <a:spcPct val="100000"/>
              </a:lnSpc>
              <a:spcBef>
                <a:spcPts val="125"/>
              </a:spcBef>
            </a:pPr>
            <a:r>
              <a:rPr sz="1400" b="1" spc="5" dirty="0">
                <a:latin typeface="Carlito"/>
                <a:cs typeface="Carlito"/>
              </a:rPr>
              <a:t>RELIGIOUS</a:t>
            </a:r>
            <a:r>
              <a:rPr sz="1400" b="1" spc="-95" dirty="0">
                <a:latin typeface="Carlito"/>
                <a:cs typeface="Carlito"/>
              </a:rPr>
              <a:t> </a:t>
            </a:r>
            <a:r>
              <a:rPr sz="1400" b="1" dirty="0">
                <a:latin typeface="Carlito"/>
                <a:cs typeface="Carlito"/>
              </a:rPr>
              <a:t>EDUCATION</a:t>
            </a:r>
            <a:endParaRPr sz="1400" dirty="0">
              <a:latin typeface="Carlito"/>
              <a:cs typeface="Carlito"/>
            </a:endParaRPr>
          </a:p>
          <a:p>
            <a:pPr algn="ctr">
              <a:lnSpc>
                <a:spcPct val="100000"/>
              </a:lnSpc>
              <a:spcBef>
                <a:spcPts val="25"/>
              </a:spcBef>
            </a:pPr>
            <a:r>
              <a:rPr lang="en-GB" sz="1200" b="1" spc="-10" dirty="0" smtClean="0">
                <a:solidFill>
                  <a:srgbClr val="4471C4"/>
                </a:solidFill>
                <a:latin typeface="Carlito"/>
                <a:cs typeface="Carlito"/>
              </a:rPr>
              <a:t>Life as a journey</a:t>
            </a:r>
            <a:endParaRPr sz="1200" dirty="0">
              <a:latin typeface="Carlito"/>
              <a:cs typeface="Carlito"/>
            </a:endParaRPr>
          </a:p>
          <a:p>
            <a:pPr algn="ctr">
              <a:spcBef>
                <a:spcPts val="85"/>
              </a:spcBef>
            </a:pPr>
            <a:r>
              <a:rPr sz="950" spc="30" dirty="0">
                <a:solidFill>
                  <a:srgbClr val="4471C4"/>
                </a:solidFill>
                <a:latin typeface="Carlito"/>
                <a:cs typeface="Carlito"/>
              </a:rPr>
              <a:t>Children</a:t>
            </a:r>
            <a:r>
              <a:rPr lang="en-GB" sz="950" spc="-55" dirty="0">
                <a:solidFill>
                  <a:srgbClr val="4471C4"/>
                </a:solidFill>
                <a:latin typeface="Carlito"/>
                <a:cs typeface="Carlito"/>
              </a:rPr>
              <a:t> will </a:t>
            </a:r>
            <a:r>
              <a:rPr lang="en-GB" sz="950" spc="-55" dirty="0" smtClean="0">
                <a:solidFill>
                  <a:srgbClr val="4471C4"/>
                </a:solidFill>
                <a:latin typeface="Carlito"/>
                <a:cs typeface="Carlito"/>
              </a:rPr>
              <a:t>given the opportunity to  think about the idea that life is a journey and what it  means to make that journey as a Christian. They will begin to understand the concept of taking a religious pilgrimage.</a:t>
            </a:r>
            <a:endParaRPr lang="en-GB" sz="950" spc="-50" dirty="0">
              <a:solidFill>
                <a:srgbClr val="4471C4"/>
              </a:solidFill>
              <a:latin typeface="Carlito"/>
              <a:cs typeface="Carlito"/>
            </a:endParaRPr>
          </a:p>
        </p:txBody>
      </p:sp>
      <p:grpSp>
        <p:nvGrpSpPr>
          <p:cNvPr id="48" name="object 48"/>
          <p:cNvGrpSpPr/>
          <p:nvPr/>
        </p:nvGrpSpPr>
        <p:grpSpPr>
          <a:xfrm>
            <a:off x="90899" y="5240184"/>
            <a:ext cx="3932320" cy="1228622"/>
            <a:chOff x="83102" y="5557901"/>
            <a:chExt cx="3932320" cy="1200150"/>
          </a:xfrm>
        </p:grpSpPr>
        <p:sp>
          <p:nvSpPr>
            <p:cNvPr id="49" name="object 49"/>
            <p:cNvSpPr/>
            <p:nvPr/>
          </p:nvSpPr>
          <p:spPr>
            <a:xfrm>
              <a:off x="83102" y="5557901"/>
              <a:ext cx="3915410" cy="1200150"/>
            </a:xfrm>
            <a:custGeom>
              <a:avLst/>
              <a:gdLst/>
              <a:ahLst/>
              <a:cxnLst/>
              <a:rect l="l" t="t" r="r" b="b"/>
              <a:pathLst>
                <a:path w="3915410" h="1200150">
                  <a:moveTo>
                    <a:pt x="3714686" y="0"/>
                  </a:moveTo>
                  <a:lnTo>
                    <a:pt x="200025" y="0"/>
                  </a:lnTo>
                  <a:lnTo>
                    <a:pt x="154163" y="5279"/>
                  </a:lnTo>
                  <a:lnTo>
                    <a:pt x="112061" y="20319"/>
                  </a:lnTo>
                  <a:lnTo>
                    <a:pt x="74922" y="43920"/>
                  </a:lnTo>
                  <a:lnTo>
                    <a:pt x="43945" y="74883"/>
                  </a:lnTo>
                  <a:lnTo>
                    <a:pt x="20331" y="112010"/>
                  </a:lnTo>
                  <a:lnTo>
                    <a:pt x="5283" y="154103"/>
                  </a:lnTo>
                  <a:lnTo>
                    <a:pt x="0" y="199961"/>
                  </a:lnTo>
                  <a:lnTo>
                    <a:pt x="0" y="1000061"/>
                  </a:lnTo>
                  <a:lnTo>
                    <a:pt x="5283" y="1045923"/>
                  </a:lnTo>
                  <a:lnTo>
                    <a:pt x="20331" y="1088024"/>
                  </a:lnTo>
                  <a:lnTo>
                    <a:pt x="43945" y="1125164"/>
                  </a:lnTo>
                  <a:lnTo>
                    <a:pt x="74922" y="1156141"/>
                  </a:lnTo>
                  <a:lnTo>
                    <a:pt x="112061" y="1179754"/>
                  </a:lnTo>
                  <a:lnTo>
                    <a:pt x="154163" y="1194803"/>
                  </a:lnTo>
                  <a:lnTo>
                    <a:pt x="200025" y="1200086"/>
                  </a:lnTo>
                  <a:lnTo>
                    <a:pt x="3714686" y="1200086"/>
                  </a:lnTo>
                  <a:lnTo>
                    <a:pt x="3760563" y="1194803"/>
                  </a:lnTo>
                  <a:lnTo>
                    <a:pt x="3802686" y="1179754"/>
                  </a:lnTo>
                  <a:lnTo>
                    <a:pt x="3839849" y="1156141"/>
                  </a:lnTo>
                  <a:lnTo>
                    <a:pt x="3870851" y="1125164"/>
                  </a:lnTo>
                  <a:lnTo>
                    <a:pt x="3894485" y="1088024"/>
                  </a:lnTo>
                  <a:lnTo>
                    <a:pt x="3909549" y="1045923"/>
                  </a:lnTo>
                  <a:lnTo>
                    <a:pt x="3914838" y="1000061"/>
                  </a:lnTo>
                  <a:lnTo>
                    <a:pt x="3914838" y="199961"/>
                  </a:lnTo>
                  <a:lnTo>
                    <a:pt x="3909549" y="154103"/>
                  </a:lnTo>
                  <a:lnTo>
                    <a:pt x="3894485" y="112010"/>
                  </a:lnTo>
                  <a:lnTo>
                    <a:pt x="3870851" y="74883"/>
                  </a:lnTo>
                  <a:lnTo>
                    <a:pt x="3839849" y="43920"/>
                  </a:lnTo>
                  <a:lnTo>
                    <a:pt x="3802686" y="20319"/>
                  </a:lnTo>
                  <a:lnTo>
                    <a:pt x="3760563" y="5279"/>
                  </a:lnTo>
                  <a:lnTo>
                    <a:pt x="3714686" y="0"/>
                  </a:lnTo>
                  <a:close/>
                </a:path>
              </a:pathLst>
            </a:custGeom>
            <a:solidFill>
              <a:srgbClr val="DAE2F3"/>
            </a:solidFill>
          </p:spPr>
          <p:txBody>
            <a:bodyPr wrap="square" lIns="0" tIns="0" rIns="0" bIns="0" rtlCol="0"/>
            <a:lstStyle/>
            <a:p>
              <a:endParaRPr dirty="0"/>
            </a:p>
          </p:txBody>
        </p:sp>
        <p:sp>
          <p:nvSpPr>
            <p:cNvPr id="50" name="object 50"/>
            <p:cNvSpPr/>
            <p:nvPr/>
          </p:nvSpPr>
          <p:spPr>
            <a:xfrm>
              <a:off x="100012" y="5557901"/>
              <a:ext cx="3915410" cy="1200150"/>
            </a:xfrm>
            <a:custGeom>
              <a:avLst/>
              <a:gdLst/>
              <a:ahLst/>
              <a:cxnLst/>
              <a:rect l="l" t="t" r="r" b="b"/>
              <a:pathLst>
                <a:path w="3915410" h="1200150">
                  <a:moveTo>
                    <a:pt x="0" y="199961"/>
                  </a:moveTo>
                  <a:lnTo>
                    <a:pt x="5283" y="154103"/>
                  </a:lnTo>
                  <a:lnTo>
                    <a:pt x="20331" y="112010"/>
                  </a:lnTo>
                  <a:lnTo>
                    <a:pt x="43945" y="74883"/>
                  </a:lnTo>
                  <a:lnTo>
                    <a:pt x="74922" y="43920"/>
                  </a:lnTo>
                  <a:lnTo>
                    <a:pt x="112061" y="20319"/>
                  </a:lnTo>
                  <a:lnTo>
                    <a:pt x="154163" y="5279"/>
                  </a:lnTo>
                  <a:lnTo>
                    <a:pt x="200025" y="0"/>
                  </a:lnTo>
                  <a:lnTo>
                    <a:pt x="3714686" y="0"/>
                  </a:lnTo>
                  <a:lnTo>
                    <a:pt x="3760563" y="5279"/>
                  </a:lnTo>
                  <a:lnTo>
                    <a:pt x="3802686" y="20319"/>
                  </a:lnTo>
                  <a:lnTo>
                    <a:pt x="3839849" y="43920"/>
                  </a:lnTo>
                  <a:lnTo>
                    <a:pt x="3870851" y="74883"/>
                  </a:lnTo>
                  <a:lnTo>
                    <a:pt x="3894485" y="112010"/>
                  </a:lnTo>
                  <a:lnTo>
                    <a:pt x="3909549" y="154103"/>
                  </a:lnTo>
                  <a:lnTo>
                    <a:pt x="3914838" y="199961"/>
                  </a:lnTo>
                  <a:lnTo>
                    <a:pt x="3914838" y="1000061"/>
                  </a:lnTo>
                  <a:lnTo>
                    <a:pt x="3909549" y="1045923"/>
                  </a:lnTo>
                  <a:lnTo>
                    <a:pt x="3894485" y="1088024"/>
                  </a:lnTo>
                  <a:lnTo>
                    <a:pt x="3870851" y="1125164"/>
                  </a:lnTo>
                  <a:lnTo>
                    <a:pt x="3839849" y="1156141"/>
                  </a:lnTo>
                  <a:lnTo>
                    <a:pt x="3802686" y="1179754"/>
                  </a:lnTo>
                  <a:lnTo>
                    <a:pt x="3760563" y="1194803"/>
                  </a:lnTo>
                  <a:lnTo>
                    <a:pt x="3714686" y="1200086"/>
                  </a:lnTo>
                  <a:lnTo>
                    <a:pt x="200025" y="1200086"/>
                  </a:lnTo>
                  <a:lnTo>
                    <a:pt x="154163" y="1194803"/>
                  </a:lnTo>
                  <a:lnTo>
                    <a:pt x="112061" y="1179754"/>
                  </a:lnTo>
                  <a:lnTo>
                    <a:pt x="74922" y="1156141"/>
                  </a:lnTo>
                  <a:lnTo>
                    <a:pt x="43945" y="1125164"/>
                  </a:lnTo>
                  <a:lnTo>
                    <a:pt x="20331" y="1088024"/>
                  </a:lnTo>
                  <a:lnTo>
                    <a:pt x="5283" y="1045923"/>
                  </a:lnTo>
                  <a:lnTo>
                    <a:pt x="0" y="1000061"/>
                  </a:lnTo>
                  <a:lnTo>
                    <a:pt x="0" y="199961"/>
                  </a:lnTo>
                  <a:close/>
                </a:path>
              </a:pathLst>
            </a:custGeom>
            <a:ln w="12700">
              <a:solidFill>
                <a:srgbClr val="2E528F"/>
              </a:solidFill>
            </a:ln>
          </p:spPr>
          <p:txBody>
            <a:bodyPr wrap="square" lIns="0" tIns="0" rIns="0" bIns="0" rtlCol="0"/>
            <a:lstStyle/>
            <a:p>
              <a:endParaRPr/>
            </a:p>
          </p:txBody>
        </p:sp>
      </p:grpSp>
      <p:sp>
        <p:nvSpPr>
          <p:cNvPr id="51" name="object 51"/>
          <p:cNvSpPr txBox="1"/>
          <p:nvPr/>
        </p:nvSpPr>
        <p:spPr>
          <a:xfrm>
            <a:off x="107809" y="5335295"/>
            <a:ext cx="3898500" cy="1000915"/>
          </a:xfrm>
          <a:prstGeom prst="rect">
            <a:avLst/>
          </a:prstGeom>
        </p:spPr>
        <p:txBody>
          <a:bodyPr vert="horz" wrap="square" lIns="0" tIns="15875" rIns="0" bIns="0" rtlCol="0">
            <a:spAutoFit/>
          </a:bodyPr>
          <a:lstStyle/>
          <a:p>
            <a:pPr algn="ctr">
              <a:lnSpc>
                <a:spcPct val="100000"/>
              </a:lnSpc>
              <a:spcBef>
                <a:spcPts val="125"/>
              </a:spcBef>
            </a:pPr>
            <a:r>
              <a:rPr sz="1400" b="1" spc="10" dirty="0">
                <a:latin typeface="Carlito"/>
                <a:cs typeface="Carlito"/>
              </a:rPr>
              <a:t>COMPUTING</a:t>
            </a:r>
            <a:endParaRPr sz="1400" dirty="0">
              <a:latin typeface="Carlito"/>
              <a:cs typeface="Carlito"/>
            </a:endParaRPr>
          </a:p>
          <a:p>
            <a:pPr marL="3810" algn="ctr">
              <a:lnSpc>
                <a:spcPct val="100000"/>
              </a:lnSpc>
              <a:spcBef>
                <a:spcPts val="25"/>
              </a:spcBef>
            </a:pPr>
            <a:r>
              <a:rPr lang="en-GB" sz="1200" b="1" spc="-5" dirty="0" smtClean="0">
                <a:solidFill>
                  <a:srgbClr val="4471C4"/>
                </a:solidFill>
                <a:latin typeface="Carlito"/>
                <a:cs typeface="Carlito"/>
              </a:rPr>
              <a:t>Digital citizenship/Online Safety</a:t>
            </a:r>
            <a:endParaRPr lang="en-GB" sz="950" b="1" spc="-5" dirty="0">
              <a:solidFill>
                <a:schemeClr val="accent1"/>
              </a:solidFill>
              <a:latin typeface="Carlito"/>
              <a:cs typeface="Carlito"/>
            </a:endParaRPr>
          </a:p>
          <a:p>
            <a:pPr marL="3810" algn="ctr">
              <a:lnSpc>
                <a:spcPct val="100000"/>
              </a:lnSpc>
              <a:spcBef>
                <a:spcPts val="25"/>
              </a:spcBef>
            </a:pPr>
            <a:r>
              <a:rPr lang="en-GB" sz="950" spc="5" dirty="0">
                <a:solidFill>
                  <a:srgbClr val="4471C4"/>
                </a:solidFill>
                <a:latin typeface="Carlito"/>
                <a:cs typeface="Carlito"/>
              </a:rPr>
              <a:t>The children will be </a:t>
            </a:r>
            <a:r>
              <a:rPr lang="en-GB" sz="950" spc="5" dirty="0" smtClean="0">
                <a:solidFill>
                  <a:srgbClr val="4471C4"/>
                </a:solidFill>
                <a:latin typeface="Carlito"/>
                <a:cs typeface="Carlito"/>
              </a:rPr>
              <a:t>learning to use technology safely, respectfully and responsibly and recognising acceptable/unacceptable behaviour. They will begin to identify a range of ways to report concerns about content and contact.</a:t>
            </a:r>
            <a:endParaRPr sz="950" dirty="0">
              <a:solidFill>
                <a:schemeClr val="accent1"/>
              </a:solidFill>
              <a:latin typeface="Carlito"/>
              <a:cs typeface="Carlito"/>
            </a:endParaRPr>
          </a:p>
        </p:txBody>
      </p:sp>
      <p:grpSp>
        <p:nvGrpSpPr>
          <p:cNvPr id="58" name="object 58"/>
          <p:cNvGrpSpPr/>
          <p:nvPr/>
        </p:nvGrpSpPr>
        <p:grpSpPr>
          <a:xfrm>
            <a:off x="4151992" y="5551888"/>
            <a:ext cx="3889375" cy="973323"/>
            <a:chOff x="4170426" y="5922962"/>
            <a:chExt cx="3889375" cy="841375"/>
          </a:xfrm>
        </p:grpSpPr>
        <p:sp>
          <p:nvSpPr>
            <p:cNvPr id="59" name="object 59"/>
            <p:cNvSpPr/>
            <p:nvPr/>
          </p:nvSpPr>
          <p:spPr>
            <a:xfrm>
              <a:off x="4176776" y="5929312"/>
              <a:ext cx="3876675" cy="828675"/>
            </a:xfrm>
            <a:custGeom>
              <a:avLst/>
              <a:gdLst/>
              <a:ahLst/>
              <a:cxnLst/>
              <a:rect l="l" t="t" r="r" b="b"/>
              <a:pathLst>
                <a:path w="3876675" h="828675">
                  <a:moveTo>
                    <a:pt x="373849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738499" y="828675"/>
                  </a:lnTo>
                  <a:lnTo>
                    <a:pt x="3782178" y="821633"/>
                  </a:lnTo>
                  <a:lnTo>
                    <a:pt x="3820110" y="802026"/>
                  </a:lnTo>
                  <a:lnTo>
                    <a:pt x="3850019" y="772129"/>
                  </a:lnTo>
                  <a:lnTo>
                    <a:pt x="3869632" y="734216"/>
                  </a:lnTo>
                  <a:lnTo>
                    <a:pt x="3876675" y="690562"/>
                  </a:lnTo>
                  <a:lnTo>
                    <a:pt x="3876675" y="138112"/>
                  </a:lnTo>
                  <a:lnTo>
                    <a:pt x="3869632" y="94458"/>
                  </a:lnTo>
                  <a:lnTo>
                    <a:pt x="3850019" y="56545"/>
                  </a:lnTo>
                  <a:lnTo>
                    <a:pt x="3820110" y="26648"/>
                  </a:lnTo>
                  <a:lnTo>
                    <a:pt x="3782178" y="7041"/>
                  </a:lnTo>
                  <a:lnTo>
                    <a:pt x="3738499" y="0"/>
                  </a:lnTo>
                  <a:close/>
                </a:path>
              </a:pathLst>
            </a:custGeom>
            <a:solidFill>
              <a:srgbClr val="DAE2F3"/>
            </a:solidFill>
          </p:spPr>
          <p:txBody>
            <a:bodyPr wrap="square" lIns="0" tIns="0" rIns="0" bIns="0" rtlCol="0"/>
            <a:lstStyle/>
            <a:p>
              <a:endParaRPr dirty="0"/>
            </a:p>
          </p:txBody>
        </p:sp>
        <p:sp>
          <p:nvSpPr>
            <p:cNvPr id="60" name="object 60"/>
            <p:cNvSpPr/>
            <p:nvPr/>
          </p:nvSpPr>
          <p:spPr>
            <a:xfrm>
              <a:off x="4176776" y="5929312"/>
              <a:ext cx="3876675" cy="828675"/>
            </a:xfrm>
            <a:custGeom>
              <a:avLst/>
              <a:gdLst/>
              <a:ahLst/>
              <a:cxnLst/>
              <a:rect l="l" t="t" r="r" b="b"/>
              <a:pathLst>
                <a:path w="3876675" h="828675">
                  <a:moveTo>
                    <a:pt x="0" y="138112"/>
                  </a:moveTo>
                  <a:lnTo>
                    <a:pt x="7029" y="94458"/>
                  </a:lnTo>
                  <a:lnTo>
                    <a:pt x="26611" y="56545"/>
                  </a:lnTo>
                  <a:lnTo>
                    <a:pt x="56482" y="26648"/>
                  </a:lnTo>
                  <a:lnTo>
                    <a:pt x="94382" y="7041"/>
                  </a:lnTo>
                  <a:lnTo>
                    <a:pt x="138049" y="0"/>
                  </a:lnTo>
                  <a:lnTo>
                    <a:pt x="3738499" y="0"/>
                  </a:lnTo>
                  <a:lnTo>
                    <a:pt x="3782178" y="7041"/>
                  </a:lnTo>
                  <a:lnTo>
                    <a:pt x="3820110" y="26648"/>
                  </a:lnTo>
                  <a:lnTo>
                    <a:pt x="3850019" y="56545"/>
                  </a:lnTo>
                  <a:lnTo>
                    <a:pt x="3869632" y="94458"/>
                  </a:lnTo>
                  <a:lnTo>
                    <a:pt x="3876675" y="138112"/>
                  </a:lnTo>
                  <a:lnTo>
                    <a:pt x="3876675" y="690562"/>
                  </a:lnTo>
                  <a:lnTo>
                    <a:pt x="3869632" y="734216"/>
                  </a:lnTo>
                  <a:lnTo>
                    <a:pt x="3850019" y="772129"/>
                  </a:lnTo>
                  <a:lnTo>
                    <a:pt x="3820110" y="802026"/>
                  </a:lnTo>
                  <a:lnTo>
                    <a:pt x="3782178" y="821633"/>
                  </a:lnTo>
                  <a:lnTo>
                    <a:pt x="373849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61" name="object 61"/>
          <p:cNvSpPr txBox="1"/>
          <p:nvPr/>
        </p:nvSpPr>
        <p:spPr>
          <a:xfrm>
            <a:off x="4282524" y="5551888"/>
            <a:ext cx="3581399" cy="916918"/>
          </a:xfrm>
          <a:prstGeom prst="rect">
            <a:avLst/>
          </a:prstGeom>
        </p:spPr>
        <p:txBody>
          <a:bodyPr vert="horz" wrap="square" lIns="0" tIns="31750" rIns="0" bIns="0" rtlCol="0">
            <a:spAutoFit/>
          </a:bodyPr>
          <a:lstStyle/>
          <a:p>
            <a:pPr algn="ctr">
              <a:lnSpc>
                <a:spcPct val="100000"/>
              </a:lnSpc>
              <a:spcBef>
                <a:spcPts val="250"/>
              </a:spcBef>
            </a:pPr>
            <a:r>
              <a:rPr sz="1200" b="1" spc="10" dirty="0">
                <a:latin typeface="Carlito"/>
                <a:cs typeface="Carlito"/>
              </a:rPr>
              <a:t>MUSIC</a:t>
            </a:r>
            <a:endParaRPr lang="en-GB" sz="1200" b="1" spc="10" dirty="0">
              <a:latin typeface="Carlito"/>
              <a:cs typeface="Carlito"/>
            </a:endParaRPr>
          </a:p>
          <a:p>
            <a:pPr algn="ctr">
              <a:lnSpc>
                <a:spcPct val="100000"/>
              </a:lnSpc>
              <a:spcBef>
                <a:spcPts val="250"/>
              </a:spcBef>
            </a:pPr>
            <a:r>
              <a:rPr lang="en-GB" sz="1200" b="1" spc="-5" dirty="0" smtClean="0">
                <a:solidFill>
                  <a:schemeClr val="accent1"/>
                </a:solidFill>
                <a:latin typeface="Carlito"/>
                <a:cs typeface="Carlito"/>
              </a:rPr>
              <a:t>Songs of World War II</a:t>
            </a:r>
            <a:endParaRPr lang="en-GB" sz="1200" b="1" spc="-5" dirty="0">
              <a:solidFill>
                <a:schemeClr val="accent1"/>
              </a:solidFill>
              <a:latin typeface="Carlito"/>
              <a:cs typeface="Carlito"/>
            </a:endParaRPr>
          </a:p>
          <a:p>
            <a:pPr algn="ctr">
              <a:lnSpc>
                <a:spcPct val="100000"/>
              </a:lnSpc>
              <a:spcBef>
                <a:spcPts val="250"/>
              </a:spcBef>
            </a:pPr>
            <a:r>
              <a:rPr lang="en-GB" sz="950" spc="-5" dirty="0">
                <a:solidFill>
                  <a:schemeClr val="accent1"/>
                </a:solidFill>
                <a:latin typeface="Carlito"/>
                <a:cs typeface="Carlito"/>
              </a:rPr>
              <a:t>The children will be </a:t>
            </a:r>
            <a:r>
              <a:rPr lang="en-GB" sz="950" spc="-5" dirty="0" smtClean="0">
                <a:solidFill>
                  <a:schemeClr val="accent1"/>
                </a:solidFill>
                <a:latin typeface="Carlito"/>
                <a:cs typeface="Carlito"/>
              </a:rPr>
              <a:t>using musical and comparative language in discussion and follow the scores with a good sense of timing, showing that they understand which section of pitch they are using.</a:t>
            </a:r>
            <a:endParaRPr lang="en-GB" sz="950" b="1" spc="10" dirty="0">
              <a:latin typeface="Carlito"/>
              <a:cs typeface="Carlito"/>
            </a:endParaRPr>
          </a:p>
        </p:txBody>
      </p:sp>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7579" y="2077378"/>
            <a:ext cx="4132455" cy="1617303"/>
          </a:xfrm>
          <a:prstGeom prst="rect">
            <a:avLst/>
          </a:prstGeom>
        </p:spPr>
      </p:pic>
      <p:pic>
        <p:nvPicPr>
          <p:cNvPr id="1028" name="Picture 4" descr="King Kong: Amazon.co.uk: Browne, Anthony: 9780552553841: Book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5748" y="683536"/>
            <a:ext cx="968107" cy="124595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hen we were Warriors by Emma Carrol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68964" y="508609"/>
            <a:ext cx="955675" cy="146729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an We Save the Tiger? by Martin Jenkins"/>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0370" t="2902" r="11111" b="7084"/>
          <a:stretch/>
        </p:blipFill>
        <p:spPr bwMode="auto">
          <a:xfrm>
            <a:off x="6621561" y="535413"/>
            <a:ext cx="1233133" cy="141369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543800" y="-24431"/>
            <a:ext cx="6096000" cy="369332"/>
          </a:xfrm>
          <a:prstGeom prst="rect">
            <a:avLst/>
          </a:prstGeom>
        </p:spPr>
        <p:txBody>
          <a:bodyPr>
            <a:spAutoFit/>
          </a:bodyPr>
          <a:lstStyle/>
          <a:p>
            <a:pPr marR="17145" algn="ctr">
              <a:lnSpc>
                <a:spcPct val="100000"/>
              </a:lnSpc>
              <a:spcBef>
                <a:spcPts val="25"/>
              </a:spcBef>
            </a:pPr>
            <a:r>
              <a:rPr lang="en-GB" dirty="0" smtClean="0">
                <a:solidFill>
                  <a:schemeClr val="accent1"/>
                </a:solidFill>
                <a:latin typeface="Carlito"/>
                <a:cs typeface="Carlito"/>
              </a:rPr>
              <a:t>.</a:t>
            </a:r>
            <a:endParaRPr lang="en-GB" dirty="0">
              <a:solidFill>
                <a:schemeClr val="accent1"/>
              </a:solidFill>
              <a:latin typeface="Carlito"/>
              <a:cs typeface="Carlito"/>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3628db6-08f8-47f6-b0cb-e832eb13878f" xsi:nil="true"/>
    <lcf76f155ced4ddcb4097134ff3c332f xmlns="47649452-3dcf-40e7-b31e-bd95414e8fe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AE797D87CEAD94CB8A562D749B8AF77" ma:contentTypeVersion="20" ma:contentTypeDescription="Create a new document." ma:contentTypeScope="" ma:versionID="c494b2781fffe16e66e0cdab1962eb31">
  <xsd:schema xmlns:xsd="http://www.w3.org/2001/XMLSchema" xmlns:xs="http://www.w3.org/2001/XMLSchema" xmlns:p="http://schemas.microsoft.com/office/2006/metadata/properties" xmlns:ns2="47649452-3dcf-40e7-b31e-bd95414e8fea" xmlns:ns3="93628db6-08f8-47f6-b0cb-e832eb13878f" targetNamespace="http://schemas.microsoft.com/office/2006/metadata/properties" ma:root="true" ma:fieldsID="a78bce7fc9190cd9102ea580c9147bed" ns2:_="" ns3:_="">
    <xsd:import namespace="47649452-3dcf-40e7-b31e-bd95414e8fea"/>
    <xsd:import namespace="93628db6-08f8-47f6-b0cb-e832eb1387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649452-3dcf-40e7-b31e-bd95414e8f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1bc14f5-2dd4-4080-9c68-602a155cfb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628db6-08f8-47f6-b0cb-e832eb13878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7cd1045-20e7-4cee-af29-313c36a12a08}" ma:internalName="TaxCatchAll" ma:showField="CatchAllData" ma:web="93628db6-08f8-47f6-b0cb-e832eb138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926FBD-2720-435D-8CAE-934A6323156F}">
  <ds:schemaRefs>
    <ds:schemaRef ds:uri="93628db6-08f8-47f6-b0cb-e832eb13878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7649452-3dcf-40e7-b31e-bd95414e8fea"/>
    <ds:schemaRef ds:uri="http://www.w3.org/XML/1998/namespace"/>
    <ds:schemaRef ds:uri="http://purl.org/dc/dcmitype/"/>
  </ds:schemaRefs>
</ds:datastoreItem>
</file>

<file path=customXml/itemProps2.xml><?xml version="1.0" encoding="utf-8"?>
<ds:datastoreItem xmlns:ds="http://schemas.openxmlformats.org/officeDocument/2006/customXml" ds:itemID="{08951036-6285-4453-A6E6-47983E306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649452-3dcf-40e7-b31e-bd95414e8fea"/>
    <ds:schemaRef ds:uri="93628db6-08f8-47f6-b0cb-e832eb1387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841E66-4490-4412-8A90-A530224B47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1648</TotalTime>
  <Words>579</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Carlito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Lister</dc:creator>
  <cp:lastModifiedBy>Mariam Patel</cp:lastModifiedBy>
  <cp:revision>45</cp:revision>
  <dcterms:created xsi:type="dcterms:W3CDTF">2022-04-24T12:01:44Z</dcterms:created>
  <dcterms:modified xsi:type="dcterms:W3CDTF">2025-09-19T06:54:04Z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2022-01-10T00:00:00Z</vt:filetime>
  </property>
  <property fmtid="{D5CDD505-2E9C-101B-9397-08002B2CF9AE}" pid="3" name="LastSaved">
    <vt:filetime>2022-04-24T00:00:00Z</vt:filetime>
  </property>
  <property fmtid="{D5CDD505-2E9C-101B-9397-08002B2CF9AE}" pid="4" name="ContentTypeId">
    <vt:lpwstr>0x0101008AE797D87CEAD94CB8A562D749B8AF77</vt:lpwstr>
  </property>
  <property fmtid="{D5CDD505-2E9C-101B-9397-08002B2CF9AE}" pid="5" name="MediaServiceImageTags">
    <vt:lpwstr/>
  </property>
</Properties>
</file>