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Lst>
  <p:sldSz cy="6858000" cx="12192000"/>
  <p:notesSz cx="12192000" cy="6858000"/>
  <p:embeddedFontLst>
    <p:embeddedFont>
      <p:font typeface="Carlito"/>
      <p:regular r:id="rId7"/>
      <p:bold r:id="rId8"/>
      <p:italic r:id="rId9"/>
      <p:boldItalic r:id="rId1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GoogleSlidesCustomDataVersion2">
      <go:slidesCustomData xmlns:go="http://customooxmlschemas.google.com/" r:id="rId11" roundtripDataSignature="AMtx7mgd1wp2+HhtFUWeFtuXCxRbdTBUR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customschemas.google.com/relationships/presentationmetadata" Target="metadata"/><Relationship Id="rId10" Type="http://schemas.openxmlformats.org/officeDocument/2006/relationships/font" Target="fonts/Carlito-boldItalic.fntdata"/><Relationship Id="rId9" Type="http://schemas.openxmlformats.org/officeDocument/2006/relationships/font" Target="fonts/Carli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Carlito-regular.fntdata"/><Relationship Id="rId8" Type="http://schemas.openxmlformats.org/officeDocument/2006/relationships/font" Target="fonts/Carlit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p1: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 name="Google Shape;43;p1: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obj">
  <p:cSld name="OBJECT">
    <p:spTree>
      <p:nvGrpSpPr>
        <p:cNvPr id="13" name="Shape 13"/>
        <p:cNvGrpSpPr/>
        <p:nvPr/>
      </p:nvGrpSpPr>
      <p:grpSpPr>
        <a:xfrm>
          <a:off x="0" y="0"/>
          <a:ext cx="0" cy="0"/>
          <a:chOff x="0" y="0"/>
          <a:chExt cx="0" cy="0"/>
        </a:xfrm>
      </p:grpSpPr>
      <p:sp>
        <p:nvSpPr>
          <p:cNvPr id="14" name="Google Shape;14;p3"/>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3"/>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3"/>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7" name="Shape 17"/>
        <p:cNvGrpSpPr/>
        <p:nvPr/>
      </p:nvGrpSpPr>
      <p:grpSpPr>
        <a:xfrm>
          <a:off x="0" y="0"/>
          <a:ext cx="0" cy="0"/>
          <a:chOff x="0" y="0"/>
          <a:chExt cx="0" cy="0"/>
        </a:xfrm>
      </p:grpSpPr>
      <p:sp>
        <p:nvSpPr>
          <p:cNvPr id="18" name="Google Shape;18;p4"/>
          <p:cNvSpPr txBox="1"/>
          <p:nvPr>
            <p:ph type="ctrTitle"/>
          </p:nvPr>
        </p:nvSpPr>
        <p:spPr>
          <a:xfrm>
            <a:off x="914400" y="2125980"/>
            <a:ext cx="10363200" cy="144018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4"/>
          <p:cNvSpPr txBox="1"/>
          <p:nvPr>
            <p:ph idx="1" type="subTitle"/>
          </p:nvPr>
        </p:nvSpPr>
        <p:spPr>
          <a:xfrm>
            <a:off x="1828800" y="3840480"/>
            <a:ext cx="8534400" cy="17145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4"/>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4"/>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4"/>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3" name="Shape 23"/>
        <p:cNvGrpSpPr/>
        <p:nvPr/>
      </p:nvGrpSpPr>
      <p:grpSpPr>
        <a:xfrm>
          <a:off x="0" y="0"/>
          <a:ext cx="0" cy="0"/>
          <a:chOff x="0" y="0"/>
          <a:chExt cx="0" cy="0"/>
        </a:xfrm>
      </p:grpSpPr>
      <p:sp>
        <p:nvSpPr>
          <p:cNvPr id="24" name="Google Shape;24;p5"/>
          <p:cNvSpPr txBox="1"/>
          <p:nvPr>
            <p:ph type="title"/>
          </p:nvPr>
        </p:nvSpPr>
        <p:spPr>
          <a:xfrm>
            <a:off x="609600" y="274320"/>
            <a:ext cx="10972800" cy="109728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5"/>
          <p:cNvSpPr txBox="1"/>
          <p:nvPr>
            <p:ph idx="1" type="body"/>
          </p:nvPr>
        </p:nvSpPr>
        <p:spPr>
          <a:xfrm>
            <a:off x="609600" y="1577340"/>
            <a:ext cx="10972800" cy="452628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6" name="Google Shape;26;p5"/>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5"/>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5"/>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9" name="Shape 29"/>
        <p:cNvGrpSpPr/>
        <p:nvPr/>
      </p:nvGrpSpPr>
      <p:grpSpPr>
        <a:xfrm>
          <a:off x="0" y="0"/>
          <a:ext cx="0" cy="0"/>
          <a:chOff x="0" y="0"/>
          <a:chExt cx="0" cy="0"/>
        </a:xfrm>
      </p:grpSpPr>
      <p:sp>
        <p:nvSpPr>
          <p:cNvPr id="30" name="Google Shape;30;p6"/>
          <p:cNvSpPr txBox="1"/>
          <p:nvPr>
            <p:ph type="title"/>
          </p:nvPr>
        </p:nvSpPr>
        <p:spPr>
          <a:xfrm>
            <a:off x="609600" y="274320"/>
            <a:ext cx="10972800" cy="109728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6"/>
          <p:cNvSpPr txBox="1"/>
          <p:nvPr>
            <p:ph idx="1" type="body"/>
          </p:nvPr>
        </p:nvSpPr>
        <p:spPr>
          <a:xfrm>
            <a:off x="609600" y="1577340"/>
            <a:ext cx="5303520" cy="452628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2" name="Google Shape;32;p6"/>
          <p:cNvSpPr txBox="1"/>
          <p:nvPr>
            <p:ph idx="2" type="body"/>
          </p:nvPr>
        </p:nvSpPr>
        <p:spPr>
          <a:xfrm>
            <a:off x="6278880" y="1577340"/>
            <a:ext cx="5303520" cy="452628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3" name="Google Shape;33;p6"/>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6"/>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6"/>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6" name="Shape 36"/>
        <p:cNvGrpSpPr/>
        <p:nvPr/>
      </p:nvGrpSpPr>
      <p:grpSpPr>
        <a:xfrm>
          <a:off x="0" y="0"/>
          <a:ext cx="0" cy="0"/>
          <a:chOff x="0" y="0"/>
          <a:chExt cx="0" cy="0"/>
        </a:xfrm>
      </p:grpSpPr>
      <p:sp>
        <p:nvSpPr>
          <p:cNvPr id="37" name="Google Shape;37;p7"/>
          <p:cNvSpPr txBox="1"/>
          <p:nvPr>
            <p:ph type="title"/>
          </p:nvPr>
        </p:nvSpPr>
        <p:spPr>
          <a:xfrm>
            <a:off x="609600" y="274320"/>
            <a:ext cx="10972800" cy="109728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7"/>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7"/>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7"/>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
          <p:cNvSpPr/>
          <p:nvPr/>
        </p:nvSpPr>
        <p:spPr>
          <a:xfrm>
            <a:off x="4014851" y="166751"/>
            <a:ext cx="4133850" cy="1828800"/>
          </a:xfrm>
          <a:custGeom>
            <a:rect b="b" l="l" r="r" t="t"/>
            <a:pathLst>
              <a:path extrusionOk="0" h="1828800" w="4133850">
                <a:moveTo>
                  <a:pt x="3828923" y="0"/>
                </a:moveTo>
                <a:lnTo>
                  <a:pt x="304800" y="0"/>
                </a:lnTo>
                <a:lnTo>
                  <a:pt x="255343" y="3987"/>
                </a:lnTo>
                <a:lnTo>
                  <a:pt x="208434" y="15532"/>
                </a:lnTo>
                <a:lnTo>
                  <a:pt x="164697" y="34008"/>
                </a:lnTo>
                <a:lnTo>
                  <a:pt x="124760" y="58789"/>
                </a:lnTo>
                <a:lnTo>
                  <a:pt x="89249" y="89249"/>
                </a:lnTo>
                <a:lnTo>
                  <a:pt x="58789" y="124760"/>
                </a:lnTo>
                <a:lnTo>
                  <a:pt x="34008" y="164697"/>
                </a:lnTo>
                <a:lnTo>
                  <a:pt x="15532" y="208434"/>
                </a:lnTo>
                <a:lnTo>
                  <a:pt x="3987" y="255343"/>
                </a:lnTo>
                <a:lnTo>
                  <a:pt x="0" y="304800"/>
                </a:lnTo>
                <a:lnTo>
                  <a:pt x="0" y="1523873"/>
                </a:lnTo>
                <a:lnTo>
                  <a:pt x="3987" y="1573332"/>
                </a:lnTo>
                <a:lnTo>
                  <a:pt x="15532" y="1620251"/>
                </a:lnTo>
                <a:lnTo>
                  <a:pt x="34008" y="1664002"/>
                </a:lnTo>
                <a:lnTo>
                  <a:pt x="58789" y="1703956"/>
                </a:lnTo>
                <a:lnTo>
                  <a:pt x="89249" y="1739487"/>
                </a:lnTo>
                <a:lnTo>
                  <a:pt x="124760" y="1769965"/>
                </a:lnTo>
                <a:lnTo>
                  <a:pt x="164697" y="1794763"/>
                </a:lnTo>
                <a:lnTo>
                  <a:pt x="208434" y="1813254"/>
                </a:lnTo>
                <a:lnTo>
                  <a:pt x="255343" y="1824808"/>
                </a:lnTo>
                <a:lnTo>
                  <a:pt x="304800" y="1828800"/>
                </a:lnTo>
                <a:lnTo>
                  <a:pt x="3828923" y="1828800"/>
                </a:lnTo>
                <a:lnTo>
                  <a:pt x="3878382" y="1824808"/>
                </a:lnTo>
                <a:lnTo>
                  <a:pt x="3925301" y="1813254"/>
                </a:lnTo>
                <a:lnTo>
                  <a:pt x="3969052" y="1794763"/>
                </a:lnTo>
                <a:lnTo>
                  <a:pt x="4009006" y="1769965"/>
                </a:lnTo>
                <a:lnTo>
                  <a:pt x="4044537" y="1739487"/>
                </a:lnTo>
                <a:lnTo>
                  <a:pt x="4075015" y="1703956"/>
                </a:lnTo>
                <a:lnTo>
                  <a:pt x="4099813" y="1664002"/>
                </a:lnTo>
                <a:lnTo>
                  <a:pt x="4118304" y="1620251"/>
                </a:lnTo>
                <a:lnTo>
                  <a:pt x="4129858" y="1573332"/>
                </a:lnTo>
                <a:lnTo>
                  <a:pt x="4133850" y="1523873"/>
                </a:lnTo>
                <a:lnTo>
                  <a:pt x="4133850" y="304800"/>
                </a:lnTo>
                <a:lnTo>
                  <a:pt x="4129858" y="255343"/>
                </a:lnTo>
                <a:lnTo>
                  <a:pt x="4118304" y="208434"/>
                </a:lnTo>
                <a:lnTo>
                  <a:pt x="4099813" y="164697"/>
                </a:lnTo>
                <a:lnTo>
                  <a:pt x="4075015" y="124760"/>
                </a:lnTo>
                <a:lnTo>
                  <a:pt x="4044537" y="89249"/>
                </a:lnTo>
                <a:lnTo>
                  <a:pt x="4009006" y="58789"/>
                </a:lnTo>
                <a:lnTo>
                  <a:pt x="3969052" y="34008"/>
                </a:lnTo>
                <a:lnTo>
                  <a:pt x="3925301" y="15532"/>
                </a:lnTo>
                <a:lnTo>
                  <a:pt x="3878382" y="3987"/>
                </a:lnTo>
                <a:lnTo>
                  <a:pt x="3828923" y="0"/>
                </a:lnTo>
                <a:close/>
              </a:path>
            </a:pathLst>
          </a:custGeom>
          <a:solidFill>
            <a:srgbClr val="4471C4"/>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 name="Google Shape;7;p2"/>
          <p:cNvSpPr/>
          <p:nvPr/>
        </p:nvSpPr>
        <p:spPr>
          <a:xfrm>
            <a:off x="4014851" y="166751"/>
            <a:ext cx="4133850" cy="1828800"/>
          </a:xfrm>
          <a:custGeom>
            <a:rect b="b" l="l" r="r" t="t"/>
            <a:pathLst>
              <a:path extrusionOk="0" h="1828800" w="4133850">
                <a:moveTo>
                  <a:pt x="0" y="304800"/>
                </a:moveTo>
                <a:lnTo>
                  <a:pt x="3987" y="255343"/>
                </a:lnTo>
                <a:lnTo>
                  <a:pt x="15532" y="208434"/>
                </a:lnTo>
                <a:lnTo>
                  <a:pt x="34008" y="164697"/>
                </a:lnTo>
                <a:lnTo>
                  <a:pt x="58789" y="124760"/>
                </a:lnTo>
                <a:lnTo>
                  <a:pt x="89249" y="89249"/>
                </a:lnTo>
                <a:lnTo>
                  <a:pt x="124760" y="58789"/>
                </a:lnTo>
                <a:lnTo>
                  <a:pt x="164697" y="34008"/>
                </a:lnTo>
                <a:lnTo>
                  <a:pt x="208434" y="15532"/>
                </a:lnTo>
                <a:lnTo>
                  <a:pt x="255343" y="3987"/>
                </a:lnTo>
                <a:lnTo>
                  <a:pt x="304800" y="0"/>
                </a:lnTo>
                <a:lnTo>
                  <a:pt x="3828923" y="0"/>
                </a:lnTo>
                <a:lnTo>
                  <a:pt x="3878382" y="3987"/>
                </a:lnTo>
                <a:lnTo>
                  <a:pt x="3925301" y="15532"/>
                </a:lnTo>
                <a:lnTo>
                  <a:pt x="3969052" y="34008"/>
                </a:lnTo>
                <a:lnTo>
                  <a:pt x="4009006" y="58789"/>
                </a:lnTo>
                <a:lnTo>
                  <a:pt x="4044537" y="89249"/>
                </a:lnTo>
                <a:lnTo>
                  <a:pt x="4075015" y="124760"/>
                </a:lnTo>
                <a:lnTo>
                  <a:pt x="4099813" y="164697"/>
                </a:lnTo>
                <a:lnTo>
                  <a:pt x="4118304" y="208434"/>
                </a:lnTo>
                <a:lnTo>
                  <a:pt x="4129858" y="255343"/>
                </a:lnTo>
                <a:lnTo>
                  <a:pt x="4133850" y="304800"/>
                </a:lnTo>
                <a:lnTo>
                  <a:pt x="4133850" y="1523873"/>
                </a:lnTo>
                <a:lnTo>
                  <a:pt x="4129858" y="1573332"/>
                </a:lnTo>
                <a:lnTo>
                  <a:pt x="4118304" y="1620251"/>
                </a:lnTo>
                <a:lnTo>
                  <a:pt x="4099813" y="1664002"/>
                </a:lnTo>
                <a:lnTo>
                  <a:pt x="4075015" y="1703956"/>
                </a:lnTo>
                <a:lnTo>
                  <a:pt x="4044537" y="1739487"/>
                </a:lnTo>
                <a:lnTo>
                  <a:pt x="4009006" y="1769965"/>
                </a:lnTo>
                <a:lnTo>
                  <a:pt x="3969052" y="1794763"/>
                </a:lnTo>
                <a:lnTo>
                  <a:pt x="3925301" y="1813254"/>
                </a:lnTo>
                <a:lnTo>
                  <a:pt x="3878382" y="1824808"/>
                </a:lnTo>
                <a:lnTo>
                  <a:pt x="3828923" y="1828800"/>
                </a:lnTo>
                <a:lnTo>
                  <a:pt x="304800" y="1828800"/>
                </a:lnTo>
                <a:lnTo>
                  <a:pt x="255343" y="1824808"/>
                </a:lnTo>
                <a:lnTo>
                  <a:pt x="208434" y="1813254"/>
                </a:lnTo>
                <a:lnTo>
                  <a:pt x="164697" y="1794763"/>
                </a:lnTo>
                <a:lnTo>
                  <a:pt x="124760" y="1769965"/>
                </a:lnTo>
                <a:lnTo>
                  <a:pt x="89249" y="1739487"/>
                </a:lnTo>
                <a:lnTo>
                  <a:pt x="58789" y="1703956"/>
                </a:lnTo>
                <a:lnTo>
                  <a:pt x="34008" y="1664002"/>
                </a:lnTo>
                <a:lnTo>
                  <a:pt x="15532" y="1620251"/>
                </a:lnTo>
                <a:lnTo>
                  <a:pt x="3987" y="1573332"/>
                </a:lnTo>
                <a:lnTo>
                  <a:pt x="0" y="1523873"/>
                </a:lnTo>
                <a:lnTo>
                  <a:pt x="0" y="304800"/>
                </a:lnTo>
                <a:close/>
              </a:path>
            </a:pathLst>
          </a:custGeom>
          <a:noFill/>
          <a:ln cap="flat" cmpd="sng" w="12700">
            <a:solidFill>
              <a:srgbClr val="2E528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 name="Google Shape;8;p2"/>
          <p:cNvSpPr txBox="1"/>
          <p:nvPr>
            <p:ph type="title"/>
          </p:nvPr>
        </p:nvSpPr>
        <p:spPr>
          <a:xfrm>
            <a:off x="609600" y="274320"/>
            <a:ext cx="10972800" cy="109728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2"/>
          <p:cNvSpPr txBox="1"/>
          <p:nvPr>
            <p:ph idx="1" type="body"/>
          </p:nvPr>
        </p:nvSpPr>
        <p:spPr>
          <a:xfrm>
            <a:off x="609600" y="1577340"/>
            <a:ext cx="10972800" cy="452628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10" name="Google Shape;10;p2"/>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1" name="Google Shape;11;p2"/>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2" name="Google Shape;12;p2"/>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 name="Shape 44"/>
        <p:cNvGrpSpPr/>
        <p:nvPr/>
      </p:nvGrpSpPr>
      <p:grpSpPr>
        <a:xfrm>
          <a:off x="0" y="0"/>
          <a:ext cx="0" cy="0"/>
          <a:chOff x="0" y="0"/>
          <a:chExt cx="0" cy="0"/>
        </a:xfrm>
      </p:grpSpPr>
      <p:sp>
        <p:nvSpPr>
          <p:cNvPr id="45" name="Google Shape;45;p1"/>
          <p:cNvSpPr txBox="1"/>
          <p:nvPr/>
        </p:nvSpPr>
        <p:spPr>
          <a:xfrm>
            <a:off x="4185665" y="314325"/>
            <a:ext cx="3669029" cy="178895"/>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Carlito"/>
                <a:ea typeface="Carlito"/>
                <a:cs typeface="Carlito"/>
                <a:sym typeface="Carlito"/>
              </a:rPr>
              <a:t>Here are some of the books we will be reading this half-term:</a:t>
            </a:r>
            <a:endParaRPr b="0" i="0" sz="1100" u="none" cap="none" strike="noStrike">
              <a:solidFill>
                <a:schemeClr val="dk1"/>
              </a:solidFill>
              <a:latin typeface="Carlito"/>
              <a:ea typeface="Carlito"/>
              <a:cs typeface="Carlito"/>
              <a:sym typeface="Carlito"/>
            </a:endParaRPr>
          </a:p>
        </p:txBody>
      </p:sp>
      <p:sp>
        <p:nvSpPr>
          <p:cNvPr id="46" name="Google Shape;46;p1"/>
          <p:cNvSpPr txBox="1"/>
          <p:nvPr/>
        </p:nvSpPr>
        <p:spPr>
          <a:xfrm flipH="1">
            <a:off x="4305682" y="3731798"/>
            <a:ext cx="3429000" cy="647700"/>
          </a:xfrm>
          <a:prstGeom prst="rect">
            <a:avLst/>
          </a:prstGeom>
          <a:noFill/>
          <a:ln>
            <a:noFill/>
          </a:ln>
        </p:spPr>
        <p:txBody>
          <a:bodyPr anchorCtr="0" anchor="t" bIns="0" lIns="0" spcFirstLastPara="1" rIns="0" wrap="square" tIns="15875">
            <a:spAutoFit/>
          </a:bodyPr>
          <a:lstStyle/>
          <a:p>
            <a:pPr indent="-467359" lvl="0" marL="498475" marR="19050" rtl="0" algn="ctr">
              <a:lnSpc>
                <a:spcPct val="100000"/>
              </a:lnSpc>
              <a:spcBef>
                <a:spcPts val="0"/>
              </a:spcBef>
              <a:spcAft>
                <a:spcPts val="0"/>
              </a:spcAft>
              <a:buClr>
                <a:srgbClr val="000000"/>
              </a:buClr>
              <a:buSzPts val="2000"/>
              <a:buFont typeface="Arial"/>
              <a:buNone/>
            </a:pPr>
            <a:r>
              <a:rPr b="1" i="0" lang="en-GB" sz="2000" u="none" cap="none" strike="noStrike">
                <a:solidFill>
                  <a:schemeClr val="dk1"/>
                </a:solidFill>
                <a:latin typeface="Carlito"/>
                <a:ea typeface="Carlito"/>
                <a:cs typeface="Carlito"/>
                <a:sym typeface="Carlito"/>
              </a:rPr>
              <a:t>Curriculum Overview</a:t>
            </a:r>
            <a:endParaRPr b="0" i="0" sz="1400" u="none" cap="none" strike="noStrike">
              <a:solidFill>
                <a:srgbClr val="000000"/>
              </a:solidFill>
              <a:latin typeface="Arial"/>
              <a:ea typeface="Arial"/>
              <a:cs typeface="Arial"/>
              <a:sym typeface="Arial"/>
            </a:endParaRPr>
          </a:p>
          <a:p>
            <a:pPr indent="-467359" lvl="0" marL="498475" marR="19050" rtl="0" algn="ctr">
              <a:lnSpc>
                <a:spcPct val="100000"/>
              </a:lnSpc>
              <a:spcBef>
                <a:spcPts val="125"/>
              </a:spcBef>
              <a:spcAft>
                <a:spcPts val="0"/>
              </a:spcAft>
              <a:buClr>
                <a:srgbClr val="000000"/>
              </a:buClr>
              <a:buSzPts val="2000"/>
              <a:buFont typeface="Arial"/>
              <a:buNone/>
            </a:pPr>
            <a:r>
              <a:rPr b="1" i="0" lang="en-GB" sz="2000" u="none" cap="none" strike="noStrike">
                <a:solidFill>
                  <a:schemeClr val="dk1"/>
                </a:solidFill>
                <a:latin typeface="Carlito"/>
                <a:ea typeface="Carlito"/>
                <a:cs typeface="Carlito"/>
                <a:sym typeface="Carlito"/>
              </a:rPr>
              <a:t>Spring Half Term </a:t>
            </a:r>
            <a:r>
              <a:rPr b="1" lang="en-GB" sz="2000">
                <a:solidFill>
                  <a:schemeClr val="dk1"/>
                </a:solidFill>
                <a:latin typeface="Carlito"/>
                <a:ea typeface="Carlito"/>
                <a:cs typeface="Carlito"/>
                <a:sym typeface="Carlito"/>
              </a:rPr>
              <a:t>1</a:t>
            </a:r>
            <a:endParaRPr b="1" i="0" sz="2000" u="none" cap="none" strike="noStrike">
              <a:solidFill>
                <a:schemeClr val="dk1"/>
              </a:solidFill>
              <a:latin typeface="Carlito"/>
              <a:ea typeface="Carlito"/>
              <a:cs typeface="Carlito"/>
              <a:sym typeface="Carlito"/>
            </a:endParaRPr>
          </a:p>
        </p:txBody>
      </p:sp>
      <p:grpSp>
        <p:nvGrpSpPr>
          <p:cNvPr id="47" name="Google Shape;47;p1"/>
          <p:cNvGrpSpPr/>
          <p:nvPr/>
        </p:nvGrpSpPr>
        <p:grpSpPr>
          <a:xfrm>
            <a:off x="90899" y="190490"/>
            <a:ext cx="3886835" cy="2350725"/>
            <a:chOff x="100012" y="119126"/>
            <a:chExt cx="3886835" cy="2771775"/>
          </a:xfrm>
        </p:grpSpPr>
        <p:sp>
          <p:nvSpPr>
            <p:cNvPr id="48" name="Google Shape;48;p1"/>
            <p:cNvSpPr/>
            <p:nvPr/>
          </p:nvSpPr>
          <p:spPr>
            <a:xfrm>
              <a:off x="100012" y="119126"/>
              <a:ext cx="3886835" cy="2771775"/>
            </a:xfrm>
            <a:custGeom>
              <a:rect b="b" l="l" r="r" t="t"/>
              <a:pathLst>
                <a:path extrusionOk="0" h="2771775" w="3886835">
                  <a:moveTo>
                    <a:pt x="3424237" y="0"/>
                  </a:moveTo>
                  <a:lnTo>
                    <a:pt x="461975" y="0"/>
                  </a:lnTo>
                  <a:lnTo>
                    <a:pt x="414740" y="2384"/>
                  </a:lnTo>
                  <a:lnTo>
                    <a:pt x="368870" y="9382"/>
                  </a:lnTo>
                  <a:lnTo>
                    <a:pt x="324597" y="20762"/>
                  </a:lnTo>
                  <a:lnTo>
                    <a:pt x="282153" y="36292"/>
                  </a:lnTo>
                  <a:lnTo>
                    <a:pt x="241769" y="55740"/>
                  </a:lnTo>
                  <a:lnTo>
                    <a:pt x="203679" y="78873"/>
                  </a:lnTo>
                  <a:lnTo>
                    <a:pt x="168115" y="105461"/>
                  </a:lnTo>
                  <a:lnTo>
                    <a:pt x="135308" y="135270"/>
                  </a:lnTo>
                  <a:lnTo>
                    <a:pt x="105492" y="168070"/>
                  </a:lnTo>
                  <a:lnTo>
                    <a:pt x="78897" y="203627"/>
                  </a:lnTo>
                  <a:lnTo>
                    <a:pt x="55757" y="241711"/>
                  </a:lnTo>
                  <a:lnTo>
                    <a:pt x="36304" y="282088"/>
                  </a:lnTo>
                  <a:lnTo>
                    <a:pt x="20769" y="324528"/>
                  </a:lnTo>
                  <a:lnTo>
                    <a:pt x="9385" y="368797"/>
                  </a:lnTo>
                  <a:lnTo>
                    <a:pt x="2385" y="414665"/>
                  </a:lnTo>
                  <a:lnTo>
                    <a:pt x="0" y="461899"/>
                  </a:lnTo>
                  <a:lnTo>
                    <a:pt x="0" y="2309749"/>
                  </a:lnTo>
                  <a:lnTo>
                    <a:pt x="2385" y="2356984"/>
                  </a:lnTo>
                  <a:lnTo>
                    <a:pt x="9385" y="2402855"/>
                  </a:lnTo>
                  <a:lnTo>
                    <a:pt x="20769" y="2447131"/>
                  </a:lnTo>
                  <a:lnTo>
                    <a:pt x="36304" y="2489579"/>
                  </a:lnTo>
                  <a:lnTo>
                    <a:pt x="55757" y="2529966"/>
                  </a:lnTo>
                  <a:lnTo>
                    <a:pt x="78897" y="2568060"/>
                  </a:lnTo>
                  <a:lnTo>
                    <a:pt x="105492" y="2603629"/>
                  </a:lnTo>
                  <a:lnTo>
                    <a:pt x="135308" y="2636440"/>
                  </a:lnTo>
                  <a:lnTo>
                    <a:pt x="168115" y="2666262"/>
                  </a:lnTo>
                  <a:lnTo>
                    <a:pt x="203679" y="2692861"/>
                  </a:lnTo>
                  <a:lnTo>
                    <a:pt x="241769" y="2716005"/>
                  </a:lnTo>
                  <a:lnTo>
                    <a:pt x="282153" y="2735462"/>
                  </a:lnTo>
                  <a:lnTo>
                    <a:pt x="324597" y="2751000"/>
                  </a:lnTo>
                  <a:lnTo>
                    <a:pt x="368870" y="2762387"/>
                  </a:lnTo>
                  <a:lnTo>
                    <a:pt x="414740" y="2769389"/>
                  </a:lnTo>
                  <a:lnTo>
                    <a:pt x="461975" y="2771775"/>
                  </a:lnTo>
                  <a:lnTo>
                    <a:pt x="3424237" y="2771775"/>
                  </a:lnTo>
                  <a:lnTo>
                    <a:pt x="3471472" y="2769389"/>
                  </a:lnTo>
                  <a:lnTo>
                    <a:pt x="3517344" y="2762387"/>
                  </a:lnTo>
                  <a:lnTo>
                    <a:pt x="3561619" y="2751000"/>
                  </a:lnTo>
                  <a:lnTo>
                    <a:pt x="3604067" y="2735462"/>
                  </a:lnTo>
                  <a:lnTo>
                    <a:pt x="3644454" y="2716005"/>
                  </a:lnTo>
                  <a:lnTo>
                    <a:pt x="3682548" y="2692861"/>
                  </a:lnTo>
                  <a:lnTo>
                    <a:pt x="3718117" y="2666262"/>
                  </a:lnTo>
                  <a:lnTo>
                    <a:pt x="3750929" y="2636440"/>
                  </a:lnTo>
                  <a:lnTo>
                    <a:pt x="3780750" y="2603629"/>
                  </a:lnTo>
                  <a:lnTo>
                    <a:pt x="3807349" y="2568060"/>
                  </a:lnTo>
                  <a:lnTo>
                    <a:pt x="3830494" y="2529966"/>
                  </a:lnTo>
                  <a:lnTo>
                    <a:pt x="3849951" y="2489579"/>
                  </a:lnTo>
                  <a:lnTo>
                    <a:pt x="3865489" y="2447131"/>
                  </a:lnTo>
                  <a:lnTo>
                    <a:pt x="3876875" y="2402855"/>
                  </a:lnTo>
                  <a:lnTo>
                    <a:pt x="3883877" y="2356984"/>
                  </a:lnTo>
                  <a:lnTo>
                    <a:pt x="3886263" y="2309749"/>
                  </a:lnTo>
                  <a:lnTo>
                    <a:pt x="3886263" y="461899"/>
                  </a:lnTo>
                  <a:lnTo>
                    <a:pt x="3883877" y="414665"/>
                  </a:lnTo>
                  <a:lnTo>
                    <a:pt x="3876875" y="368797"/>
                  </a:lnTo>
                  <a:lnTo>
                    <a:pt x="3865489" y="324528"/>
                  </a:lnTo>
                  <a:lnTo>
                    <a:pt x="3849951" y="282088"/>
                  </a:lnTo>
                  <a:lnTo>
                    <a:pt x="3830494" y="241711"/>
                  </a:lnTo>
                  <a:lnTo>
                    <a:pt x="3807349" y="203627"/>
                  </a:lnTo>
                  <a:lnTo>
                    <a:pt x="3780750" y="168070"/>
                  </a:lnTo>
                  <a:lnTo>
                    <a:pt x="3750929" y="135270"/>
                  </a:lnTo>
                  <a:lnTo>
                    <a:pt x="3718117" y="105461"/>
                  </a:lnTo>
                  <a:lnTo>
                    <a:pt x="3682548" y="78873"/>
                  </a:lnTo>
                  <a:lnTo>
                    <a:pt x="3644454" y="55740"/>
                  </a:lnTo>
                  <a:lnTo>
                    <a:pt x="3604067" y="36292"/>
                  </a:lnTo>
                  <a:lnTo>
                    <a:pt x="3561619" y="20762"/>
                  </a:lnTo>
                  <a:lnTo>
                    <a:pt x="3517344" y="9382"/>
                  </a:lnTo>
                  <a:lnTo>
                    <a:pt x="3471472" y="2384"/>
                  </a:lnTo>
                  <a:lnTo>
                    <a:pt x="3424237" y="0"/>
                  </a:lnTo>
                  <a:close/>
                </a:path>
              </a:pathLst>
            </a:custGeom>
            <a:solidFill>
              <a:srgbClr val="DAE2F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9" name="Google Shape;49;p1"/>
            <p:cNvSpPr/>
            <p:nvPr/>
          </p:nvSpPr>
          <p:spPr>
            <a:xfrm>
              <a:off x="100012" y="119126"/>
              <a:ext cx="3886835" cy="2771775"/>
            </a:xfrm>
            <a:custGeom>
              <a:rect b="b" l="l" r="r" t="t"/>
              <a:pathLst>
                <a:path extrusionOk="0" h="2771775" w="3886835">
                  <a:moveTo>
                    <a:pt x="0" y="461899"/>
                  </a:moveTo>
                  <a:lnTo>
                    <a:pt x="2385" y="414665"/>
                  </a:lnTo>
                  <a:lnTo>
                    <a:pt x="9385" y="368797"/>
                  </a:lnTo>
                  <a:lnTo>
                    <a:pt x="20769" y="324528"/>
                  </a:lnTo>
                  <a:lnTo>
                    <a:pt x="36304" y="282088"/>
                  </a:lnTo>
                  <a:lnTo>
                    <a:pt x="55757" y="241711"/>
                  </a:lnTo>
                  <a:lnTo>
                    <a:pt x="78897" y="203627"/>
                  </a:lnTo>
                  <a:lnTo>
                    <a:pt x="105492" y="168070"/>
                  </a:lnTo>
                  <a:lnTo>
                    <a:pt x="135308" y="135270"/>
                  </a:lnTo>
                  <a:lnTo>
                    <a:pt x="168115" y="105461"/>
                  </a:lnTo>
                  <a:lnTo>
                    <a:pt x="203679" y="78873"/>
                  </a:lnTo>
                  <a:lnTo>
                    <a:pt x="241769" y="55740"/>
                  </a:lnTo>
                  <a:lnTo>
                    <a:pt x="282153" y="36292"/>
                  </a:lnTo>
                  <a:lnTo>
                    <a:pt x="324597" y="20762"/>
                  </a:lnTo>
                  <a:lnTo>
                    <a:pt x="368870" y="9382"/>
                  </a:lnTo>
                  <a:lnTo>
                    <a:pt x="414740" y="2384"/>
                  </a:lnTo>
                  <a:lnTo>
                    <a:pt x="461975" y="0"/>
                  </a:lnTo>
                  <a:lnTo>
                    <a:pt x="3424237" y="0"/>
                  </a:lnTo>
                  <a:lnTo>
                    <a:pt x="3471472" y="2384"/>
                  </a:lnTo>
                  <a:lnTo>
                    <a:pt x="3517344" y="9382"/>
                  </a:lnTo>
                  <a:lnTo>
                    <a:pt x="3561619" y="20762"/>
                  </a:lnTo>
                  <a:lnTo>
                    <a:pt x="3604067" y="36292"/>
                  </a:lnTo>
                  <a:lnTo>
                    <a:pt x="3644454" y="55740"/>
                  </a:lnTo>
                  <a:lnTo>
                    <a:pt x="3682548" y="78873"/>
                  </a:lnTo>
                  <a:lnTo>
                    <a:pt x="3718117" y="105461"/>
                  </a:lnTo>
                  <a:lnTo>
                    <a:pt x="3750929" y="135270"/>
                  </a:lnTo>
                  <a:lnTo>
                    <a:pt x="3780750" y="168070"/>
                  </a:lnTo>
                  <a:lnTo>
                    <a:pt x="3807349" y="203627"/>
                  </a:lnTo>
                  <a:lnTo>
                    <a:pt x="3830494" y="241711"/>
                  </a:lnTo>
                  <a:lnTo>
                    <a:pt x="3849951" y="282088"/>
                  </a:lnTo>
                  <a:lnTo>
                    <a:pt x="3865489" y="324528"/>
                  </a:lnTo>
                  <a:lnTo>
                    <a:pt x="3876875" y="368797"/>
                  </a:lnTo>
                  <a:lnTo>
                    <a:pt x="3883877" y="414665"/>
                  </a:lnTo>
                  <a:lnTo>
                    <a:pt x="3886263" y="461899"/>
                  </a:lnTo>
                  <a:lnTo>
                    <a:pt x="3886263" y="2309749"/>
                  </a:lnTo>
                  <a:lnTo>
                    <a:pt x="3883877" y="2356984"/>
                  </a:lnTo>
                  <a:lnTo>
                    <a:pt x="3876875" y="2402855"/>
                  </a:lnTo>
                  <a:lnTo>
                    <a:pt x="3865489" y="2447131"/>
                  </a:lnTo>
                  <a:lnTo>
                    <a:pt x="3849951" y="2489579"/>
                  </a:lnTo>
                  <a:lnTo>
                    <a:pt x="3830494" y="2529966"/>
                  </a:lnTo>
                  <a:lnTo>
                    <a:pt x="3807349" y="2568060"/>
                  </a:lnTo>
                  <a:lnTo>
                    <a:pt x="3780750" y="2603629"/>
                  </a:lnTo>
                  <a:lnTo>
                    <a:pt x="3750929" y="2636440"/>
                  </a:lnTo>
                  <a:lnTo>
                    <a:pt x="3718117" y="2666262"/>
                  </a:lnTo>
                  <a:lnTo>
                    <a:pt x="3682548" y="2692861"/>
                  </a:lnTo>
                  <a:lnTo>
                    <a:pt x="3644454" y="2716005"/>
                  </a:lnTo>
                  <a:lnTo>
                    <a:pt x="3604067" y="2735462"/>
                  </a:lnTo>
                  <a:lnTo>
                    <a:pt x="3561619" y="2751000"/>
                  </a:lnTo>
                  <a:lnTo>
                    <a:pt x="3517344" y="2762387"/>
                  </a:lnTo>
                  <a:lnTo>
                    <a:pt x="3471472" y="2769389"/>
                  </a:lnTo>
                  <a:lnTo>
                    <a:pt x="3424237" y="2771775"/>
                  </a:lnTo>
                  <a:lnTo>
                    <a:pt x="461975" y="2771775"/>
                  </a:lnTo>
                  <a:lnTo>
                    <a:pt x="414740" y="2769389"/>
                  </a:lnTo>
                  <a:lnTo>
                    <a:pt x="368870" y="2762387"/>
                  </a:lnTo>
                  <a:lnTo>
                    <a:pt x="324597" y="2751000"/>
                  </a:lnTo>
                  <a:lnTo>
                    <a:pt x="282153" y="2735462"/>
                  </a:lnTo>
                  <a:lnTo>
                    <a:pt x="241769" y="2716005"/>
                  </a:lnTo>
                  <a:lnTo>
                    <a:pt x="203679" y="2692861"/>
                  </a:lnTo>
                  <a:lnTo>
                    <a:pt x="168115" y="2666262"/>
                  </a:lnTo>
                  <a:lnTo>
                    <a:pt x="135308" y="2636440"/>
                  </a:lnTo>
                  <a:lnTo>
                    <a:pt x="105492" y="2603629"/>
                  </a:lnTo>
                  <a:lnTo>
                    <a:pt x="78897" y="2568060"/>
                  </a:lnTo>
                  <a:lnTo>
                    <a:pt x="55757" y="2529966"/>
                  </a:lnTo>
                  <a:lnTo>
                    <a:pt x="36304" y="2489579"/>
                  </a:lnTo>
                  <a:lnTo>
                    <a:pt x="20769" y="2447131"/>
                  </a:lnTo>
                  <a:lnTo>
                    <a:pt x="9385" y="2402855"/>
                  </a:lnTo>
                  <a:lnTo>
                    <a:pt x="2385" y="2356984"/>
                  </a:lnTo>
                  <a:lnTo>
                    <a:pt x="0" y="2309749"/>
                  </a:lnTo>
                  <a:lnTo>
                    <a:pt x="0" y="461899"/>
                  </a:lnTo>
                  <a:close/>
                </a:path>
              </a:pathLst>
            </a:custGeom>
            <a:noFill/>
            <a:ln cap="flat" cmpd="sng" w="12700">
              <a:solidFill>
                <a:srgbClr val="2E528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50" name="Google Shape;50;p1"/>
          <p:cNvSpPr txBox="1"/>
          <p:nvPr/>
        </p:nvSpPr>
        <p:spPr>
          <a:xfrm>
            <a:off x="252506" y="253929"/>
            <a:ext cx="3440019" cy="178254"/>
          </a:xfrm>
          <a:prstGeom prst="rect">
            <a:avLst/>
          </a:prstGeom>
          <a:noFill/>
          <a:ln>
            <a:noFill/>
          </a:ln>
        </p:spPr>
        <p:txBody>
          <a:bodyPr anchorCtr="0" anchor="t" bIns="0" lIns="0" spcFirstLastPara="1" rIns="0" wrap="square" tIns="31750">
            <a:spAutoFit/>
          </a:bodyPr>
          <a:lstStyle/>
          <a:p>
            <a:pPr indent="0" lvl="0" marL="11430" marR="0" rtl="0" algn="ctr">
              <a:lnSpc>
                <a:spcPct val="100000"/>
              </a:lnSpc>
              <a:spcBef>
                <a:spcPts val="0"/>
              </a:spcBef>
              <a:spcAft>
                <a:spcPts val="0"/>
              </a:spcAft>
              <a:buClr>
                <a:srgbClr val="000000"/>
              </a:buClr>
              <a:buSzPts val="950"/>
              <a:buFont typeface="Arial"/>
              <a:buNone/>
            </a:pPr>
            <a:r>
              <a:t/>
            </a:r>
            <a:endParaRPr b="0" i="0" sz="950" u="none" cap="none" strike="noStrike">
              <a:solidFill>
                <a:schemeClr val="dk1"/>
              </a:solidFill>
              <a:latin typeface="Carlito"/>
              <a:ea typeface="Carlito"/>
              <a:cs typeface="Carlito"/>
              <a:sym typeface="Carlito"/>
            </a:endParaRPr>
          </a:p>
        </p:txBody>
      </p:sp>
      <p:sp>
        <p:nvSpPr>
          <p:cNvPr id="51" name="Google Shape;51;p1"/>
          <p:cNvSpPr txBox="1"/>
          <p:nvPr/>
        </p:nvSpPr>
        <p:spPr>
          <a:xfrm>
            <a:off x="127302" y="208217"/>
            <a:ext cx="3855600" cy="1659000"/>
          </a:xfrm>
          <a:prstGeom prst="rect">
            <a:avLst/>
          </a:prstGeom>
          <a:noFill/>
          <a:ln>
            <a:noFill/>
          </a:ln>
        </p:spPr>
        <p:txBody>
          <a:bodyPr anchorCtr="0" anchor="t" bIns="0" lIns="0" spcFirstLastPara="1" rIns="0" wrap="square" tIns="33000">
            <a:spAutoFit/>
          </a:bodyPr>
          <a:lstStyle/>
          <a:p>
            <a:pPr indent="0" lvl="0" marL="762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Carlito"/>
                <a:ea typeface="Carlito"/>
                <a:cs typeface="Carlito"/>
                <a:sym typeface="Carlito"/>
              </a:rPr>
              <a:t>ENGLISH</a:t>
            </a:r>
            <a:endParaRPr b="0" i="0" sz="1400" u="none" cap="none" strike="noStrike">
              <a:solidFill>
                <a:schemeClr val="dk1"/>
              </a:solidFill>
              <a:latin typeface="Carlito"/>
              <a:ea typeface="Carlito"/>
              <a:cs typeface="Carlito"/>
              <a:sym typeface="Carlito"/>
            </a:endParaRPr>
          </a:p>
          <a:p>
            <a:pPr indent="0" lvl="0" marL="41275" marR="27305" rtl="0" algn="ctr">
              <a:lnSpc>
                <a:spcPct val="105400"/>
              </a:lnSpc>
              <a:spcBef>
                <a:spcPts val="65"/>
              </a:spcBef>
              <a:spcAft>
                <a:spcPts val="0"/>
              </a:spcAft>
              <a:buClr>
                <a:srgbClr val="000000"/>
              </a:buClr>
              <a:buSzPts val="1050"/>
              <a:buFont typeface="Arial"/>
              <a:buNone/>
            </a:pPr>
            <a:r>
              <a:rPr b="0" i="0" lang="en-GB" sz="1050" u="none" cap="none" strike="noStrike">
                <a:solidFill>
                  <a:srgbClr val="4471C4"/>
                </a:solidFill>
                <a:latin typeface="Carlito"/>
                <a:ea typeface="Carlito"/>
                <a:cs typeface="Carlito"/>
                <a:sym typeface="Carlito"/>
              </a:rPr>
              <a:t>This half term in English, Year 6 will be reading </a:t>
            </a:r>
            <a:r>
              <a:rPr lang="en-GB" sz="1050">
                <a:solidFill>
                  <a:srgbClr val="4471C4"/>
                </a:solidFill>
                <a:latin typeface="Carlito"/>
                <a:ea typeface="Carlito"/>
                <a:cs typeface="Carlito"/>
                <a:sym typeface="Carlito"/>
              </a:rPr>
              <a:t>The Day War Came</a:t>
            </a:r>
            <a:r>
              <a:rPr b="0" i="0" lang="en-GB" sz="1050" u="none" cap="none" strike="noStrike">
                <a:solidFill>
                  <a:srgbClr val="4471C4"/>
                </a:solidFill>
                <a:latin typeface="Carlito"/>
                <a:ea typeface="Carlito"/>
                <a:cs typeface="Carlito"/>
                <a:sym typeface="Carlito"/>
              </a:rPr>
              <a:t> and exploring its themes. They will use this inspiring story to write a persuasive lette</a:t>
            </a:r>
            <a:r>
              <a:rPr lang="en-GB" sz="1050">
                <a:solidFill>
                  <a:srgbClr val="4471C4"/>
                </a:solidFill>
                <a:latin typeface="Carlito"/>
                <a:ea typeface="Carlito"/>
                <a:cs typeface="Carlito"/>
                <a:sym typeface="Carlito"/>
              </a:rPr>
              <a:t>r and an emotive diary, whilst,</a:t>
            </a:r>
            <a:r>
              <a:rPr b="0" i="0" lang="en-GB" sz="1050" u="none" cap="none" strike="noStrike">
                <a:solidFill>
                  <a:srgbClr val="4471C4"/>
                </a:solidFill>
                <a:latin typeface="Carlito"/>
                <a:ea typeface="Carlito"/>
                <a:cs typeface="Carlito"/>
                <a:sym typeface="Carlito"/>
              </a:rPr>
              <a:t> developing their creativity and writing skills along the way.</a:t>
            </a:r>
            <a:endParaRPr b="0" i="0" sz="1050" u="none" cap="none" strike="noStrike">
              <a:solidFill>
                <a:srgbClr val="4471C4"/>
              </a:solidFill>
              <a:latin typeface="Carlito"/>
              <a:ea typeface="Carlito"/>
              <a:cs typeface="Carlito"/>
              <a:sym typeface="Carlito"/>
            </a:endParaRPr>
          </a:p>
          <a:p>
            <a:pPr indent="0" lvl="0" marL="41275" marR="27305" rtl="0" algn="ctr">
              <a:lnSpc>
                <a:spcPct val="105400"/>
              </a:lnSpc>
              <a:spcBef>
                <a:spcPts val="65"/>
              </a:spcBef>
              <a:spcAft>
                <a:spcPts val="0"/>
              </a:spcAft>
              <a:buClr>
                <a:srgbClr val="000000"/>
              </a:buClr>
              <a:buSzPts val="1400"/>
              <a:buFont typeface="Arial"/>
              <a:buNone/>
            </a:pPr>
            <a:r>
              <a:rPr b="1" i="0" lang="en-GB" sz="1400" u="none" cap="none" strike="noStrike">
                <a:solidFill>
                  <a:schemeClr val="dk1"/>
                </a:solidFill>
                <a:latin typeface="Carlito"/>
                <a:ea typeface="Carlito"/>
                <a:cs typeface="Carlito"/>
                <a:sym typeface="Carlito"/>
              </a:rPr>
              <a:t>READING</a:t>
            </a:r>
            <a:endParaRPr b="0" i="0" sz="1400" u="none" cap="none" strike="noStrike">
              <a:solidFill>
                <a:schemeClr val="dk1"/>
              </a:solidFill>
              <a:latin typeface="Carlito"/>
              <a:ea typeface="Carlito"/>
              <a:cs typeface="Carlito"/>
              <a:sym typeface="Carlito"/>
            </a:endParaRPr>
          </a:p>
          <a:p>
            <a:pPr indent="0" lvl="0" marL="0" marR="0" rtl="0" algn="ctr">
              <a:lnSpc>
                <a:spcPct val="100000"/>
              </a:lnSpc>
              <a:spcBef>
                <a:spcPts val="0"/>
              </a:spcBef>
              <a:spcAft>
                <a:spcPts val="0"/>
              </a:spcAft>
              <a:buClr>
                <a:srgbClr val="000000"/>
              </a:buClr>
              <a:buSzPts val="1050"/>
              <a:buFont typeface="Arial"/>
              <a:buNone/>
            </a:pPr>
            <a:r>
              <a:rPr b="0" i="0" lang="en-GB" sz="1050" u="none" cap="none" strike="noStrike">
                <a:solidFill>
                  <a:srgbClr val="4471C4"/>
                </a:solidFill>
                <a:latin typeface="Carlito"/>
                <a:ea typeface="Carlito"/>
                <a:cs typeface="Carlito"/>
                <a:sym typeface="Carlito"/>
              </a:rPr>
              <a:t>This half term in Reading, Year 6 will be studying </a:t>
            </a:r>
            <a:r>
              <a:rPr lang="en-GB" sz="1050">
                <a:solidFill>
                  <a:srgbClr val="4471C4"/>
                </a:solidFill>
                <a:latin typeface="Carlito"/>
                <a:ea typeface="Carlito"/>
                <a:cs typeface="Carlito"/>
                <a:sym typeface="Carlito"/>
              </a:rPr>
              <a:t>The Happy Prince</a:t>
            </a:r>
            <a:r>
              <a:rPr b="0" i="0" lang="en-GB" sz="1050" u="none" cap="none" strike="noStrike">
                <a:solidFill>
                  <a:srgbClr val="4471C4"/>
                </a:solidFill>
                <a:latin typeface="Carlito"/>
                <a:ea typeface="Carlito"/>
                <a:cs typeface="Carlito"/>
                <a:sym typeface="Carlito"/>
              </a:rPr>
              <a:t> by </a:t>
            </a:r>
            <a:r>
              <a:rPr lang="en-GB" sz="1050">
                <a:solidFill>
                  <a:srgbClr val="4471C4"/>
                </a:solidFill>
                <a:latin typeface="Carlito"/>
                <a:ea typeface="Carlito"/>
                <a:cs typeface="Carlito"/>
                <a:sym typeface="Carlito"/>
              </a:rPr>
              <a:t>Oscar Wilde</a:t>
            </a:r>
            <a:r>
              <a:rPr b="0" i="0" lang="en-GB" sz="1050" u="none" cap="none" strike="noStrike">
                <a:solidFill>
                  <a:srgbClr val="4471C4"/>
                </a:solidFill>
                <a:latin typeface="Carlito"/>
                <a:ea typeface="Carlito"/>
                <a:cs typeface="Carlito"/>
                <a:sym typeface="Carlito"/>
              </a:rPr>
              <a:t>, with a focus on developing fluency, retrieval, explanation, and summarising skills.</a:t>
            </a:r>
            <a:endParaRPr b="0" i="0" sz="950" u="none" cap="none" strike="noStrike">
              <a:solidFill>
                <a:schemeClr val="dk1"/>
              </a:solidFill>
              <a:latin typeface="Carlito"/>
              <a:ea typeface="Carlito"/>
              <a:cs typeface="Carlito"/>
              <a:sym typeface="Carlito"/>
            </a:endParaRPr>
          </a:p>
        </p:txBody>
      </p:sp>
      <p:sp>
        <p:nvSpPr>
          <p:cNvPr id="52" name="Google Shape;52;p1"/>
          <p:cNvSpPr txBox="1"/>
          <p:nvPr/>
        </p:nvSpPr>
        <p:spPr>
          <a:xfrm>
            <a:off x="5130954" y="2072081"/>
            <a:ext cx="1631700" cy="477900"/>
          </a:xfrm>
          <a:prstGeom prst="rect">
            <a:avLst/>
          </a:prstGeom>
          <a:noFill/>
          <a:ln>
            <a:noFill/>
          </a:ln>
        </p:spPr>
        <p:txBody>
          <a:bodyPr anchorCtr="0" anchor="t" bIns="0" lIns="0" spcFirstLastPara="1" rIns="0" wrap="square" tIns="15875">
            <a:spAutoFit/>
          </a:bodyPr>
          <a:lstStyle/>
          <a:p>
            <a:pPr indent="0" lvl="0" marL="12700" marR="0" rtl="0" algn="ctr">
              <a:lnSpc>
                <a:spcPct val="100000"/>
              </a:lnSpc>
              <a:spcBef>
                <a:spcPts val="0"/>
              </a:spcBef>
              <a:spcAft>
                <a:spcPts val="0"/>
              </a:spcAft>
              <a:buClr>
                <a:srgbClr val="000000"/>
              </a:buClr>
              <a:buSzPts val="3000"/>
              <a:buFont typeface="Arial"/>
              <a:buNone/>
            </a:pPr>
            <a:r>
              <a:rPr b="1" i="0" lang="en-GB" sz="3000" u="none" cap="none" strike="noStrike">
                <a:solidFill>
                  <a:schemeClr val="dk1"/>
                </a:solidFill>
                <a:latin typeface="Carlito"/>
                <a:ea typeface="Carlito"/>
                <a:cs typeface="Carlito"/>
                <a:sym typeface="Carlito"/>
              </a:rPr>
              <a:t>Year 6</a:t>
            </a:r>
            <a:endParaRPr b="0" i="0" sz="3000" u="none" cap="none" strike="noStrike">
              <a:solidFill>
                <a:schemeClr val="dk1"/>
              </a:solidFill>
              <a:latin typeface="Carlito"/>
              <a:ea typeface="Carlito"/>
              <a:cs typeface="Carlito"/>
              <a:sym typeface="Carlito"/>
            </a:endParaRPr>
          </a:p>
        </p:txBody>
      </p:sp>
      <p:grpSp>
        <p:nvGrpSpPr>
          <p:cNvPr id="53" name="Google Shape;53;p1"/>
          <p:cNvGrpSpPr/>
          <p:nvPr/>
        </p:nvGrpSpPr>
        <p:grpSpPr>
          <a:xfrm>
            <a:off x="193970" y="2679063"/>
            <a:ext cx="3755899" cy="1467189"/>
            <a:chOff x="147637" y="2976626"/>
            <a:chExt cx="3839210" cy="1314450"/>
          </a:xfrm>
        </p:grpSpPr>
        <p:sp>
          <p:nvSpPr>
            <p:cNvPr id="54" name="Google Shape;54;p1"/>
            <p:cNvSpPr/>
            <p:nvPr/>
          </p:nvSpPr>
          <p:spPr>
            <a:xfrm>
              <a:off x="147637" y="2976626"/>
              <a:ext cx="3839210" cy="1314450"/>
            </a:xfrm>
            <a:custGeom>
              <a:rect b="b" l="l" r="r" t="t"/>
              <a:pathLst>
                <a:path extrusionOk="0" h="1314450" w="3839210">
                  <a:moveTo>
                    <a:pt x="3619436" y="0"/>
                  </a:moveTo>
                  <a:lnTo>
                    <a:pt x="219075" y="0"/>
                  </a:lnTo>
                  <a:lnTo>
                    <a:pt x="168842" y="5783"/>
                  </a:lnTo>
                  <a:lnTo>
                    <a:pt x="122730" y="22260"/>
                  </a:lnTo>
                  <a:lnTo>
                    <a:pt x="82054" y="48115"/>
                  </a:lnTo>
                  <a:lnTo>
                    <a:pt x="48127" y="82038"/>
                  </a:lnTo>
                  <a:lnTo>
                    <a:pt x="22266" y="122714"/>
                  </a:lnTo>
                  <a:lnTo>
                    <a:pt x="5785" y="168830"/>
                  </a:lnTo>
                  <a:lnTo>
                    <a:pt x="0" y="219075"/>
                  </a:lnTo>
                  <a:lnTo>
                    <a:pt x="0" y="1095248"/>
                  </a:lnTo>
                  <a:lnTo>
                    <a:pt x="5785" y="1145499"/>
                  </a:lnTo>
                  <a:lnTo>
                    <a:pt x="22266" y="1191633"/>
                  </a:lnTo>
                  <a:lnTo>
                    <a:pt x="48127" y="1232334"/>
                  </a:lnTo>
                  <a:lnTo>
                    <a:pt x="82054" y="1266284"/>
                  </a:lnTo>
                  <a:lnTo>
                    <a:pt x="122730" y="1292164"/>
                  </a:lnTo>
                  <a:lnTo>
                    <a:pt x="168842" y="1308659"/>
                  </a:lnTo>
                  <a:lnTo>
                    <a:pt x="219075" y="1314450"/>
                  </a:lnTo>
                  <a:lnTo>
                    <a:pt x="3619436" y="1314450"/>
                  </a:lnTo>
                  <a:lnTo>
                    <a:pt x="3669687" y="1308659"/>
                  </a:lnTo>
                  <a:lnTo>
                    <a:pt x="3715822" y="1292164"/>
                  </a:lnTo>
                  <a:lnTo>
                    <a:pt x="3756523" y="1266284"/>
                  </a:lnTo>
                  <a:lnTo>
                    <a:pt x="3790472" y="1232334"/>
                  </a:lnTo>
                  <a:lnTo>
                    <a:pt x="3816353" y="1191633"/>
                  </a:lnTo>
                  <a:lnTo>
                    <a:pt x="3832847" y="1145499"/>
                  </a:lnTo>
                  <a:lnTo>
                    <a:pt x="3838638" y="1095248"/>
                  </a:lnTo>
                  <a:lnTo>
                    <a:pt x="3838638" y="219075"/>
                  </a:lnTo>
                  <a:lnTo>
                    <a:pt x="3832847" y="168830"/>
                  </a:lnTo>
                  <a:lnTo>
                    <a:pt x="3816353" y="122714"/>
                  </a:lnTo>
                  <a:lnTo>
                    <a:pt x="3790472" y="82038"/>
                  </a:lnTo>
                  <a:lnTo>
                    <a:pt x="3756523" y="48115"/>
                  </a:lnTo>
                  <a:lnTo>
                    <a:pt x="3715822" y="22260"/>
                  </a:lnTo>
                  <a:lnTo>
                    <a:pt x="3669687" y="5783"/>
                  </a:lnTo>
                  <a:lnTo>
                    <a:pt x="3619436" y="0"/>
                  </a:lnTo>
                  <a:close/>
                </a:path>
              </a:pathLst>
            </a:custGeom>
            <a:solidFill>
              <a:srgbClr val="DAE2F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5" name="Google Shape;55;p1"/>
            <p:cNvSpPr/>
            <p:nvPr/>
          </p:nvSpPr>
          <p:spPr>
            <a:xfrm>
              <a:off x="147637" y="2976626"/>
              <a:ext cx="3839210" cy="1314450"/>
            </a:xfrm>
            <a:custGeom>
              <a:rect b="b" l="l" r="r" t="t"/>
              <a:pathLst>
                <a:path extrusionOk="0" h="1314450" w="3839210">
                  <a:moveTo>
                    <a:pt x="0" y="219075"/>
                  </a:moveTo>
                  <a:lnTo>
                    <a:pt x="5785" y="168830"/>
                  </a:lnTo>
                  <a:lnTo>
                    <a:pt x="22266" y="122714"/>
                  </a:lnTo>
                  <a:lnTo>
                    <a:pt x="48127" y="82038"/>
                  </a:lnTo>
                  <a:lnTo>
                    <a:pt x="82054" y="48115"/>
                  </a:lnTo>
                  <a:lnTo>
                    <a:pt x="122730" y="22260"/>
                  </a:lnTo>
                  <a:lnTo>
                    <a:pt x="168842" y="5783"/>
                  </a:lnTo>
                  <a:lnTo>
                    <a:pt x="219075" y="0"/>
                  </a:lnTo>
                  <a:lnTo>
                    <a:pt x="3619436" y="0"/>
                  </a:lnTo>
                  <a:lnTo>
                    <a:pt x="3669687" y="5783"/>
                  </a:lnTo>
                  <a:lnTo>
                    <a:pt x="3715822" y="22260"/>
                  </a:lnTo>
                  <a:lnTo>
                    <a:pt x="3756523" y="48115"/>
                  </a:lnTo>
                  <a:lnTo>
                    <a:pt x="3790472" y="82038"/>
                  </a:lnTo>
                  <a:lnTo>
                    <a:pt x="3816353" y="122714"/>
                  </a:lnTo>
                  <a:lnTo>
                    <a:pt x="3832847" y="168830"/>
                  </a:lnTo>
                  <a:lnTo>
                    <a:pt x="3838638" y="219075"/>
                  </a:lnTo>
                  <a:lnTo>
                    <a:pt x="3838638" y="1095248"/>
                  </a:lnTo>
                  <a:lnTo>
                    <a:pt x="3832847" y="1145499"/>
                  </a:lnTo>
                  <a:lnTo>
                    <a:pt x="3816353" y="1191633"/>
                  </a:lnTo>
                  <a:lnTo>
                    <a:pt x="3790472" y="1232334"/>
                  </a:lnTo>
                  <a:lnTo>
                    <a:pt x="3756523" y="1266284"/>
                  </a:lnTo>
                  <a:lnTo>
                    <a:pt x="3715822" y="1292164"/>
                  </a:lnTo>
                  <a:lnTo>
                    <a:pt x="3669687" y="1308659"/>
                  </a:lnTo>
                  <a:lnTo>
                    <a:pt x="3619436" y="1314450"/>
                  </a:lnTo>
                  <a:lnTo>
                    <a:pt x="219075" y="1314450"/>
                  </a:lnTo>
                  <a:lnTo>
                    <a:pt x="168842" y="1308659"/>
                  </a:lnTo>
                  <a:lnTo>
                    <a:pt x="122730" y="1292164"/>
                  </a:lnTo>
                  <a:lnTo>
                    <a:pt x="82054" y="1266284"/>
                  </a:lnTo>
                  <a:lnTo>
                    <a:pt x="48127" y="1232334"/>
                  </a:lnTo>
                  <a:lnTo>
                    <a:pt x="22266" y="1191633"/>
                  </a:lnTo>
                  <a:lnTo>
                    <a:pt x="5785" y="1145499"/>
                  </a:lnTo>
                  <a:lnTo>
                    <a:pt x="0" y="1095248"/>
                  </a:lnTo>
                  <a:lnTo>
                    <a:pt x="0" y="219075"/>
                  </a:lnTo>
                  <a:close/>
                </a:path>
              </a:pathLst>
            </a:custGeom>
            <a:noFill/>
            <a:ln cap="flat" cmpd="sng" w="12700">
              <a:solidFill>
                <a:srgbClr val="2E528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56" name="Google Shape;56;p1"/>
          <p:cNvSpPr txBox="1"/>
          <p:nvPr/>
        </p:nvSpPr>
        <p:spPr>
          <a:xfrm>
            <a:off x="224300" y="2737050"/>
            <a:ext cx="3681300" cy="861300"/>
          </a:xfrm>
          <a:prstGeom prst="rect">
            <a:avLst/>
          </a:prstGeom>
          <a:noFill/>
          <a:ln>
            <a:noFill/>
          </a:ln>
        </p:spPr>
        <p:txBody>
          <a:bodyPr anchorCtr="0" anchor="t" bIns="0" lIns="0" spcFirstLastPara="1" rIns="0" wrap="square" tIns="15875">
            <a:spAutoFit/>
          </a:bodyPr>
          <a:lstStyle/>
          <a:p>
            <a:pPr indent="0" lvl="0" marL="0" marR="1270" rtl="0" algn="ctr">
              <a:lnSpc>
                <a:spcPct val="100000"/>
              </a:lnSpc>
              <a:spcBef>
                <a:spcPts val="0"/>
              </a:spcBef>
              <a:spcAft>
                <a:spcPts val="0"/>
              </a:spcAft>
              <a:buClr>
                <a:srgbClr val="000000"/>
              </a:buClr>
              <a:buSzPts val="1400"/>
              <a:buFont typeface="Arial"/>
              <a:buNone/>
            </a:pPr>
            <a:r>
              <a:rPr b="1" lang="en-GB">
                <a:solidFill>
                  <a:schemeClr val="dk1"/>
                </a:solidFill>
                <a:latin typeface="Carlito"/>
                <a:ea typeface="Carlito"/>
                <a:cs typeface="Carlito"/>
                <a:sym typeface="Carlito"/>
              </a:rPr>
              <a:t>History</a:t>
            </a:r>
            <a:endParaRPr b="1" i="0" sz="1400" u="none" cap="none" strike="noStrike">
              <a:solidFill>
                <a:schemeClr val="dk1"/>
              </a:solidFill>
              <a:latin typeface="Carlito"/>
              <a:ea typeface="Carlito"/>
              <a:cs typeface="Carlito"/>
              <a:sym typeface="Carlito"/>
            </a:endParaRPr>
          </a:p>
          <a:p>
            <a:pPr indent="0" lvl="0" marL="0" marR="4445" rtl="0" algn="ctr">
              <a:lnSpc>
                <a:spcPct val="100000"/>
              </a:lnSpc>
              <a:spcBef>
                <a:spcPts val="25"/>
              </a:spcBef>
              <a:spcAft>
                <a:spcPts val="0"/>
              </a:spcAft>
              <a:buClr>
                <a:srgbClr val="000000"/>
              </a:buClr>
              <a:buSzPts val="1200"/>
              <a:buFont typeface="Arial"/>
              <a:buNone/>
            </a:pPr>
            <a:r>
              <a:rPr b="1" lang="en-GB" sz="1200">
                <a:solidFill>
                  <a:srgbClr val="4471C4"/>
                </a:solidFill>
                <a:latin typeface="Carlito"/>
                <a:ea typeface="Carlito"/>
                <a:cs typeface="Carlito"/>
                <a:sym typeface="Carlito"/>
              </a:rPr>
              <a:t>What can the census tell us about local areas</a:t>
            </a:r>
            <a:r>
              <a:rPr b="1" i="0" lang="en-GB" sz="1200" u="none" cap="none" strike="noStrike">
                <a:solidFill>
                  <a:srgbClr val="4471C4"/>
                </a:solidFill>
                <a:latin typeface="Carlito"/>
                <a:ea typeface="Carlito"/>
                <a:cs typeface="Carlito"/>
                <a:sym typeface="Carlito"/>
              </a:rPr>
              <a:t>?</a:t>
            </a:r>
            <a:endParaRPr b="1" i="0" sz="1200" u="none" cap="none" strike="noStrike">
              <a:solidFill>
                <a:srgbClr val="4471C4"/>
              </a:solidFill>
              <a:latin typeface="Carlito"/>
              <a:ea typeface="Carlito"/>
              <a:cs typeface="Carlito"/>
              <a:sym typeface="Carlito"/>
            </a:endParaRPr>
          </a:p>
          <a:p>
            <a:pPr indent="0" lvl="0" marL="0" marR="4445" rtl="0" algn="ctr">
              <a:lnSpc>
                <a:spcPct val="100000"/>
              </a:lnSpc>
              <a:spcBef>
                <a:spcPts val="25"/>
              </a:spcBef>
              <a:spcAft>
                <a:spcPts val="0"/>
              </a:spcAft>
              <a:buClr>
                <a:srgbClr val="000000"/>
              </a:buClr>
              <a:buSzPts val="950"/>
              <a:buFont typeface="Arial"/>
              <a:buNone/>
            </a:pPr>
            <a:r>
              <a:rPr b="0" i="0" lang="en-GB" sz="950" u="none" cap="none" strike="noStrike">
                <a:solidFill>
                  <a:srgbClr val="4471C4"/>
                </a:solidFill>
                <a:latin typeface="Carlito"/>
                <a:ea typeface="Carlito"/>
                <a:cs typeface="Carlito"/>
                <a:sym typeface="Carlito"/>
              </a:rPr>
              <a:t>This half term in </a:t>
            </a:r>
            <a:r>
              <a:rPr lang="en-GB" sz="950">
                <a:solidFill>
                  <a:srgbClr val="4471C4"/>
                </a:solidFill>
                <a:latin typeface="Carlito"/>
                <a:ea typeface="Carlito"/>
                <a:cs typeface="Carlito"/>
                <a:sym typeface="Carlito"/>
              </a:rPr>
              <a:t>History</a:t>
            </a:r>
            <a:r>
              <a:rPr b="0" i="0" lang="en-GB" sz="950" u="none" cap="none" strike="noStrike">
                <a:solidFill>
                  <a:srgbClr val="4471C4"/>
                </a:solidFill>
                <a:latin typeface="Carlito"/>
                <a:ea typeface="Carlito"/>
                <a:cs typeface="Carlito"/>
                <a:sym typeface="Carlito"/>
              </a:rPr>
              <a:t>, Year 6 will be learning about </a:t>
            </a:r>
            <a:r>
              <a:rPr lang="en-GB" sz="950">
                <a:solidFill>
                  <a:srgbClr val="4471C4"/>
                </a:solidFill>
                <a:latin typeface="Carlito"/>
                <a:ea typeface="Carlito"/>
                <a:cs typeface="Carlito"/>
                <a:sym typeface="Carlito"/>
              </a:rPr>
              <a:t>what a census is and what we can learn from them. Children will focus about census’ from our local area. </a:t>
            </a:r>
            <a:endParaRPr b="0" i="0" sz="950" u="none" cap="none" strike="noStrike">
              <a:solidFill>
                <a:schemeClr val="dk1"/>
              </a:solidFill>
              <a:latin typeface="Carlito"/>
              <a:ea typeface="Carlito"/>
              <a:cs typeface="Carlito"/>
              <a:sym typeface="Carlito"/>
            </a:endParaRPr>
          </a:p>
        </p:txBody>
      </p:sp>
      <p:grpSp>
        <p:nvGrpSpPr>
          <p:cNvPr id="57" name="Google Shape;57;p1"/>
          <p:cNvGrpSpPr/>
          <p:nvPr/>
        </p:nvGrpSpPr>
        <p:grpSpPr>
          <a:xfrm>
            <a:off x="127875" y="4216235"/>
            <a:ext cx="3905885" cy="819165"/>
            <a:chOff x="109537" y="4376801"/>
            <a:chExt cx="3905885" cy="1085850"/>
          </a:xfrm>
        </p:grpSpPr>
        <p:sp>
          <p:nvSpPr>
            <p:cNvPr id="58" name="Google Shape;58;p1"/>
            <p:cNvSpPr/>
            <p:nvPr/>
          </p:nvSpPr>
          <p:spPr>
            <a:xfrm>
              <a:off x="109537" y="4376801"/>
              <a:ext cx="3905885" cy="1085850"/>
            </a:xfrm>
            <a:custGeom>
              <a:rect b="b" l="l" r="r" t="t"/>
              <a:pathLst>
                <a:path extrusionOk="0" h="1085850" w="3905885">
                  <a:moveTo>
                    <a:pt x="3724211" y="0"/>
                  </a:moveTo>
                  <a:lnTo>
                    <a:pt x="180975" y="0"/>
                  </a:lnTo>
                  <a:lnTo>
                    <a:pt x="132864" y="6464"/>
                  </a:lnTo>
                  <a:lnTo>
                    <a:pt x="89633" y="24708"/>
                  </a:lnTo>
                  <a:lnTo>
                    <a:pt x="53006" y="53006"/>
                  </a:lnTo>
                  <a:lnTo>
                    <a:pt x="24708" y="89633"/>
                  </a:lnTo>
                  <a:lnTo>
                    <a:pt x="6464" y="132864"/>
                  </a:lnTo>
                  <a:lnTo>
                    <a:pt x="0" y="180975"/>
                  </a:lnTo>
                  <a:lnTo>
                    <a:pt x="0" y="904748"/>
                  </a:lnTo>
                  <a:lnTo>
                    <a:pt x="6464" y="952867"/>
                  </a:lnTo>
                  <a:lnTo>
                    <a:pt x="24708" y="996122"/>
                  </a:lnTo>
                  <a:lnTo>
                    <a:pt x="53006" y="1032779"/>
                  </a:lnTo>
                  <a:lnTo>
                    <a:pt x="89633" y="1061108"/>
                  </a:lnTo>
                  <a:lnTo>
                    <a:pt x="132864" y="1079375"/>
                  </a:lnTo>
                  <a:lnTo>
                    <a:pt x="180975" y="1085850"/>
                  </a:lnTo>
                  <a:lnTo>
                    <a:pt x="3724211" y="1085850"/>
                  </a:lnTo>
                  <a:lnTo>
                    <a:pt x="3772375" y="1079375"/>
                  </a:lnTo>
                  <a:lnTo>
                    <a:pt x="3815642" y="1061108"/>
                  </a:lnTo>
                  <a:lnTo>
                    <a:pt x="3852291" y="1032779"/>
                  </a:lnTo>
                  <a:lnTo>
                    <a:pt x="3880600" y="996122"/>
                  </a:lnTo>
                  <a:lnTo>
                    <a:pt x="3898848" y="952867"/>
                  </a:lnTo>
                  <a:lnTo>
                    <a:pt x="3905313" y="904748"/>
                  </a:lnTo>
                  <a:lnTo>
                    <a:pt x="3905313" y="180975"/>
                  </a:lnTo>
                  <a:lnTo>
                    <a:pt x="3898848" y="132864"/>
                  </a:lnTo>
                  <a:lnTo>
                    <a:pt x="3880600" y="89633"/>
                  </a:lnTo>
                  <a:lnTo>
                    <a:pt x="3852291" y="53006"/>
                  </a:lnTo>
                  <a:lnTo>
                    <a:pt x="3815642" y="24708"/>
                  </a:lnTo>
                  <a:lnTo>
                    <a:pt x="3772375" y="6464"/>
                  </a:lnTo>
                  <a:lnTo>
                    <a:pt x="3724211" y="0"/>
                  </a:lnTo>
                  <a:close/>
                </a:path>
              </a:pathLst>
            </a:custGeom>
            <a:solidFill>
              <a:srgbClr val="DAE2F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9" name="Google Shape;59;p1"/>
            <p:cNvSpPr/>
            <p:nvPr/>
          </p:nvSpPr>
          <p:spPr>
            <a:xfrm>
              <a:off x="109537" y="4376801"/>
              <a:ext cx="3905885" cy="1085850"/>
            </a:xfrm>
            <a:custGeom>
              <a:rect b="b" l="l" r="r" t="t"/>
              <a:pathLst>
                <a:path extrusionOk="0" h="1085850" w="3905885">
                  <a:moveTo>
                    <a:pt x="0" y="180975"/>
                  </a:moveTo>
                  <a:lnTo>
                    <a:pt x="6464" y="132864"/>
                  </a:lnTo>
                  <a:lnTo>
                    <a:pt x="24708" y="89633"/>
                  </a:lnTo>
                  <a:lnTo>
                    <a:pt x="53006" y="53006"/>
                  </a:lnTo>
                  <a:lnTo>
                    <a:pt x="89633" y="24708"/>
                  </a:lnTo>
                  <a:lnTo>
                    <a:pt x="132864" y="6464"/>
                  </a:lnTo>
                  <a:lnTo>
                    <a:pt x="180975" y="0"/>
                  </a:lnTo>
                  <a:lnTo>
                    <a:pt x="3724211" y="0"/>
                  </a:lnTo>
                  <a:lnTo>
                    <a:pt x="3772375" y="6464"/>
                  </a:lnTo>
                  <a:lnTo>
                    <a:pt x="3815642" y="24708"/>
                  </a:lnTo>
                  <a:lnTo>
                    <a:pt x="3852291" y="53006"/>
                  </a:lnTo>
                  <a:lnTo>
                    <a:pt x="3880600" y="89633"/>
                  </a:lnTo>
                  <a:lnTo>
                    <a:pt x="3898848" y="132864"/>
                  </a:lnTo>
                  <a:lnTo>
                    <a:pt x="3905313" y="180975"/>
                  </a:lnTo>
                  <a:lnTo>
                    <a:pt x="3905313" y="904748"/>
                  </a:lnTo>
                  <a:lnTo>
                    <a:pt x="3898848" y="952867"/>
                  </a:lnTo>
                  <a:lnTo>
                    <a:pt x="3880600" y="996122"/>
                  </a:lnTo>
                  <a:lnTo>
                    <a:pt x="3852291" y="1032779"/>
                  </a:lnTo>
                  <a:lnTo>
                    <a:pt x="3815642" y="1061108"/>
                  </a:lnTo>
                  <a:lnTo>
                    <a:pt x="3772375" y="1079375"/>
                  </a:lnTo>
                  <a:lnTo>
                    <a:pt x="3724211" y="1085850"/>
                  </a:lnTo>
                  <a:lnTo>
                    <a:pt x="180975" y="1085850"/>
                  </a:lnTo>
                  <a:lnTo>
                    <a:pt x="132864" y="1079375"/>
                  </a:lnTo>
                  <a:lnTo>
                    <a:pt x="89633" y="1061108"/>
                  </a:lnTo>
                  <a:lnTo>
                    <a:pt x="53006" y="1032779"/>
                  </a:lnTo>
                  <a:lnTo>
                    <a:pt x="24708" y="996122"/>
                  </a:lnTo>
                  <a:lnTo>
                    <a:pt x="6464" y="952867"/>
                  </a:lnTo>
                  <a:lnTo>
                    <a:pt x="0" y="904748"/>
                  </a:lnTo>
                  <a:lnTo>
                    <a:pt x="0" y="180975"/>
                  </a:lnTo>
                  <a:close/>
                </a:path>
              </a:pathLst>
            </a:custGeom>
            <a:noFill/>
            <a:ln cap="flat" cmpd="sng" w="12700">
              <a:solidFill>
                <a:srgbClr val="2E528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60" name="Google Shape;60;p1"/>
          <p:cNvSpPr txBox="1"/>
          <p:nvPr/>
        </p:nvSpPr>
        <p:spPr>
          <a:xfrm>
            <a:off x="234400" y="4281202"/>
            <a:ext cx="3628500" cy="381000"/>
          </a:xfrm>
          <a:prstGeom prst="rect">
            <a:avLst/>
          </a:prstGeom>
          <a:noFill/>
          <a:ln>
            <a:noFill/>
          </a:ln>
        </p:spPr>
        <p:txBody>
          <a:bodyPr anchorCtr="0" anchor="t" bIns="0" lIns="0" spcFirstLastPara="1" rIns="0" wrap="square" tIns="15875">
            <a:spAutoFit/>
          </a:bodyPr>
          <a:lstStyle/>
          <a:p>
            <a:pPr indent="0" lvl="0" marL="0" marR="3175" rtl="0" algn="ctr">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Carlito"/>
                <a:ea typeface="Carlito"/>
                <a:cs typeface="Carlito"/>
                <a:sym typeface="Carlito"/>
              </a:rPr>
              <a:t>FRENCH</a:t>
            </a:r>
            <a:endParaRPr b="0" i="0" sz="1200" u="none" cap="none" strike="noStrike">
              <a:solidFill>
                <a:schemeClr val="dk1"/>
              </a:solidFill>
              <a:latin typeface="Carlito"/>
              <a:ea typeface="Carlito"/>
              <a:cs typeface="Carlito"/>
              <a:sym typeface="Carlito"/>
            </a:endParaRPr>
          </a:p>
          <a:p>
            <a:pPr indent="-124460" lvl="0" marL="136525" marR="5080" rtl="0" algn="ctr">
              <a:lnSpc>
                <a:spcPct val="105400"/>
              </a:lnSpc>
              <a:spcBef>
                <a:spcPts val="25"/>
              </a:spcBef>
              <a:spcAft>
                <a:spcPts val="0"/>
              </a:spcAft>
              <a:buClr>
                <a:srgbClr val="000000"/>
              </a:buClr>
              <a:buSzPts val="950"/>
              <a:buFont typeface="Arial"/>
              <a:buNone/>
            </a:pPr>
            <a:r>
              <a:rPr b="0" i="0" lang="en-GB" sz="950" u="none" cap="none" strike="noStrike">
                <a:solidFill>
                  <a:srgbClr val="4471C4"/>
                </a:solidFill>
                <a:latin typeface="Carlito"/>
                <a:ea typeface="Carlito"/>
                <a:cs typeface="Carlito"/>
                <a:sym typeface="Carlito"/>
              </a:rPr>
              <a:t>The children will …</a:t>
            </a:r>
            <a:endParaRPr b="0" i="0" sz="950" u="none" cap="none" strike="noStrike">
              <a:solidFill>
                <a:schemeClr val="dk1"/>
              </a:solidFill>
              <a:latin typeface="Carlito"/>
              <a:ea typeface="Carlito"/>
              <a:cs typeface="Carlito"/>
              <a:sym typeface="Carlito"/>
            </a:endParaRPr>
          </a:p>
        </p:txBody>
      </p:sp>
      <p:grpSp>
        <p:nvGrpSpPr>
          <p:cNvPr id="61" name="Google Shape;61;p1"/>
          <p:cNvGrpSpPr/>
          <p:nvPr/>
        </p:nvGrpSpPr>
        <p:grpSpPr>
          <a:xfrm>
            <a:off x="8217754" y="4520154"/>
            <a:ext cx="3819525" cy="1079463"/>
            <a:chOff x="8243951" y="4748276"/>
            <a:chExt cx="3819525" cy="1076325"/>
          </a:xfrm>
        </p:grpSpPr>
        <p:sp>
          <p:nvSpPr>
            <p:cNvPr id="62" name="Google Shape;62;p1"/>
            <p:cNvSpPr/>
            <p:nvPr/>
          </p:nvSpPr>
          <p:spPr>
            <a:xfrm>
              <a:off x="8243951" y="4748276"/>
              <a:ext cx="3819525" cy="1076325"/>
            </a:xfrm>
            <a:custGeom>
              <a:rect b="b" l="l" r="r" t="t"/>
              <a:pathLst>
                <a:path extrusionOk="0" h="1076325" w="3819525">
                  <a:moveTo>
                    <a:pt x="3640074" y="0"/>
                  </a:moveTo>
                  <a:lnTo>
                    <a:pt x="179324" y="0"/>
                  </a:lnTo>
                  <a:lnTo>
                    <a:pt x="131644" y="6404"/>
                  </a:lnTo>
                  <a:lnTo>
                    <a:pt x="88805" y="24478"/>
                  </a:lnTo>
                  <a:lnTo>
                    <a:pt x="52514" y="52514"/>
                  </a:lnTo>
                  <a:lnTo>
                    <a:pt x="24478" y="88805"/>
                  </a:lnTo>
                  <a:lnTo>
                    <a:pt x="6404" y="131644"/>
                  </a:lnTo>
                  <a:lnTo>
                    <a:pt x="0" y="179324"/>
                  </a:lnTo>
                  <a:lnTo>
                    <a:pt x="0" y="896874"/>
                  </a:lnTo>
                  <a:lnTo>
                    <a:pt x="6404" y="944562"/>
                  </a:lnTo>
                  <a:lnTo>
                    <a:pt x="24478" y="987414"/>
                  </a:lnTo>
                  <a:lnTo>
                    <a:pt x="52514" y="1023720"/>
                  </a:lnTo>
                  <a:lnTo>
                    <a:pt x="88805" y="1051769"/>
                  </a:lnTo>
                  <a:lnTo>
                    <a:pt x="131644" y="1069853"/>
                  </a:lnTo>
                  <a:lnTo>
                    <a:pt x="179324" y="1076261"/>
                  </a:lnTo>
                  <a:lnTo>
                    <a:pt x="3640074" y="1076261"/>
                  </a:lnTo>
                  <a:lnTo>
                    <a:pt x="3687762" y="1069853"/>
                  </a:lnTo>
                  <a:lnTo>
                    <a:pt x="3730625" y="1051769"/>
                  </a:lnTo>
                  <a:lnTo>
                    <a:pt x="3766947" y="1023720"/>
                  </a:lnTo>
                  <a:lnTo>
                    <a:pt x="3795014" y="987414"/>
                  </a:lnTo>
                  <a:lnTo>
                    <a:pt x="3813111" y="944562"/>
                  </a:lnTo>
                  <a:lnTo>
                    <a:pt x="3819525" y="896874"/>
                  </a:lnTo>
                  <a:lnTo>
                    <a:pt x="3819525" y="179324"/>
                  </a:lnTo>
                  <a:lnTo>
                    <a:pt x="3813111" y="131644"/>
                  </a:lnTo>
                  <a:lnTo>
                    <a:pt x="3795014" y="88805"/>
                  </a:lnTo>
                  <a:lnTo>
                    <a:pt x="3766947" y="52514"/>
                  </a:lnTo>
                  <a:lnTo>
                    <a:pt x="3730625" y="24478"/>
                  </a:lnTo>
                  <a:lnTo>
                    <a:pt x="3687762" y="6404"/>
                  </a:lnTo>
                  <a:lnTo>
                    <a:pt x="3640074" y="0"/>
                  </a:lnTo>
                  <a:close/>
                </a:path>
              </a:pathLst>
            </a:custGeom>
            <a:solidFill>
              <a:srgbClr val="DAE2F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3" name="Google Shape;63;p1"/>
            <p:cNvSpPr/>
            <p:nvPr/>
          </p:nvSpPr>
          <p:spPr>
            <a:xfrm>
              <a:off x="8243951" y="4748276"/>
              <a:ext cx="3819525" cy="1076325"/>
            </a:xfrm>
            <a:custGeom>
              <a:rect b="b" l="l" r="r" t="t"/>
              <a:pathLst>
                <a:path extrusionOk="0" h="1076325" w="3819525">
                  <a:moveTo>
                    <a:pt x="0" y="179324"/>
                  </a:moveTo>
                  <a:lnTo>
                    <a:pt x="6404" y="131644"/>
                  </a:lnTo>
                  <a:lnTo>
                    <a:pt x="24478" y="88805"/>
                  </a:lnTo>
                  <a:lnTo>
                    <a:pt x="52514" y="52514"/>
                  </a:lnTo>
                  <a:lnTo>
                    <a:pt x="88805" y="24478"/>
                  </a:lnTo>
                  <a:lnTo>
                    <a:pt x="131644" y="6404"/>
                  </a:lnTo>
                  <a:lnTo>
                    <a:pt x="179324" y="0"/>
                  </a:lnTo>
                  <a:lnTo>
                    <a:pt x="3640074" y="0"/>
                  </a:lnTo>
                  <a:lnTo>
                    <a:pt x="3687762" y="6404"/>
                  </a:lnTo>
                  <a:lnTo>
                    <a:pt x="3730625" y="24478"/>
                  </a:lnTo>
                  <a:lnTo>
                    <a:pt x="3766947" y="52514"/>
                  </a:lnTo>
                  <a:lnTo>
                    <a:pt x="3795014" y="88805"/>
                  </a:lnTo>
                  <a:lnTo>
                    <a:pt x="3813111" y="131644"/>
                  </a:lnTo>
                  <a:lnTo>
                    <a:pt x="3819525" y="179324"/>
                  </a:lnTo>
                  <a:lnTo>
                    <a:pt x="3819525" y="896874"/>
                  </a:lnTo>
                  <a:lnTo>
                    <a:pt x="3813111" y="944562"/>
                  </a:lnTo>
                  <a:lnTo>
                    <a:pt x="3795014" y="987414"/>
                  </a:lnTo>
                  <a:lnTo>
                    <a:pt x="3766947" y="1023720"/>
                  </a:lnTo>
                  <a:lnTo>
                    <a:pt x="3730625" y="1051769"/>
                  </a:lnTo>
                  <a:lnTo>
                    <a:pt x="3687762" y="1069853"/>
                  </a:lnTo>
                  <a:lnTo>
                    <a:pt x="3640074" y="1076261"/>
                  </a:lnTo>
                  <a:lnTo>
                    <a:pt x="179324" y="1076261"/>
                  </a:lnTo>
                  <a:lnTo>
                    <a:pt x="131644" y="1069853"/>
                  </a:lnTo>
                  <a:lnTo>
                    <a:pt x="88805" y="1051769"/>
                  </a:lnTo>
                  <a:lnTo>
                    <a:pt x="52514" y="1023720"/>
                  </a:lnTo>
                  <a:lnTo>
                    <a:pt x="24478" y="987414"/>
                  </a:lnTo>
                  <a:lnTo>
                    <a:pt x="6404" y="944562"/>
                  </a:lnTo>
                  <a:lnTo>
                    <a:pt x="0" y="896874"/>
                  </a:lnTo>
                  <a:lnTo>
                    <a:pt x="0" y="179324"/>
                  </a:lnTo>
                  <a:close/>
                </a:path>
              </a:pathLst>
            </a:custGeom>
            <a:noFill/>
            <a:ln cap="flat" cmpd="sng" w="12700">
              <a:solidFill>
                <a:srgbClr val="2E528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64" name="Google Shape;64;p1"/>
          <p:cNvSpPr txBox="1"/>
          <p:nvPr/>
        </p:nvSpPr>
        <p:spPr>
          <a:xfrm>
            <a:off x="8279075" y="4521724"/>
            <a:ext cx="3739500" cy="1030500"/>
          </a:xfrm>
          <a:prstGeom prst="rect">
            <a:avLst/>
          </a:prstGeom>
          <a:noFill/>
          <a:ln>
            <a:noFill/>
          </a:ln>
        </p:spPr>
        <p:txBody>
          <a:bodyPr anchorCtr="0" anchor="t" bIns="0" lIns="0" spcFirstLastPara="1" rIns="0" wrap="square" tIns="15875">
            <a:spAutoFit/>
          </a:bodyPr>
          <a:lstStyle/>
          <a:p>
            <a:pPr indent="0" lvl="0" marL="254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Carlito"/>
                <a:ea typeface="Carlito"/>
                <a:cs typeface="Carlito"/>
                <a:sym typeface="Carlito"/>
              </a:rPr>
              <a:t>PSHE</a:t>
            </a:r>
            <a:endParaRPr b="0" i="0" sz="1400" u="none" cap="none" strike="noStrike">
              <a:solidFill>
                <a:schemeClr val="dk1"/>
              </a:solidFill>
              <a:latin typeface="Carlito"/>
              <a:ea typeface="Carlito"/>
              <a:cs typeface="Carlito"/>
              <a:sym typeface="Carlito"/>
            </a:endParaRPr>
          </a:p>
          <a:p>
            <a:pPr indent="0" lvl="0" marL="0" marR="0" rtl="0" algn="ctr">
              <a:lnSpc>
                <a:spcPct val="100000"/>
              </a:lnSpc>
              <a:spcBef>
                <a:spcPts val="20"/>
              </a:spcBef>
              <a:spcAft>
                <a:spcPts val="0"/>
              </a:spcAft>
              <a:buClr>
                <a:srgbClr val="000000"/>
              </a:buClr>
              <a:buSzPts val="1200"/>
              <a:buFont typeface="Arial"/>
              <a:buNone/>
            </a:pPr>
            <a:r>
              <a:rPr b="1" i="0" lang="en-GB" sz="1200" u="none" cap="none" strike="noStrike">
                <a:solidFill>
                  <a:srgbClr val="4471C4"/>
                </a:solidFill>
                <a:latin typeface="Carlito"/>
                <a:ea typeface="Carlito"/>
                <a:cs typeface="Carlito"/>
                <a:sym typeface="Carlito"/>
              </a:rPr>
              <a:t>Safety and the Changing Body</a:t>
            </a:r>
            <a:endParaRPr b="1" i="0" sz="1200" u="none" cap="none" strike="noStrike">
              <a:solidFill>
                <a:schemeClr val="dk1"/>
              </a:solidFill>
              <a:latin typeface="Carlito"/>
              <a:ea typeface="Carlito"/>
              <a:cs typeface="Carlito"/>
              <a:sym typeface="Carlito"/>
            </a:endParaRPr>
          </a:p>
          <a:p>
            <a:pPr indent="0" lvl="0" marL="12700" marR="5080" rtl="0" algn="ctr">
              <a:lnSpc>
                <a:spcPct val="105400"/>
              </a:lnSpc>
              <a:spcBef>
                <a:spcPts val="25"/>
              </a:spcBef>
              <a:spcAft>
                <a:spcPts val="0"/>
              </a:spcAft>
              <a:buClr>
                <a:srgbClr val="000000"/>
              </a:buClr>
              <a:buSzPts val="950"/>
              <a:buFont typeface="Arial"/>
              <a:buNone/>
            </a:pPr>
            <a:r>
              <a:rPr b="0" i="0" lang="en-GB" sz="950" u="none" cap="none" strike="noStrike">
                <a:solidFill>
                  <a:srgbClr val="2E528F"/>
                </a:solidFill>
                <a:latin typeface="Carlito"/>
                <a:ea typeface="Carlito"/>
                <a:cs typeface="Carlito"/>
                <a:sym typeface="Carlito"/>
              </a:rPr>
              <a:t>Year 6 will learn about staying safe and healthy, including understanding the risks of alcohol, being responsible online, and managing relationships. They will also study puberty and reproduction and develop essential first aid skills, such as responding to choking and emergencies.</a:t>
            </a:r>
            <a:endParaRPr b="0" i="0" sz="950" u="none" cap="none" strike="noStrike">
              <a:solidFill>
                <a:srgbClr val="2E528F"/>
              </a:solidFill>
              <a:latin typeface="Carlito"/>
              <a:ea typeface="Carlito"/>
              <a:cs typeface="Carlito"/>
              <a:sym typeface="Carlito"/>
            </a:endParaRPr>
          </a:p>
        </p:txBody>
      </p:sp>
      <p:grpSp>
        <p:nvGrpSpPr>
          <p:cNvPr id="65" name="Google Shape;65;p1"/>
          <p:cNvGrpSpPr/>
          <p:nvPr/>
        </p:nvGrpSpPr>
        <p:grpSpPr>
          <a:xfrm>
            <a:off x="8262204" y="1620982"/>
            <a:ext cx="3819525" cy="1364450"/>
            <a:chOff x="8215376" y="1709801"/>
            <a:chExt cx="3819525" cy="1628775"/>
          </a:xfrm>
        </p:grpSpPr>
        <p:sp>
          <p:nvSpPr>
            <p:cNvPr id="66" name="Google Shape;66;p1"/>
            <p:cNvSpPr/>
            <p:nvPr/>
          </p:nvSpPr>
          <p:spPr>
            <a:xfrm>
              <a:off x="8215376" y="1709801"/>
              <a:ext cx="3819525" cy="1628775"/>
            </a:xfrm>
            <a:custGeom>
              <a:rect b="b" l="l" r="r" t="t"/>
              <a:pathLst>
                <a:path extrusionOk="0" h="1628775" w="3819525">
                  <a:moveTo>
                    <a:pt x="3547999" y="0"/>
                  </a:moveTo>
                  <a:lnTo>
                    <a:pt x="271399" y="0"/>
                  </a:lnTo>
                  <a:lnTo>
                    <a:pt x="222622" y="4373"/>
                  </a:lnTo>
                  <a:lnTo>
                    <a:pt x="176711" y="16982"/>
                  </a:lnTo>
                  <a:lnTo>
                    <a:pt x="134431" y="37060"/>
                  </a:lnTo>
                  <a:lnTo>
                    <a:pt x="96552" y="63839"/>
                  </a:lnTo>
                  <a:lnTo>
                    <a:pt x="63839" y="96552"/>
                  </a:lnTo>
                  <a:lnTo>
                    <a:pt x="37060" y="134431"/>
                  </a:lnTo>
                  <a:lnTo>
                    <a:pt x="16982" y="176711"/>
                  </a:lnTo>
                  <a:lnTo>
                    <a:pt x="4373" y="222622"/>
                  </a:lnTo>
                  <a:lnTo>
                    <a:pt x="0" y="271399"/>
                  </a:lnTo>
                  <a:lnTo>
                    <a:pt x="0" y="1357249"/>
                  </a:lnTo>
                  <a:lnTo>
                    <a:pt x="4373" y="1406029"/>
                  </a:lnTo>
                  <a:lnTo>
                    <a:pt x="16982" y="1451953"/>
                  </a:lnTo>
                  <a:lnTo>
                    <a:pt x="37060" y="1494249"/>
                  </a:lnTo>
                  <a:lnTo>
                    <a:pt x="63839" y="1532148"/>
                  </a:lnTo>
                  <a:lnTo>
                    <a:pt x="96552" y="1564882"/>
                  </a:lnTo>
                  <a:lnTo>
                    <a:pt x="134431" y="1591681"/>
                  </a:lnTo>
                  <a:lnTo>
                    <a:pt x="176711" y="1611776"/>
                  </a:lnTo>
                  <a:lnTo>
                    <a:pt x="222622" y="1624397"/>
                  </a:lnTo>
                  <a:lnTo>
                    <a:pt x="271399" y="1628775"/>
                  </a:lnTo>
                  <a:lnTo>
                    <a:pt x="3547999" y="1628775"/>
                  </a:lnTo>
                  <a:lnTo>
                    <a:pt x="3596779" y="1624397"/>
                  </a:lnTo>
                  <a:lnTo>
                    <a:pt x="3642703" y="1611776"/>
                  </a:lnTo>
                  <a:lnTo>
                    <a:pt x="3684999" y="1591681"/>
                  </a:lnTo>
                  <a:lnTo>
                    <a:pt x="3722898" y="1564882"/>
                  </a:lnTo>
                  <a:lnTo>
                    <a:pt x="3755632" y="1532148"/>
                  </a:lnTo>
                  <a:lnTo>
                    <a:pt x="3782431" y="1494249"/>
                  </a:lnTo>
                  <a:lnTo>
                    <a:pt x="3802526" y="1451953"/>
                  </a:lnTo>
                  <a:lnTo>
                    <a:pt x="3815147" y="1406029"/>
                  </a:lnTo>
                  <a:lnTo>
                    <a:pt x="3819525" y="1357249"/>
                  </a:lnTo>
                  <a:lnTo>
                    <a:pt x="3819525" y="271399"/>
                  </a:lnTo>
                  <a:lnTo>
                    <a:pt x="3815147" y="222622"/>
                  </a:lnTo>
                  <a:lnTo>
                    <a:pt x="3802526" y="176711"/>
                  </a:lnTo>
                  <a:lnTo>
                    <a:pt x="3782431" y="134431"/>
                  </a:lnTo>
                  <a:lnTo>
                    <a:pt x="3755632" y="96552"/>
                  </a:lnTo>
                  <a:lnTo>
                    <a:pt x="3722898" y="63839"/>
                  </a:lnTo>
                  <a:lnTo>
                    <a:pt x="3684999" y="37060"/>
                  </a:lnTo>
                  <a:lnTo>
                    <a:pt x="3642703" y="16982"/>
                  </a:lnTo>
                  <a:lnTo>
                    <a:pt x="3596779" y="4373"/>
                  </a:lnTo>
                  <a:lnTo>
                    <a:pt x="3547999" y="0"/>
                  </a:lnTo>
                  <a:close/>
                </a:path>
              </a:pathLst>
            </a:custGeom>
            <a:solidFill>
              <a:srgbClr val="DAE2F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7" name="Google Shape;67;p1"/>
            <p:cNvSpPr/>
            <p:nvPr/>
          </p:nvSpPr>
          <p:spPr>
            <a:xfrm>
              <a:off x="8215376" y="1709801"/>
              <a:ext cx="3819525" cy="1628775"/>
            </a:xfrm>
            <a:custGeom>
              <a:rect b="b" l="l" r="r" t="t"/>
              <a:pathLst>
                <a:path extrusionOk="0" h="1628775" w="3819525">
                  <a:moveTo>
                    <a:pt x="0" y="271399"/>
                  </a:moveTo>
                  <a:lnTo>
                    <a:pt x="4373" y="222622"/>
                  </a:lnTo>
                  <a:lnTo>
                    <a:pt x="16982" y="176711"/>
                  </a:lnTo>
                  <a:lnTo>
                    <a:pt x="37060" y="134431"/>
                  </a:lnTo>
                  <a:lnTo>
                    <a:pt x="63839" y="96552"/>
                  </a:lnTo>
                  <a:lnTo>
                    <a:pt x="96552" y="63839"/>
                  </a:lnTo>
                  <a:lnTo>
                    <a:pt x="134431" y="37060"/>
                  </a:lnTo>
                  <a:lnTo>
                    <a:pt x="176711" y="16982"/>
                  </a:lnTo>
                  <a:lnTo>
                    <a:pt x="222622" y="4373"/>
                  </a:lnTo>
                  <a:lnTo>
                    <a:pt x="271399" y="0"/>
                  </a:lnTo>
                  <a:lnTo>
                    <a:pt x="3547999" y="0"/>
                  </a:lnTo>
                  <a:lnTo>
                    <a:pt x="3596779" y="4373"/>
                  </a:lnTo>
                  <a:lnTo>
                    <a:pt x="3642703" y="16982"/>
                  </a:lnTo>
                  <a:lnTo>
                    <a:pt x="3684999" y="37060"/>
                  </a:lnTo>
                  <a:lnTo>
                    <a:pt x="3722898" y="63839"/>
                  </a:lnTo>
                  <a:lnTo>
                    <a:pt x="3755632" y="96552"/>
                  </a:lnTo>
                  <a:lnTo>
                    <a:pt x="3782431" y="134431"/>
                  </a:lnTo>
                  <a:lnTo>
                    <a:pt x="3802526" y="176711"/>
                  </a:lnTo>
                  <a:lnTo>
                    <a:pt x="3815147" y="222622"/>
                  </a:lnTo>
                  <a:lnTo>
                    <a:pt x="3819525" y="271399"/>
                  </a:lnTo>
                  <a:lnTo>
                    <a:pt x="3819525" y="1357249"/>
                  </a:lnTo>
                  <a:lnTo>
                    <a:pt x="3815147" y="1406029"/>
                  </a:lnTo>
                  <a:lnTo>
                    <a:pt x="3802526" y="1451953"/>
                  </a:lnTo>
                  <a:lnTo>
                    <a:pt x="3782431" y="1494249"/>
                  </a:lnTo>
                  <a:lnTo>
                    <a:pt x="3755632" y="1532148"/>
                  </a:lnTo>
                  <a:lnTo>
                    <a:pt x="3722898" y="1564882"/>
                  </a:lnTo>
                  <a:lnTo>
                    <a:pt x="3684999" y="1591681"/>
                  </a:lnTo>
                  <a:lnTo>
                    <a:pt x="3642703" y="1611776"/>
                  </a:lnTo>
                  <a:lnTo>
                    <a:pt x="3596779" y="1624397"/>
                  </a:lnTo>
                  <a:lnTo>
                    <a:pt x="3547999" y="1628775"/>
                  </a:lnTo>
                  <a:lnTo>
                    <a:pt x="271399" y="1628775"/>
                  </a:lnTo>
                  <a:lnTo>
                    <a:pt x="222622" y="1624397"/>
                  </a:lnTo>
                  <a:lnTo>
                    <a:pt x="176711" y="1611776"/>
                  </a:lnTo>
                  <a:lnTo>
                    <a:pt x="134431" y="1591681"/>
                  </a:lnTo>
                  <a:lnTo>
                    <a:pt x="96552" y="1564882"/>
                  </a:lnTo>
                  <a:lnTo>
                    <a:pt x="63839" y="1532148"/>
                  </a:lnTo>
                  <a:lnTo>
                    <a:pt x="37060" y="1494249"/>
                  </a:lnTo>
                  <a:lnTo>
                    <a:pt x="16982" y="1451953"/>
                  </a:lnTo>
                  <a:lnTo>
                    <a:pt x="4373" y="1406029"/>
                  </a:lnTo>
                  <a:lnTo>
                    <a:pt x="0" y="1357249"/>
                  </a:lnTo>
                  <a:lnTo>
                    <a:pt x="0" y="271399"/>
                  </a:lnTo>
                  <a:close/>
                </a:path>
              </a:pathLst>
            </a:custGeom>
            <a:noFill/>
            <a:ln cap="flat" cmpd="sng" w="12700">
              <a:solidFill>
                <a:srgbClr val="2E528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68" name="Google Shape;68;p1"/>
          <p:cNvSpPr txBox="1"/>
          <p:nvPr/>
        </p:nvSpPr>
        <p:spPr>
          <a:xfrm>
            <a:off x="8291050" y="1688575"/>
            <a:ext cx="3739500" cy="869100"/>
          </a:xfrm>
          <a:prstGeom prst="rect">
            <a:avLst/>
          </a:prstGeom>
          <a:noFill/>
          <a:ln>
            <a:noFill/>
          </a:ln>
        </p:spPr>
        <p:txBody>
          <a:bodyPr anchorCtr="0" anchor="t" bIns="0" lIns="0" spcFirstLastPara="1" rIns="0" wrap="square" tIns="1587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Carlito"/>
                <a:ea typeface="Carlito"/>
                <a:cs typeface="Carlito"/>
                <a:sym typeface="Carlito"/>
              </a:rPr>
              <a:t>SCIENCE</a:t>
            </a:r>
            <a:endParaRPr b="0" i="0" sz="1400" u="none" cap="none" strike="noStrike">
              <a:solidFill>
                <a:schemeClr val="dk1"/>
              </a:solidFill>
              <a:latin typeface="Carlito"/>
              <a:ea typeface="Carlito"/>
              <a:cs typeface="Carlito"/>
              <a:sym typeface="Carlito"/>
            </a:endParaRPr>
          </a:p>
          <a:p>
            <a:pPr indent="0" lvl="0" marL="0" marR="17145" rtl="0" algn="ctr">
              <a:lnSpc>
                <a:spcPct val="100000"/>
              </a:lnSpc>
              <a:spcBef>
                <a:spcPts val="25"/>
              </a:spcBef>
              <a:spcAft>
                <a:spcPts val="0"/>
              </a:spcAft>
              <a:buClr>
                <a:srgbClr val="000000"/>
              </a:buClr>
              <a:buSzPts val="1200"/>
              <a:buFont typeface="Arial"/>
              <a:buNone/>
            </a:pPr>
            <a:r>
              <a:rPr b="1" lang="en-GB" sz="1200">
                <a:solidFill>
                  <a:srgbClr val="4471C4"/>
                </a:solidFill>
                <a:latin typeface="Carlito"/>
                <a:ea typeface="Carlito"/>
                <a:cs typeface="Carlito"/>
                <a:sym typeface="Carlito"/>
              </a:rPr>
              <a:t>Light</a:t>
            </a:r>
            <a:endParaRPr b="1" i="0" sz="1200" u="none" cap="none" strike="noStrike">
              <a:solidFill>
                <a:srgbClr val="4471C4"/>
              </a:solidFill>
              <a:latin typeface="Carlito"/>
              <a:ea typeface="Carlito"/>
              <a:cs typeface="Carlito"/>
              <a:sym typeface="Carlito"/>
            </a:endParaRPr>
          </a:p>
          <a:p>
            <a:pPr indent="0" lvl="0" marL="0" marR="5715" rtl="0" algn="ctr">
              <a:lnSpc>
                <a:spcPct val="100000"/>
              </a:lnSpc>
              <a:spcBef>
                <a:spcPts val="85"/>
              </a:spcBef>
              <a:spcAft>
                <a:spcPts val="0"/>
              </a:spcAft>
              <a:buClr>
                <a:srgbClr val="000000"/>
              </a:buClr>
              <a:buSzPts val="950"/>
              <a:buFont typeface="Arial"/>
              <a:buNone/>
            </a:pPr>
            <a:r>
              <a:rPr b="0" i="0" lang="en-GB" sz="950" u="none" cap="none" strike="noStrike">
                <a:solidFill>
                  <a:schemeClr val="accent1"/>
                </a:solidFill>
                <a:latin typeface="Carlito"/>
                <a:ea typeface="Carlito"/>
                <a:cs typeface="Carlito"/>
                <a:sym typeface="Carlito"/>
              </a:rPr>
              <a:t>This half term in Science, Year 6 will be studying </a:t>
            </a:r>
            <a:r>
              <a:rPr lang="en-GB" sz="950">
                <a:solidFill>
                  <a:schemeClr val="accent1"/>
                </a:solidFill>
                <a:latin typeface="Carlito"/>
                <a:ea typeface="Carlito"/>
                <a:cs typeface="Carlito"/>
                <a:sym typeface="Carlito"/>
              </a:rPr>
              <a:t>light</a:t>
            </a:r>
            <a:r>
              <a:rPr b="0" i="0" lang="en-GB" sz="950" u="none" cap="none" strike="noStrike">
                <a:solidFill>
                  <a:schemeClr val="accent1"/>
                </a:solidFill>
                <a:latin typeface="Carlito"/>
                <a:ea typeface="Carlito"/>
                <a:cs typeface="Carlito"/>
                <a:sym typeface="Carlito"/>
              </a:rPr>
              <a:t> following the White Rose Maths Year 6 scheme. Through six small steps, pupils will learn about </a:t>
            </a:r>
            <a:r>
              <a:rPr lang="en-GB" sz="950">
                <a:solidFill>
                  <a:schemeClr val="accent1"/>
                </a:solidFill>
                <a:latin typeface="Carlito"/>
                <a:ea typeface="Carlito"/>
                <a:cs typeface="Carlito"/>
                <a:sym typeface="Carlito"/>
              </a:rPr>
              <a:t>light - how it travels and how it allows us to see.</a:t>
            </a:r>
            <a:endParaRPr b="0" i="0" sz="950" u="none" cap="none" strike="noStrike">
              <a:solidFill>
                <a:schemeClr val="dk1"/>
              </a:solidFill>
              <a:latin typeface="Carlito"/>
              <a:ea typeface="Carlito"/>
              <a:cs typeface="Carlito"/>
              <a:sym typeface="Carlito"/>
            </a:endParaRPr>
          </a:p>
        </p:txBody>
      </p:sp>
      <p:grpSp>
        <p:nvGrpSpPr>
          <p:cNvPr id="69" name="Google Shape;69;p1"/>
          <p:cNvGrpSpPr/>
          <p:nvPr/>
        </p:nvGrpSpPr>
        <p:grpSpPr>
          <a:xfrm>
            <a:off x="8238758" y="3155012"/>
            <a:ext cx="3810000" cy="1247775"/>
            <a:chOff x="8215376" y="3433826"/>
            <a:chExt cx="3810000" cy="1247775"/>
          </a:xfrm>
        </p:grpSpPr>
        <p:sp>
          <p:nvSpPr>
            <p:cNvPr id="70" name="Google Shape;70;p1"/>
            <p:cNvSpPr/>
            <p:nvPr/>
          </p:nvSpPr>
          <p:spPr>
            <a:xfrm>
              <a:off x="8215376" y="3433826"/>
              <a:ext cx="3810000" cy="1247775"/>
            </a:xfrm>
            <a:custGeom>
              <a:rect b="b" l="l" r="r" t="t"/>
              <a:pathLst>
                <a:path extrusionOk="0" h="1247775" w="3810000">
                  <a:moveTo>
                    <a:pt x="3601974" y="0"/>
                  </a:moveTo>
                  <a:lnTo>
                    <a:pt x="207899" y="0"/>
                  </a:lnTo>
                  <a:lnTo>
                    <a:pt x="160233" y="5491"/>
                  </a:lnTo>
                  <a:lnTo>
                    <a:pt x="116475" y="21133"/>
                  </a:lnTo>
                  <a:lnTo>
                    <a:pt x="77873" y="45676"/>
                  </a:lnTo>
                  <a:lnTo>
                    <a:pt x="45676" y="77873"/>
                  </a:lnTo>
                  <a:lnTo>
                    <a:pt x="21133" y="116475"/>
                  </a:lnTo>
                  <a:lnTo>
                    <a:pt x="5491" y="160233"/>
                  </a:lnTo>
                  <a:lnTo>
                    <a:pt x="0" y="207899"/>
                  </a:lnTo>
                  <a:lnTo>
                    <a:pt x="0" y="1039749"/>
                  </a:lnTo>
                  <a:lnTo>
                    <a:pt x="5491" y="1087421"/>
                  </a:lnTo>
                  <a:lnTo>
                    <a:pt x="21133" y="1131197"/>
                  </a:lnTo>
                  <a:lnTo>
                    <a:pt x="45676" y="1169824"/>
                  </a:lnTo>
                  <a:lnTo>
                    <a:pt x="77873" y="1202048"/>
                  </a:lnTo>
                  <a:lnTo>
                    <a:pt x="116475" y="1226616"/>
                  </a:lnTo>
                  <a:lnTo>
                    <a:pt x="160233" y="1242276"/>
                  </a:lnTo>
                  <a:lnTo>
                    <a:pt x="207899" y="1247775"/>
                  </a:lnTo>
                  <a:lnTo>
                    <a:pt x="3601974" y="1247775"/>
                  </a:lnTo>
                  <a:lnTo>
                    <a:pt x="3649646" y="1242276"/>
                  </a:lnTo>
                  <a:lnTo>
                    <a:pt x="3693422" y="1226616"/>
                  </a:lnTo>
                  <a:lnTo>
                    <a:pt x="3732049" y="1202048"/>
                  </a:lnTo>
                  <a:lnTo>
                    <a:pt x="3764273" y="1169824"/>
                  </a:lnTo>
                  <a:lnTo>
                    <a:pt x="3788841" y="1131197"/>
                  </a:lnTo>
                  <a:lnTo>
                    <a:pt x="3804501" y="1087421"/>
                  </a:lnTo>
                  <a:lnTo>
                    <a:pt x="3810000" y="1039749"/>
                  </a:lnTo>
                  <a:lnTo>
                    <a:pt x="3810000" y="207899"/>
                  </a:lnTo>
                  <a:lnTo>
                    <a:pt x="3804501" y="160233"/>
                  </a:lnTo>
                  <a:lnTo>
                    <a:pt x="3788841" y="116475"/>
                  </a:lnTo>
                  <a:lnTo>
                    <a:pt x="3764273" y="77873"/>
                  </a:lnTo>
                  <a:lnTo>
                    <a:pt x="3732049" y="45676"/>
                  </a:lnTo>
                  <a:lnTo>
                    <a:pt x="3693422" y="21133"/>
                  </a:lnTo>
                  <a:lnTo>
                    <a:pt x="3649646" y="5491"/>
                  </a:lnTo>
                  <a:lnTo>
                    <a:pt x="3601974" y="0"/>
                  </a:lnTo>
                  <a:close/>
                </a:path>
              </a:pathLst>
            </a:custGeom>
            <a:solidFill>
              <a:srgbClr val="DAE2F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1" name="Google Shape;71;p1"/>
            <p:cNvSpPr/>
            <p:nvPr/>
          </p:nvSpPr>
          <p:spPr>
            <a:xfrm>
              <a:off x="8215376" y="3433826"/>
              <a:ext cx="3810000" cy="1247775"/>
            </a:xfrm>
            <a:custGeom>
              <a:rect b="b" l="l" r="r" t="t"/>
              <a:pathLst>
                <a:path extrusionOk="0" h="1247775" w="3810000">
                  <a:moveTo>
                    <a:pt x="0" y="207899"/>
                  </a:moveTo>
                  <a:lnTo>
                    <a:pt x="5491" y="160233"/>
                  </a:lnTo>
                  <a:lnTo>
                    <a:pt x="21133" y="116475"/>
                  </a:lnTo>
                  <a:lnTo>
                    <a:pt x="45676" y="77873"/>
                  </a:lnTo>
                  <a:lnTo>
                    <a:pt x="77873" y="45676"/>
                  </a:lnTo>
                  <a:lnTo>
                    <a:pt x="116475" y="21133"/>
                  </a:lnTo>
                  <a:lnTo>
                    <a:pt x="160233" y="5491"/>
                  </a:lnTo>
                  <a:lnTo>
                    <a:pt x="207899" y="0"/>
                  </a:lnTo>
                  <a:lnTo>
                    <a:pt x="3601974" y="0"/>
                  </a:lnTo>
                  <a:lnTo>
                    <a:pt x="3649646" y="5491"/>
                  </a:lnTo>
                  <a:lnTo>
                    <a:pt x="3693422" y="21133"/>
                  </a:lnTo>
                  <a:lnTo>
                    <a:pt x="3732049" y="45676"/>
                  </a:lnTo>
                  <a:lnTo>
                    <a:pt x="3764273" y="77873"/>
                  </a:lnTo>
                  <a:lnTo>
                    <a:pt x="3788841" y="116475"/>
                  </a:lnTo>
                  <a:lnTo>
                    <a:pt x="3804501" y="160233"/>
                  </a:lnTo>
                  <a:lnTo>
                    <a:pt x="3810000" y="207899"/>
                  </a:lnTo>
                  <a:lnTo>
                    <a:pt x="3810000" y="1039749"/>
                  </a:lnTo>
                  <a:lnTo>
                    <a:pt x="3804501" y="1087421"/>
                  </a:lnTo>
                  <a:lnTo>
                    <a:pt x="3788841" y="1131197"/>
                  </a:lnTo>
                  <a:lnTo>
                    <a:pt x="3764273" y="1169824"/>
                  </a:lnTo>
                  <a:lnTo>
                    <a:pt x="3732049" y="1202048"/>
                  </a:lnTo>
                  <a:lnTo>
                    <a:pt x="3693422" y="1226616"/>
                  </a:lnTo>
                  <a:lnTo>
                    <a:pt x="3649646" y="1242276"/>
                  </a:lnTo>
                  <a:lnTo>
                    <a:pt x="3601974" y="1247775"/>
                  </a:lnTo>
                  <a:lnTo>
                    <a:pt x="207899" y="1247775"/>
                  </a:lnTo>
                  <a:lnTo>
                    <a:pt x="160233" y="1242276"/>
                  </a:lnTo>
                  <a:lnTo>
                    <a:pt x="116475" y="1226616"/>
                  </a:lnTo>
                  <a:lnTo>
                    <a:pt x="77873" y="1202048"/>
                  </a:lnTo>
                  <a:lnTo>
                    <a:pt x="45676" y="1169824"/>
                  </a:lnTo>
                  <a:lnTo>
                    <a:pt x="21133" y="1131197"/>
                  </a:lnTo>
                  <a:lnTo>
                    <a:pt x="5491" y="1087421"/>
                  </a:lnTo>
                  <a:lnTo>
                    <a:pt x="0" y="1039749"/>
                  </a:lnTo>
                  <a:lnTo>
                    <a:pt x="0" y="207899"/>
                  </a:lnTo>
                  <a:close/>
                </a:path>
              </a:pathLst>
            </a:custGeom>
            <a:noFill/>
            <a:ln cap="flat" cmpd="sng" w="12700">
              <a:solidFill>
                <a:srgbClr val="2E528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72" name="Google Shape;72;p1"/>
          <p:cNvSpPr txBox="1"/>
          <p:nvPr/>
        </p:nvSpPr>
        <p:spPr>
          <a:xfrm>
            <a:off x="8401684" y="3266010"/>
            <a:ext cx="3510300" cy="1015200"/>
          </a:xfrm>
          <a:prstGeom prst="rect">
            <a:avLst/>
          </a:prstGeom>
          <a:noFill/>
          <a:ln>
            <a:noFill/>
          </a:ln>
        </p:spPr>
        <p:txBody>
          <a:bodyPr anchorCtr="0" anchor="t" bIns="0" lIns="0" spcFirstLastPara="1" rIns="0" wrap="square" tIns="15875">
            <a:spAutoFit/>
          </a:bodyPr>
          <a:lstStyle/>
          <a:p>
            <a:pPr indent="0" lvl="0" marL="17145" marR="0" rtl="0" algn="ctr">
              <a:lnSpc>
                <a:spcPct val="100000"/>
              </a:lnSpc>
              <a:spcBef>
                <a:spcPts val="0"/>
              </a:spcBef>
              <a:spcAft>
                <a:spcPts val="0"/>
              </a:spcAft>
              <a:buClr>
                <a:srgbClr val="000000"/>
              </a:buClr>
              <a:buSzPts val="1400"/>
              <a:buFont typeface="Arial"/>
              <a:buNone/>
            </a:pPr>
            <a:r>
              <a:rPr b="1" lang="en-GB">
                <a:solidFill>
                  <a:schemeClr val="dk1"/>
                </a:solidFill>
                <a:latin typeface="Carlito"/>
                <a:ea typeface="Carlito"/>
                <a:cs typeface="Carlito"/>
                <a:sym typeface="Carlito"/>
              </a:rPr>
              <a:t>Art</a:t>
            </a:r>
            <a:endParaRPr b="0" i="0" sz="1400" u="none" cap="none" strike="noStrike">
              <a:solidFill>
                <a:schemeClr val="dk1"/>
              </a:solidFill>
              <a:latin typeface="Carlito"/>
              <a:ea typeface="Carlito"/>
              <a:cs typeface="Carlito"/>
              <a:sym typeface="Carlito"/>
            </a:endParaRPr>
          </a:p>
          <a:p>
            <a:pPr indent="0" lvl="0" marL="13970" marR="0" rtl="0" algn="ctr">
              <a:lnSpc>
                <a:spcPct val="100000"/>
              </a:lnSpc>
              <a:spcBef>
                <a:spcPts val="25"/>
              </a:spcBef>
              <a:spcAft>
                <a:spcPts val="0"/>
              </a:spcAft>
              <a:buClr>
                <a:srgbClr val="000000"/>
              </a:buClr>
              <a:buSzPts val="1200"/>
              <a:buFont typeface="Arial"/>
              <a:buNone/>
            </a:pPr>
            <a:r>
              <a:rPr b="1" lang="en-GB" sz="1200">
                <a:solidFill>
                  <a:srgbClr val="4471C4"/>
                </a:solidFill>
                <a:latin typeface="Carlito"/>
                <a:ea typeface="Carlito"/>
                <a:cs typeface="Carlito"/>
                <a:sym typeface="Carlito"/>
              </a:rPr>
              <a:t>Expressing Ideas</a:t>
            </a:r>
            <a:endParaRPr b="0" i="0" sz="1200" u="none" cap="none" strike="noStrike">
              <a:solidFill>
                <a:schemeClr val="dk1"/>
              </a:solidFill>
              <a:latin typeface="Carlito"/>
              <a:ea typeface="Carlito"/>
              <a:cs typeface="Carlito"/>
              <a:sym typeface="Carlito"/>
            </a:endParaRPr>
          </a:p>
          <a:p>
            <a:pPr indent="0" lvl="0" marL="0" marR="0" rtl="0" algn="ctr">
              <a:lnSpc>
                <a:spcPct val="100000"/>
              </a:lnSpc>
              <a:spcBef>
                <a:spcPts val="85"/>
              </a:spcBef>
              <a:spcAft>
                <a:spcPts val="0"/>
              </a:spcAft>
              <a:buClr>
                <a:srgbClr val="000000"/>
              </a:buClr>
              <a:buSzPts val="950"/>
              <a:buFont typeface="Arial"/>
              <a:buNone/>
            </a:pPr>
            <a:r>
              <a:rPr b="0" i="0" lang="en-GB" sz="950" u="none" cap="none" strike="noStrike">
                <a:solidFill>
                  <a:schemeClr val="accent1"/>
                </a:solidFill>
                <a:latin typeface="Carlito"/>
                <a:ea typeface="Carlito"/>
                <a:cs typeface="Carlito"/>
                <a:sym typeface="Carlito"/>
              </a:rPr>
              <a:t>This half term i</a:t>
            </a:r>
            <a:r>
              <a:rPr lang="en-GB" sz="950">
                <a:solidFill>
                  <a:schemeClr val="accent1"/>
                </a:solidFill>
                <a:latin typeface="Carlito"/>
                <a:ea typeface="Carlito"/>
                <a:cs typeface="Carlito"/>
                <a:sym typeface="Carlito"/>
              </a:rPr>
              <a:t>n Art</a:t>
            </a:r>
            <a:r>
              <a:rPr b="0" i="0" lang="en-GB" sz="950" u="none" cap="none" strike="noStrike">
                <a:solidFill>
                  <a:schemeClr val="accent1"/>
                </a:solidFill>
                <a:latin typeface="Carlito"/>
                <a:ea typeface="Carlito"/>
                <a:cs typeface="Carlito"/>
                <a:sym typeface="Carlito"/>
              </a:rPr>
              <a:t>, Year 6 will </a:t>
            </a:r>
            <a:r>
              <a:rPr lang="en-GB" sz="950">
                <a:solidFill>
                  <a:schemeClr val="accent1"/>
                </a:solidFill>
                <a:latin typeface="Carlito"/>
                <a:ea typeface="Carlito"/>
                <a:cs typeface="Carlito"/>
                <a:sym typeface="Carlito"/>
              </a:rPr>
              <a:t>express their feelings about a subject of their choosing</a:t>
            </a:r>
            <a:r>
              <a:rPr b="0" i="0" lang="en-GB" sz="950" u="none" cap="none" strike="noStrike">
                <a:solidFill>
                  <a:schemeClr val="accent1"/>
                </a:solidFill>
                <a:latin typeface="Carlito"/>
                <a:ea typeface="Carlito"/>
                <a:cs typeface="Carlito"/>
                <a:sym typeface="Carlito"/>
              </a:rPr>
              <a:t>. </a:t>
            </a:r>
            <a:r>
              <a:rPr lang="en-GB" sz="950">
                <a:solidFill>
                  <a:schemeClr val="accent1"/>
                </a:solidFill>
                <a:latin typeface="Carlito"/>
                <a:ea typeface="Carlito"/>
                <a:cs typeface="Carlito"/>
                <a:sym typeface="Carlito"/>
              </a:rPr>
              <a:t>Using street art, children will be learning about one point perspective and enlargement. Children will create a small piece of art before enlarging it.</a:t>
            </a:r>
            <a:endParaRPr b="0" i="0" sz="950" u="none" cap="none" strike="noStrike">
              <a:solidFill>
                <a:schemeClr val="dk1"/>
              </a:solidFill>
              <a:latin typeface="Carlito"/>
              <a:ea typeface="Carlito"/>
              <a:cs typeface="Carlito"/>
              <a:sym typeface="Carlito"/>
            </a:endParaRPr>
          </a:p>
        </p:txBody>
      </p:sp>
      <p:sp>
        <p:nvSpPr>
          <p:cNvPr id="73" name="Google Shape;73;p1"/>
          <p:cNvSpPr/>
          <p:nvPr/>
        </p:nvSpPr>
        <p:spPr>
          <a:xfrm>
            <a:off x="4116450" y="4491227"/>
            <a:ext cx="3914775" cy="1015746"/>
          </a:xfrm>
          <a:custGeom>
            <a:rect b="b" l="l" r="r" t="t"/>
            <a:pathLst>
              <a:path extrusionOk="0" h="819150" w="3914775">
                <a:moveTo>
                  <a:pt x="3778123" y="0"/>
                </a:moveTo>
                <a:lnTo>
                  <a:pt x="136525" y="0"/>
                </a:lnTo>
                <a:lnTo>
                  <a:pt x="93358" y="6956"/>
                </a:lnTo>
                <a:lnTo>
                  <a:pt x="55878" y="26330"/>
                </a:lnTo>
                <a:lnTo>
                  <a:pt x="26330" y="55878"/>
                </a:lnTo>
                <a:lnTo>
                  <a:pt x="6956" y="93358"/>
                </a:lnTo>
                <a:lnTo>
                  <a:pt x="0" y="136525"/>
                </a:lnTo>
                <a:lnTo>
                  <a:pt x="0" y="682561"/>
                </a:lnTo>
                <a:lnTo>
                  <a:pt x="6956" y="725713"/>
                </a:lnTo>
                <a:lnTo>
                  <a:pt x="26330" y="763191"/>
                </a:lnTo>
                <a:lnTo>
                  <a:pt x="55878" y="792744"/>
                </a:lnTo>
                <a:lnTo>
                  <a:pt x="93358" y="812126"/>
                </a:lnTo>
                <a:lnTo>
                  <a:pt x="136525" y="819086"/>
                </a:lnTo>
                <a:lnTo>
                  <a:pt x="3778123" y="819086"/>
                </a:lnTo>
                <a:lnTo>
                  <a:pt x="3821302" y="812126"/>
                </a:lnTo>
                <a:lnTo>
                  <a:pt x="3858813" y="792744"/>
                </a:lnTo>
                <a:lnTo>
                  <a:pt x="3888399" y="763191"/>
                </a:lnTo>
                <a:lnTo>
                  <a:pt x="3907805" y="725713"/>
                </a:lnTo>
                <a:lnTo>
                  <a:pt x="3914775" y="682561"/>
                </a:lnTo>
                <a:lnTo>
                  <a:pt x="3914775" y="136525"/>
                </a:lnTo>
                <a:lnTo>
                  <a:pt x="3907805" y="93358"/>
                </a:lnTo>
                <a:lnTo>
                  <a:pt x="3888399" y="55878"/>
                </a:lnTo>
                <a:lnTo>
                  <a:pt x="3858813" y="26330"/>
                </a:lnTo>
                <a:lnTo>
                  <a:pt x="3821303" y="6956"/>
                </a:lnTo>
                <a:lnTo>
                  <a:pt x="3778123" y="0"/>
                </a:lnTo>
                <a:close/>
              </a:path>
            </a:pathLst>
          </a:custGeom>
          <a:solidFill>
            <a:srgbClr val="DAE2F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4" name="Google Shape;74;p1"/>
          <p:cNvSpPr/>
          <p:nvPr/>
        </p:nvSpPr>
        <p:spPr>
          <a:xfrm>
            <a:off x="4163100" y="4478924"/>
            <a:ext cx="3914775" cy="1015746"/>
          </a:xfrm>
          <a:custGeom>
            <a:rect b="b" l="l" r="r" t="t"/>
            <a:pathLst>
              <a:path extrusionOk="0" h="819150" w="3914775">
                <a:moveTo>
                  <a:pt x="0" y="136525"/>
                </a:moveTo>
                <a:lnTo>
                  <a:pt x="6956" y="93358"/>
                </a:lnTo>
                <a:lnTo>
                  <a:pt x="26330" y="55878"/>
                </a:lnTo>
                <a:lnTo>
                  <a:pt x="55878" y="26330"/>
                </a:lnTo>
                <a:lnTo>
                  <a:pt x="93358" y="6956"/>
                </a:lnTo>
                <a:lnTo>
                  <a:pt x="136525" y="0"/>
                </a:lnTo>
                <a:lnTo>
                  <a:pt x="3778123" y="0"/>
                </a:lnTo>
                <a:lnTo>
                  <a:pt x="3821303" y="6956"/>
                </a:lnTo>
                <a:lnTo>
                  <a:pt x="3858813" y="26330"/>
                </a:lnTo>
                <a:lnTo>
                  <a:pt x="3888399" y="55878"/>
                </a:lnTo>
                <a:lnTo>
                  <a:pt x="3907805" y="93358"/>
                </a:lnTo>
                <a:lnTo>
                  <a:pt x="3914775" y="136525"/>
                </a:lnTo>
                <a:lnTo>
                  <a:pt x="3914775" y="682561"/>
                </a:lnTo>
                <a:lnTo>
                  <a:pt x="3907805" y="725713"/>
                </a:lnTo>
                <a:lnTo>
                  <a:pt x="3888399" y="763191"/>
                </a:lnTo>
                <a:lnTo>
                  <a:pt x="3858813" y="792744"/>
                </a:lnTo>
                <a:lnTo>
                  <a:pt x="3821302" y="812126"/>
                </a:lnTo>
                <a:lnTo>
                  <a:pt x="3778123" y="819086"/>
                </a:lnTo>
                <a:lnTo>
                  <a:pt x="136525" y="819086"/>
                </a:lnTo>
                <a:lnTo>
                  <a:pt x="93358" y="812126"/>
                </a:lnTo>
                <a:lnTo>
                  <a:pt x="55878" y="792744"/>
                </a:lnTo>
                <a:lnTo>
                  <a:pt x="26330" y="763191"/>
                </a:lnTo>
                <a:lnTo>
                  <a:pt x="6956" y="725713"/>
                </a:lnTo>
                <a:lnTo>
                  <a:pt x="0" y="682561"/>
                </a:lnTo>
                <a:lnTo>
                  <a:pt x="0" y="136525"/>
                </a:lnTo>
                <a:close/>
              </a:path>
            </a:pathLst>
          </a:custGeom>
          <a:noFill/>
          <a:ln cap="flat" cmpd="sng" w="12700">
            <a:solidFill>
              <a:srgbClr val="2E528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5" name="Google Shape;75;p1"/>
          <p:cNvSpPr txBox="1"/>
          <p:nvPr/>
        </p:nvSpPr>
        <p:spPr>
          <a:xfrm>
            <a:off x="4221338" y="4497962"/>
            <a:ext cx="3808800" cy="725400"/>
          </a:xfrm>
          <a:prstGeom prst="rect">
            <a:avLst/>
          </a:prstGeom>
          <a:noFill/>
          <a:ln>
            <a:noFill/>
          </a:ln>
        </p:spPr>
        <p:txBody>
          <a:bodyPr anchorCtr="0" anchor="t" bIns="0" lIns="0" spcFirstLastPara="1" rIns="0" wrap="square" tIns="15875">
            <a:spAutoFit/>
          </a:bodyPr>
          <a:lstStyle/>
          <a:p>
            <a:pPr indent="0" lvl="0" marL="1270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Carlito"/>
                <a:ea typeface="Carlito"/>
                <a:cs typeface="Carlito"/>
                <a:sym typeface="Carlito"/>
              </a:rPr>
              <a:t>PHYSICAL EDUCATION</a:t>
            </a:r>
            <a:endParaRPr b="1" i="0" sz="1400" u="none" cap="none" strike="noStrike">
              <a:solidFill>
                <a:schemeClr val="dk1"/>
              </a:solidFill>
              <a:latin typeface="Carlito"/>
              <a:ea typeface="Carlito"/>
              <a:cs typeface="Carlito"/>
              <a:sym typeface="Carlito"/>
            </a:endParaRPr>
          </a:p>
          <a:p>
            <a:pPr indent="0" lvl="0" marL="12700" marR="0" rtl="0" algn="ctr">
              <a:lnSpc>
                <a:spcPct val="100000"/>
              </a:lnSpc>
              <a:spcBef>
                <a:spcPts val="125"/>
              </a:spcBef>
              <a:spcAft>
                <a:spcPts val="0"/>
              </a:spcAft>
              <a:buClr>
                <a:srgbClr val="000000"/>
              </a:buClr>
              <a:buSzPts val="1200"/>
              <a:buFont typeface="Arial"/>
              <a:buNone/>
            </a:pPr>
            <a:r>
              <a:rPr b="1" lang="en-GB" sz="1200">
                <a:solidFill>
                  <a:schemeClr val="accent1"/>
                </a:solidFill>
                <a:latin typeface="Carlito"/>
                <a:ea typeface="Carlito"/>
                <a:cs typeface="Carlito"/>
                <a:sym typeface="Carlito"/>
              </a:rPr>
              <a:t>Dance</a:t>
            </a:r>
            <a:endParaRPr b="1" i="0" sz="1200" u="none" cap="none" strike="noStrike">
              <a:solidFill>
                <a:schemeClr val="accent1"/>
              </a:solidFill>
              <a:latin typeface="Carlito"/>
              <a:ea typeface="Carlito"/>
              <a:cs typeface="Carlito"/>
              <a:sym typeface="Carlito"/>
            </a:endParaRPr>
          </a:p>
          <a:p>
            <a:pPr indent="0" lvl="0" marL="12700" marR="0" rtl="0" algn="ctr">
              <a:lnSpc>
                <a:spcPct val="100000"/>
              </a:lnSpc>
              <a:spcBef>
                <a:spcPts val="125"/>
              </a:spcBef>
              <a:spcAft>
                <a:spcPts val="0"/>
              </a:spcAft>
              <a:buClr>
                <a:srgbClr val="000000"/>
              </a:buClr>
              <a:buSzPts val="900"/>
              <a:buFont typeface="Arial"/>
              <a:buNone/>
            </a:pPr>
            <a:r>
              <a:rPr b="0" i="0" lang="en-GB" sz="900" u="none" cap="none" strike="noStrike">
                <a:solidFill>
                  <a:schemeClr val="accent1"/>
                </a:solidFill>
                <a:latin typeface="Carlito"/>
                <a:ea typeface="Carlito"/>
                <a:cs typeface="Carlito"/>
                <a:sym typeface="Carlito"/>
              </a:rPr>
              <a:t>This half term in PE, Year 6 will be</a:t>
            </a:r>
            <a:r>
              <a:rPr lang="en-GB" sz="900">
                <a:solidFill>
                  <a:schemeClr val="accent1"/>
                </a:solidFill>
                <a:latin typeface="Carlito"/>
                <a:ea typeface="Carlito"/>
                <a:cs typeface="Carlito"/>
                <a:sym typeface="Carlito"/>
              </a:rPr>
              <a:t> creating a dance to the music of Thriller by </a:t>
            </a:r>
            <a:r>
              <a:rPr lang="en-GB" sz="900">
                <a:solidFill>
                  <a:schemeClr val="accent1"/>
                </a:solidFill>
                <a:latin typeface="Carlito"/>
                <a:ea typeface="Carlito"/>
                <a:cs typeface="Carlito"/>
                <a:sym typeface="Carlito"/>
              </a:rPr>
              <a:t>Michael</a:t>
            </a:r>
            <a:r>
              <a:rPr lang="en-GB" sz="900">
                <a:solidFill>
                  <a:schemeClr val="accent1"/>
                </a:solidFill>
                <a:latin typeface="Carlito"/>
                <a:ea typeface="Carlito"/>
                <a:cs typeface="Carlito"/>
                <a:sym typeface="Carlito"/>
              </a:rPr>
              <a:t> Jackson. </a:t>
            </a:r>
            <a:endParaRPr b="0" i="0" sz="1400" u="none" cap="none" strike="noStrike">
              <a:solidFill>
                <a:srgbClr val="000000"/>
              </a:solidFill>
              <a:latin typeface="Arial"/>
              <a:ea typeface="Arial"/>
              <a:cs typeface="Arial"/>
              <a:sym typeface="Arial"/>
            </a:endParaRPr>
          </a:p>
        </p:txBody>
      </p:sp>
      <p:grpSp>
        <p:nvGrpSpPr>
          <p:cNvPr id="76" name="Google Shape;76;p1"/>
          <p:cNvGrpSpPr/>
          <p:nvPr/>
        </p:nvGrpSpPr>
        <p:grpSpPr>
          <a:xfrm>
            <a:off x="8220775" y="5719242"/>
            <a:ext cx="3827829" cy="1063327"/>
            <a:chOff x="8243951" y="5929312"/>
            <a:chExt cx="3827829" cy="840122"/>
          </a:xfrm>
        </p:grpSpPr>
        <p:sp>
          <p:nvSpPr>
            <p:cNvPr id="77" name="Google Shape;77;p1"/>
            <p:cNvSpPr/>
            <p:nvPr/>
          </p:nvSpPr>
          <p:spPr>
            <a:xfrm>
              <a:off x="8252255" y="5940759"/>
              <a:ext cx="3819525" cy="828675"/>
            </a:xfrm>
            <a:custGeom>
              <a:rect b="b" l="l" r="r" t="t"/>
              <a:pathLst>
                <a:path extrusionOk="0" h="828675" w="3819525">
                  <a:moveTo>
                    <a:pt x="3681349" y="0"/>
                  </a:moveTo>
                  <a:lnTo>
                    <a:pt x="138049" y="0"/>
                  </a:lnTo>
                  <a:lnTo>
                    <a:pt x="94382" y="7041"/>
                  </a:lnTo>
                  <a:lnTo>
                    <a:pt x="56482" y="26648"/>
                  </a:lnTo>
                  <a:lnTo>
                    <a:pt x="26611" y="56545"/>
                  </a:lnTo>
                  <a:lnTo>
                    <a:pt x="7029" y="94458"/>
                  </a:lnTo>
                  <a:lnTo>
                    <a:pt x="0" y="138112"/>
                  </a:lnTo>
                  <a:lnTo>
                    <a:pt x="0" y="690562"/>
                  </a:lnTo>
                  <a:lnTo>
                    <a:pt x="7029" y="734216"/>
                  </a:lnTo>
                  <a:lnTo>
                    <a:pt x="26611" y="772129"/>
                  </a:lnTo>
                  <a:lnTo>
                    <a:pt x="56482" y="802026"/>
                  </a:lnTo>
                  <a:lnTo>
                    <a:pt x="94382" y="821633"/>
                  </a:lnTo>
                  <a:lnTo>
                    <a:pt x="138049" y="828675"/>
                  </a:lnTo>
                  <a:lnTo>
                    <a:pt x="3681349" y="828675"/>
                  </a:lnTo>
                  <a:lnTo>
                    <a:pt x="3725028" y="821633"/>
                  </a:lnTo>
                  <a:lnTo>
                    <a:pt x="3762960" y="802026"/>
                  </a:lnTo>
                  <a:lnTo>
                    <a:pt x="3792869" y="772129"/>
                  </a:lnTo>
                  <a:lnTo>
                    <a:pt x="3812482" y="734216"/>
                  </a:lnTo>
                  <a:lnTo>
                    <a:pt x="3819525" y="690562"/>
                  </a:lnTo>
                  <a:lnTo>
                    <a:pt x="3819525" y="138112"/>
                  </a:lnTo>
                  <a:lnTo>
                    <a:pt x="3812482" y="94458"/>
                  </a:lnTo>
                  <a:lnTo>
                    <a:pt x="3792869" y="56545"/>
                  </a:lnTo>
                  <a:lnTo>
                    <a:pt x="3762960" y="26648"/>
                  </a:lnTo>
                  <a:lnTo>
                    <a:pt x="3725028" y="7041"/>
                  </a:lnTo>
                  <a:lnTo>
                    <a:pt x="3681349" y="0"/>
                  </a:lnTo>
                  <a:close/>
                </a:path>
              </a:pathLst>
            </a:custGeom>
            <a:solidFill>
              <a:srgbClr val="DAE2F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8" name="Google Shape;78;p1"/>
            <p:cNvSpPr/>
            <p:nvPr/>
          </p:nvSpPr>
          <p:spPr>
            <a:xfrm>
              <a:off x="8243951" y="5929312"/>
              <a:ext cx="3819525" cy="828675"/>
            </a:xfrm>
            <a:custGeom>
              <a:rect b="b" l="l" r="r" t="t"/>
              <a:pathLst>
                <a:path extrusionOk="0" h="828675" w="3819525">
                  <a:moveTo>
                    <a:pt x="0" y="138112"/>
                  </a:moveTo>
                  <a:lnTo>
                    <a:pt x="7029" y="94458"/>
                  </a:lnTo>
                  <a:lnTo>
                    <a:pt x="26611" y="56545"/>
                  </a:lnTo>
                  <a:lnTo>
                    <a:pt x="56482" y="26648"/>
                  </a:lnTo>
                  <a:lnTo>
                    <a:pt x="94382" y="7041"/>
                  </a:lnTo>
                  <a:lnTo>
                    <a:pt x="138049" y="0"/>
                  </a:lnTo>
                  <a:lnTo>
                    <a:pt x="3681349" y="0"/>
                  </a:lnTo>
                  <a:lnTo>
                    <a:pt x="3725028" y="7041"/>
                  </a:lnTo>
                  <a:lnTo>
                    <a:pt x="3762960" y="26648"/>
                  </a:lnTo>
                  <a:lnTo>
                    <a:pt x="3792869" y="56545"/>
                  </a:lnTo>
                  <a:lnTo>
                    <a:pt x="3812482" y="94458"/>
                  </a:lnTo>
                  <a:lnTo>
                    <a:pt x="3819525" y="138112"/>
                  </a:lnTo>
                  <a:lnTo>
                    <a:pt x="3819525" y="690562"/>
                  </a:lnTo>
                  <a:lnTo>
                    <a:pt x="3812482" y="734216"/>
                  </a:lnTo>
                  <a:lnTo>
                    <a:pt x="3792869" y="772129"/>
                  </a:lnTo>
                  <a:lnTo>
                    <a:pt x="3762960" y="802026"/>
                  </a:lnTo>
                  <a:lnTo>
                    <a:pt x="3725028" y="821633"/>
                  </a:lnTo>
                  <a:lnTo>
                    <a:pt x="3681349" y="828675"/>
                  </a:lnTo>
                  <a:lnTo>
                    <a:pt x="138049" y="828675"/>
                  </a:lnTo>
                  <a:lnTo>
                    <a:pt x="94382" y="821633"/>
                  </a:lnTo>
                  <a:lnTo>
                    <a:pt x="56482" y="802026"/>
                  </a:lnTo>
                  <a:lnTo>
                    <a:pt x="26611" y="772129"/>
                  </a:lnTo>
                  <a:lnTo>
                    <a:pt x="7029" y="734216"/>
                  </a:lnTo>
                  <a:lnTo>
                    <a:pt x="0" y="690562"/>
                  </a:lnTo>
                  <a:lnTo>
                    <a:pt x="0" y="138112"/>
                  </a:lnTo>
                  <a:close/>
                </a:path>
              </a:pathLst>
            </a:custGeom>
            <a:noFill/>
            <a:ln cap="flat" cmpd="sng" w="12700">
              <a:solidFill>
                <a:srgbClr val="2E528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79" name="Google Shape;79;p1"/>
          <p:cNvSpPr txBox="1"/>
          <p:nvPr/>
        </p:nvSpPr>
        <p:spPr>
          <a:xfrm>
            <a:off x="8250725" y="5777502"/>
            <a:ext cx="3786600" cy="1015200"/>
          </a:xfrm>
          <a:prstGeom prst="rect">
            <a:avLst/>
          </a:prstGeom>
          <a:noFill/>
          <a:ln>
            <a:noFill/>
          </a:ln>
        </p:spPr>
        <p:txBody>
          <a:bodyPr anchorCtr="0" anchor="t" bIns="0" lIns="0" spcFirstLastPara="1" rIns="0" wrap="square" tIns="1587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Carlito"/>
                <a:ea typeface="Carlito"/>
                <a:cs typeface="Carlito"/>
                <a:sym typeface="Carlito"/>
              </a:rPr>
              <a:t>RELIGIOUS EDUCATION</a:t>
            </a:r>
            <a:endParaRPr b="0" i="0" sz="1400" u="none" cap="none" strike="noStrike">
              <a:solidFill>
                <a:schemeClr val="dk1"/>
              </a:solidFill>
              <a:latin typeface="Carlito"/>
              <a:ea typeface="Carlito"/>
              <a:cs typeface="Carlito"/>
              <a:sym typeface="Carlito"/>
            </a:endParaRPr>
          </a:p>
          <a:p>
            <a:pPr indent="0" lvl="0" marL="0" marR="0" rtl="0" algn="ctr">
              <a:lnSpc>
                <a:spcPct val="100000"/>
              </a:lnSpc>
              <a:spcBef>
                <a:spcPts val="25"/>
              </a:spcBef>
              <a:spcAft>
                <a:spcPts val="0"/>
              </a:spcAft>
              <a:buClr>
                <a:srgbClr val="000000"/>
              </a:buClr>
              <a:buSzPts val="1200"/>
              <a:buFont typeface="Arial"/>
              <a:buNone/>
            </a:pPr>
            <a:r>
              <a:rPr b="1" i="0" lang="en-GB" sz="1200" u="none" cap="none" strike="noStrike">
                <a:solidFill>
                  <a:srgbClr val="4471C4"/>
                </a:solidFill>
                <a:latin typeface="Carlito"/>
                <a:ea typeface="Carlito"/>
                <a:cs typeface="Carlito"/>
                <a:sym typeface="Carlito"/>
              </a:rPr>
              <a:t>What difference does the resurrection make to Christians?</a:t>
            </a:r>
            <a:endParaRPr b="0" i="0" sz="1200" u="none" cap="none" strike="noStrike">
              <a:solidFill>
                <a:schemeClr val="dk1"/>
              </a:solidFill>
              <a:latin typeface="Carlito"/>
              <a:ea typeface="Carlito"/>
              <a:cs typeface="Carlito"/>
              <a:sym typeface="Carlito"/>
            </a:endParaRPr>
          </a:p>
          <a:p>
            <a:pPr indent="0" lvl="0" marL="0" marR="0" rtl="0" algn="ctr">
              <a:lnSpc>
                <a:spcPct val="100000"/>
              </a:lnSpc>
              <a:spcBef>
                <a:spcPts val="85"/>
              </a:spcBef>
              <a:spcAft>
                <a:spcPts val="0"/>
              </a:spcAft>
              <a:buClr>
                <a:srgbClr val="000000"/>
              </a:buClr>
              <a:buSzPts val="950"/>
              <a:buFont typeface="Arial"/>
              <a:buNone/>
            </a:pPr>
            <a:r>
              <a:rPr b="0" i="0" lang="en-GB" sz="950" u="none" cap="none" strike="noStrike">
                <a:solidFill>
                  <a:srgbClr val="4471C4"/>
                </a:solidFill>
                <a:latin typeface="Carlito"/>
                <a:ea typeface="Carlito"/>
                <a:cs typeface="Carlito"/>
                <a:sym typeface="Carlito"/>
              </a:rPr>
              <a:t>This half term in RE, Year 6 will explore the ‘big story’ of the Bible, focusing on the life, death, and resurrection of Jesus Christ. Pupils will study Luke 24 and learn how ideas of sacrifice, forgiveness, and eternal life are reflected in Christian worship and practice.</a:t>
            </a:r>
            <a:endParaRPr b="0" i="0" sz="950" u="none" cap="none" strike="noStrike">
              <a:solidFill>
                <a:srgbClr val="4471C4"/>
              </a:solidFill>
              <a:latin typeface="Carlito"/>
              <a:ea typeface="Carlito"/>
              <a:cs typeface="Carlito"/>
              <a:sym typeface="Carlito"/>
            </a:endParaRPr>
          </a:p>
        </p:txBody>
      </p:sp>
      <p:grpSp>
        <p:nvGrpSpPr>
          <p:cNvPr id="80" name="Google Shape;80;p1"/>
          <p:cNvGrpSpPr/>
          <p:nvPr/>
        </p:nvGrpSpPr>
        <p:grpSpPr>
          <a:xfrm>
            <a:off x="90899" y="5240184"/>
            <a:ext cx="3932320" cy="1228622"/>
            <a:chOff x="83102" y="5557901"/>
            <a:chExt cx="3932320" cy="1200150"/>
          </a:xfrm>
        </p:grpSpPr>
        <p:sp>
          <p:nvSpPr>
            <p:cNvPr id="81" name="Google Shape;81;p1"/>
            <p:cNvSpPr/>
            <p:nvPr/>
          </p:nvSpPr>
          <p:spPr>
            <a:xfrm>
              <a:off x="83102" y="5557901"/>
              <a:ext cx="3915410" cy="1200150"/>
            </a:xfrm>
            <a:custGeom>
              <a:rect b="b" l="l" r="r" t="t"/>
              <a:pathLst>
                <a:path extrusionOk="0" h="1200150" w="3915410">
                  <a:moveTo>
                    <a:pt x="3714686" y="0"/>
                  </a:moveTo>
                  <a:lnTo>
                    <a:pt x="200025" y="0"/>
                  </a:lnTo>
                  <a:lnTo>
                    <a:pt x="154163" y="5279"/>
                  </a:lnTo>
                  <a:lnTo>
                    <a:pt x="112061" y="20319"/>
                  </a:lnTo>
                  <a:lnTo>
                    <a:pt x="74922" y="43920"/>
                  </a:lnTo>
                  <a:lnTo>
                    <a:pt x="43945" y="74883"/>
                  </a:lnTo>
                  <a:lnTo>
                    <a:pt x="20331" y="112010"/>
                  </a:lnTo>
                  <a:lnTo>
                    <a:pt x="5283" y="154103"/>
                  </a:lnTo>
                  <a:lnTo>
                    <a:pt x="0" y="199961"/>
                  </a:lnTo>
                  <a:lnTo>
                    <a:pt x="0" y="1000061"/>
                  </a:lnTo>
                  <a:lnTo>
                    <a:pt x="5283" y="1045923"/>
                  </a:lnTo>
                  <a:lnTo>
                    <a:pt x="20331" y="1088024"/>
                  </a:lnTo>
                  <a:lnTo>
                    <a:pt x="43945" y="1125164"/>
                  </a:lnTo>
                  <a:lnTo>
                    <a:pt x="74922" y="1156141"/>
                  </a:lnTo>
                  <a:lnTo>
                    <a:pt x="112061" y="1179754"/>
                  </a:lnTo>
                  <a:lnTo>
                    <a:pt x="154163" y="1194803"/>
                  </a:lnTo>
                  <a:lnTo>
                    <a:pt x="200025" y="1200086"/>
                  </a:lnTo>
                  <a:lnTo>
                    <a:pt x="3714686" y="1200086"/>
                  </a:lnTo>
                  <a:lnTo>
                    <a:pt x="3760563" y="1194803"/>
                  </a:lnTo>
                  <a:lnTo>
                    <a:pt x="3802686" y="1179754"/>
                  </a:lnTo>
                  <a:lnTo>
                    <a:pt x="3839849" y="1156141"/>
                  </a:lnTo>
                  <a:lnTo>
                    <a:pt x="3870851" y="1125164"/>
                  </a:lnTo>
                  <a:lnTo>
                    <a:pt x="3894485" y="1088024"/>
                  </a:lnTo>
                  <a:lnTo>
                    <a:pt x="3909549" y="1045923"/>
                  </a:lnTo>
                  <a:lnTo>
                    <a:pt x="3914838" y="1000061"/>
                  </a:lnTo>
                  <a:lnTo>
                    <a:pt x="3914838" y="199961"/>
                  </a:lnTo>
                  <a:lnTo>
                    <a:pt x="3909549" y="154103"/>
                  </a:lnTo>
                  <a:lnTo>
                    <a:pt x="3894485" y="112010"/>
                  </a:lnTo>
                  <a:lnTo>
                    <a:pt x="3870851" y="74883"/>
                  </a:lnTo>
                  <a:lnTo>
                    <a:pt x="3839849" y="43920"/>
                  </a:lnTo>
                  <a:lnTo>
                    <a:pt x="3802686" y="20319"/>
                  </a:lnTo>
                  <a:lnTo>
                    <a:pt x="3760563" y="5279"/>
                  </a:lnTo>
                  <a:lnTo>
                    <a:pt x="3714686" y="0"/>
                  </a:lnTo>
                  <a:close/>
                </a:path>
              </a:pathLst>
            </a:custGeom>
            <a:solidFill>
              <a:srgbClr val="DAE2F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2" name="Google Shape;82;p1"/>
            <p:cNvSpPr/>
            <p:nvPr/>
          </p:nvSpPr>
          <p:spPr>
            <a:xfrm>
              <a:off x="100012" y="5557901"/>
              <a:ext cx="3915410" cy="1200150"/>
            </a:xfrm>
            <a:custGeom>
              <a:rect b="b" l="l" r="r" t="t"/>
              <a:pathLst>
                <a:path extrusionOk="0" h="1200150" w="3915410">
                  <a:moveTo>
                    <a:pt x="0" y="199961"/>
                  </a:moveTo>
                  <a:lnTo>
                    <a:pt x="5283" y="154103"/>
                  </a:lnTo>
                  <a:lnTo>
                    <a:pt x="20331" y="112010"/>
                  </a:lnTo>
                  <a:lnTo>
                    <a:pt x="43945" y="74883"/>
                  </a:lnTo>
                  <a:lnTo>
                    <a:pt x="74922" y="43920"/>
                  </a:lnTo>
                  <a:lnTo>
                    <a:pt x="112061" y="20319"/>
                  </a:lnTo>
                  <a:lnTo>
                    <a:pt x="154163" y="5279"/>
                  </a:lnTo>
                  <a:lnTo>
                    <a:pt x="200025" y="0"/>
                  </a:lnTo>
                  <a:lnTo>
                    <a:pt x="3714686" y="0"/>
                  </a:lnTo>
                  <a:lnTo>
                    <a:pt x="3760563" y="5279"/>
                  </a:lnTo>
                  <a:lnTo>
                    <a:pt x="3802686" y="20319"/>
                  </a:lnTo>
                  <a:lnTo>
                    <a:pt x="3839849" y="43920"/>
                  </a:lnTo>
                  <a:lnTo>
                    <a:pt x="3870851" y="74883"/>
                  </a:lnTo>
                  <a:lnTo>
                    <a:pt x="3894485" y="112010"/>
                  </a:lnTo>
                  <a:lnTo>
                    <a:pt x="3909549" y="154103"/>
                  </a:lnTo>
                  <a:lnTo>
                    <a:pt x="3914838" y="199961"/>
                  </a:lnTo>
                  <a:lnTo>
                    <a:pt x="3914838" y="1000061"/>
                  </a:lnTo>
                  <a:lnTo>
                    <a:pt x="3909549" y="1045923"/>
                  </a:lnTo>
                  <a:lnTo>
                    <a:pt x="3894485" y="1088024"/>
                  </a:lnTo>
                  <a:lnTo>
                    <a:pt x="3870851" y="1125164"/>
                  </a:lnTo>
                  <a:lnTo>
                    <a:pt x="3839849" y="1156141"/>
                  </a:lnTo>
                  <a:lnTo>
                    <a:pt x="3802686" y="1179754"/>
                  </a:lnTo>
                  <a:lnTo>
                    <a:pt x="3760563" y="1194803"/>
                  </a:lnTo>
                  <a:lnTo>
                    <a:pt x="3714686" y="1200086"/>
                  </a:lnTo>
                  <a:lnTo>
                    <a:pt x="200025" y="1200086"/>
                  </a:lnTo>
                  <a:lnTo>
                    <a:pt x="154163" y="1194803"/>
                  </a:lnTo>
                  <a:lnTo>
                    <a:pt x="112061" y="1179754"/>
                  </a:lnTo>
                  <a:lnTo>
                    <a:pt x="74922" y="1156141"/>
                  </a:lnTo>
                  <a:lnTo>
                    <a:pt x="43945" y="1125164"/>
                  </a:lnTo>
                  <a:lnTo>
                    <a:pt x="20331" y="1088024"/>
                  </a:lnTo>
                  <a:lnTo>
                    <a:pt x="5283" y="1045923"/>
                  </a:lnTo>
                  <a:lnTo>
                    <a:pt x="0" y="1000061"/>
                  </a:lnTo>
                  <a:lnTo>
                    <a:pt x="0" y="199961"/>
                  </a:lnTo>
                  <a:close/>
                </a:path>
              </a:pathLst>
            </a:custGeom>
            <a:noFill/>
            <a:ln cap="flat" cmpd="sng" w="12700">
              <a:solidFill>
                <a:srgbClr val="2E528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83" name="Google Shape;83;p1"/>
          <p:cNvSpPr txBox="1"/>
          <p:nvPr/>
        </p:nvSpPr>
        <p:spPr>
          <a:xfrm>
            <a:off x="107800" y="5335306"/>
            <a:ext cx="3898500" cy="1153800"/>
          </a:xfrm>
          <a:prstGeom prst="rect">
            <a:avLst/>
          </a:prstGeom>
          <a:noFill/>
          <a:ln>
            <a:noFill/>
          </a:ln>
        </p:spPr>
        <p:txBody>
          <a:bodyPr anchorCtr="0" anchor="t" bIns="0" lIns="0" spcFirstLastPara="1" rIns="0" wrap="square" tIns="1587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Carlito"/>
                <a:ea typeface="Carlito"/>
                <a:cs typeface="Carlito"/>
                <a:sym typeface="Carlito"/>
              </a:rPr>
              <a:t>COMPUTING</a:t>
            </a:r>
            <a:endParaRPr b="0" i="0" sz="1400" u="none" cap="none" strike="noStrike">
              <a:solidFill>
                <a:schemeClr val="dk1"/>
              </a:solidFill>
              <a:latin typeface="Carlito"/>
              <a:ea typeface="Carlito"/>
              <a:cs typeface="Carlito"/>
              <a:sym typeface="Carlito"/>
            </a:endParaRPr>
          </a:p>
          <a:p>
            <a:pPr indent="0" lvl="0" marL="3810" marR="0" rtl="0" algn="ctr">
              <a:lnSpc>
                <a:spcPct val="100000"/>
              </a:lnSpc>
              <a:spcBef>
                <a:spcPts val="25"/>
              </a:spcBef>
              <a:spcAft>
                <a:spcPts val="0"/>
              </a:spcAft>
              <a:buClr>
                <a:srgbClr val="000000"/>
              </a:buClr>
              <a:buSzPts val="1200"/>
              <a:buFont typeface="Arial"/>
              <a:buNone/>
            </a:pPr>
            <a:r>
              <a:rPr b="1" i="0" lang="en-GB" sz="1200" u="none" cap="none" strike="noStrike">
                <a:solidFill>
                  <a:srgbClr val="4471C4"/>
                </a:solidFill>
                <a:latin typeface="Carlito"/>
                <a:ea typeface="Carlito"/>
                <a:cs typeface="Carlito"/>
                <a:sym typeface="Carlito"/>
              </a:rPr>
              <a:t>Smart Communities</a:t>
            </a:r>
            <a:endParaRPr b="1" i="0" sz="950" u="none" cap="none" strike="noStrike">
              <a:solidFill>
                <a:schemeClr val="accent1"/>
              </a:solidFill>
              <a:latin typeface="Carlito"/>
              <a:ea typeface="Carlito"/>
              <a:cs typeface="Carlito"/>
              <a:sym typeface="Carlito"/>
            </a:endParaRPr>
          </a:p>
          <a:p>
            <a:pPr indent="0" lvl="0" marL="3810" marR="0" rtl="0" algn="ctr">
              <a:lnSpc>
                <a:spcPct val="100000"/>
              </a:lnSpc>
              <a:spcBef>
                <a:spcPts val="25"/>
              </a:spcBef>
              <a:spcAft>
                <a:spcPts val="0"/>
              </a:spcAft>
              <a:buClr>
                <a:srgbClr val="000000"/>
              </a:buClr>
              <a:buSzPts val="950"/>
              <a:buFont typeface="Arial"/>
              <a:buNone/>
            </a:pPr>
            <a:r>
              <a:rPr b="0" i="0" lang="en-GB" sz="950" u="none" cap="none" strike="noStrike">
                <a:solidFill>
                  <a:srgbClr val="4471C4"/>
                </a:solidFill>
                <a:latin typeface="Carlito"/>
                <a:ea typeface="Carlito"/>
                <a:cs typeface="Carlito"/>
                <a:sym typeface="Carlito"/>
              </a:rPr>
              <a:t>This half term in Computing, Year 6 will explore how technology can be used to make their surroundings more responsive to the needs of their community. Pupils will learn about loops, variables, sensors, and conditional statements to program simulations, before using a user-centred design process to plan and prototype improvements for their school</a:t>
            </a:r>
            <a:endParaRPr b="0" i="0" sz="950" u="none" cap="none" strike="noStrike">
              <a:solidFill>
                <a:schemeClr val="accent1"/>
              </a:solidFill>
              <a:latin typeface="Carlito"/>
              <a:ea typeface="Carlito"/>
              <a:cs typeface="Carlito"/>
              <a:sym typeface="Carlito"/>
            </a:endParaRPr>
          </a:p>
        </p:txBody>
      </p:sp>
      <p:grpSp>
        <p:nvGrpSpPr>
          <p:cNvPr id="84" name="Google Shape;84;p1"/>
          <p:cNvGrpSpPr/>
          <p:nvPr/>
        </p:nvGrpSpPr>
        <p:grpSpPr>
          <a:xfrm>
            <a:off x="4158350" y="5559509"/>
            <a:ext cx="3876675" cy="1079515"/>
            <a:chOff x="4176776" y="5929312"/>
            <a:chExt cx="3876675" cy="828675"/>
          </a:xfrm>
        </p:grpSpPr>
        <p:sp>
          <p:nvSpPr>
            <p:cNvPr id="85" name="Google Shape;85;p1"/>
            <p:cNvSpPr/>
            <p:nvPr/>
          </p:nvSpPr>
          <p:spPr>
            <a:xfrm>
              <a:off x="4176776" y="5929312"/>
              <a:ext cx="3876675" cy="828675"/>
            </a:xfrm>
            <a:custGeom>
              <a:rect b="b" l="l" r="r" t="t"/>
              <a:pathLst>
                <a:path extrusionOk="0" h="828675" w="3876675">
                  <a:moveTo>
                    <a:pt x="3738499" y="0"/>
                  </a:moveTo>
                  <a:lnTo>
                    <a:pt x="138049" y="0"/>
                  </a:lnTo>
                  <a:lnTo>
                    <a:pt x="94382" y="7041"/>
                  </a:lnTo>
                  <a:lnTo>
                    <a:pt x="56482" y="26648"/>
                  </a:lnTo>
                  <a:lnTo>
                    <a:pt x="26611" y="56545"/>
                  </a:lnTo>
                  <a:lnTo>
                    <a:pt x="7029" y="94458"/>
                  </a:lnTo>
                  <a:lnTo>
                    <a:pt x="0" y="138112"/>
                  </a:lnTo>
                  <a:lnTo>
                    <a:pt x="0" y="690562"/>
                  </a:lnTo>
                  <a:lnTo>
                    <a:pt x="7029" y="734216"/>
                  </a:lnTo>
                  <a:lnTo>
                    <a:pt x="26611" y="772129"/>
                  </a:lnTo>
                  <a:lnTo>
                    <a:pt x="56482" y="802026"/>
                  </a:lnTo>
                  <a:lnTo>
                    <a:pt x="94382" y="821633"/>
                  </a:lnTo>
                  <a:lnTo>
                    <a:pt x="138049" y="828675"/>
                  </a:lnTo>
                  <a:lnTo>
                    <a:pt x="3738499" y="828675"/>
                  </a:lnTo>
                  <a:lnTo>
                    <a:pt x="3782178" y="821633"/>
                  </a:lnTo>
                  <a:lnTo>
                    <a:pt x="3820110" y="802026"/>
                  </a:lnTo>
                  <a:lnTo>
                    <a:pt x="3850019" y="772129"/>
                  </a:lnTo>
                  <a:lnTo>
                    <a:pt x="3869632" y="734216"/>
                  </a:lnTo>
                  <a:lnTo>
                    <a:pt x="3876675" y="690562"/>
                  </a:lnTo>
                  <a:lnTo>
                    <a:pt x="3876675" y="138112"/>
                  </a:lnTo>
                  <a:lnTo>
                    <a:pt x="3869632" y="94458"/>
                  </a:lnTo>
                  <a:lnTo>
                    <a:pt x="3850019" y="56545"/>
                  </a:lnTo>
                  <a:lnTo>
                    <a:pt x="3820110" y="26648"/>
                  </a:lnTo>
                  <a:lnTo>
                    <a:pt x="3782178" y="7041"/>
                  </a:lnTo>
                  <a:lnTo>
                    <a:pt x="3738499" y="0"/>
                  </a:lnTo>
                  <a:close/>
                </a:path>
              </a:pathLst>
            </a:custGeom>
            <a:solidFill>
              <a:srgbClr val="DAE2F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6" name="Google Shape;86;p1"/>
            <p:cNvSpPr/>
            <p:nvPr/>
          </p:nvSpPr>
          <p:spPr>
            <a:xfrm>
              <a:off x="4176776" y="5929312"/>
              <a:ext cx="3876675" cy="828675"/>
            </a:xfrm>
            <a:custGeom>
              <a:rect b="b" l="l" r="r" t="t"/>
              <a:pathLst>
                <a:path extrusionOk="0" h="828675" w="3876675">
                  <a:moveTo>
                    <a:pt x="0" y="138112"/>
                  </a:moveTo>
                  <a:lnTo>
                    <a:pt x="7029" y="94458"/>
                  </a:lnTo>
                  <a:lnTo>
                    <a:pt x="26611" y="56545"/>
                  </a:lnTo>
                  <a:lnTo>
                    <a:pt x="56482" y="26648"/>
                  </a:lnTo>
                  <a:lnTo>
                    <a:pt x="94382" y="7041"/>
                  </a:lnTo>
                  <a:lnTo>
                    <a:pt x="138049" y="0"/>
                  </a:lnTo>
                  <a:lnTo>
                    <a:pt x="3738499" y="0"/>
                  </a:lnTo>
                  <a:lnTo>
                    <a:pt x="3782178" y="7041"/>
                  </a:lnTo>
                  <a:lnTo>
                    <a:pt x="3820110" y="26648"/>
                  </a:lnTo>
                  <a:lnTo>
                    <a:pt x="3850019" y="56545"/>
                  </a:lnTo>
                  <a:lnTo>
                    <a:pt x="3869632" y="94458"/>
                  </a:lnTo>
                  <a:lnTo>
                    <a:pt x="3876675" y="138112"/>
                  </a:lnTo>
                  <a:lnTo>
                    <a:pt x="3876675" y="690562"/>
                  </a:lnTo>
                  <a:lnTo>
                    <a:pt x="3869632" y="734216"/>
                  </a:lnTo>
                  <a:lnTo>
                    <a:pt x="3850019" y="772129"/>
                  </a:lnTo>
                  <a:lnTo>
                    <a:pt x="3820110" y="802026"/>
                  </a:lnTo>
                  <a:lnTo>
                    <a:pt x="3782178" y="821633"/>
                  </a:lnTo>
                  <a:lnTo>
                    <a:pt x="3738499" y="828675"/>
                  </a:lnTo>
                  <a:lnTo>
                    <a:pt x="138049" y="828675"/>
                  </a:lnTo>
                  <a:lnTo>
                    <a:pt x="94382" y="821633"/>
                  </a:lnTo>
                  <a:lnTo>
                    <a:pt x="56482" y="802026"/>
                  </a:lnTo>
                  <a:lnTo>
                    <a:pt x="26611" y="772129"/>
                  </a:lnTo>
                  <a:lnTo>
                    <a:pt x="7029" y="734216"/>
                  </a:lnTo>
                  <a:lnTo>
                    <a:pt x="0" y="690562"/>
                  </a:lnTo>
                  <a:lnTo>
                    <a:pt x="0" y="138112"/>
                  </a:lnTo>
                  <a:close/>
                </a:path>
              </a:pathLst>
            </a:custGeom>
            <a:noFill/>
            <a:ln cap="flat" cmpd="sng" w="12700">
              <a:solidFill>
                <a:srgbClr val="2E528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87" name="Google Shape;87;p1"/>
          <p:cNvSpPr txBox="1"/>
          <p:nvPr/>
        </p:nvSpPr>
        <p:spPr>
          <a:xfrm>
            <a:off x="4321325" y="5594103"/>
            <a:ext cx="3581400" cy="726000"/>
          </a:xfrm>
          <a:prstGeom prst="rect">
            <a:avLst/>
          </a:prstGeom>
          <a:noFill/>
          <a:ln>
            <a:noFill/>
          </a:ln>
        </p:spPr>
        <p:txBody>
          <a:bodyPr anchorCtr="0" anchor="t" bIns="0" lIns="0" spcFirstLastPara="1" rIns="0" wrap="square" tIns="31750">
            <a:sp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dk1"/>
                </a:solidFill>
                <a:latin typeface="Carlito"/>
                <a:ea typeface="Carlito"/>
                <a:cs typeface="Carlito"/>
                <a:sym typeface="Carlito"/>
              </a:rPr>
              <a:t>MUSIC</a:t>
            </a:r>
            <a:endParaRPr b="1" i="0" sz="1200" u="none" cap="none" strike="noStrike">
              <a:solidFill>
                <a:schemeClr val="dk1"/>
              </a:solidFill>
              <a:latin typeface="Carlito"/>
              <a:ea typeface="Carlito"/>
              <a:cs typeface="Carlito"/>
              <a:sym typeface="Carlito"/>
            </a:endParaRPr>
          </a:p>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accent1"/>
                </a:solidFill>
                <a:latin typeface="Carlito"/>
                <a:ea typeface="Carlito"/>
                <a:cs typeface="Carlito"/>
                <a:sym typeface="Carlito"/>
              </a:rPr>
              <a:t>Theme and Variations: </a:t>
            </a:r>
            <a:r>
              <a:rPr b="1" lang="en-GB" sz="1200">
                <a:solidFill>
                  <a:schemeClr val="accent1"/>
                </a:solidFill>
                <a:latin typeface="Carlito"/>
                <a:ea typeface="Carlito"/>
                <a:cs typeface="Carlito"/>
                <a:sym typeface="Carlito"/>
              </a:rPr>
              <a:t>Film Music</a:t>
            </a:r>
            <a:endParaRPr b="1" i="0" sz="1200" u="none" cap="none" strike="noStrike">
              <a:solidFill>
                <a:schemeClr val="accent1"/>
              </a:solidFill>
              <a:latin typeface="Carlito"/>
              <a:ea typeface="Carlito"/>
              <a:cs typeface="Carlito"/>
              <a:sym typeface="Carlito"/>
            </a:endParaRPr>
          </a:p>
          <a:p>
            <a:pPr indent="0" lvl="0" marL="0" marR="0" rtl="0" algn="ctr">
              <a:lnSpc>
                <a:spcPct val="100000"/>
              </a:lnSpc>
              <a:spcBef>
                <a:spcPts val="250"/>
              </a:spcBef>
              <a:spcAft>
                <a:spcPts val="0"/>
              </a:spcAft>
              <a:buClr>
                <a:srgbClr val="000000"/>
              </a:buClr>
              <a:buSzPts val="950"/>
              <a:buFont typeface="Arial"/>
              <a:buNone/>
            </a:pPr>
            <a:r>
              <a:rPr b="0" i="0" lang="en-GB" sz="950" u="none" cap="none" strike="noStrike">
                <a:solidFill>
                  <a:schemeClr val="accent1"/>
                </a:solidFill>
                <a:latin typeface="Carlito"/>
                <a:ea typeface="Carlito"/>
                <a:cs typeface="Carlito"/>
                <a:sym typeface="Carlito"/>
              </a:rPr>
              <a:t>This half term in Music, Year 6 will explore the concept of </a:t>
            </a:r>
            <a:r>
              <a:rPr lang="en-GB" sz="950">
                <a:solidFill>
                  <a:schemeClr val="accent1"/>
                </a:solidFill>
                <a:latin typeface="Carlito"/>
                <a:ea typeface="Carlito"/>
                <a:cs typeface="Carlito"/>
                <a:sym typeface="Carlito"/>
              </a:rPr>
              <a:t>film music. Children will work towards composing their own film score.</a:t>
            </a:r>
            <a:endParaRPr b="1" i="0" sz="950" u="none" cap="none" strike="noStrike">
              <a:solidFill>
                <a:schemeClr val="dk1"/>
              </a:solidFill>
              <a:latin typeface="Carlito"/>
              <a:ea typeface="Carlito"/>
              <a:cs typeface="Carlito"/>
              <a:sym typeface="Carlito"/>
            </a:endParaRPr>
          </a:p>
        </p:txBody>
      </p:sp>
      <p:pic>
        <p:nvPicPr>
          <p:cNvPr id="88" name="Google Shape;88;p1"/>
          <p:cNvPicPr preferRelativeResize="0"/>
          <p:nvPr/>
        </p:nvPicPr>
        <p:blipFill rotWithShape="1">
          <a:blip r:embed="rId3">
            <a:alphaModFix/>
          </a:blip>
          <a:srcRect b="0" l="0" r="0" t="0"/>
          <a:stretch/>
        </p:blipFill>
        <p:spPr>
          <a:xfrm>
            <a:off x="4132979" y="2002766"/>
            <a:ext cx="4132455" cy="1617303"/>
          </a:xfrm>
          <a:prstGeom prst="rect">
            <a:avLst/>
          </a:prstGeom>
          <a:noFill/>
          <a:ln>
            <a:noFill/>
          </a:ln>
        </p:spPr>
      </p:pic>
      <p:grpSp>
        <p:nvGrpSpPr>
          <p:cNvPr id="89" name="Google Shape;89;p1"/>
          <p:cNvGrpSpPr/>
          <p:nvPr/>
        </p:nvGrpSpPr>
        <p:grpSpPr>
          <a:xfrm>
            <a:off x="8262204" y="208231"/>
            <a:ext cx="3819525" cy="1364425"/>
            <a:chOff x="8215376" y="1709801"/>
            <a:chExt cx="3819525" cy="1628775"/>
          </a:xfrm>
        </p:grpSpPr>
        <p:sp>
          <p:nvSpPr>
            <p:cNvPr id="90" name="Google Shape;90;p1"/>
            <p:cNvSpPr/>
            <p:nvPr/>
          </p:nvSpPr>
          <p:spPr>
            <a:xfrm>
              <a:off x="8215376" y="1709801"/>
              <a:ext cx="3819525" cy="1628775"/>
            </a:xfrm>
            <a:custGeom>
              <a:rect b="b" l="l" r="r" t="t"/>
              <a:pathLst>
                <a:path extrusionOk="0" h="1628775" w="3819525">
                  <a:moveTo>
                    <a:pt x="3547999" y="0"/>
                  </a:moveTo>
                  <a:lnTo>
                    <a:pt x="271399" y="0"/>
                  </a:lnTo>
                  <a:lnTo>
                    <a:pt x="222622" y="4373"/>
                  </a:lnTo>
                  <a:lnTo>
                    <a:pt x="176711" y="16982"/>
                  </a:lnTo>
                  <a:lnTo>
                    <a:pt x="134431" y="37060"/>
                  </a:lnTo>
                  <a:lnTo>
                    <a:pt x="96552" y="63839"/>
                  </a:lnTo>
                  <a:lnTo>
                    <a:pt x="63839" y="96552"/>
                  </a:lnTo>
                  <a:lnTo>
                    <a:pt x="37060" y="134431"/>
                  </a:lnTo>
                  <a:lnTo>
                    <a:pt x="16982" y="176711"/>
                  </a:lnTo>
                  <a:lnTo>
                    <a:pt x="4373" y="222622"/>
                  </a:lnTo>
                  <a:lnTo>
                    <a:pt x="0" y="271399"/>
                  </a:lnTo>
                  <a:lnTo>
                    <a:pt x="0" y="1357249"/>
                  </a:lnTo>
                  <a:lnTo>
                    <a:pt x="4373" y="1406029"/>
                  </a:lnTo>
                  <a:lnTo>
                    <a:pt x="16982" y="1451953"/>
                  </a:lnTo>
                  <a:lnTo>
                    <a:pt x="37060" y="1494249"/>
                  </a:lnTo>
                  <a:lnTo>
                    <a:pt x="63839" y="1532148"/>
                  </a:lnTo>
                  <a:lnTo>
                    <a:pt x="96552" y="1564882"/>
                  </a:lnTo>
                  <a:lnTo>
                    <a:pt x="134431" y="1591681"/>
                  </a:lnTo>
                  <a:lnTo>
                    <a:pt x="176711" y="1611776"/>
                  </a:lnTo>
                  <a:lnTo>
                    <a:pt x="222622" y="1624397"/>
                  </a:lnTo>
                  <a:lnTo>
                    <a:pt x="271399" y="1628775"/>
                  </a:lnTo>
                  <a:lnTo>
                    <a:pt x="3547999" y="1628775"/>
                  </a:lnTo>
                  <a:lnTo>
                    <a:pt x="3596779" y="1624397"/>
                  </a:lnTo>
                  <a:lnTo>
                    <a:pt x="3642703" y="1611776"/>
                  </a:lnTo>
                  <a:lnTo>
                    <a:pt x="3684999" y="1591681"/>
                  </a:lnTo>
                  <a:lnTo>
                    <a:pt x="3722898" y="1564882"/>
                  </a:lnTo>
                  <a:lnTo>
                    <a:pt x="3755632" y="1532148"/>
                  </a:lnTo>
                  <a:lnTo>
                    <a:pt x="3782431" y="1494249"/>
                  </a:lnTo>
                  <a:lnTo>
                    <a:pt x="3802526" y="1451953"/>
                  </a:lnTo>
                  <a:lnTo>
                    <a:pt x="3815147" y="1406029"/>
                  </a:lnTo>
                  <a:lnTo>
                    <a:pt x="3819525" y="1357249"/>
                  </a:lnTo>
                  <a:lnTo>
                    <a:pt x="3819525" y="271399"/>
                  </a:lnTo>
                  <a:lnTo>
                    <a:pt x="3815147" y="222622"/>
                  </a:lnTo>
                  <a:lnTo>
                    <a:pt x="3802526" y="176711"/>
                  </a:lnTo>
                  <a:lnTo>
                    <a:pt x="3782431" y="134431"/>
                  </a:lnTo>
                  <a:lnTo>
                    <a:pt x="3755632" y="96552"/>
                  </a:lnTo>
                  <a:lnTo>
                    <a:pt x="3722898" y="63839"/>
                  </a:lnTo>
                  <a:lnTo>
                    <a:pt x="3684999" y="37060"/>
                  </a:lnTo>
                  <a:lnTo>
                    <a:pt x="3642703" y="16982"/>
                  </a:lnTo>
                  <a:lnTo>
                    <a:pt x="3596779" y="4373"/>
                  </a:lnTo>
                  <a:lnTo>
                    <a:pt x="3547999" y="0"/>
                  </a:lnTo>
                  <a:close/>
                </a:path>
              </a:pathLst>
            </a:custGeom>
            <a:solidFill>
              <a:srgbClr val="DAE2F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1" name="Google Shape;91;p1"/>
            <p:cNvSpPr/>
            <p:nvPr/>
          </p:nvSpPr>
          <p:spPr>
            <a:xfrm>
              <a:off x="8215376" y="1709801"/>
              <a:ext cx="3819525" cy="1628775"/>
            </a:xfrm>
            <a:custGeom>
              <a:rect b="b" l="l" r="r" t="t"/>
              <a:pathLst>
                <a:path extrusionOk="0" h="1628775" w="3819525">
                  <a:moveTo>
                    <a:pt x="0" y="271399"/>
                  </a:moveTo>
                  <a:lnTo>
                    <a:pt x="4373" y="222622"/>
                  </a:lnTo>
                  <a:lnTo>
                    <a:pt x="16982" y="176711"/>
                  </a:lnTo>
                  <a:lnTo>
                    <a:pt x="37060" y="134431"/>
                  </a:lnTo>
                  <a:lnTo>
                    <a:pt x="63839" y="96552"/>
                  </a:lnTo>
                  <a:lnTo>
                    <a:pt x="96552" y="63839"/>
                  </a:lnTo>
                  <a:lnTo>
                    <a:pt x="134431" y="37060"/>
                  </a:lnTo>
                  <a:lnTo>
                    <a:pt x="176711" y="16982"/>
                  </a:lnTo>
                  <a:lnTo>
                    <a:pt x="222622" y="4373"/>
                  </a:lnTo>
                  <a:lnTo>
                    <a:pt x="271399" y="0"/>
                  </a:lnTo>
                  <a:lnTo>
                    <a:pt x="3547999" y="0"/>
                  </a:lnTo>
                  <a:lnTo>
                    <a:pt x="3596779" y="4373"/>
                  </a:lnTo>
                  <a:lnTo>
                    <a:pt x="3642703" y="16982"/>
                  </a:lnTo>
                  <a:lnTo>
                    <a:pt x="3684999" y="37060"/>
                  </a:lnTo>
                  <a:lnTo>
                    <a:pt x="3722898" y="63839"/>
                  </a:lnTo>
                  <a:lnTo>
                    <a:pt x="3755632" y="96552"/>
                  </a:lnTo>
                  <a:lnTo>
                    <a:pt x="3782431" y="134431"/>
                  </a:lnTo>
                  <a:lnTo>
                    <a:pt x="3802526" y="176711"/>
                  </a:lnTo>
                  <a:lnTo>
                    <a:pt x="3815147" y="222622"/>
                  </a:lnTo>
                  <a:lnTo>
                    <a:pt x="3819525" y="271399"/>
                  </a:lnTo>
                  <a:lnTo>
                    <a:pt x="3819525" y="1357249"/>
                  </a:lnTo>
                  <a:lnTo>
                    <a:pt x="3815147" y="1406029"/>
                  </a:lnTo>
                  <a:lnTo>
                    <a:pt x="3802526" y="1451953"/>
                  </a:lnTo>
                  <a:lnTo>
                    <a:pt x="3782431" y="1494249"/>
                  </a:lnTo>
                  <a:lnTo>
                    <a:pt x="3755632" y="1532148"/>
                  </a:lnTo>
                  <a:lnTo>
                    <a:pt x="3722898" y="1564882"/>
                  </a:lnTo>
                  <a:lnTo>
                    <a:pt x="3684999" y="1591681"/>
                  </a:lnTo>
                  <a:lnTo>
                    <a:pt x="3642703" y="1611776"/>
                  </a:lnTo>
                  <a:lnTo>
                    <a:pt x="3596779" y="1624397"/>
                  </a:lnTo>
                  <a:lnTo>
                    <a:pt x="3547999" y="1628775"/>
                  </a:lnTo>
                  <a:lnTo>
                    <a:pt x="271399" y="1628775"/>
                  </a:lnTo>
                  <a:lnTo>
                    <a:pt x="222622" y="1624397"/>
                  </a:lnTo>
                  <a:lnTo>
                    <a:pt x="176711" y="1611776"/>
                  </a:lnTo>
                  <a:lnTo>
                    <a:pt x="134431" y="1591681"/>
                  </a:lnTo>
                  <a:lnTo>
                    <a:pt x="96552" y="1564882"/>
                  </a:lnTo>
                  <a:lnTo>
                    <a:pt x="63839" y="1532148"/>
                  </a:lnTo>
                  <a:lnTo>
                    <a:pt x="37060" y="1494249"/>
                  </a:lnTo>
                  <a:lnTo>
                    <a:pt x="16982" y="1451953"/>
                  </a:lnTo>
                  <a:lnTo>
                    <a:pt x="4373" y="1406029"/>
                  </a:lnTo>
                  <a:lnTo>
                    <a:pt x="0" y="1357249"/>
                  </a:lnTo>
                  <a:lnTo>
                    <a:pt x="0" y="271399"/>
                  </a:lnTo>
                  <a:close/>
                </a:path>
              </a:pathLst>
            </a:custGeom>
            <a:noFill/>
            <a:ln cap="flat" cmpd="sng" w="12700">
              <a:solidFill>
                <a:srgbClr val="2E528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92" name="Google Shape;92;p1"/>
          <p:cNvSpPr txBox="1"/>
          <p:nvPr/>
        </p:nvSpPr>
        <p:spPr>
          <a:xfrm>
            <a:off x="8279075" y="142950"/>
            <a:ext cx="3756000" cy="1176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Carlito"/>
                <a:ea typeface="Carlito"/>
                <a:cs typeface="Carlito"/>
                <a:sym typeface="Carlito"/>
              </a:rPr>
              <a:t>MATHS</a:t>
            </a:r>
            <a:endParaRPr b="1" i="0" sz="1400" u="none" cap="none" strike="noStrike">
              <a:solidFill>
                <a:schemeClr val="dk1"/>
              </a:solidFill>
              <a:latin typeface="Carlito"/>
              <a:ea typeface="Carlito"/>
              <a:cs typeface="Carlito"/>
              <a:sym typeface="Carlito"/>
            </a:endParaRPr>
          </a:p>
          <a:p>
            <a:pPr indent="0" lvl="0" marL="0" marR="17145" rtl="0" algn="ctr">
              <a:lnSpc>
                <a:spcPct val="100000"/>
              </a:lnSpc>
              <a:spcBef>
                <a:spcPts val="25"/>
              </a:spcBef>
              <a:spcAft>
                <a:spcPts val="0"/>
              </a:spcAft>
              <a:buClr>
                <a:srgbClr val="000000"/>
              </a:buClr>
              <a:buSzPts val="1200"/>
              <a:buFont typeface="Arial"/>
              <a:buNone/>
            </a:pPr>
            <a:r>
              <a:rPr b="1" lang="en-GB" sz="1200">
                <a:solidFill>
                  <a:srgbClr val="4471C4"/>
                </a:solidFill>
                <a:latin typeface="Carlito"/>
                <a:ea typeface="Carlito"/>
                <a:cs typeface="Carlito"/>
                <a:sym typeface="Carlito"/>
              </a:rPr>
              <a:t>Ratio, Algebra and Decimals</a:t>
            </a:r>
            <a:endParaRPr b="1" i="0" sz="1200" u="none" cap="none" strike="noStrike">
              <a:solidFill>
                <a:srgbClr val="4471C4"/>
              </a:solidFill>
              <a:latin typeface="Carlito"/>
              <a:ea typeface="Carlito"/>
              <a:cs typeface="Carlito"/>
              <a:sym typeface="Carlito"/>
            </a:endParaRPr>
          </a:p>
          <a:p>
            <a:pPr indent="0" lvl="0" marL="0" marR="17145" rtl="0" algn="ctr">
              <a:lnSpc>
                <a:spcPct val="100000"/>
              </a:lnSpc>
              <a:spcBef>
                <a:spcPts val="25"/>
              </a:spcBef>
              <a:spcAft>
                <a:spcPts val="0"/>
              </a:spcAft>
              <a:buClr>
                <a:srgbClr val="000000"/>
              </a:buClr>
              <a:buSzPts val="950"/>
              <a:buFont typeface="Arial"/>
              <a:buNone/>
            </a:pPr>
            <a:r>
              <a:rPr b="0" i="0" lang="en-GB" sz="950" u="none" cap="none" strike="noStrike">
                <a:solidFill>
                  <a:schemeClr val="accent1"/>
                </a:solidFill>
                <a:latin typeface="Carlito"/>
                <a:ea typeface="Carlito"/>
                <a:cs typeface="Carlito"/>
                <a:sym typeface="Carlito"/>
              </a:rPr>
              <a:t>This half term in Maths, Year 6 will continue following the White Rose Maths Spring term scheme. They will focus on </a:t>
            </a:r>
            <a:r>
              <a:rPr lang="en-GB" sz="950">
                <a:solidFill>
                  <a:schemeClr val="accent1"/>
                </a:solidFill>
                <a:latin typeface="Carlito"/>
                <a:ea typeface="Carlito"/>
                <a:cs typeface="Carlito"/>
                <a:sym typeface="Carlito"/>
              </a:rPr>
              <a:t>ratio, algebra and decimals,</a:t>
            </a:r>
            <a:r>
              <a:rPr b="0" i="0" lang="en-GB" sz="950" u="none" cap="none" strike="noStrike">
                <a:solidFill>
                  <a:schemeClr val="accent1"/>
                </a:solidFill>
                <a:latin typeface="Carlito"/>
                <a:ea typeface="Carlito"/>
                <a:cs typeface="Carlito"/>
                <a:sym typeface="Carlito"/>
              </a:rPr>
              <a:t> developing fluency, reasoning, and problem-solving skills throughout.</a:t>
            </a:r>
            <a:endParaRPr b="1" i="0" sz="1400" u="none" cap="none" strike="noStrike">
              <a:solidFill>
                <a:schemeClr val="dk1"/>
              </a:solidFill>
              <a:latin typeface="Carlito"/>
              <a:ea typeface="Carlito"/>
              <a:cs typeface="Carlito"/>
              <a:sym typeface="Carlito"/>
            </a:endParaRPr>
          </a:p>
        </p:txBody>
      </p:sp>
      <p:pic>
        <p:nvPicPr>
          <p:cNvPr id="93" name="Google Shape;93;p1"/>
          <p:cNvPicPr preferRelativeResize="0"/>
          <p:nvPr/>
        </p:nvPicPr>
        <p:blipFill>
          <a:blip r:embed="rId4">
            <a:alphaModFix/>
          </a:blip>
          <a:stretch>
            <a:fillRect/>
          </a:stretch>
        </p:blipFill>
        <p:spPr>
          <a:xfrm>
            <a:off x="4185675" y="539800"/>
            <a:ext cx="1588676" cy="1322400"/>
          </a:xfrm>
          <a:prstGeom prst="rect">
            <a:avLst/>
          </a:prstGeom>
          <a:noFill/>
          <a:ln>
            <a:noFill/>
          </a:ln>
        </p:spPr>
      </p:pic>
      <p:pic>
        <p:nvPicPr>
          <p:cNvPr id="94" name="Google Shape;94;p1"/>
          <p:cNvPicPr preferRelativeResize="0"/>
          <p:nvPr/>
        </p:nvPicPr>
        <p:blipFill>
          <a:blip r:embed="rId5">
            <a:alphaModFix/>
          </a:blip>
          <a:stretch>
            <a:fillRect/>
          </a:stretch>
        </p:blipFill>
        <p:spPr>
          <a:xfrm>
            <a:off x="6762650" y="512750"/>
            <a:ext cx="888912" cy="13644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2022-04-24T12:01:44Z</dcterms:created>
  <dc:creator>Anna Lister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2022-01-10T00:00:00Z</vt:filetime>
  </property>
  <property fmtid="{D5CDD505-2E9C-101B-9397-08002B2CF9AE}" pid="3" name="LastSaved">
    <vt:filetime>2022-04-24T00:00:00Z</vt:filetime>
  </property>
  <property fmtid="{D5CDD505-2E9C-101B-9397-08002B2CF9AE}" pid="4" name="ContentTypeId">
    <vt:lpwstr>0x0101008AE797D87CEAD94CB8A562D749B8AF77</vt:lpwstr>
  </property>
  <property fmtid="{D5CDD505-2E9C-101B-9397-08002B2CF9AE}" pid="5" name="MediaServiceImageTags">
    <vt:lpwstr/>
  </property>
</Properties>
</file>