
<file path=[Content_Types].xml><?xml version="1.0" encoding="utf-8"?>
<Types xmlns="http://schemas.openxmlformats.org/package/2006/content-types">
  <Default ContentType="application/vnd.openxmlformats-officedocument.oleObject" Extension="bin"/>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21374100" cy="30276800"/>
  <p:notesSz cx="6858000" cy="9144000"/>
  <p:embeddedFontLst>
    <p:embeddedFont>
      <p:font typeface="HK Grotesk Bold" charset="1" panose="00000800000000000000"/>
      <p:regular r:id="rId21"/>
    </p:embeddedFont>
    <p:embeddedFont>
      <p:font typeface="HK Grotesk" charset="1" panose="00000500000000000000"/>
      <p:regular r:id="rId22"/>
    </p:embeddedFont>
    <p:embeddedFont>
      <p:font typeface="Canva Sans Bold" charset="1" panose="020B0803030501040103"/>
      <p:regular r:id="rId23"/>
    </p:embeddedFont>
    <p:embeddedFont>
      <p:font typeface="Poppins Bold" charset="1" panose="00000800000000000000"/>
      <p:regular r:id="rId24"/>
    </p:embeddedFont>
    <p:embeddedFont>
      <p:font typeface="Poppins" charset="1" panose="0000050000000000000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https://st-matthews.bolton.sch.uk" TargetMode="External" Type="http://schemas.openxmlformats.org/officeDocument/2006/relationships/hyperlink"/><Relationship Id="rId6"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46.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47.jpeg" Type="http://schemas.openxmlformats.org/officeDocument/2006/relationships/image"/><Relationship Id="rId8" Target="../media/image9.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46.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9.png" Type="http://schemas.openxmlformats.org/officeDocument/2006/relationships/image"/><Relationship Id="rId8" Target="../media/image48.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46.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9.png" Type="http://schemas.openxmlformats.org/officeDocument/2006/relationships/image"/><Relationship Id="rId8" Target="../media/image49.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46.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50.png" Type="http://schemas.openxmlformats.org/officeDocument/2006/relationships/image"/><Relationship Id="rId8" Target="../media/image51.jpeg" Type="http://schemas.openxmlformats.org/officeDocument/2006/relationships/image"/><Relationship Id="rId9" Target="../media/image52.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6.jpeg" Type="http://schemas.openxmlformats.org/officeDocument/2006/relationships/image"/><Relationship Id="rId11" Target="../media/image57.png" Type="http://schemas.openxmlformats.org/officeDocument/2006/relationships/image"/><Relationship Id="rId2" Target="../media/image7.png" Type="http://schemas.openxmlformats.org/officeDocument/2006/relationships/image"/><Relationship Id="rId3" Target="../media/image8.svg" Type="http://schemas.openxmlformats.org/officeDocument/2006/relationships/image"/><Relationship Id="rId4" Target="../media/image46.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53.png" Type="http://schemas.openxmlformats.org/officeDocument/2006/relationships/image"/><Relationship Id="rId8" Target="../media/image54.jpeg" Type="http://schemas.openxmlformats.org/officeDocument/2006/relationships/image"/><Relationship Id="rId9" Target="../media/image55.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9.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9.png" Type="http://schemas.openxmlformats.org/officeDocument/2006/relationships/image"/><Relationship Id="rId7" Target="../media/image10.png" Type="http://schemas.openxmlformats.org/officeDocument/2006/relationships/image"/><Relationship Id="rId8" Target="../embeddings/oleObject1.bin" Type="http://schemas.openxmlformats.org/officeDocument/2006/relationships/oleObjec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png" Type="http://schemas.openxmlformats.org/officeDocument/2006/relationships/image"/><Relationship Id="rId11" Target="../media/image20.png" Type="http://schemas.openxmlformats.org/officeDocument/2006/relationships/image"/><Relationship Id="rId2" Target="../media/image11.pn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15.png" Type="http://schemas.openxmlformats.org/officeDocument/2006/relationships/image"/><Relationship Id="rId7" Target="../media/image16.png" Type="http://schemas.openxmlformats.org/officeDocument/2006/relationships/image"/><Relationship Id="rId8" Target="../media/image17.png" Type="http://schemas.openxmlformats.org/officeDocument/2006/relationships/image"/><Relationship Id="rId9" Target="../media/image1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21.png" Type="http://schemas.openxmlformats.org/officeDocument/2006/relationships/image"/><Relationship Id="rId7" Target="../media/image22.png" Type="http://schemas.openxmlformats.org/officeDocument/2006/relationships/image"/><Relationship Id="rId8" Target="../media/image23.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png" Type="http://schemas.openxmlformats.org/officeDocument/2006/relationships/image"/><Relationship Id="rId11" Target="../media/image28.svg" Type="http://schemas.openxmlformats.org/officeDocument/2006/relationships/image"/><Relationship Id="rId12" Target="../media/image29.jpeg" Type="http://schemas.openxmlformats.org/officeDocument/2006/relationships/image"/><Relationship Id="rId13" Target="../media/image30.jpeg" Type="http://schemas.openxmlformats.org/officeDocument/2006/relationships/image"/><Relationship Id="rId14" Target="../media/image31.jpeg" Type="http://schemas.openxmlformats.org/officeDocument/2006/relationships/image"/><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9.pn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 Id="rId9" Target="../media/image26.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jpeg" Type="http://schemas.openxmlformats.org/officeDocument/2006/relationships/image"/><Relationship Id="rId11" Target="../media/image37.png" Type="http://schemas.openxmlformats.org/officeDocument/2006/relationships/image"/><Relationship Id="rId12" Target="../media/image38.svg" Type="http://schemas.openxmlformats.org/officeDocument/2006/relationships/image"/><Relationship Id="rId2" Target="../media/image7.png" Type="http://schemas.openxmlformats.org/officeDocument/2006/relationships/image"/><Relationship Id="rId3" Target="../media/image8.svg" Type="http://schemas.openxmlformats.org/officeDocument/2006/relationships/image"/><Relationship Id="rId4" Target="../media/image32.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33.jpeg" Type="http://schemas.openxmlformats.org/officeDocument/2006/relationships/image"/><Relationship Id="rId8" Target="../media/image34.jpeg" Type="http://schemas.openxmlformats.org/officeDocument/2006/relationships/image"/><Relationship Id="rId9" Target="../media/image35.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png" Type="http://schemas.openxmlformats.org/officeDocument/2006/relationships/image"/><Relationship Id="rId11" Target="../media/image38.svg" Type="http://schemas.openxmlformats.org/officeDocument/2006/relationships/image"/><Relationship Id="rId2" Target="../media/image7.png" Type="http://schemas.openxmlformats.org/officeDocument/2006/relationships/image"/><Relationship Id="rId3" Target="../media/image8.svg" Type="http://schemas.openxmlformats.org/officeDocument/2006/relationships/image"/><Relationship Id="rId4" Target="../media/image32.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39.jpeg" Type="http://schemas.openxmlformats.org/officeDocument/2006/relationships/image"/><Relationship Id="rId8" Target="../media/image40.jpeg" Type="http://schemas.openxmlformats.org/officeDocument/2006/relationships/image"/><Relationship Id="rId9" Target="../media/image41.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42.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43.jpeg" Type="http://schemas.openxmlformats.org/officeDocument/2006/relationships/image"/><Relationship Id="rId8" Target="../media/image44.jpeg" Type="http://schemas.openxmlformats.org/officeDocument/2006/relationships/image"/><Relationship Id="rId9" Target="../media/image45.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669065" y="-862774"/>
            <a:ext cx="19944702" cy="6804260"/>
          </a:xfrm>
          <a:prstGeom prst="rect">
            <a:avLst/>
          </a:prstGeom>
        </p:spPr>
        <p:txBody>
          <a:bodyPr anchor="t" rtlCol="false" tIns="0" lIns="0" bIns="0" rIns="0">
            <a:spAutoFit/>
          </a:bodyPr>
          <a:lstStyle/>
          <a:p>
            <a:pPr algn="ctr">
              <a:lnSpc>
                <a:spcPts val="45303"/>
              </a:lnSpc>
            </a:pPr>
            <a:r>
              <a:rPr lang="en-US" sz="32357" b="true">
                <a:solidFill>
                  <a:srgbClr val="050A30"/>
                </a:solidFill>
                <a:latin typeface="HK Grotesk Bold"/>
                <a:ea typeface="HK Grotesk Bold"/>
                <a:cs typeface="HK Grotesk Bold"/>
                <a:sym typeface="HK Grotesk Bold"/>
              </a:rPr>
              <a:t>Newsletter</a:t>
            </a:r>
          </a:p>
        </p:txBody>
      </p:sp>
      <p:grpSp>
        <p:nvGrpSpPr>
          <p:cNvPr name="Group 3" id="3"/>
          <p:cNvGrpSpPr/>
          <p:nvPr/>
        </p:nvGrpSpPr>
        <p:grpSpPr>
          <a:xfrm rot="0">
            <a:off x="669065" y="5570077"/>
            <a:ext cx="10027444" cy="16833437"/>
            <a:chOff x="0" y="0"/>
            <a:chExt cx="13369925" cy="22444583"/>
          </a:xfrm>
        </p:grpSpPr>
        <p:sp>
          <p:nvSpPr>
            <p:cNvPr name="Freeform 4" id="4"/>
            <p:cNvSpPr/>
            <p:nvPr/>
          </p:nvSpPr>
          <p:spPr>
            <a:xfrm flipH="false" flipV="false" rot="0">
              <a:off x="0" y="0"/>
              <a:ext cx="13369925" cy="22444583"/>
            </a:xfrm>
            <a:custGeom>
              <a:avLst/>
              <a:gdLst/>
              <a:ahLst/>
              <a:cxnLst/>
              <a:rect r="r" b="b" t="t" l="l"/>
              <a:pathLst>
                <a:path h="22444583" w="13369925">
                  <a:moveTo>
                    <a:pt x="0" y="0"/>
                  </a:moveTo>
                  <a:lnTo>
                    <a:pt x="13369925" y="0"/>
                  </a:lnTo>
                  <a:lnTo>
                    <a:pt x="13369925" y="22444583"/>
                  </a:lnTo>
                  <a:lnTo>
                    <a:pt x="0" y="22444583"/>
                  </a:lnTo>
                  <a:close/>
                </a:path>
              </a:pathLst>
            </a:custGeom>
            <a:solidFill>
              <a:srgbClr val="050A30"/>
            </a:solidFill>
          </p:spPr>
        </p:sp>
      </p:grpSp>
      <p:grpSp>
        <p:nvGrpSpPr>
          <p:cNvPr name="Group 5" id="5"/>
          <p:cNvGrpSpPr/>
          <p:nvPr/>
        </p:nvGrpSpPr>
        <p:grpSpPr>
          <a:xfrm rot="0">
            <a:off x="669065" y="22985825"/>
            <a:ext cx="19944683" cy="6538722"/>
            <a:chOff x="0" y="0"/>
            <a:chExt cx="26592911" cy="8718296"/>
          </a:xfrm>
        </p:grpSpPr>
        <p:sp>
          <p:nvSpPr>
            <p:cNvPr name="Freeform 6" id="6"/>
            <p:cNvSpPr/>
            <p:nvPr/>
          </p:nvSpPr>
          <p:spPr>
            <a:xfrm flipH="false" flipV="false" rot="0">
              <a:off x="0" y="0"/>
              <a:ext cx="26592910" cy="8718296"/>
            </a:xfrm>
            <a:custGeom>
              <a:avLst/>
              <a:gdLst/>
              <a:ahLst/>
              <a:cxnLst/>
              <a:rect r="r" b="b" t="t" l="l"/>
              <a:pathLst>
                <a:path h="8718296" w="26592910">
                  <a:moveTo>
                    <a:pt x="0" y="0"/>
                  </a:moveTo>
                  <a:lnTo>
                    <a:pt x="26592910" y="0"/>
                  </a:lnTo>
                  <a:lnTo>
                    <a:pt x="26592910" y="8718296"/>
                  </a:lnTo>
                  <a:lnTo>
                    <a:pt x="0" y="8718296"/>
                  </a:lnTo>
                  <a:close/>
                </a:path>
              </a:pathLst>
            </a:custGeom>
            <a:solidFill>
              <a:srgbClr val="5CB6F9"/>
            </a:solidFill>
          </p:spPr>
        </p:sp>
      </p:grpSp>
      <p:grpSp>
        <p:nvGrpSpPr>
          <p:cNvPr name="Group 7" id="7"/>
          <p:cNvGrpSpPr/>
          <p:nvPr/>
        </p:nvGrpSpPr>
        <p:grpSpPr>
          <a:xfrm rot="0">
            <a:off x="404393" y="5170722"/>
            <a:ext cx="11100749" cy="1872644"/>
            <a:chOff x="0" y="0"/>
            <a:chExt cx="14800999" cy="2496858"/>
          </a:xfrm>
        </p:grpSpPr>
        <p:sp>
          <p:nvSpPr>
            <p:cNvPr name="Freeform 8" id="8"/>
            <p:cNvSpPr/>
            <p:nvPr/>
          </p:nvSpPr>
          <p:spPr>
            <a:xfrm flipH="false" flipV="false" rot="0">
              <a:off x="-16" y="-16"/>
              <a:ext cx="14800994" cy="2496852"/>
            </a:xfrm>
            <a:custGeom>
              <a:avLst/>
              <a:gdLst/>
              <a:ahLst/>
              <a:cxnLst/>
              <a:rect r="r" b="b" t="t" l="l"/>
              <a:pathLst>
                <a:path h="2496852" w="14800994">
                  <a:moveTo>
                    <a:pt x="1107202" y="397"/>
                  </a:moveTo>
                  <a:lnTo>
                    <a:pt x="13751831" y="340884"/>
                  </a:lnTo>
                  <a:cubicBezTo>
                    <a:pt x="14347080" y="356886"/>
                    <a:pt x="14816598" y="852440"/>
                    <a:pt x="14800596" y="1447689"/>
                  </a:cubicBezTo>
                  <a:cubicBezTo>
                    <a:pt x="14784594" y="2042938"/>
                    <a:pt x="14289040" y="2512457"/>
                    <a:pt x="13693791" y="2496455"/>
                  </a:cubicBezTo>
                  <a:lnTo>
                    <a:pt x="1049163" y="2155841"/>
                  </a:lnTo>
                  <a:cubicBezTo>
                    <a:pt x="453914" y="2139839"/>
                    <a:pt x="-15605" y="1644412"/>
                    <a:pt x="397" y="1049163"/>
                  </a:cubicBezTo>
                  <a:cubicBezTo>
                    <a:pt x="16399" y="453914"/>
                    <a:pt x="511953" y="-15605"/>
                    <a:pt x="1107202" y="397"/>
                  </a:cubicBezTo>
                  <a:close/>
                </a:path>
              </a:pathLst>
            </a:custGeom>
            <a:solidFill>
              <a:srgbClr val="233DFF"/>
            </a:solidFill>
          </p:spPr>
        </p:sp>
      </p:grpSp>
      <p:sp>
        <p:nvSpPr>
          <p:cNvPr name="Freeform 9" id="9"/>
          <p:cNvSpPr/>
          <p:nvPr/>
        </p:nvSpPr>
        <p:spPr>
          <a:xfrm flipH="false" flipV="false" rot="0">
            <a:off x="9524000" y="5863314"/>
            <a:ext cx="742798" cy="742798"/>
          </a:xfrm>
          <a:custGeom>
            <a:avLst/>
            <a:gdLst/>
            <a:ahLst/>
            <a:cxnLst/>
            <a:rect r="r" b="b" t="t" l="l"/>
            <a:pathLst>
              <a:path h="742798" w="742798">
                <a:moveTo>
                  <a:pt x="0" y="0"/>
                </a:moveTo>
                <a:lnTo>
                  <a:pt x="742797" y="0"/>
                </a:lnTo>
                <a:lnTo>
                  <a:pt x="742797" y="742797"/>
                </a:lnTo>
                <a:lnTo>
                  <a:pt x="0" y="74279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767897" y="5570077"/>
            <a:ext cx="742798" cy="742798"/>
          </a:xfrm>
          <a:custGeom>
            <a:avLst/>
            <a:gdLst/>
            <a:ahLst/>
            <a:cxnLst/>
            <a:rect r="r" b="b" t="t" l="l"/>
            <a:pathLst>
              <a:path h="742798" w="742798">
                <a:moveTo>
                  <a:pt x="0" y="0"/>
                </a:moveTo>
                <a:lnTo>
                  <a:pt x="742798" y="0"/>
                </a:lnTo>
                <a:lnTo>
                  <a:pt x="742798" y="742798"/>
                </a:lnTo>
                <a:lnTo>
                  <a:pt x="0" y="7427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1" id="11"/>
          <p:cNvGrpSpPr/>
          <p:nvPr/>
        </p:nvGrpSpPr>
        <p:grpSpPr>
          <a:xfrm rot="0">
            <a:off x="1409024" y="25016079"/>
            <a:ext cx="4482274" cy="1973580"/>
            <a:chOff x="0" y="0"/>
            <a:chExt cx="5976366" cy="2631440"/>
          </a:xfrm>
        </p:grpSpPr>
        <p:sp>
          <p:nvSpPr>
            <p:cNvPr name="Freeform 12" id="12"/>
            <p:cNvSpPr/>
            <p:nvPr/>
          </p:nvSpPr>
          <p:spPr>
            <a:xfrm flipH="false" flipV="false" rot="0">
              <a:off x="0" y="0"/>
              <a:ext cx="5976366" cy="2631440"/>
            </a:xfrm>
            <a:custGeom>
              <a:avLst/>
              <a:gdLst/>
              <a:ahLst/>
              <a:cxnLst/>
              <a:rect r="r" b="b" t="t" l="l"/>
              <a:pathLst>
                <a:path h="2631440" w="5976366">
                  <a:moveTo>
                    <a:pt x="0" y="0"/>
                  </a:moveTo>
                  <a:lnTo>
                    <a:pt x="5976366" y="0"/>
                  </a:lnTo>
                  <a:lnTo>
                    <a:pt x="5976366" y="2631440"/>
                  </a:lnTo>
                  <a:lnTo>
                    <a:pt x="0" y="2631440"/>
                  </a:lnTo>
                  <a:lnTo>
                    <a:pt x="0" y="0"/>
                  </a:lnTo>
                  <a:close/>
                </a:path>
              </a:pathLst>
            </a:custGeom>
            <a:blipFill>
              <a:blip r:embed="rId4"/>
              <a:stretch>
                <a:fillRect l="0" t="-77" r="0" b="-78"/>
              </a:stretch>
            </a:blipFill>
          </p:spPr>
        </p:sp>
      </p:grpSp>
      <p:sp>
        <p:nvSpPr>
          <p:cNvPr name="TextBox 13" id="13"/>
          <p:cNvSpPr txBox="true"/>
          <p:nvPr/>
        </p:nvSpPr>
        <p:spPr>
          <a:xfrm rot="0">
            <a:off x="5415417" y="410075"/>
            <a:ext cx="2252662" cy="619176"/>
          </a:xfrm>
          <a:prstGeom prst="rect">
            <a:avLst/>
          </a:prstGeom>
        </p:spPr>
        <p:txBody>
          <a:bodyPr anchor="t" rtlCol="false" tIns="0" lIns="0" bIns="0" rIns="0">
            <a:spAutoFit/>
          </a:bodyPr>
          <a:lstStyle/>
          <a:p>
            <a:pPr algn="l">
              <a:lnSpc>
                <a:spcPts val="4886"/>
              </a:lnSpc>
            </a:pPr>
            <a:r>
              <a:rPr lang="en-US" sz="4072">
                <a:solidFill>
                  <a:srgbClr val="050A30"/>
                </a:solidFill>
                <a:latin typeface="HK Grotesk"/>
                <a:ea typeface="HK Grotesk"/>
                <a:cs typeface="HK Grotesk"/>
                <a:sym typeface="HK Grotesk"/>
              </a:rPr>
              <a:t>May 2026</a:t>
            </a:r>
          </a:p>
        </p:txBody>
      </p:sp>
      <p:sp>
        <p:nvSpPr>
          <p:cNvPr name="TextBox 14" id="14"/>
          <p:cNvSpPr txBox="true"/>
          <p:nvPr/>
        </p:nvSpPr>
        <p:spPr>
          <a:xfrm rot="0">
            <a:off x="11329264" y="171083"/>
            <a:ext cx="8987628" cy="858041"/>
          </a:xfrm>
          <a:prstGeom prst="rect">
            <a:avLst/>
          </a:prstGeom>
        </p:spPr>
        <p:txBody>
          <a:bodyPr anchor="t" rtlCol="false" tIns="0" lIns="0" bIns="0" rIns="0">
            <a:spAutoFit/>
          </a:bodyPr>
          <a:lstStyle/>
          <a:p>
            <a:pPr algn="r">
              <a:lnSpc>
                <a:spcPts val="5673"/>
              </a:lnSpc>
            </a:pPr>
            <a:r>
              <a:rPr lang="en-US" b="true" sz="4052" u="sng">
                <a:solidFill>
                  <a:srgbClr val="0000FF"/>
                </a:solidFill>
                <a:latin typeface="HK Grotesk Bold"/>
                <a:ea typeface="HK Grotesk Bold"/>
                <a:cs typeface="HK Grotesk Bold"/>
                <a:sym typeface="HK Grotesk Bold"/>
                <a:hlinkClick r:id="rId5" tooltip="https://st-matthews.bolton.sch.uk"/>
              </a:rPr>
              <a:t>www</a:t>
            </a:r>
            <a:r>
              <a:rPr lang="en-US" sz="4052" b="true">
                <a:solidFill>
                  <a:srgbClr val="050A30"/>
                </a:solidFill>
                <a:latin typeface="HK Grotesk Bold"/>
                <a:ea typeface="HK Grotesk Bold"/>
                <a:cs typeface="HK Grotesk Bold"/>
                <a:sym typeface="HK Grotesk Bold"/>
              </a:rPr>
              <a:t>.st-matthews.bolton.sch.uk</a:t>
            </a:r>
          </a:p>
        </p:txBody>
      </p:sp>
      <p:sp>
        <p:nvSpPr>
          <p:cNvPr name="TextBox 15" id="15"/>
          <p:cNvSpPr txBox="true"/>
          <p:nvPr/>
        </p:nvSpPr>
        <p:spPr>
          <a:xfrm rot="0">
            <a:off x="7546038" y="23261841"/>
            <a:ext cx="7732566" cy="730958"/>
          </a:xfrm>
          <a:prstGeom prst="rect">
            <a:avLst/>
          </a:prstGeom>
        </p:spPr>
        <p:txBody>
          <a:bodyPr anchor="t" rtlCol="false" tIns="0" lIns="0" bIns="0" rIns="0">
            <a:spAutoFit/>
          </a:bodyPr>
          <a:lstStyle/>
          <a:p>
            <a:pPr algn="l">
              <a:lnSpc>
                <a:spcPts val="6417"/>
              </a:lnSpc>
            </a:pPr>
            <a:r>
              <a:rPr lang="en-US" b="true" sz="5941" u="sng">
                <a:solidFill>
                  <a:srgbClr val="050A30"/>
                </a:solidFill>
                <a:latin typeface="HK Grotesk Bold"/>
                <a:ea typeface="HK Grotesk Bold"/>
                <a:cs typeface="HK Grotesk Bold"/>
                <a:sym typeface="HK Grotesk Bold"/>
              </a:rPr>
              <a:t>Important Notice</a:t>
            </a:r>
          </a:p>
        </p:txBody>
      </p:sp>
      <p:sp>
        <p:nvSpPr>
          <p:cNvPr name="TextBox 16" id="16"/>
          <p:cNvSpPr txBox="true"/>
          <p:nvPr/>
        </p:nvSpPr>
        <p:spPr>
          <a:xfrm rot="0">
            <a:off x="2665343" y="5551770"/>
            <a:ext cx="6859391" cy="1151096"/>
          </a:xfrm>
          <a:prstGeom prst="rect">
            <a:avLst/>
          </a:prstGeom>
        </p:spPr>
        <p:txBody>
          <a:bodyPr anchor="t" rtlCol="false" tIns="0" lIns="0" bIns="0" rIns="0">
            <a:spAutoFit/>
          </a:bodyPr>
          <a:lstStyle/>
          <a:p>
            <a:pPr algn="ctr">
              <a:lnSpc>
                <a:spcPts val="4640"/>
              </a:lnSpc>
            </a:pPr>
            <a:r>
              <a:rPr lang="en-US" b="true" sz="3865" spc="307">
                <a:solidFill>
                  <a:srgbClr val="F4F6FC"/>
                </a:solidFill>
                <a:latin typeface="HK Grotesk Bold"/>
                <a:ea typeface="HK Grotesk Bold"/>
                <a:cs typeface="HK Grotesk Bold"/>
                <a:sym typeface="HK Grotesk Bold"/>
              </a:rPr>
              <a:t>MESSAGE FROM THE </a:t>
            </a:r>
          </a:p>
          <a:p>
            <a:pPr algn="ctr">
              <a:lnSpc>
                <a:spcPts val="4640"/>
              </a:lnSpc>
            </a:pPr>
            <a:r>
              <a:rPr lang="en-US" b="true" sz="3865" spc="307">
                <a:solidFill>
                  <a:srgbClr val="F4F6FC"/>
                </a:solidFill>
                <a:latin typeface="HK Grotesk Bold"/>
                <a:ea typeface="HK Grotesk Bold"/>
                <a:cs typeface="HK Grotesk Bold"/>
                <a:sym typeface="HK Grotesk Bold"/>
              </a:rPr>
              <a:t>HEADTEACHER</a:t>
            </a:r>
          </a:p>
        </p:txBody>
      </p:sp>
      <p:sp>
        <p:nvSpPr>
          <p:cNvPr name="TextBox 17" id="17"/>
          <p:cNvSpPr txBox="true"/>
          <p:nvPr/>
        </p:nvSpPr>
        <p:spPr>
          <a:xfrm rot="0">
            <a:off x="7546038" y="24137626"/>
            <a:ext cx="12770853" cy="4490104"/>
          </a:xfrm>
          <a:prstGeom prst="rect">
            <a:avLst/>
          </a:prstGeom>
        </p:spPr>
        <p:txBody>
          <a:bodyPr anchor="t" rtlCol="false" tIns="0" lIns="0" bIns="0" rIns="0">
            <a:spAutoFit/>
          </a:bodyPr>
          <a:lstStyle/>
          <a:p>
            <a:pPr algn="l">
              <a:lnSpc>
                <a:spcPts val="3941"/>
              </a:lnSpc>
            </a:pPr>
            <a:r>
              <a:rPr lang="en-US" sz="2815" b="true">
                <a:solidFill>
                  <a:srgbClr val="050A30"/>
                </a:solidFill>
                <a:latin typeface="HK Grotesk Bold"/>
                <a:ea typeface="HK Grotesk Bold"/>
                <a:cs typeface="HK Grotesk Bold"/>
                <a:sym typeface="HK Grotesk Bold"/>
              </a:rPr>
              <a:t>If you're driving your child to school please make sure you park safely, legally and considerately. </a:t>
            </a:r>
          </a:p>
          <a:p>
            <a:pPr algn="l">
              <a:lnSpc>
                <a:spcPts val="3941"/>
              </a:lnSpc>
            </a:pPr>
          </a:p>
          <a:p>
            <a:pPr algn="l">
              <a:lnSpc>
                <a:spcPts val="3941"/>
              </a:lnSpc>
            </a:pPr>
            <a:r>
              <a:rPr lang="en-US" sz="2815" b="true">
                <a:solidFill>
                  <a:srgbClr val="050A30"/>
                </a:solidFill>
                <a:latin typeface="HK Grotesk Bold"/>
                <a:ea typeface="HK Grotesk Bold"/>
                <a:cs typeface="HK Grotesk Bold"/>
                <a:sym typeface="HK Grotesk Bold"/>
              </a:rPr>
              <a:t>Please do not block the school gate as you are preventing staff from getting to school on time and do not use the garages near school to turn your vehicle around or drop off, this is for local residents.</a:t>
            </a:r>
          </a:p>
          <a:p>
            <a:pPr algn="l">
              <a:lnSpc>
                <a:spcPts val="3941"/>
              </a:lnSpc>
            </a:pPr>
          </a:p>
          <a:p>
            <a:pPr algn="l">
              <a:lnSpc>
                <a:spcPts val="3941"/>
              </a:lnSpc>
            </a:pPr>
            <a:r>
              <a:rPr lang="en-US" sz="2815" b="true">
                <a:solidFill>
                  <a:srgbClr val="050A30"/>
                </a:solidFill>
                <a:latin typeface="HK Grotesk Bold"/>
                <a:ea typeface="HK Grotesk Bold"/>
                <a:cs typeface="HK Grotesk Bold"/>
                <a:sym typeface="HK Grotesk Bold"/>
              </a:rPr>
              <a:t>Please don't park across household driveways near schools and always park safely. We don't want to see anyone hurt.</a:t>
            </a:r>
          </a:p>
        </p:txBody>
      </p:sp>
      <p:grpSp>
        <p:nvGrpSpPr>
          <p:cNvPr name="Group 18" id="18"/>
          <p:cNvGrpSpPr/>
          <p:nvPr/>
        </p:nvGrpSpPr>
        <p:grpSpPr>
          <a:xfrm rot="-24000">
            <a:off x="11027054" y="10748724"/>
            <a:ext cx="9630204" cy="11593982"/>
            <a:chOff x="0" y="0"/>
            <a:chExt cx="12840272" cy="15458643"/>
          </a:xfrm>
        </p:grpSpPr>
        <p:sp>
          <p:nvSpPr>
            <p:cNvPr name="Freeform 19" id="19"/>
            <p:cNvSpPr/>
            <p:nvPr/>
          </p:nvSpPr>
          <p:spPr>
            <a:xfrm flipH="false" flipV="false" rot="0">
              <a:off x="0" y="0"/>
              <a:ext cx="12840335" cy="15458694"/>
            </a:xfrm>
            <a:custGeom>
              <a:avLst/>
              <a:gdLst/>
              <a:ahLst/>
              <a:cxnLst/>
              <a:rect r="r" b="b" t="t" l="l"/>
              <a:pathLst>
                <a:path h="15458694" w="12840335">
                  <a:moveTo>
                    <a:pt x="107315" y="0"/>
                  </a:moveTo>
                  <a:lnTo>
                    <a:pt x="12840335" y="88900"/>
                  </a:lnTo>
                  <a:lnTo>
                    <a:pt x="12733020" y="15458694"/>
                  </a:lnTo>
                  <a:lnTo>
                    <a:pt x="0" y="15369794"/>
                  </a:lnTo>
                  <a:lnTo>
                    <a:pt x="107315" y="0"/>
                  </a:lnTo>
                  <a:close/>
                </a:path>
              </a:pathLst>
            </a:custGeom>
            <a:blipFill>
              <a:blip r:embed="rId6"/>
              <a:stretch>
                <a:fillRect l="0" t="-1845" r="0" b="-1844"/>
              </a:stretch>
            </a:blipFill>
          </p:spPr>
        </p:sp>
      </p:grpSp>
      <p:sp>
        <p:nvSpPr>
          <p:cNvPr name="TextBox 20" id="20"/>
          <p:cNvSpPr txBox="true"/>
          <p:nvPr/>
        </p:nvSpPr>
        <p:spPr>
          <a:xfrm rot="0">
            <a:off x="10986701" y="7212418"/>
            <a:ext cx="9920649" cy="3324256"/>
          </a:xfrm>
          <a:prstGeom prst="rect">
            <a:avLst/>
          </a:prstGeom>
        </p:spPr>
        <p:txBody>
          <a:bodyPr anchor="t" rtlCol="false" tIns="0" lIns="0" bIns="0" rIns="0">
            <a:spAutoFit/>
          </a:bodyPr>
          <a:lstStyle/>
          <a:p>
            <a:pPr algn="ctr">
              <a:lnSpc>
                <a:spcPts val="4370"/>
              </a:lnSpc>
            </a:pPr>
            <a:r>
              <a:rPr lang="en-US" sz="3642" b="true">
                <a:solidFill>
                  <a:srgbClr val="050A30"/>
                </a:solidFill>
                <a:latin typeface="HK Grotesk Bold"/>
                <a:ea typeface="HK Grotesk Bold"/>
                <a:cs typeface="HK Grotesk Bold"/>
                <a:sym typeface="HK Grotesk Bold"/>
              </a:rPr>
              <a:t> </a:t>
            </a:r>
            <a:r>
              <a:rPr lang="en-US" sz="3642" u="sng">
                <a:solidFill>
                  <a:srgbClr val="050A30"/>
                </a:solidFill>
                <a:latin typeface="HK Grotesk"/>
                <a:ea typeface="HK Grotesk"/>
                <a:cs typeface="HK Grotesk"/>
                <a:sym typeface="HK Grotesk"/>
              </a:rPr>
              <a:t>School Term Dates</a:t>
            </a:r>
          </a:p>
          <a:p>
            <a:pPr algn="ctr">
              <a:lnSpc>
                <a:spcPts val="4370"/>
              </a:lnSpc>
            </a:pPr>
            <a:r>
              <a:rPr lang="en-US" sz="3642" u="sng">
                <a:solidFill>
                  <a:srgbClr val="050A30"/>
                </a:solidFill>
                <a:latin typeface="HK Grotesk"/>
                <a:ea typeface="HK Grotesk"/>
                <a:cs typeface="HK Grotesk"/>
                <a:sym typeface="HK Grotesk"/>
              </a:rPr>
              <a:t> 2025-2026</a:t>
            </a:r>
          </a:p>
          <a:p>
            <a:pPr algn="ctr">
              <a:lnSpc>
                <a:spcPts val="4370"/>
              </a:lnSpc>
            </a:pPr>
          </a:p>
          <a:p>
            <a:pPr algn="ctr">
              <a:lnSpc>
                <a:spcPts val="4370"/>
              </a:lnSpc>
            </a:pPr>
            <a:r>
              <a:rPr lang="en-US" sz="3642" b="true">
                <a:solidFill>
                  <a:srgbClr val="050A30"/>
                </a:solidFill>
                <a:latin typeface="HK Grotesk Bold"/>
                <a:ea typeface="HK Grotesk Bold"/>
                <a:cs typeface="HK Grotesk Bold"/>
                <a:sym typeface="HK Grotesk Bold"/>
              </a:rPr>
              <a:t>School gates will open on January 5th at 8:35 AM</a:t>
            </a:r>
          </a:p>
          <a:p>
            <a:pPr algn="ctr">
              <a:lnSpc>
                <a:spcPts val="4370"/>
              </a:lnSpc>
            </a:pPr>
            <a:r>
              <a:rPr lang="en-US" sz="3642" b="true">
                <a:solidFill>
                  <a:srgbClr val="050A30"/>
                </a:solidFill>
                <a:latin typeface="HK Grotesk Bold"/>
                <a:ea typeface="HK Grotesk Bold"/>
                <a:cs typeface="HK Grotesk Bold"/>
                <a:sym typeface="HK Grotesk Bold"/>
              </a:rPr>
              <a:t>Gates will close at 8:45 AM  </a:t>
            </a:r>
          </a:p>
        </p:txBody>
      </p:sp>
      <p:sp>
        <p:nvSpPr>
          <p:cNvPr name="TextBox 21" id="21"/>
          <p:cNvSpPr txBox="true"/>
          <p:nvPr/>
        </p:nvSpPr>
        <p:spPr>
          <a:xfrm rot="0">
            <a:off x="11657543" y="4630363"/>
            <a:ext cx="8659349" cy="1869904"/>
          </a:xfrm>
          <a:prstGeom prst="rect">
            <a:avLst/>
          </a:prstGeom>
        </p:spPr>
        <p:txBody>
          <a:bodyPr anchor="t" rtlCol="false" tIns="0" lIns="0" bIns="0" rIns="0">
            <a:spAutoFit/>
          </a:bodyPr>
          <a:lstStyle/>
          <a:p>
            <a:pPr algn="ctr">
              <a:lnSpc>
                <a:spcPts val="3720"/>
              </a:lnSpc>
              <a:spcBef>
                <a:spcPct val="0"/>
              </a:spcBef>
            </a:pPr>
            <a:r>
              <a:rPr lang="en-US" b="true" sz="3098" spc="246">
                <a:solidFill>
                  <a:srgbClr val="000000"/>
                </a:solidFill>
                <a:latin typeface="HK Grotesk Bold"/>
                <a:ea typeface="HK Grotesk Bold"/>
                <a:cs typeface="HK Grotesk Bold"/>
                <a:sym typeface="HK Grotesk Bold"/>
              </a:rPr>
              <a:t>We are an Operation Encompass Scho</a:t>
            </a:r>
            <a:r>
              <a:rPr lang="en-US" b="true" sz="3098" spc="246">
                <a:solidFill>
                  <a:srgbClr val="000000"/>
                </a:solidFill>
                <a:latin typeface="HK Grotesk Bold"/>
                <a:ea typeface="HK Grotesk Bold"/>
                <a:cs typeface="HK Grotesk Bold"/>
                <a:sym typeface="HK Grotesk Bold"/>
              </a:rPr>
              <a:t>ol, which means that we receive reports from the police when there has been an incident in a home where a child lives.</a:t>
            </a:r>
          </a:p>
        </p:txBody>
      </p:sp>
      <p:sp>
        <p:nvSpPr>
          <p:cNvPr name="TextBox 22" id="22"/>
          <p:cNvSpPr txBox="true"/>
          <p:nvPr/>
        </p:nvSpPr>
        <p:spPr>
          <a:xfrm rot="0">
            <a:off x="1079123" y="7238985"/>
            <a:ext cx="9304532" cy="12639594"/>
          </a:xfrm>
          <a:prstGeom prst="rect">
            <a:avLst/>
          </a:prstGeom>
        </p:spPr>
        <p:txBody>
          <a:bodyPr anchor="t" rtlCol="false" tIns="0" lIns="0" bIns="0" rIns="0">
            <a:spAutoFit/>
          </a:bodyPr>
          <a:lstStyle/>
          <a:p>
            <a:pPr algn="l">
              <a:lnSpc>
                <a:spcPts val="2958"/>
              </a:lnSpc>
              <a:spcBef>
                <a:spcPct val="0"/>
              </a:spcBef>
            </a:pPr>
            <a:r>
              <a:rPr lang="en-US" b="true" sz="2465" spc="194">
                <a:solidFill>
                  <a:srgbClr val="FFFFFF"/>
                </a:solidFill>
                <a:latin typeface="Canva Sans Bold"/>
                <a:ea typeface="Canva Sans Bold"/>
                <a:cs typeface="Canva Sans Bold"/>
                <a:sym typeface="Canva Sans Bold"/>
              </a:rPr>
              <a:t>Dear parents/carers,</a:t>
            </a:r>
          </a:p>
          <a:p>
            <a:pPr algn="l">
              <a:lnSpc>
                <a:spcPts val="3079"/>
              </a:lnSpc>
              <a:spcBef>
                <a:spcPct val="0"/>
              </a:spcBef>
            </a:pPr>
          </a:p>
          <a:p>
            <a:pPr algn="just">
              <a:lnSpc>
                <a:spcPts val="2959"/>
              </a:lnSpc>
              <a:spcBef>
                <a:spcPct val="0"/>
              </a:spcBef>
            </a:pPr>
            <a:r>
              <a:rPr lang="en-US" b="true" sz="2465" spc="196">
                <a:solidFill>
                  <a:srgbClr val="FFFFFF"/>
                </a:solidFill>
                <a:latin typeface="Canva Sans Bold"/>
                <a:ea typeface="Canva Sans Bold"/>
                <a:cs typeface="Canva Sans Bold"/>
                <a:sym typeface="Canva Sans Bold"/>
              </a:rPr>
              <a:t>As we come to the end of the first half of the summer term, we have lots to celebrate across the school. We are very proud of the huge improvements seen in our whole school attendance since September, compared to the same time last year - well done everyone!</a:t>
            </a:r>
          </a:p>
          <a:p>
            <a:pPr algn="just">
              <a:lnSpc>
                <a:spcPts val="2959"/>
              </a:lnSpc>
              <a:spcBef>
                <a:spcPct val="0"/>
              </a:spcBef>
            </a:pPr>
          </a:p>
          <a:p>
            <a:pPr algn="just">
              <a:lnSpc>
                <a:spcPts val="2959"/>
              </a:lnSpc>
              <a:spcBef>
                <a:spcPct val="0"/>
              </a:spcBef>
            </a:pPr>
            <a:r>
              <a:rPr lang="en-US" b="true" sz="2465" spc="196">
                <a:solidFill>
                  <a:srgbClr val="FFFFFF"/>
                </a:solidFill>
                <a:latin typeface="Canva Sans Bold"/>
                <a:ea typeface="Canva Sans Bold"/>
                <a:cs typeface="Canva Sans Bold"/>
                <a:sym typeface="Canva Sans Bold"/>
              </a:rPr>
              <a:t>This term, we are pleased to announce that St. Matthew's is now a MHST (Mental Health Support Team) school. This means we are working with Bolton Mental Health Support Team to access specialist support for our children and families.</a:t>
            </a:r>
          </a:p>
          <a:p>
            <a:pPr algn="just">
              <a:lnSpc>
                <a:spcPts val="2959"/>
              </a:lnSpc>
              <a:spcBef>
                <a:spcPct val="0"/>
              </a:spcBef>
            </a:pPr>
          </a:p>
          <a:p>
            <a:pPr algn="just">
              <a:lnSpc>
                <a:spcPts val="2959"/>
              </a:lnSpc>
              <a:spcBef>
                <a:spcPct val="0"/>
              </a:spcBef>
            </a:pPr>
            <a:r>
              <a:rPr lang="en-US" b="true" sz="2465" spc="196">
                <a:solidFill>
                  <a:srgbClr val="FFFFFF"/>
                </a:solidFill>
                <a:latin typeface="Canva Sans Bold"/>
                <a:ea typeface="Canva Sans Bold"/>
                <a:cs typeface="Canva Sans Bold"/>
                <a:sym typeface="Canva Sans Bold"/>
              </a:rPr>
              <a:t>A huge well done to all our Year 4 &amp; Year 5 children who started their swimming lessons this term - we have already seen the children growing in confidence and making great progress in the pool.</a:t>
            </a:r>
          </a:p>
          <a:p>
            <a:pPr algn="just">
              <a:lnSpc>
                <a:spcPts val="2959"/>
              </a:lnSpc>
              <a:spcBef>
                <a:spcPct val="0"/>
              </a:spcBef>
            </a:pPr>
          </a:p>
          <a:p>
            <a:pPr algn="just">
              <a:lnSpc>
                <a:spcPts val="2959"/>
              </a:lnSpc>
              <a:spcBef>
                <a:spcPct val="0"/>
              </a:spcBef>
            </a:pPr>
            <a:r>
              <a:rPr lang="en-US" b="true" sz="2465" spc="196">
                <a:solidFill>
                  <a:srgbClr val="FFFFFF"/>
                </a:solidFill>
                <a:latin typeface="Canva Sans Bold"/>
                <a:ea typeface="Canva Sans Bold"/>
                <a:cs typeface="Canva Sans Bold"/>
                <a:sym typeface="Canva Sans Bold"/>
              </a:rPr>
              <a:t>At the start of May, Year 5 enjoyed a trip to Smithills Hall to take part in a Tudor workshop linked to their learning in history, and this week, Year 3 visited Chester to find out more about Roman Britain.</a:t>
            </a:r>
          </a:p>
          <a:p>
            <a:pPr algn="just">
              <a:lnSpc>
                <a:spcPts val="2959"/>
              </a:lnSpc>
              <a:spcBef>
                <a:spcPct val="0"/>
              </a:spcBef>
            </a:pPr>
          </a:p>
          <a:p>
            <a:pPr algn="just">
              <a:lnSpc>
                <a:spcPts val="2959"/>
              </a:lnSpc>
              <a:spcBef>
                <a:spcPct val="0"/>
              </a:spcBef>
            </a:pPr>
            <a:r>
              <a:rPr lang="en-US" b="true" sz="2465" spc="196">
                <a:solidFill>
                  <a:srgbClr val="FFFFFF"/>
                </a:solidFill>
                <a:latin typeface="Canva Sans Bold"/>
                <a:ea typeface="Canva Sans Bold"/>
                <a:cs typeface="Canva Sans Bold"/>
                <a:sym typeface="Canva Sans Bold"/>
              </a:rPr>
              <a:t>Thank you to all our families who have supported the library sessions held this term. It was lovely to see so many children sharing a book with a family member in our school library.</a:t>
            </a:r>
          </a:p>
          <a:p>
            <a:pPr algn="just">
              <a:lnSpc>
                <a:spcPts val="2959"/>
              </a:lnSpc>
              <a:spcBef>
                <a:spcPct val="0"/>
              </a:spcBef>
            </a:pPr>
          </a:p>
          <a:p>
            <a:pPr algn="just">
              <a:lnSpc>
                <a:spcPts val="2959"/>
              </a:lnSpc>
              <a:spcBef>
                <a:spcPct val="0"/>
              </a:spcBef>
            </a:pPr>
            <a:r>
              <a:rPr lang="en-US" b="true" sz="2465" spc="196">
                <a:solidFill>
                  <a:srgbClr val="FFFFFF"/>
                </a:solidFill>
                <a:latin typeface="Canva Sans Bold"/>
                <a:ea typeface="Canva Sans Bold"/>
                <a:cs typeface="Canva Sans Bold"/>
                <a:sym typeface="Canva Sans Bold"/>
              </a:rPr>
              <a:t>Eid Mubarak to our staff, children and families who celebrated this week. Wishing everyone a safe and relaxing half-term break. A reminder that school reopens on Monday 8th June at 8.35am.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405466" y="-3556197"/>
            <a:ext cx="12357316" cy="12357316"/>
          </a:xfrm>
          <a:custGeom>
            <a:avLst/>
            <a:gdLst/>
            <a:ahLst/>
            <a:cxnLst/>
            <a:rect r="r" b="b" t="t" l="l"/>
            <a:pathLst>
              <a:path h="12357316" w="12357316">
                <a:moveTo>
                  <a:pt x="0" y="0"/>
                </a:moveTo>
                <a:lnTo>
                  <a:pt x="12357316" y="0"/>
                </a:lnTo>
                <a:lnTo>
                  <a:pt x="12357316" y="12357316"/>
                </a:lnTo>
                <a:lnTo>
                  <a:pt x="0" y="123573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091683" y="-1577567"/>
            <a:ext cx="9595752" cy="9308821"/>
            <a:chOff x="0" y="0"/>
            <a:chExt cx="12794336" cy="12411761"/>
          </a:xfrm>
        </p:grpSpPr>
        <p:sp>
          <p:nvSpPr>
            <p:cNvPr name="Freeform 4" id="4"/>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4"/>
              <a:stretch>
                <a:fillRect l="-74467" t="0" r="-74468" b="0"/>
              </a:stretch>
            </a:blipFill>
          </p:spPr>
        </p:sp>
      </p:grpSp>
      <p:sp>
        <p:nvSpPr>
          <p:cNvPr name="Freeform 5" id="5"/>
          <p:cNvSpPr/>
          <p:nvPr/>
        </p:nvSpPr>
        <p:spPr>
          <a:xfrm flipH="false" flipV="false" rot="0">
            <a:off x="1294076" y="463086"/>
            <a:ext cx="2265150" cy="1676209"/>
          </a:xfrm>
          <a:custGeom>
            <a:avLst/>
            <a:gdLst/>
            <a:ahLst/>
            <a:cxnLst/>
            <a:rect r="r" b="b" t="t" l="l"/>
            <a:pathLst>
              <a:path h="1676209" w="2265150">
                <a:moveTo>
                  <a:pt x="0" y="0"/>
                </a:moveTo>
                <a:lnTo>
                  <a:pt x="2265150" y="0"/>
                </a:lnTo>
                <a:lnTo>
                  <a:pt x="2265150" y="1676210"/>
                </a:lnTo>
                <a:lnTo>
                  <a:pt x="0" y="1676210"/>
                </a:lnTo>
                <a:lnTo>
                  <a:pt x="0" y="0"/>
                </a:lnTo>
                <a:close/>
              </a:path>
            </a:pathLst>
          </a:custGeom>
          <a:blipFill>
            <a:blip r:embed="rId5">
              <a:extLst>
                <a:ext uri="{96DAC541-7B7A-43D3-8B79-37D633B846F1}">
                  <asvg:svgBlip xmlns:asvg="http://schemas.microsoft.com/office/drawing/2016/SVG/main" r:embed="rId6"/>
                </a:ext>
              </a:extLst>
            </a:blip>
            <a:stretch>
              <a:fillRect l="-34" t="0" r="-34" b="0"/>
            </a:stretch>
          </a:blipFill>
        </p:spPr>
      </p:sp>
      <p:sp>
        <p:nvSpPr>
          <p:cNvPr name="Freeform 6" id="6"/>
          <p:cNvSpPr/>
          <p:nvPr/>
        </p:nvSpPr>
        <p:spPr>
          <a:xfrm flipH="false" flipV="false" rot="0">
            <a:off x="1524284" y="12010184"/>
            <a:ext cx="18422804" cy="13817103"/>
          </a:xfrm>
          <a:custGeom>
            <a:avLst/>
            <a:gdLst/>
            <a:ahLst/>
            <a:cxnLst/>
            <a:rect r="r" b="b" t="t" l="l"/>
            <a:pathLst>
              <a:path h="13817103" w="18422804">
                <a:moveTo>
                  <a:pt x="0" y="0"/>
                </a:moveTo>
                <a:lnTo>
                  <a:pt x="18422804" y="0"/>
                </a:lnTo>
                <a:lnTo>
                  <a:pt x="18422804" y="13817103"/>
                </a:lnTo>
                <a:lnTo>
                  <a:pt x="0" y="13817103"/>
                </a:lnTo>
                <a:lnTo>
                  <a:pt x="0" y="0"/>
                </a:lnTo>
                <a:close/>
              </a:path>
            </a:pathLst>
          </a:custGeom>
          <a:blipFill>
            <a:blip r:embed="rId7"/>
            <a:stretch>
              <a:fillRect l="0" t="0" r="0" b="0"/>
            </a:stretch>
          </a:blipFill>
        </p:spPr>
      </p:sp>
      <p:sp>
        <p:nvSpPr>
          <p:cNvPr name="TextBox 7" id="7"/>
          <p:cNvSpPr txBox="true"/>
          <p:nvPr/>
        </p:nvSpPr>
        <p:spPr>
          <a:xfrm rot="0">
            <a:off x="3798075" y="867775"/>
            <a:ext cx="8035862" cy="3104255"/>
          </a:xfrm>
          <a:prstGeom prst="rect">
            <a:avLst/>
          </a:prstGeom>
        </p:spPr>
        <p:txBody>
          <a:bodyPr anchor="t" rtlCol="false" tIns="0" lIns="0" bIns="0" rIns="0">
            <a:spAutoFit/>
          </a:bodyPr>
          <a:lstStyle/>
          <a:p>
            <a:pPr algn="l">
              <a:lnSpc>
                <a:spcPts val="12363"/>
              </a:lnSpc>
            </a:pPr>
            <a:r>
              <a:rPr lang="en-US" sz="12363" b="true">
                <a:solidFill>
                  <a:srgbClr val="233DFF"/>
                </a:solidFill>
                <a:latin typeface="Poppins Bold"/>
                <a:ea typeface="Poppins Bold"/>
                <a:cs typeface="Poppins Bold"/>
                <a:sym typeface="Poppins Bold"/>
              </a:rPr>
              <a:t>SCHOOL NEWS</a:t>
            </a:r>
          </a:p>
        </p:txBody>
      </p:sp>
      <p:sp>
        <p:nvSpPr>
          <p:cNvPr name="TextBox 8" id="8"/>
          <p:cNvSpPr txBox="true"/>
          <p:nvPr/>
        </p:nvSpPr>
        <p:spPr>
          <a:xfrm rot="0">
            <a:off x="1524284" y="7533456"/>
            <a:ext cx="12725038" cy="2630576"/>
          </a:xfrm>
          <a:prstGeom prst="rect">
            <a:avLst/>
          </a:prstGeom>
        </p:spPr>
        <p:txBody>
          <a:bodyPr anchor="t" rtlCol="false" tIns="0" lIns="0" bIns="0" rIns="0">
            <a:spAutoFit/>
          </a:bodyPr>
          <a:lstStyle/>
          <a:p>
            <a:pPr algn="ctr">
              <a:lnSpc>
                <a:spcPts val="9816"/>
              </a:lnSpc>
            </a:pPr>
            <a:r>
              <a:rPr lang="en-US" sz="9816" b="true">
                <a:solidFill>
                  <a:srgbClr val="000000"/>
                </a:solidFill>
                <a:latin typeface="Poppins Bold"/>
                <a:ea typeface="Poppins Bold"/>
                <a:cs typeface="Poppins Bold"/>
                <a:sym typeface="Poppins Bold"/>
              </a:rPr>
              <a:t>Nursery</a:t>
            </a:r>
          </a:p>
          <a:p>
            <a:pPr algn="ctr">
              <a:lnSpc>
                <a:spcPts val="9816"/>
              </a:lnSpc>
            </a:pPr>
            <a:r>
              <a:rPr lang="en-US" sz="9816" b="true">
                <a:solidFill>
                  <a:srgbClr val="000000"/>
                </a:solidFill>
                <a:latin typeface="Poppins Bold"/>
                <a:ea typeface="Poppins Bold"/>
                <a:cs typeface="Poppins Bold"/>
                <a:sym typeface="Poppins Bold"/>
              </a:rPr>
              <a:t>Stay &amp; Play</a:t>
            </a:r>
          </a:p>
        </p:txBody>
      </p:sp>
      <p:grpSp>
        <p:nvGrpSpPr>
          <p:cNvPr name="Group 9" id="9"/>
          <p:cNvGrpSpPr/>
          <p:nvPr/>
        </p:nvGrpSpPr>
        <p:grpSpPr>
          <a:xfrm rot="0">
            <a:off x="14091683" y="-1238026"/>
            <a:ext cx="9595752" cy="9308821"/>
            <a:chOff x="0" y="0"/>
            <a:chExt cx="12794336" cy="12411761"/>
          </a:xfrm>
        </p:grpSpPr>
        <p:sp>
          <p:nvSpPr>
            <p:cNvPr name="Freeform 10" id="10"/>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8"/>
              <a:stretch>
                <a:fillRect l="-53073" t="0" r="-53074" b="0"/>
              </a:stretch>
            </a:blipFill>
          </p:spPr>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405466" y="-3556197"/>
            <a:ext cx="12357316" cy="12357316"/>
          </a:xfrm>
          <a:custGeom>
            <a:avLst/>
            <a:gdLst/>
            <a:ahLst/>
            <a:cxnLst/>
            <a:rect r="r" b="b" t="t" l="l"/>
            <a:pathLst>
              <a:path h="12357316" w="12357316">
                <a:moveTo>
                  <a:pt x="0" y="0"/>
                </a:moveTo>
                <a:lnTo>
                  <a:pt x="12357316" y="0"/>
                </a:lnTo>
                <a:lnTo>
                  <a:pt x="12357316" y="12357316"/>
                </a:lnTo>
                <a:lnTo>
                  <a:pt x="0" y="123573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091683" y="-1577567"/>
            <a:ext cx="9595752" cy="9308821"/>
            <a:chOff x="0" y="0"/>
            <a:chExt cx="12794336" cy="12411761"/>
          </a:xfrm>
        </p:grpSpPr>
        <p:sp>
          <p:nvSpPr>
            <p:cNvPr name="Freeform 4" id="4"/>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4"/>
              <a:stretch>
                <a:fillRect l="-74467" t="0" r="-74468" b="0"/>
              </a:stretch>
            </a:blipFill>
          </p:spPr>
        </p:sp>
      </p:grpSp>
      <p:sp>
        <p:nvSpPr>
          <p:cNvPr name="Freeform 5" id="5"/>
          <p:cNvSpPr/>
          <p:nvPr/>
        </p:nvSpPr>
        <p:spPr>
          <a:xfrm flipH="false" flipV="false" rot="0">
            <a:off x="1294076" y="463086"/>
            <a:ext cx="2265150" cy="1676209"/>
          </a:xfrm>
          <a:custGeom>
            <a:avLst/>
            <a:gdLst/>
            <a:ahLst/>
            <a:cxnLst/>
            <a:rect r="r" b="b" t="t" l="l"/>
            <a:pathLst>
              <a:path h="1676209" w="2265150">
                <a:moveTo>
                  <a:pt x="0" y="0"/>
                </a:moveTo>
                <a:lnTo>
                  <a:pt x="2265150" y="0"/>
                </a:lnTo>
                <a:lnTo>
                  <a:pt x="2265150" y="1676210"/>
                </a:lnTo>
                <a:lnTo>
                  <a:pt x="0" y="1676210"/>
                </a:lnTo>
                <a:lnTo>
                  <a:pt x="0" y="0"/>
                </a:lnTo>
                <a:close/>
              </a:path>
            </a:pathLst>
          </a:custGeom>
          <a:blipFill>
            <a:blip r:embed="rId5">
              <a:extLst>
                <a:ext uri="{96DAC541-7B7A-43D3-8B79-37D633B846F1}">
                  <asvg:svgBlip xmlns:asvg="http://schemas.microsoft.com/office/drawing/2016/SVG/main" r:embed="rId6"/>
                </a:ext>
              </a:extLst>
            </a:blip>
            <a:stretch>
              <a:fillRect l="-34" t="0" r="-34" b="0"/>
            </a:stretch>
          </a:blipFill>
        </p:spPr>
      </p:sp>
      <p:sp>
        <p:nvSpPr>
          <p:cNvPr name="TextBox 6" id="6"/>
          <p:cNvSpPr txBox="true"/>
          <p:nvPr/>
        </p:nvSpPr>
        <p:spPr>
          <a:xfrm rot="0">
            <a:off x="1524284" y="7533456"/>
            <a:ext cx="12725038" cy="2630576"/>
          </a:xfrm>
          <a:prstGeom prst="rect">
            <a:avLst/>
          </a:prstGeom>
        </p:spPr>
        <p:txBody>
          <a:bodyPr anchor="t" rtlCol="false" tIns="0" lIns="0" bIns="0" rIns="0">
            <a:spAutoFit/>
          </a:bodyPr>
          <a:lstStyle/>
          <a:p>
            <a:pPr algn="ctr">
              <a:lnSpc>
                <a:spcPts val="9816"/>
              </a:lnSpc>
            </a:pPr>
            <a:r>
              <a:rPr lang="en-US" sz="9816" b="true">
                <a:solidFill>
                  <a:srgbClr val="000000"/>
                </a:solidFill>
                <a:latin typeface="Poppins Bold"/>
                <a:ea typeface="Poppins Bold"/>
                <a:cs typeface="Poppins Bold"/>
                <a:sym typeface="Poppins Bold"/>
              </a:rPr>
              <a:t>Nursery</a:t>
            </a:r>
          </a:p>
          <a:p>
            <a:pPr algn="ctr">
              <a:lnSpc>
                <a:spcPts val="9816"/>
              </a:lnSpc>
            </a:pPr>
            <a:r>
              <a:rPr lang="en-US" sz="9816" b="true">
                <a:solidFill>
                  <a:srgbClr val="000000"/>
                </a:solidFill>
                <a:latin typeface="Poppins Bold"/>
                <a:ea typeface="Poppins Bold"/>
                <a:cs typeface="Poppins Bold"/>
                <a:sym typeface="Poppins Bold"/>
              </a:rPr>
              <a:t>Stay &amp; Play</a:t>
            </a:r>
          </a:p>
        </p:txBody>
      </p:sp>
      <p:grpSp>
        <p:nvGrpSpPr>
          <p:cNvPr name="Group 7" id="7"/>
          <p:cNvGrpSpPr/>
          <p:nvPr/>
        </p:nvGrpSpPr>
        <p:grpSpPr>
          <a:xfrm rot="0">
            <a:off x="14091683" y="-1238026"/>
            <a:ext cx="9595752" cy="9308821"/>
            <a:chOff x="0" y="0"/>
            <a:chExt cx="12794336" cy="12411761"/>
          </a:xfrm>
        </p:grpSpPr>
        <p:sp>
          <p:nvSpPr>
            <p:cNvPr name="Freeform 8" id="8"/>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7"/>
              <a:stretch>
                <a:fillRect l="-53073" t="0" r="-53074" b="0"/>
              </a:stretch>
            </a:blipFill>
          </p:spPr>
        </p:sp>
      </p:grpSp>
      <p:sp>
        <p:nvSpPr>
          <p:cNvPr name="Freeform 9" id="9"/>
          <p:cNvSpPr/>
          <p:nvPr/>
        </p:nvSpPr>
        <p:spPr>
          <a:xfrm flipH="false" flipV="false" rot="0">
            <a:off x="1294076" y="11817338"/>
            <a:ext cx="19063051" cy="14297288"/>
          </a:xfrm>
          <a:custGeom>
            <a:avLst/>
            <a:gdLst/>
            <a:ahLst/>
            <a:cxnLst/>
            <a:rect r="r" b="b" t="t" l="l"/>
            <a:pathLst>
              <a:path h="14297288" w="19063051">
                <a:moveTo>
                  <a:pt x="0" y="0"/>
                </a:moveTo>
                <a:lnTo>
                  <a:pt x="19063051" y="0"/>
                </a:lnTo>
                <a:lnTo>
                  <a:pt x="19063051" y="14297289"/>
                </a:lnTo>
                <a:lnTo>
                  <a:pt x="0" y="14297289"/>
                </a:lnTo>
                <a:lnTo>
                  <a:pt x="0" y="0"/>
                </a:lnTo>
                <a:close/>
              </a:path>
            </a:pathLst>
          </a:custGeom>
          <a:blipFill>
            <a:blip r:embed="rId8"/>
            <a:stretch>
              <a:fillRect l="0" t="0" r="0" b="0"/>
            </a:stretch>
          </a:blipFill>
        </p:spPr>
      </p:sp>
      <p:sp>
        <p:nvSpPr>
          <p:cNvPr name="TextBox 10" id="10"/>
          <p:cNvSpPr txBox="true"/>
          <p:nvPr/>
        </p:nvSpPr>
        <p:spPr>
          <a:xfrm rot="0">
            <a:off x="3798075" y="867775"/>
            <a:ext cx="8035862" cy="3104255"/>
          </a:xfrm>
          <a:prstGeom prst="rect">
            <a:avLst/>
          </a:prstGeom>
        </p:spPr>
        <p:txBody>
          <a:bodyPr anchor="t" rtlCol="false" tIns="0" lIns="0" bIns="0" rIns="0">
            <a:spAutoFit/>
          </a:bodyPr>
          <a:lstStyle/>
          <a:p>
            <a:pPr algn="l">
              <a:lnSpc>
                <a:spcPts val="12363"/>
              </a:lnSpc>
            </a:pPr>
            <a:r>
              <a:rPr lang="en-US" sz="12363" b="true">
                <a:solidFill>
                  <a:srgbClr val="233DFF"/>
                </a:solidFill>
                <a:latin typeface="Poppins Bold"/>
                <a:ea typeface="Poppins Bold"/>
                <a:cs typeface="Poppins Bold"/>
                <a:sym typeface="Poppins Bold"/>
              </a:rPr>
              <a:t>SCHOOL NEWS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405466" y="-3556197"/>
            <a:ext cx="12357316" cy="12357316"/>
          </a:xfrm>
          <a:custGeom>
            <a:avLst/>
            <a:gdLst/>
            <a:ahLst/>
            <a:cxnLst/>
            <a:rect r="r" b="b" t="t" l="l"/>
            <a:pathLst>
              <a:path h="12357316" w="12357316">
                <a:moveTo>
                  <a:pt x="0" y="0"/>
                </a:moveTo>
                <a:lnTo>
                  <a:pt x="12357316" y="0"/>
                </a:lnTo>
                <a:lnTo>
                  <a:pt x="12357316" y="12357316"/>
                </a:lnTo>
                <a:lnTo>
                  <a:pt x="0" y="123573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091683" y="-1577567"/>
            <a:ext cx="9595752" cy="9308821"/>
            <a:chOff x="0" y="0"/>
            <a:chExt cx="12794336" cy="12411761"/>
          </a:xfrm>
        </p:grpSpPr>
        <p:sp>
          <p:nvSpPr>
            <p:cNvPr name="Freeform 4" id="4"/>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4"/>
              <a:stretch>
                <a:fillRect l="-74467" t="0" r="-74468" b="0"/>
              </a:stretch>
            </a:blipFill>
          </p:spPr>
        </p:sp>
      </p:grpSp>
      <p:sp>
        <p:nvSpPr>
          <p:cNvPr name="Freeform 5" id="5"/>
          <p:cNvSpPr/>
          <p:nvPr/>
        </p:nvSpPr>
        <p:spPr>
          <a:xfrm flipH="false" flipV="false" rot="0">
            <a:off x="1294076" y="463086"/>
            <a:ext cx="2265150" cy="1676209"/>
          </a:xfrm>
          <a:custGeom>
            <a:avLst/>
            <a:gdLst/>
            <a:ahLst/>
            <a:cxnLst/>
            <a:rect r="r" b="b" t="t" l="l"/>
            <a:pathLst>
              <a:path h="1676209" w="2265150">
                <a:moveTo>
                  <a:pt x="0" y="0"/>
                </a:moveTo>
                <a:lnTo>
                  <a:pt x="2265150" y="0"/>
                </a:lnTo>
                <a:lnTo>
                  <a:pt x="2265150" y="1676210"/>
                </a:lnTo>
                <a:lnTo>
                  <a:pt x="0" y="1676210"/>
                </a:lnTo>
                <a:lnTo>
                  <a:pt x="0" y="0"/>
                </a:lnTo>
                <a:close/>
              </a:path>
            </a:pathLst>
          </a:custGeom>
          <a:blipFill>
            <a:blip r:embed="rId5">
              <a:extLst>
                <a:ext uri="{96DAC541-7B7A-43D3-8B79-37D633B846F1}">
                  <asvg:svgBlip xmlns:asvg="http://schemas.microsoft.com/office/drawing/2016/SVG/main" r:embed="rId6"/>
                </a:ext>
              </a:extLst>
            </a:blip>
            <a:stretch>
              <a:fillRect l="-34" t="0" r="-34" b="0"/>
            </a:stretch>
          </a:blipFill>
        </p:spPr>
      </p:sp>
      <p:sp>
        <p:nvSpPr>
          <p:cNvPr name="TextBox 6" id="6"/>
          <p:cNvSpPr txBox="true"/>
          <p:nvPr/>
        </p:nvSpPr>
        <p:spPr>
          <a:xfrm rot="0">
            <a:off x="1524284" y="7533456"/>
            <a:ext cx="12725038" cy="2630576"/>
          </a:xfrm>
          <a:prstGeom prst="rect">
            <a:avLst/>
          </a:prstGeom>
        </p:spPr>
        <p:txBody>
          <a:bodyPr anchor="t" rtlCol="false" tIns="0" lIns="0" bIns="0" rIns="0">
            <a:spAutoFit/>
          </a:bodyPr>
          <a:lstStyle/>
          <a:p>
            <a:pPr algn="ctr">
              <a:lnSpc>
                <a:spcPts val="9816"/>
              </a:lnSpc>
            </a:pPr>
            <a:r>
              <a:rPr lang="en-US" sz="9816" b="true">
                <a:solidFill>
                  <a:srgbClr val="000000"/>
                </a:solidFill>
                <a:latin typeface="Poppins Bold"/>
                <a:ea typeface="Poppins Bold"/>
                <a:cs typeface="Poppins Bold"/>
                <a:sym typeface="Poppins Bold"/>
              </a:rPr>
              <a:t>Nursery</a:t>
            </a:r>
          </a:p>
          <a:p>
            <a:pPr algn="ctr">
              <a:lnSpc>
                <a:spcPts val="9816"/>
              </a:lnSpc>
            </a:pPr>
            <a:r>
              <a:rPr lang="en-US" sz="9816" b="true">
                <a:solidFill>
                  <a:srgbClr val="000000"/>
                </a:solidFill>
                <a:latin typeface="Poppins Bold"/>
                <a:ea typeface="Poppins Bold"/>
                <a:cs typeface="Poppins Bold"/>
                <a:sym typeface="Poppins Bold"/>
              </a:rPr>
              <a:t>Stay &amp; Play</a:t>
            </a:r>
          </a:p>
        </p:txBody>
      </p:sp>
      <p:grpSp>
        <p:nvGrpSpPr>
          <p:cNvPr name="Group 7" id="7"/>
          <p:cNvGrpSpPr/>
          <p:nvPr/>
        </p:nvGrpSpPr>
        <p:grpSpPr>
          <a:xfrm rot="0">
            <a:off x="14091683" y="-1238026"/>
            <a:ext cx="9595752" cy="9308821"/>
            <a:chOff x="0" y="0"/>
            <a:chExt cx="12794336" cy="12411761"/>
          </a:xfrm>
        </p:grpSpPr>
        <p:sp>
          <p:nvSpPr>
            <p:cNvPr name="Freeform 8" id="8"/>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7"/>
              <a:stretch>
                <a:fillRect l="-53073" t="0" r="-53074" b="0"/>
              </a:stretch>
            </a:blipFill>
          </p:spPr>
        </p:sp>
      </p:grpSp>
      <p:sp>
        <p:nvSpPr>
          <p:cNvPr name="Freeform 9" id="9"/>
          <p:cNvSpPr/>
          <p:nvPr/>
        </p:nvSpPr>
        <p:spPr>
          <a:xfrm flipH="false" flipV="false" rot="0">
            <a:off x="1048624" y="12058395"/>
            <a:ext cx="19286752" cy="14465064"/>
          </a:xfrm>
          <a:custGeom>
            <a:avLst/>
            <a:gdLst/>
            <a:ahLst/>
            <a:cxnLst/>
            <a:rect r="r" b="b" t="t" l="l"/>
            <a:pathLst>
              <a:path h="14465064" w="19286752">
                <a:moveTo>
                  <a:pt x="0" y="0"/>
                </a:moveTo>
                <a:lnTo>
                  <a:pt x="19286752" y="0"/>
                </a:lnTo>
                <a:lnTo>
                  <a:pt x="19286752" y="14465064"/>
                </a:lnTo>
                <a:lnTo>
                  <a:pt x="0" y="14465064"/>
                </a:lnTo>
                <a:lnTo>
                  <a:pt x="0" y="0"/>
                </a:lnTo>
                <a:close/>
              </a:path>
            </a:pathLst>
          </a:custGeom>
          <a:blipFill>
            <a:blip r:embed="rId8"/>
            <a:stretch>
              <a:fillRect l="0" t="0" r="0" b="0"/>
            </a:stretch>
          </a:blipFill>
        </p:spPr>
      </p:sp>
      <p:sp>
        <p:nvSpPr>
          <p:cNvPr name="TextBox 10" id="10"/>
          <p:cNvSpPr txBox="true"/>
          <p:nvPr/>
        </p:nvSpPr>
        <p:spPr>
          <a:xfrm rot="0">
            <a:off x="3798075" y="867775"/>
            <a:ext cx="8035862" cy="3104255"/>
          </a:xfrm>
          <a:prstGeom prst="rect">
            <a:avLst/>
          </a:prstGeom>
        </p:spPr>
        <p:txBody>
          <a:bodyPr anchor="t" rtlCol="false" tIns="0" lIns="0" bIns="0" rIns="0">
            <a:spAutoFit/>
          </a:bodyPr>
          <a:lstStyle/>
          <a:p>
            <a:pPr algn="l">
              <a:lnSpc>
                <a:spcPts val="12363"/>
              </a:lnSpc>
            </a:pPr>
            <a:r>
              <a:rPr lang="en-US" sz="12363" b="true">
                <a:solidFill>
                  <a:srgbClr val="233DFF"/>
                </a:solidFill>
                <a:latin typeface="Poppins Bold"/>
                <a:ea typeface="Poppins Bold"/>
                <a:cs typeface="Poppins Bold"/>
                <a:sym typeface="Poppins Bold"/>
              </a:rPr>
              <a:t>SCHOOL NEWS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405466" y="-3556197"/>
            <a:ext cx="12357316" cy="12357316"/>
          </a:xfrm>
          <a:custGeom>
            <a:avLst/>
            <a:gdLst/>
            <a:ahLst/>
            <a:cxnLst/>
            <a:rect r="r" b="b" t="t" l="l"/>
            <a:pathLst>
              <a:path h="12357316" w="12357316">
                <a:moveTo>
                  <a:pt x="0" y="0"/>
                </a:moveTo>
                <a:lnTo>
                  <a:pt x="12357316" y="0"/>
                </a:lnTo>
                <a:lnTo>
                  <a:pt x="12357316" y="12357316"/>
                </a:lnTo>
                <a:lnTo>
                  <a:pt x="0" y="123573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091683" y="-1577567"/>
            <a:ext cx="9595752" cy="9308821"/>
            <a:chOff x="0" y="0"/>
            <a:chExt cx="12794336" cy="12411761"/>
          </a:xfrm>
        </p:grpSpPr>
        <p:sp>
          <p:nvSpPr>
            <p:cNvPr name="Freeform 4" id="4"/>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4"/>
              <a:stretch>
                <a:fillRect l="-74467" t="0" r="-74468" b="0"/>
              </a:stretch>
            </a:blipFill>
          </p:spPr>
        </p:sp>
      </p:grpSp>
      <p:sp>
        <p:nvSpPr>
          <p:cNvPr name="Freeform 5" id="5"/>
          <p:cNvSpPr/>
          <p:nvPr/>
        </p:nvSpPr>
        <p:spPr>
          <a:xfrm flipH="false" flipV="false" rot="0">
            <a:off x="1294076" y="463086"/>
            <a:ext cx="2265150" cy="1676209"/>
          </a:xfrm>
          <a:custGeom>
            <a:avLst/>
            <a:gdLst/>
            <a:ahLst/>
            <a:cxnLst/>
            <a:rect r="r" b="b" t="t" l="l"/>
            <a:pathLst>
              <a:path h="1676209" w="2265150">
                <a:moveTo>
                  <a:pt x="0" y="0"/>
                </a:moveTo>
                <a:lnTo>
                  <a:pt x="2265150" y="0"/>
                </a:lnTo>
                <a:lnTo>
                  <a:pt x="2265150" y="1676210"/>
                </a:lnTo>
                <a:lnTo>
                  <a:pt x="0" y="1676210"/>
                </a:lnTo>
                <a:lnTo>
                  <a:pt x="0" y="0"/>
                </a:lnTo>
                <a:close/>
              </a:path>
            </a:pathLst>
          </a:custGeom>
          <a:blipFill>
            <a:blip r:embed="rId5">
              <a:extLst>
                <a:ext uri="{96DAC541-7B7A-43D3-8B79-37D633B846F1}">
                  <asvg:svgBlip xmlns:asvg="http://schemas.microsoft.com/office/drawing/2016/SVG/main" r:embed="rId6"/>
                </a:ext>
              </a:extLst>
            </a:blip>
            <a:stretch>
              <a:fillRect l="-34" t="0" r="-34" b="0"/>
            </a:stretch>
          </a:blipFill>
        </p:spPr>
      </p:sp>
      <p:grpSp>
        <p:nvGrpSpPr>
          <p:cNvPr name="Group 6" id="6"/>
          <p:cNvGrpSpPr/>
          <p:nvPr/>
        </p:nvGrpSpPr>
        <p:grpSpPr>
          <a:xfrm rot="0">
            <a:off x="14091683" y="-1238026"/>
            <a:ext cx="9595752" cy="9308821"/>
            <a:chOff x="0" y="0"/>
            <a:chExt cx="12794336" cy="12411761"/>
          </a:xfrm>
        </p:grpSpPr>
        <p:sp>
          <p:nvSpPr>
            <p:cNvPr name="Freeform 7" id="7"/>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7"/>
              <a:stretch>
                <a:fillRect l="0" t="-1540" r="0" b="-1540"/>
              </a:stretch>
            </a:blipFill>
          </p:spPr>
        </p:sp>
      </p:grpSp>
      <p:grpSp>
        <p:nvGrpSpPr>
          <p:cNvPr name="Group 8" id="8"/>
          <p:cNvGrpSpPr/>
          <p:nvPr/>
        </p:nvGrpSpPr>
        <p:grpSpPr>
          <a:xfrm rot="0">
            <a:off x="991037" y="11948340"/>
            <a:ext cx="11859000" cy="8096570"/>
            <a:chOff x="0" y="0"/>
            <a:chExt cx="1373770" cy="937923"/>
          </a:xfrm>
        </p:grpSpPr>
        <p:sp>
          <p:nvSpPr>
            <p:cNvPr name="Freeform 9" id="9"/>
            <p:cNvSpPr/>
            <p:nvPr/>
          </p:nvSpPr>
          <p:spPr>
            <a:xfrm flipH="false" flipV="false" rot="0">
              <a:off x="0" y="0"/>
              <a:ext cx="1373770" cy="937923"/>
            </a:xfrm>
            <a:custGeom>
              <a:avLst/>
              <a:gdLst/>
              <a:ahLst/>
              <a:cxnLst/>
              <a:rect r="r" b="b" t="t" l="l"/>
              <a:pathLst>
                <a:path h="937923" w="1373770">
                  <a:moveTo>
                    <a:pt x="1349525" y="155341"/>
                  </a:moveTo>
                  <a:lnTo>
                    <a:pt x="1238947" y="31728"/>
                  </a:lnTo>
                  <a:cubicBezTo>
                    <a:pt x="1220887" y="11539"/>
                    <a:pt x="1195081" y="0"/>
                    <a:pt x="1167992" y="0"/>
                  </a:cubicBezTo>
                  <a:lnTo>
                    <a:pt x="205781" y="10"/>
                  </a:lnTo>
                  <a:cubicBezTo>
                    <a:pt x="178693" y="10"/>
                    <a:pt x="152888" y="11550"/>
                    <a:pt x="134828" y="31739"/>
                  </a:cubicBezTo>
                  <a:lnTo>
                    <a:pt x="24247" y="155355"/>
                  </a:lnTo>
                  <a:cubicBezTo>
                    <a:pt x="8634" y="172808"/>
                    <a:pt x="1" y="195404"/>
                    <a:pt x="0" y="218821"/>
                  </a:cubicBezTo>
                  <a:lnTo>
                    <a:pt x="0" y="719111"/>
                  </a:lnTo>
                  <a:cubicBezTo>
                    <a:pt x="0" y="742530"/>
                    <a:pt x="8633" y="765128"/>
                    <a:pt x="24247" y="782583"/>
                  </a:cubicBezTo>
                  <a:lnTo>
                    <a:pt x="134824" y="906194"/>
                  </a:lnTo>
                  <a:cubicBezTo>
                    <a:pt x="152885" y="926384"/>
                    <a:pt x="178690" y="937923"/>
                    <a:pt x="205778" y="937923"/>
                  </a:cubicBezTo>
                  <a:lnTo>
                    <a:pt x="1167990" y="937914"/>
                  </a:lnTo>
                  <a:cubicBezTo>
                    <a:pt x="1195078" y="937914"/>
                    <a:pt x="1220883" y="926375"/>
                    <a:pt x="1238942" y="906186"/>
                  </a:cubicBezTo>
                  <a:lnTo>
                    <a:pt x="1349524" y="782570"/>
                  </a:lnTo>
                  <a:cubicBezTo>
                    <a:pt x="1365138" y="765116"/>
                    <a:pt x="1373771" y="742518"/>
                    <a:pt x="1373770" y="719098"/>
                  </a:cubicBezTo>
                  <a:lnTo>
                    <a:pt x="1373770" y="218812"/>
                  </a:lnTo>
                  <a:cubicBezTo>
                    <a:pt x="1373771" y="195393"/>
                    <a:pt x="1365139" y="172796"/>
                    <a:pt x="1349525" y="155341"/>
                  </a:cubicBezTo>
                  <a:close/>
                </a:path>
              </a:pathLst>
            </a:custGeom>
            <a:blipFill>
              <a:blip r:embed="rId8"/>
              <a:stretch>
                <a:fillRect l="0" t="-4651" r="0" b="-4651"/>
              </a:stretch>
            </a:blipFill>
          </p:spPr>
        </p:sp>
      </p:grpSp>
      <p:grpSp>
        <p:nvGrpSpPr>
          <p:cNvPr name="Group 10" id="10"/>
          <p:cNvGrpSpPr/>
          <p:nvPr/>
        </p:nvGrpSpPr>
        <p:grpSpPr>
          <a:xfrm rot="0">
            <a:off x="9305081" y="20161556"/>
            <a:ext cx="10905840" cy="8971998"/>
            <a:chOff x="0" y="0"/>
            <a:chExt cx="1381939" cy="1136891"/>
          </a:xfrm>
        </p:grpSpPr>
        <p:sp>
          <p:nvSpPr>
            <p:cNvPr name="Freeform 11" id="11"/>
            <p:cNvSpPr/>
            <p:nvPr/>
          </p:nvSpPr>
          <p:spPr>
            <a:xfrm flipH="false" flipV="false" rot="0">
              <a:off x="0" y="0"/>
              <a:ext cx="1381939" cy="1136891"/>
            </a:xfrm>
            <a:custGeom>
              <a:avLst/>
              <a:gdLst/>
              <a:ahLst/>
              <a:cxnLst/>
              <a:rect r="r" b="b" t="t" l="l"/>
              <a:pathLst>
                <a:path h="1136891" w="1381939">
                  <a:moveTo>
                    <a:pt x="0" y="124380"/>
                  </a:moveTo>
                  <a:lnTo>
                    <a:pt x="0" y="740734"/>
                  </a:lnTo>
                  <a:cubicBezTo>
                    <a:pt x="0" y="809427"/>
                    <a:pt x="55687" y="865114"/>
                    <a:pt x="124380" y="865114"/>
                  </a:cubicBezTo>
                  <a:lnTo>
                    <a:pt x="267087" y="865114"/>
                  </a:lnTo>
                  <a:cubicBezTo>
                    <a:pt x="303063" y="865114"/>
                    <a:pt x="337276" y="880690"/>
                    <a:pt x="360898" y="907824"/>
                  </a:cubicBezTo>
                  <a:lnTo>
                    <a:pt x="523133" y="1094180"/>
                  </a:lnTo>
                  <a:cubicBezTo>
                    <a:pt x="546755" y="1121314"/>
                    <a:pt x="580969" y="1136891"/>
                    <a:pt x="616944" y="1136891"/>
                  </a:cubicBezTo>
                  <a:lnTo>
                    <a:pt x="1088079" y="1136891"/>
                  </a:lnTo>
                  <a:cubicBezTo>
                    <a:pt x="1123987" y="1136891"/>
                    <a:pt x="1158143" y="1121372"/>
                    <a:pt x="1181763" y="1094326"/>
                  </a:cubicBezTo>
                  <a:lnTo>
                    <a:pt x="1340954" y="912044"/>
                  </a:lnTo>
                  <a:cubicBezTo>
                    <a:pt x="1367377" y="881787"/>
                    <a:pt x="1381939" y="842978"/>
                    <a:pt x="1381939" y="802806"/>
                  </a:cubicBezTo>
                  <a:lnTo>
                    <a:pt x="1381939" y="124380"/>
                  </a:lnTo>
                  <a:cubicBezTo>
                    <a:pt x="1381939" y="91391"/>
                    <a:pt x="1368834" y="59754"/>
                    <a:pt x="1345507" y="36428"/>
                  </a:cubicBezTo>
                  <a:cubicBezTo>
                    <a:pt x="1322180" y="13102"/>
                    <a:pt x="1290542" y="-1"/>
                    <a:pt x="1257554" y="0"/>
                  </a:cubicBezTo>
                  <a:lnTo>
                    <a:pt x="124380" y="0"/>
                  </a:lnTo>
                  <a:cubicBezTo>
                    <a:pt x="55687" y="0"/>
                    <a:pt x="0" y="55687"/>
                    <a:pt x="0" y="124380"/>
                  </a:cubicBezTo>
                  <a:close/>
                </a:path>
              </a:pathLst>
            </a:custGeom>
            <a:blipFill>
              <a:blip r:embed="rId9"/>
              <a:stretch>
                <a:fillRect l="-5120" t="0" r="-5120" b="0"/>
              </a:stretch>
            </a:blipFill>
          </p:spPr>
        </p:sp>
      </p:grpSp>
      <p:sp>
        <p:nvSpPr>
          <p:cNvPr name="TextBox 12" id="12"/>
          <p:cNvSpPr txBox="true"/>
          <p:nvPr/>
        </p:nvSpPr>
        <p:spPr>
          <a:xfrm rot="0">
            <a:off x="991037" y="5100677"/>
            <a:ext cx="12725038" cy="2630576"/>
          </a:xfrm>
          <a:prstGeom prst="rect">
            <a:avLst/>
          </a:prstGeom>
        </p:spPr>
        <p:txBody>
          <a:bodyPr anchor="t" rtlCol="false" tIns="0" lIns="0" bIns="0" rIns="0">
            <a:spAutoFit/>
          </a:bodyPr>
          <a:lstStyle/>
          <a:p>
            <a:pPr algn="ctr">
              <a:lnSpc>
                <a:spcPts val="9816"/>
              </a:lnSpc>
            </a:pPr>
            <a:r>
              <a:rPr lang="en-US" sz="9816" b="true">
                <a:solidFill>
                  <a:srgbClr val="000000"/>
                </a:solidFill>
                <a:latin typeface="Poppins Bold"/>
                <a:ea typeface="Poppins Bold"/>
                <a:cs typeface="Poppins Bold"/>
                <a:sym typeface="Poppins Bold"/>
              </a:rPr>
              <a:t>Year 6 - Football Festival</a:t>
            </a:r>
          </a:p>
        </p:txBody>
      </p:sp>
      <p:sp>
        <p:nvSpPr>
          <p:cNvPr name="TextBox 13" id="13"/>
          <p:cNvSpPr txBox="true"/>
          <p:nvPr/>
        </p:nvSpPr>
        <p:spPr>
          <a:xfrm rot="0">
            <a:off x="3798075" y="867775"/>
            <a:ext cx="8035862" cy="3104255"/>
          </a:xfrm>
          <a:prstGeom prst="rect">
            <a:avLst/>
          </a:prstGeom>
        </p:spPr>
        <p:txBody>
          <a:bodyPr anchor="t" rtlCol="false" tIns="0" lIns="0" bIns="0" rIns="0">
            <a:spAutoFit/>
          </a:bodyPr>
          <a:lstStyle/>
          <a:p>
            <a:pPr algn="l">
              <a:lnSpc>
                <a:spcPts val="12363"/>
              </a:lnSpc>
            </a:pPr>
            <a:r>
              <a:rPr lang="en-US" sz="12363" b="true">
                <a:solidFill>
                  <a:srgbClr val="233DFF"/>
                </a:solidFill>
                <a:latin typeface="Poppins Bold"/>
                <a:ea typeface="Poppins Bold"/>
                <a:cs typeface="Poppins Bold"/>
                <a:sym typeface="Poppins Bold"/>
              </a:rPr>
              <a:t>SCHOOL NEWS</a:t>
            </a:r>
          </a:p>
        </p:txBody>
      </p:sp>
      <p:sp>
        <p:nvSpPr>
          <p:cNvPr name="TextBox 14" id="14"/>
          <p:cNvSpPr txBox="true"/>
          <p:nvPr/>
        </p:nvSpPr>
        <p:spPr>
          <a:xfrm rot="0">
            <a:off x="1502065" y="8876982"/>
            <a:ext cx="16562189" cy="4496425"/>
          </a:xfrm>
          <a:prstGeom prst="rect">
            <a:avLst/>
          </a:prstGeom>
        </p:spPr>
        <p:txBody>
          <a:bodyPr anchor="t" rtlCol="false" tIns="0" lIns="0" bIns="0" rIns="0">
            <a:spAutoFit/>
          </a:bodyPr>
          <a:lstStyle/>
          <a:p>
            <a:pPr algn="ctr">
              <a:lnSpc>
                <a:spcPts val="7141"/>
              </a:lnSpc>
            </a:pPr>
            <a:r>
              <a:rPr lang="en-US" b="true" sz="5100">
                <a:solidFill>
                  <a:srgbClr val="000000"/>
                </a:solidFill>
                <a:latin typeface="Canva Sans Bold"/>
                <a:ea typeface="Canva Sans Bold"/>
                <a:cs typeface="Canva Sans Bold"/>
                <a:sym typeface="Canva Sans Bold"/>
              </a:rPr>
              <a:t>Y6 took part in a football festival at Moss Bank Park. We played many games against lots of different schools from Bolton. It was a great morning. </a:t>
            </a:r>
          </a:p>
          <a:p>
            <a:pPr algn="ctr">
              <a:lnSpc>
                <a:spcPts val="14839"/>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405466" y="-3556197"/>
            <a:ext cx="12357316" cy="12357316"/>
          </a:xfrm>
          <a:custGeom>
            <a:avLst/>
            <a:gdLst/>
            <a:ahLst/>
            <a:cxnLst/>
            <a:rect r="r" b="b" t="t" l="l"/>
            <a:pathLst>
              <a:path h="12357316" w="12357316">
                <a:moveTo>
                  <a:pt x="0" y="0"/>
                </a:moveTo>
                <a:lnTo>
                  <a:pt x="12357316" y="0"/>
                </a:lnTo>
                <a:lnTo>
                  <a:pt x="12357316" y="12357316"/>
                </a:lnTo>
                <a:lnTo>
                  <a:pt x="0" y="123573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091683" y="-1577567"/>
            <a:ext cx="9595752" cy="9308821"/>
            <a:chOff x="0" y="0"/>
            <a:chExt cx="12794336" cy="12411761"/>
          </a:xfrm>
        </p:grpSpPr>
        <p:sp>
          <p:nvSpPr>
            <p:cNvPr name="Freeform 4" id="4"/>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4"/>
              <a:stretch>
                <a:fillRect l="-74467" t="0" r="-74468" b="0"/>
              </a:stretch>
            </a:blipFill>
          </p:spPr>
        </p:sp>
      </p:grpSp>
      <p:sp>
        <p:nvSpPr>
          <p:cNvPr name="Freeform 5" id="5"/>
          <p:cNvSpPr/>
          <p:nvPr/>
        </p:nvSpPr>
        <p:spPr>
          <a:xfrm flipH="false" flipV="false" rot="0">
            <a:off x="1294076" y="463086"/>
            <a:ext cx="2265150" cy="1676209"/>
          </a:xfrm>
          <a:custGeom>
            <a:avLst/>
            <a:gdLst/>
            <a:ahLst/>
            <a:cxnLst/>
            <a:rect r="r" b="b" t="t" l="l"/>
            <a:pathLst>
              <a:path h="1676209" w="2265150">
                <a:moveTo>
                  <a:pt x="0" y="0"/>
                </a:moveTo>
                <a:lnTo>
                  <a:pt x="2265150" y="0"/>
                </a:lnTo>
                <a:lnTo>
                  <a:pt x="2265150" y="1676210"/>
                </a:lnTo>
                <a:lnTo>
                  <a:pt x="0" y="1676210"/>
                </a:lnTo>
                <a:lnTo>
                  <a:pt x="0" y="0"/>
                </a:lnTo>
                <a:close/>
              </a:path>
            </a:pathLst>
          </a:custGeom>
          <a:blipFill>
            <a:blip r:embed="rId5">
              <a:extLst>
                <a:ext uri="{96DAC541-7B7A-43D3-8B79-37D633B846F1}">
                  <asvg:svgBlip xmlns:asvg="http://schemas.microsoft.com/office/drawing/2016/SVG/main" r:embed="rId6"/>
                </a:ext>
              </a:extLst>
            </a:blip>
            <a:stretch>
              <a:fillRect l="-34" t="0" r="-34" b="0"/>
            </a:stretch>
          </a:blipFill>
        </p:spPr>
      </p:sp>
      <p:grpSp>
        <p:nvGrpSpPr>
          <p:cNvPr name="Group 6" id="6"/>
          <p:cNvGrpSpPr/>
          <p:nvPr/>
        </p:nvGrpSpPr>
        <p:grpSpPr>
          <a:xfrm rot="0">
            <a:off x="14091683" y="-1238026"/>
            <a:ext cx="9595752" cy="9308821"/>
            <a:chOff x="0" y="0"/>
            <a:chExt cx="12794336" cy="12411761"/>
          </a:xfrm>
        </p:grpSpPr>
        <p:sp>
          <p:nvSpPr>
            <p:cNvPr name="Freeform 7" id="7"/>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7"/>
              <a:stretch>
                <a:fillRect l="0" t="-1540" r="0" b="-1540"/>
              </a:stretch>
            </a:blipFill>
          </p:spPr>
        </p:sp>
      </p:grpSp>
      <p:grpSp>
        <p:nvGrpSpPr>
          <p:cNvPr name="Group 8" id="8"/>
          <p:cNvGrpSpPr/>
          <p:nvPr/>
        </p:nvGrpSpPr>
        <p:grpSpPr>
          <a:xfrm rot="0">
            <a:off x="2909331" y="11954171"/>
            <a:ext cx="7413635" cy="7600650"/>
            <a:chOff x="0" y="0"/>
            <a:chExt cx="968515" cy="992946"/>
          </a:xfrm>
        </p:grpSpPr>
        <p:sp>
          <p:nvSpPr>
            <p:cNvPr name="Freeform 9" id="9"/>
            <p:cNvSpPr/>
            <p:nvPr/>
          </p:nvSpPr>
          <p:spPr>
            <a:xfrm flipH="false" flipV="false" rot="0">
              <a:off x="0" y="0"/>
              <a:ext cx="968515" cy="992946"/>
            </a:xfrm>
            <a:custGeom>
              <a:avLst/>
              <a:gdLst/>
              <a:ahLst/>
              <a:cxnLst/>
              <a:rect r="r" b="b" t="t" l="l"/>
              <a:pathLst>
                <a:path h="992946" w="968515">
                  <a:moveTo>
                    <a:pt x="0" y="0"/>
                  </a:moveTo>
                  <a:lnTo>
                    <a:pt x="968515" y="0"/>
                  </a:lnTo>
                  <a:lnTo>
                    <a:pt x="968515" y="992946"/>
                  </a:lnTo>
                  <a:lnTo>
                    <a:pt x="0" y="992946"/>
                  </a:lnTo>
                  <a:close/>
                </a:path>
              </a:pathLst>
            </a:custGeom>
            <a:blipFill>
              <a:blip r:embed="rId8"/>
              <a:stretch>
                <a:fillRect l="0" t="-15026" r="0" b="-15026"/>
              </a:stretch>
            </a:blipFill>
            <a:ln w="323850" cap="sq">
              <a:solidFill>
                <a:srgbClr val="000000"/>
              </a:solidFill>
              <a:prstDash val="solid"/>
              <a:miter/>
            </a:ln>
          </p:spPr>
        </p:sp>
      </p:grpSp>
      <p:grpSp>
        <p:nvGrpSpPr>
          <p:cNvPr name="Group 10" id="10"/>
          <p:cNvGrpSpPr/>
          <p:nvPr/>
        </p:nvGrpSpPr>
        <p:grpSpPr>
          <a:xfrm rot="0">
            <a:off x="10322966" y="11954171"/>
            <a:ext cx="8922634" cy="7445894"/>
            <a:chOff x="0" y="0"/>
            <a:chExt cx="1189877" cy="992946"/>
          </a:xfrm>
        </p:grpSpPr>
        <p:sp>
          <p:nvSpPr>
            <p:cNvPr name="Freeform 11" id="11"/>
            <p:cNvSpPr/>
            <p:nvPr/>
          </p:nvSpPr>
          <p:spPr>
            <a:xfrm flipH="false" flipV="false" rot="0">
              <a:off x="0" y="0"/>
              <a:ext cx="1189877" cy="992946"/>
            </a:xfrm>
            <a:custGeom>
              <a:avLst/>
              <a:gdLst/>
              <a:ahLst/>
              <a:cxnLst/>
              <a:rect r="r" b="b" t="t" l="l"/>
              <a:pathLst>
                <a:path h="992946" w="1189877">
                  <a:moveTo>
                    <a:pt x="0" y="0"/>
                  </a:moveTo>
                  <a:lnTo>
                    <a:pt x="1189877" y="0"/>
                  </a:lnTo>
                  <a:lnTo>
                    <a:pt x="1189877" y="992946"/>
                  </a:lnTo>
                  <a:lnTo>
                    <a:pt x="0" y="992946"/>
                  </a:lnTo>
                  <a:close/>
                </a:path>
              </a:pathLst>
            </a:custGeom>
            <a:blipFill>
              <a:blip r:embed="rId9"/>
              <a:stretch>
                <a:fillRect l="0" t="-24314" r="0" b="-24314"/>
              </a:stretch>
            </a:blipFill>
            <a:ln w="323850" cap="sq">
              <a:solidFill>
                <a:srgbClr val="000000"/>
              </a:solidFill>
              <a:prstDash val="solid"/>
              <a:miter/>
            </a:ln>
          </p:spPr>
        </p:sp>
      </p:grpSp>
      <p:grpSp>
        <p:nvGrpSpPr>
          <p:cNvPr name="Group 12" id="12"/>
          <p:cNvGrpSpPr/>
          <p:nvPr/>
        </p:nvGrpSpPr>
        <p:grpSpPr>
          <a:xfrm rot="0">
            <a:off x="2909331" y="19554821"/>
            <a:ext cx="7413635" cy="7600650"/>
            <a:chOff x="0" y="0"/>
            <a:chExt cx="968515" cy="992946"/>
          </a:xfrm>
        </p:grpSpPr>
        <p:sp>
          <p:nvSpPr>
            <p:cNvPr name="Freeform 13" id="13"/>
            <p:cNvSpPr/>
            <p:nvPr/>
          </p:nvSpPr>
          <p:spPr>
            <a:xfrm flipH="false" flipV="false" rot="0">
              <a:off x="0" y="0"/>
              <a:ext cx="968515" cy="992946"/>
            </a:xfrm>
            <a:custGeom>
              <a:avLst/>
              <a:gdLst/>
              <a:ahLst/>
              <a:cxnLst/>
              <a:rect r="r" b="b" t="t" l="l"/>
              <a:pathLst>
                <a:path h="992946" w="968515">
                  <a:moveTo>
                    <a:pt x="0" y="0"/>
                  </a:moveTo>
                  <a:lnTo>
                    <a:pt x="968515" y="0"/>
                  </a:lnTo>
                  <a:lnTo>
                    <a:pt x="968515" y="992946"/>
                  </a:lnTo>
                  <a:lnTo>
                    <a:pt x="0" y="992946"/>
                  </a:lnTo>
                  <a:close/>
                </a:path>
              </a:pathLst>
            </a:custGeom>
            <a:blipFill>
              <a:blip r:embed="rId10"/>
              <a:stretch>
                <a:fillRect l="-18691" t="0" r="-18691" b="0"/>
              </a:stretch>
            </a:blipFill>
            <a:ln w="323850" cap="sq">
              <a:solidFill>
                <a:srgbClr val="000000"/>
              </a:solidFill>
              <a:prstDash val="solid"/>
              <a:miter/>
            </a:ln>
          </p:spPr>
        </p:sp>
      </p:grpSp>
      <p:sp>
        <p:nvSpPr>
          <p:cNvPr name="Freeform 14" id="14"/>
          <p:cNvSpPr/>
          <p:nvPr/>
        </p:nvSpPr>
        <p:spPr>
          <a:xfrm flipH="false" flipV="false" rot="0">
            <a:off x="10322966" y="19400065"/>
            <a:ext cx="8922634" cy="7723753"/>
          </a:xfrm>
          <a:custGeom>
            <a:avLst/>
            <a:gdLst/>
            <a:ahLst/>
            <a:cxnLst/>
            <a:rect r="r" b="b" t="t" l="l"/>
            <a:pathLst>
              <a:path h="7723753" w="8922634">
                <a:moveTo>
                  <a:pt x="0" y="0"/>
                </a:moveTo>
                <a:lnTo>
                  <a:pt x="8922634" y="0"/>
                </a:lnTo>
                <a:lnTo>
                  <a:pt x="8922634" y="7723754"/>
                </a:lnTo>
                <a:lnTo>
                  <a:pt x="0" y="7723754"/>
                </a:lnTo>
                <a:lnTo>
                  <a:pt x="0" y="0"/>
                </a:lnTo>
                <a:close/>
              </a:path>
            </a:pathLst>
          </a:custGeom>
          <a:blipFill>
            <a:blip r:embed="rId11"/>
            <a:stretch>
              <a:fillRect l="-4721" t="-10488" r="0" b="-10488"/>
            </a:stretch>
          </a:blipFill>
          <a:ln w="323850" cap="sq">
            <a:solidFill>
              <a:srgbClr val="000000"/>
            </a:solidFill>
            <a:prstDash val="solid"/>
            <a:miter/>
          </a:ln>
        </p:spPr>
      </p:sp>
      <p:sp>
        <p:nvSpPr>
          <p:cNvPr name="TextBox 15" id="15"/>
          <p:cNvSpPr txBox="true"/>
          <p:nvPr/>
        </p:nvSpPr>
        <p:spPr>
          <a:xfrm rot="0">
            <a:off x="991037" y="5100677"/>
            <a:ext cx="12725038" cy="2630576"/>
          </a:xfrm>
          <a:prstGeom prst="rect">
            <a:avLst/>
          </a:prstGeom>
        </p:spPr>
        <p:txBody>
          <a:bodyPr anchor="t" rtlCol="false" tIns="0" lIns="0" bIns="0" rIns="0">
            <a:spAutoFit/>
          </a:bodyPr>
          <a:lstStyle/>
          <a:p>
            <a:pPr algn="ctr">
              <a:lnSpc>
                <a:spcPts val="9816"/>
              </a:lnSpc>
            </a:pPr>
            <a:r>
              <a:rPr lang="en-US" sz="9816" b="true">
                <a:solidFill>
                  <a:srgbClr val="000000"/>
                </a:solidFill>
                <a:latin typeface="Poppins Bold"/>
                <a:ea typeface="Poppins Bold"/>
                <a:cs typeface="Poppins Bold"/>
                <a:sym typeface="Poppins Bold"/>
              </a:rPr>
              <a:t>Year 3 Roman Deva Experience</a:t>
            </a:r>
          </a:p>
        </p:txBody>
      </p:sp>
      <p:sp>
        <p:nvSpPr>
          <p:cNvPr name="TextBox 16" id="16"/>
          <p:cNvSpPr txBox="true"/>
          <p:nvPr/>
        </p:nvSpPr>
        <p:spPr>
          <a:xfrm rot="0">
            <a:off x="3798075" y="867775"/>
            <a:ext cx="8035862" cy="3104255"/>
          </a:xfrm>
          <a:prstGeom prst="rect">
            <a:avLst/>
          </a:prstGeom>
        </p:spPr>
        <p:txBody>
          <a:bodyPr anchor="t" rtlCol="false" tIns="0" lIns="0" bIns="0" rIns="0">
            <a:spAutoFit/>
          </a:bodyPr>
          <a:lstStyle/>
          <a:p>
            <a:pPr algn="l">
              <a:lnSpc>
                <a:spcPts val="12363"/>
              </a:lnSpc>
            </a:pPr>
            <a:r>
              <a:rPr lang="en-US" sz="12363" b="true">
                <a:solidFill>
                  <a:srgbClr val="233DFF"/>
                </a:solidFill>
                <a:latin typeface="Poppins Bold"/>
                <a:ea typeface="Poppins Bold"/>
                <a:cs typeface="Poppins Bold"/>
                <a:sym typeface="Poppins Bold"/>
              </a:rPr>
              <a:t>SCHOOL NEWS</a:t>
            </a:r>
          </a:p>
        </p:txBody>
      </p:sp>
      <p:sp>
        <p:nvSpPr>
          <p:cNvPr name="TextBox 17" id="17"/>
          <p:cNvSpPr txBox="true"/>
          <p:nvPr/>
        </p:nvSpPr>
        <p:spPr>
          <a:xfrm rot="0">
            <a:off x="1502065" y="8905557"/>
            <a:ext cx="16562189" cy="2867639"/>
          </a:xfrm>
          <a:prstGeom prst="rect">
            <a:avLst/>
          </a:prstGeom>
        </p:spPr>
        <p:txBody>
          <a:bodyPr anchor="t" rtlCol="false" tIns="0" lIns="0" bIns="0" rIns="0">
            <a:spAutoFit/>
          </a:bodyPr>
          <a:lstStyle/>
          <a:p>
            <a:pPr algn="ctr">
              <a:lnSpc>
                <a:spcPts val="5741"/>
              </a:lnSpc>
            </a:pPr>
            <a:r>
              <a:rPr lang="en-US" b="true" sz="4100">
                <a:solidFill>
                  <a:srgbClr val="000000"/>
                </a:solidFill>
                <a:latin typeface="Canva Sans Bold"/>
                <a:ea typeface="Canva Sans Bold"/>
                <a:cs typeface="Canva Sans Bold"/>
                <a:sym typeface="Canva Sans Bold"/>
              </a:rPr>
              <a:t>Year 3 went to the Roman Deva Experience in Chester. We learnt about life in Roman time and got the opportunity to join the Roman army, We marched through the streets of Chester with our swords and shields. </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35550"/>
            <a:ext cx="21384000" cy="15102450"/>
          </a:xfrm>
          <a:custGeom>
            <a:avLst/>
            <a:gdLst/>
            <a:ahLst/>
            <a:cxnLst/>
            <a:rect r="r" b="b" t="t" l="l"/>
            <a:pathLst>
              <a:path h="15102450" w="21384000">
                <a:moveTo>
                  <a:pt x="0" y="0"/>
                </a:moveTo>
                <a:lnTo>
                  <a:pt x="21384000" y="0"/>
                </a:lnTo>
                <a:lnTo>
                  <a:pt x="21384000" y="15102450"/>
                </a:lnTo>
                <a:lnTo>
                  <a:pt x="0" y="15102450"/>
                </a:lnTo>
                <a:lnTo>
                  <a:pt x="0" y="0"/>
                </a:lnTo>
                <a:close/>
              </a:path>
            </a:pathLst>
          </a:custGeom>
          <a:blipFill>
            <a:blip r:embed="rId2"/>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06726" y="463086"/>
            <a:ext cx="2265150" cy="1676209"/>
          </a:xfrm>
          <a:custGeom>
            <a:avLst/>
            <a:gdLst/>
            <a:ahLst/>
            <a:cxnLst/>
            <a:rect r="r" b="b" t="t" l="l"/>
            <a:pathLst>
              <a:path h="1676209" w="2265150">
                <a:moveTo>
                  <a:pt x="0" y="0"/>
                </a:moveTo>
                <a:lnTo>
                  <a:pt x="2265150" y="0"/>
                </a:lnTo>
                <a:lnTo>
                  <a:pt x="2265150" y="1676210"/>
                </a:lnTo>
                <a:lnTo>
                  <a:pt x="0" y="1676210"/>
                </a:lnTo>
                <a:lnTo>
                  <a:pt x="0" y="0"/>
                </a:lnTo>
                <a:close/>
              </a:path>
            </a:pathLst>
          </a:custGeom>
          <a:blipFill>
            <a:blip r:embed="rId2">
              <a:extLst>
                <a:ext uri="{96DAC541-7B7A-43D3-8B79-37D633B846F1}">
                  <asvg:svgBlip xmlns:asvg="http://schemas.microsoft.com/office/drawing/2016/SVG/main" r:embed="rId3"/>
                </a:ext>
              </a:extLst>
            </a:blip>
            <a:stretch>
              <a:fillRect l="-34" t="0" r="-34" b="0"/>
            </a:stretch>
          </a:blipFill>
        </p:spPr>
      </p:sp>
      <p:sp>
        <p:nvSpPr>
          <p:cNvPr name="Freeform 3" id="3"/>
          <p:cNvSpPr/>
          <p:nvPr/>
        </p:nvSpPr>
        <p:spPr>
          <a:xfrm flipH="false" flipV="false" rot="0">
            <a:off x="13405466" y="-3556197"/>
            <a:ext cx="12357316" cy="12357316"/>
          </a:xfrm>
          <a:custGeom>
            <a:avLst/>
            <a:gdLst/>
            <a:ahLst/>
            <a:cxnLst/>
            <a:rect r="r" b="b" t="t" l="l"/>
            <a:pathLst>
              <a:path h="12357316" w="12357316">
                <a:moveTo>
                  <a:pt x="0" y="0"/>
                </a:moveTo>
                <a:lnTo>
                  <a:pt x="12357316" y="0"/>
                </a:lnTo>
                <a:lnTo>
                  <a:pt x="12357316" y="12357316"/>
                </a:lnTo>
                <a:lnTo>
                  <a:pt x="0" y="123573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4045155" y="-1286237"/>
            <a:ext cx="9595752" cy="9308821"/>
            <a:chOff x="0" y="0"/>
            <a:chExt cx="12794336" cy="12411761"/>
          </a:xfrm>
        </p:grpSpPr>
        <p:sp>
          <p:nvSpPr>
            <p:cNvPr name="Freeform 5" id="5"/>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6"/>
              <a:stretch>
                <a:fillRect l="-53073" t="0" r="-53074" b="0"/>
              </a:stretch>
            </a:blipFill>
          </p:spPr>
        </p:sp>
      </p:grpSp>
      <p:sp>
        <p:nvSpPr>
          <p:cNvPr name="TextBox 6" id="6"/>
          <p:cNvSpPr txBox="true"/>
          <p:nvPr/>
        </p:nvSpPr>
        <p:spPr>
          <a:xfrm rot="0">
            <a:off x="3510724" y="867775"/>
            <a:ext cx="8035862" cy="3104255"/>
          </a:xfrm>
          <a:prstGeom prst="rect">
            <a:avLst/>
          </a:prstGeom>
        </p:spPr>
        <p:txBody>
          <a:bodyPr anchor="t" rtlCol="false" tIns="0" lIns="0" bIns="0" rIns="0">
            <a:spAutoFit/>
          </a:bodyPr>
          <a:lstStyle/>
          <a:p>
            <a:pPr algn="l">
              <a:lnSpc>
                <a:spcPts val="12363"/>
              </a:lnSpc>
            </a:pPr>
            <a:r>
              <a:rPr lang="en-US" sz="12363" b="true">
                <a:solidFill>
                  <a:srgbClr val="233DFF"/>
                </a:solidFill>
                <a:latin typeface="Poppins Bold"/>
                <a:ea typeface="Poppins Bold"/>
                <a:cs typeface="Poppins Bold"/>
                <a:sym typeface="Poppins Bold"/>
              </a:rPr>
              <a:t>SCHOOL NEWS</a:t>
            </a:r>
          </a:p>
        </p:txBody>
      </p:sp>
      <p:sp>
        <p:nvSpPr>
          <p:cNvPr name="TextBox 7" id="7"/>
          <p:cNvSpPr txBox="true"/>
          <p:nvPr/>
        </p:nvSpPr>
        <p:spPr>
          <a:xfrm rot="0">
            <a:off x="3541652" y="4953505"/>
            <a:ext cx="7350204" cy="2535336"/>
          </a:xfrm>
          <a:prstGeom prst="rect">
            <a:avLst/>
          </a:prstGeom>
        </p:spPr>
        <p:txBody>
          <a:bodyPr anchor="t" rtlCol="false" tIns="0" lIns="0" bIns="0" rIns="0">
            <a:spAutoFit/>
          </a:bodyPr>
          <a:lstStyle/>
          <a:p>
            <a:pPr algn="ctr">
              <a:lnSpc>
                <a:spcPts val="9816"/>
              </a:lnSpc>
            </a:pPr>
            <a:r>
              <a:rPr lang="en-US" sz="9816" b="true">
                <a:solidFill>
                  <a:srgbClr val="000000"/>
                </a:solidFill>
                <a:latin typeface="Poppins Bold"/>
                <a:ea typeface="Poppins Bold"/>
                <a:cs typeface="Poppins Bold"/>
                <a:sym typeface="Poppins Bold"/>
              </a:rPr>
              <a:t>Holiday List</a:t>
            </a:r>
          </a:p>
          <a:p>
            <a:pPr algn="ctr">
              <a:lnSpc>
                <a:spcPts val="9816"/>
              </a:lnSpc>
            </a:pPr>
            <a:r>
              <a:rPr lang="en-US" sz="9816" b="true">
                <a:solidFill>
                  <a:srgbClr val="000000"/>
                </a:solidFill>
                <a:latin typeface="Poppins Bold"/>
                <a:ea typeface="Poppins Bold"/>
                <a:cs typeface="Poppins Bold"/>
                <a:sym typeface="Poppins Bold"/>
              </a:rPr>
              <a:t>2026/2027</a:t>
            </a:r>
          </a:p>
        </p:txBody>
      </p:sp>
      <p:sp>
        <p:nvSpPr>
          <p:cNvPr name="TextBox 8" id="8"/>
          <p:cNvSpPr txBox="true"/>
          <p:nvPr/>
        </p:nvSpPr>
        <p:spPr>
          <a:xfrm rot="0">
            <a:off x="2675296" y="8022650"/>
            <a:ext cx="16326422" cy="20630769"/>
          </a:xfrm>
          <a:prstGeom prst="rect">
            <a:avLst/>
          </a:prstGeom>
        </p:spPr>
        <p:txBody>
          <a:bodyPr anchor="t" rtlCol="false" tIns="0" lIns="0" bIns="0" rIns="0">
            <a:spAutoFit/>
          </a:bodyPr>
          <a:lstStyle/>
          <a:p>
            <a:pPr algn="ctr">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DATES ARE INCLUSIVE</a:t>
            </a:r>
          </a:p>
          <a:p>
            <a:pPr algn="ctr">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sz="3575" spc="284" u="sng">
                <a:solidFill>
                  <a:srgbClr val="000000"/>
                </a:solidFill>
                <a:latin typeface="HK Grotesk"/>
                <a:ea typeface="HK Grotesk"/>
                <a:cs typeface="HK Grotesk"/>
                <a:sym typeface="HK Grotesk"/>
              </a:rPr>
              <a:t>AUTUMN TERM – 2026</a:t>
            </a:r>
          </a:p>
          <a:p>
            <a:pPr algn="ctr">
              <a:lnSpc>
                <a:spcPts val="4293"/>
              </a:lnSpc>
            </a:pPr>
            <a:r>
              <a:rPr lang="en-US" b="true" sz="3575" spc="284">
                <a:solidFill>
                  <a:srgbClr val="000000"/>
                </a:solidFill>
                <a:latin typeface="HK Grotesk Bold"/>
                <a:ea typeface="HK Grotesk Bold"/>
                <a:cs typeface="HK Grotesk Bold"/>
                <a:sym typeface="HK Grotesk Bold"/>
              </a:rPr>
              <a:t> </a:t>
            </a:r>
          </a:p>
          <a:p>
            <a:pPr algn="ctr">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Tuesday 1st September - School Closed to pupils - Staff Training Day</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Term Begins - Wednesday 2nd September 2026</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Half Term - Monday 26th October to Friday 30th October 2026</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Term Ends - Friday 18th December 2026 – School closes at 1pm</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sz="3575" spc="284" u="sng">
                <a:solidFill>
                  <a:srgbClr val="000000"/>
                </a:solidFill>
                <a:latin typeface="HK Grotesk"/>
                <a:ea typeface="HK Grotesk"/>
                <a:cs typeface="HK Grotesk"/>
                <a:sym typeface="HK Grotesk"/>
              </a:rPr>
              <a:t>SPRING TERM - 2027</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Term Begins - Tuesday 5th January 2027</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Half Term - Monday 15th February to Friday 19th February 2027</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Term Ends - Thursday 25th March 2027 – School Closes at 1pm</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sz="3575" spc="284" u="sng">
                <a:solidFill>
                  <a:srgbClr val="000000"/>
                </a:solidFill>
                <a:latin typeface="HK Grotesk"/>
                <a:ea typeface="HK Grotesk"/>
                <a:cs typeface="HK Grotesk"/>
                <a:sym typeface="HK Grotesk"/>
              </a:rPr>
              <a:t>SUMMER TERM – 2027</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Term Begins - Monday 12th April 2027</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Bank Holiday - Monday 3rd May</a:t>
            </a:r>
          </a:p>
          <a:p>
            <a:pPr algn="l">
              <a:lnSpc>
                <a:spcPts val="4293"/>
              </a:lnSpc>
            </a:pPr>
            <a:r>
              <a:rPr lang="en-US" b="true" sz="3575" spc="284">
                <a:solidFill>
                  <a:srgbClr val="000000"/>
                </a:solidFill>
                <a:latin typeface="HK Grotesk Bold"/>
                <a:ea typeface="HK Grotesk Bold"/>
                <a:cs typeface="HK Grotesk Bold"/>
                <a:sym typeface="HK Grotesk Bold"/>
              </a:rPr>
              <a:t>Monday 31st May </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Half Term - Monday 31st to Friday 11th June 2027</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Term Ends - Friday 23rd July 2027 – School closes at 1pm</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06726" y="463086"/>
            <a:ext cx="2265150" cy="1676209"/>
          </a:xfrm>
          <a:custGeom>
            <a:avLst/>
            <a:gdLst/>
            <a:ahLst/>
            <a:cxnLst/>
            <a:rect r="r" b="b" t="t" l="l"/>
            <a:pathLst>
              <a:path h="1676209" w="2265150">
                <a:moveTo>
                  <a:pt x="0" y="0"/>
                </a:moveTo>
                <a:lnTo>
                  <a:pt x="2265150" y="0"/>
                </a:lnTo>
                <a:lnTo>
                  <a:pt x="2265150" y="1676210"/>
                </a:lnTo>
                <a:lnTo>
                  <a:pt x="0" y="1676210"/>
                </a:lnTo>
                <a:lnTo>
                  <a:pt x="0" y="0"/>
                </a:lnTo>
                <a:close/>
              </a:path>
            </a:pathLst>
          </a:custGeom>
          <a:blipFill>
            <a:blip r:embed="rId2">
              <a:extLst>
                <a:ext uri="{96DAC541-7B7A-43D3-8B79-37D633B846F1}">
                  <asvg:svgBlip xmlns:asvg="http://schemas.microsoft.com/office/drawing/2016/SVG/main" r:embed="rId3"/>
                </a:ext>
              </a:extLst>
            </a:blip>
            <a:stretch>
              <a:fillRect l="-34" t="0" r="-34" b="0"/>
            </a:stretch>
          </a:blipFill>
        </p:spPr>
      </p:sp>
      <p:sp>
        <p:nvSpPr>
          <p:cNvPr name="Freeform 3" id="3"/>
          <p:cNvSpPr/>
          <p:nvPr/>
        </p:nvSpPr>
        <p:spPr>
          <a:xfrm flipH="false" flipV="false" rot="0">
            <a:off x="13405466" y="-3556197"/>
            <a:ext cx="12357316" cy="12357316"/>
          </a:xfrm>
          <a:custGeom>
            <a:avLst/>
            <a:gdLst/>
            <a:ahLst/>
            <a:cxnLst/>
            <a:rect r="r" b="b" t="t" l="l"/>
            <a:pathLst>
              <a:path h="12357316" w="12357316">
                <a:moveTo>
                  <a:pt x="0" y="0"/>
                </a:moveTo>
                <a:lnTo>
                  <a:pt x="12357316" y="0"/>
                </a:lnTo>
                <a:lnTo>
                  <a:pt x="12357316" y="12357316"/>
                </a:lnTo>
                <a:lnTo>
                  <a:pt x="0" y="123573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4045155" y="-1286237"/>
            <a:ext cx="9595752" cy="9308821"/>
            <a:chOff x="0" y="0"/>
            <a:chExt cx="12794336" cy="12411761"/>
          </a:xfrm>
        </p:grpSpPr>
        <p:sp>
          <p:nvSpPr>
            <p:cNvPr name="Freeform 5" id="5"/>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6"/>
              <a:stretch>
                <a:fillRect l="-53073" t="0" r="-53074" b="0"/>
              </a:stretch>
            </a:blipFill>
          </p:spPr>
        </p:sp>
      </p:grpSp>
      <p:graphicFrame>
        <p:nvGraphicFramePr>
          <p:cNvPr name="Object 6" id="6"/>
          <p:cNvGraphicFramePr/>
          <p:nvPr/>
        </p:nvGraphicFramePr>
        <p:xfrm>
          <a:off x="2394035" y="8022584"/>
          <a:ext cx="5657850" cy="10687050"/>
        </p:xfrm>
        <a:graphic>
          <a:graphicData uri="http://schemas.openxmlformats.org/presentationml/2006/ole">
            <p:oleObj imgW="7785100" imgH="12814300" r:id="rId8" progId="Excel.Sheet.12" name="Worksheet">
              <p:embed/>
              <p:pic>
                <p:nvPicPr>
                  <p:cNvPr name="" id="0"/>
                  <p:cNvPicPr/>
                  <p:nvPr/>
                </p:nvPicPr>
                <p:blipFill>
                  <a:blip r:embed="rId7"/>
                  <a:stretch>
                    <a:fillRect/>
                  </a:stretch>
                </p:blipFill>
                <p:spPr>
                  <a:xfrm>
                    <a:off x="1270000" y="1270000"/>
                    <a:ext cx="1270000" cy="1270000"/>
                  </a:xfrm>
                  <a:prstGeom prst="rect"/>
                </p:spPr>
              </p:pic>
            </p:oleObj>
          </a:graphicData>
        </a:graphic>
      </p:graphicFrame>
      <p:sp>
        <p:nvSpPr>
          <p:cNvPr name="TextBox 7" id="7"/>
          <p:cNvSpPr txBox="true"/>
          <p:nvPr/>
        </p:nvSpPr>
        <p:spPr>
          <a:xfrm rot="0">
            <a:off x="3510725" y="867775"/>
            <a:ext cx="9894741" cy="3323920"/>
          </a:xfrm>
          <a:prstGeom prst="rect">
            <a:avLst/>
          </a:prstGeom>
        </p:spPr>
        <p:txBody>
          <a:bodyPr anchor="t" rtlCol="false" tIns="0" lIns="0" bIns="0" rIns="0">
            <a:spAutoFit/>
          </a:bodyPr>
          <a:lstStyle/>
          <a:p>
            <a:pPr algn="l">
              <a:lnSpc>
                <a:spcPts val="12363"/>
              </a:lnSpc>
            </a:pPr>
            <a:r>
              <a:rPr lang="en-US" sz="12363" b="true">
                <a:solidFill>
                  <a:srgbClr val="233DFF"/>
                </a:solidFill>
                <a:latin typeface="Poppins Bold"/>
                <a:ea typeface="Poppins Bold"/>
                <a:cs typeface="Poppins Bold"/>
                <a:sym typeface="Poppins Bold"/>
              </a:rPr>
              <a:t>Important Dates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270534" y="6517043"/>
            <a:ext cx="6943725" cy="4140232"/>
            <a:chOff x="0" y="0"/>
            <a:chExt cx="9258300" cy="5520309"/>
          </a:xfrm>
        </p:grpSpPr>
        <p:sp>
          <p:nvSpPr>
            <p:cNvPr name="Freeform 3" id="3"/>
            <p:cNvSpPr/>
            <p:nvPr/>
          </p:nvSpPr>
          <p:spPr>
            <a:xfrm flipH="false" flipV="false" rot="0">
              <a:off x="0" y="0"/>
              <a:ext cx="9258300" cy="5520309"/>
            </a:xfrm>
            <a:custGeom>
              <a:avLst/>
              <a:gdLst/>
              <a:ahLst/>
              <a:cxnLst/>
              <a:rect r="r" b="b" t="t" l="l"/>
              <a:pathLst>
                <a:path h="5520309" w="9258300">
                  <a:moveTo>
                    <a:pt x="0" y="0"/>
                  </a:moveTo>
                  <a:lnTo>
                    <a:pt x="9258300" y="0"/>
                  </a:lnTo>
                  <a:lnTo>
                    <a:pt x="9258300" y="5520309"/>
                  </a:lnTo>
                  <a:lnTo>
                    <a:pt x="0" y="5520309"/>
                  </a:lnTo>
                  <a:lnTo>
                    <a:pt x="0" y="0"/>
                  </a:lnTo>
                  <a:close/>
                </a:path>
              </a:pathLst>
            </a:custGeom>
            <a:blipFill>
              <a:blip r:embed="rId2"/>
              <a:stretch>
                <a:fillRect l="-15" t="0" r="-15" b="0"/>
              </a:stretch>
            </a:blipFill>
          </p:spPr>
        </p:sp>
      </p:grpSp>
      <p:grpSp>
        <p:nvGrpSpPr>
          <p:cNvPr name="Group 4" id="4"/>
          <p:cNvGrpSpPr/>
          <p:nvPr/>
        </p:nvGrpSpPr>
        <p:grpSpPr>
          <a:xfrm rot="280980">
            <a:off x="12650914" y="7103012"/>
            <a:ext cx="2650046" cy="2821019"/>
            <a:chOff x="0" y="0"/>
            <a:chExt cx="3533394" cy="3761359"/>
          </a:xfrm>
        </p:grpSpPr>
        <p:sp>
          <p:nvSpPr>
            <p:cNvPr name="Freeform 5" id="5"/>
            <p:cNvSpPr/>
            <p:nvPr/>
          </p:nvSpPr>
          <p:spPr>
            <a:xfrm flipH="false" flipV="false" rot="0">
              <a:off x="0" y="0"/>
              <a:ext cx="3533394" cy="3761359"/>
            </a:xfrm>
            <a:custGeom>
              <a:avLst/>
              <a:gdLst/>
              <a:ahLst/>
              <a:cxnLst/>
              <a:rect r="r" b="b" t="t" l="l"/>
              <a:pathLst>
                <a:path h="3761359" w="3533394">
                  <a:moveTo>
                    <a:pt x="0" y="0"/>
                  </a:moveTo>
                  <a:lnTo>
                    <a:pt x="3533394" y="0"/>
                  </a:lnTo>
                  <a:lnTo>
                    <a:pt x="3533394" y="3761359"/>
                  </a:lnTo>
                  <a:lnTo>
                    <a:pt x="0" y="3761359"/>
                  </a:lnTo>
                  <a:lnTo>
                    <a:pt x="0" y="0"/>
                  </a:lnTo>
                  <a:close/>
                </a:path>
              </a:pathLst>
            </a:custGeom>
            <a:blipFill>
              <a:blip r:embed="rId3"/>
              <a:stretch>
                <a:fillRect l="0" t="0" r="0" b="0"/>
              </a:stretch>
            </a:blipFill>
          </p:spPr>
        </p:sp>
      </p:grpSp>
      <p:grpSp>
        <p:nvGrpSpPr>
          <p:cNvPr name="Group 6" id="6"/>
          <p:cNvGrpSpPr/>
          <p:nvPr/>
        </p:nvGrpSpPr>
        <p:grpSpPr>
          <a:xfrm rot="-269040">
            <a:off x="16198005" y="6949869"/>
            <a:ext cx="2530888" cy="2638901"/>
            <a:chOff x="0" y="0"/>
            <a:chExt cx="3374517" cy="3518535"/>
          </a:xfrm>
        </p:grpSpPr>
        <p:sp>
          <p:nvSpPr>
            <p:cNvPr name="Freeform 7" id="7"/>
            <p:cNvSpPr/>
            <p:nvPr/>
          </p:nvSpPr>
          <p:spPr>
            <a:xfrm flipH="false" flipV="false" rot="0">
              <a:off x="0" y="0"/>
              <a:ext cx="3374517" cy="3518535"/>
            </a:xfrm>
            <a:custGeom>
              <a:avLst/>
              <a:gdLst/>
              <a:ahLst/>
              <a:cxnLst/>
              <a:rect r="r" b="b" t="t" l="l"/>
              <a:pathLst>
                <a:path h="3518535" w="3374517">
                  <a:moveTo>
                    <a:pt x="0" y="0"/>
                  </a:moveTo>
                  <a:lnTo>
                    <a:pt x="3374517" y="0"/>
                  </a:lnTo>
                  <a:lnTo>
                    <a:pt x="3374517" y="3518535"/>
                  </a:lnTo>
                  <a:lnTo>
                    <a:pt x="0" y="3518535"/>
                  </a:lnTo>
                  <a:lnTo>
                    <a:pt x="0" y="0"/>
                  </a:lnTo>
                  <a:close/>
                </a:path>
              </a:pathLst>
            </a:custGeom>
            <a:blipFill>
              <a:blip r:embed="rId4"/>
              <a:stretch>
                <a:fillRect l="0" t="-38" r="0" b="-38"/>
              </a:stretch>
            </a:blipFill>
          </p:spPr>
        </p:sp>
      </p:grpSp>
      <p:grpSp>
        <p:nvGrpSpPr>
          <p:cNvPr name="Group 8" id="8"/>
          <p:cNvGrpSpPr/>
          <p:nvPr/>
        </p:nvGrpSpPr>
        <p:grpSpPr>
          <a:xfrm rot="0">
            <a:off x="1893580" y="6421460"/>
            <a:ext cx="7509415" cy="4235768"/>
            <a:chOff x="0" y="0"/>
            <a:chExt cx="10012553" cy="5647690"/>
          </a:xfrm>
        </p:grpSpPr>
        <p:sp>
          <p:nvSpPr>
            <p:cNvPr name="Freeform 9" id="9"/>
            <p:cNvSpPr/>
            <p:nvPr/>
          </p:nvSpPr>
          <p:spPr>
            <a:xfrm flipH="false" flipV="false" rot="0">
              <a:off x="0" y="0"/>
              <a:ext cx="10012553" cy="5647690"/>
            </a:xfrm>
            <a:custGeom>
              <a:avLst/>
              <a:gdLst/>
              <a:ahLst/>
              <a:cxnLst/>
              <a:rect r="r" b="b" t="t" l="l"/>
              <a:pathLst>
                <a:path h="5647690" w="10012553">
                  <a:moveTo>
                    <a:pt x="0" y="0"/>
                  </a:moveTo>
                  <a:lnTo>
                    <a:pt x="10012553" y="0"/>
                  </a:lnTo>
                  <a:lnTo>
                    <a:pt x="10012553" y="5647690"/>
                  </a:lnTo>
                  <a:lnTo>
                    <a:pt x="0" y="5647690"/>
                  </a:lnTo>
                  <a:lnTo>
                    <a:pt x="0" y="0"/>
                  </a:lnTo>
                  <a:close/>
                </a:path>
              </a:pathLst>
            </a:custGeom>
            <a:blipFill>
              <a:blip r:embed="rId2"/>
              <a:stretch>
                <a:fillRect l="0" t="-2837" r="0" b="-2837"/>
              </a:stretch>
            </a:blipFill>
          </p:spPr>
        </p:sp>
      </p:grpSp>
      <p:grpSp>
        <p:nvGrpSpPr>
          <p:cNvPr name="Group 10" id="10"/>
          <p:cNvGrpSpPr/>
          <p:nvPr/>
        </p:nvGrpSpPr>
        <p:grpSpPr>
          <a:xfrm rot="260640">
            <a:off x="2210143" y="7041499"/>
            <a:ext cx="2964180" cy="2701290"/>
            <a:chOff x="0" y="0"/>
            <a:chExt cx="3952240" cy="3601720"/>
          </a:xfrm>
        </p:grpSpPr>
        <p:sp>
          <p:nvSpPr>
            <p:cNvPr name="Freeform 11" id="11"/>
            <p:cNvSpPr/>
            <p:nvPr/>
          </p:nvSpPr>
          <p:spPr>
            <a:xfrm flipH="false" flipV="false" rot="0">
              <a:off x="0" y="0"/>
              <a:ext cx="3952240" cy="3601720"/>
            </a:xfrm>
            <a:custGeom>
              <a:avLst/>
              <a:gdLst/>
              <a:ahLst/>
              <a:cxnLst/>
              <a:rect r="r" b="b" t="t" l="l"/>
              <a:pathLst>
                <a:path h="3601720" w="3952240">
                  <a:moveTo>
                    <a:pt x="0" y="0"/>
                  </a:moveTo>
                  <a:lnTo>
                    <a:pt x="3952240" y="0"/>
                  </a:lnTo>
                  <a:lnTo>
                    <a:pt x="3952240" y="3601720"/>
                  </a:lnTo>
                  <a:lnTo>
                    <a:pt x="0" y="3601720"/>
                  </a:lnTo>
                  <a:lnTo>
                    <a:pt x="0" y="0"/>
                  </a:lnTo>
                  <a:close/>
                </a:path>
              </a:pathLst>
            </a:custGeom>
            <a:blipFill>
              <a:blip r:embed="rId5"/>
              <a:stretch>
                <a:fillRect l="0" t="-2960" r="0" b="-2960"/>
              </a:stretch>
            </a:blipFill>
          </p:spPr>
        </p:sp>
      </p:grpSp>
      <p:grpSp>
        <p:nvGrpSpPr>
          <p:cNvPr name="Group 12" id="12"/>
          <p:cNvGrpSpPr/>
          <p:nvPr/>
        </p:nvGrpSpPr>
        <p:grpSpPr>
          <a:xfrm rot="-202740">
            <a:off x="6104172" y="6840865"/>
            <a:ext cx="2736437" cy="2710624"/>
            <a:chOff x="0" y="0"/>
            <a:chExt cx="3648583" cy="3614166"/>
          </a:xfrm>
        </p:grpSpPr>
        <p:sp>
          <p:nvSpPr>
            <p:cNvPr name="Freeform 13" id="13"/>
            <p:cNvSpPr/>
            <p:nvPr/>
          </p:nvSpPr>
          <p:spPr>
            <a:xfrm flipH="false" flipV="false" rot="0">
              <a:off x="0" y="0"/>
              <a:ext cx="3648583" cy="3614166"/>
            </a:xfrm>
            <a:custGeom>
              <a:avLst/>
              <a:gdLst/>
              <a:ahLst/>
              <a:cxnLst/>
              <a:rect r="r" b="b" t="t" l="l"/>
              <a:pathLst>
                <a:path h="3614166" w="3648583">
                  <a:moveTo>
                    <a:pt x="0" y="0"/>
                  </a:moveTo>
                  <a:lnTo>
                    <a:pt x="3648583" y="0"/>
                  </a:lnTo>
                  <a:lnTo>
                    <a:pt x="3648583" y="3614166"/>
                  </a:lnTo>
                  <a:lnTo>
                    <a:pt x="0" y="3614166"/>
                  </a:lnTo>
                  <a:lnTo>
                    <a:pt x="0" y="0"/>
                  </a:lnTo>
                  <a:close/>
                </a:path>
              </a:pathLst>
            </a:custGeom>
            <a:blipFill>
              <a:blip r:embed="rId6"/>
              <a:stretch>
                <a:fillRect l="-645" t="0" r="-645" b="0"/>
              </a:stretch>
            </a:blipFill>
          </p:spPr>
        </p:sp>
      </p:grpSp>
      <p:grpSp>
        <p:nvGrpSpPr>
          <p:cNvPr name="Group 14" id="14"/>
          <p:cNvGrpSpPr/>
          <p:nvPr/>
        </p:nvGrpSpPr>
        <p:grpSpPr>
          <a:xfrm rot="0">
            <a:off x="1804387" y="15127900"/>
            <a:ext cx="8444579" cy="5035106"/>
            <a:chOff x="0" y="0"/>
            <a:chExt cx="11259439" cy="6713474"/>
          </a:xfrm>
        </p:grpSpPr>
        <p:sp>
          <p:nvSpPr>
            <p:cNvPr name="Freeform 15" id="15"/>
            <p:cNvSpPr/>
            <p:nvPr/>
          </p:nvSpPr>
          <p:spPr>
            <a:xfrm flipH="false" flipV="false" rot="0">
              <a:off x="0" y="0"/>
              <a:ext cx="11259439" cy="6713474"/>
            </a:xfrm>
            <a:custGeom>
              <a:avLst/>
              <a:gdLst/>
              <a:ahLst/>
              <a:cxnLst/>
              <a:rect r="r" b="b" t="t" l="l"/>
              <a:pathLst>
                <a:path h="6713474" w="11259439">
                  <a:moveTo>
                    <a:pt x="0" y="0"/>
                  </a:moveTo>
                  <a:lnTo>
                    <a:pt x="11259439" y="0"/>
                  </a:lnTo>
                  <a:lnTo>
                    <a:pt x="11259439" y="6713474"/>
                  </a:lnTo>
                  <a:lnTo>
                    <a:pt x="0" y="6713474"/>
                  </a:lnTo>
                  <a:lnTo>
                    <a:pt x="0" y="0"/>
                  </a:lnTo>
                  <a:close/>
                </a:path>
              </a:pathLst>
            </a:custGeom>
            <a:blipFill>
              <a:blip r:embed="rId2"/>
              <a:stretch>
                <a:fillRect l="-15" t="0" r="-15" b="0"/>
              </a:stretch>
            </a:blipFill>
          </p:spPr>
        </p:sp>
      </p:grpSp>
      <p:grpSp>
        <p:nvGrpSpPr>
          <p:cNvPr name="Group 16" id="16"/>
          <p:cNvGrpSpPr/>
          <p:nvPr/>
        </p:nvGrpSpPr>
        <p:grpSpPr>
          <a:xfrm rot="294480">
            <a:off x="2189512" y="15841742"/>
            <a:ext cx="3183731" cy="3395377"/>
            <a:chOff x="0" y="0"/>
            <a:chExt cx="4244975" cy="4527169"/>
          </a:xfrm>
        </p:grpSpPr>
        <p:sp>
          <p:nvSpPr>
            <p:cNvPr name="Freeform 17" id="17"/>
            <p:cNvSpPr/>
            <p:nvPr/>
          </p:nvSpPr>
          <p:spPr>
            <a:xfrm flipH="false" flipV="false" rot="0">
              <a:off x="0" y="0"/>
              <a:ext cx="4244975" cy="4527169"/>
            </a:xfrm>
            <a:custGeom>
              <a:avLst/>
              <a:gdLst/>
              <a:ahLst/>
              <a:cxnLst/>
              <a:rect r="r" b="b" t="t" l="l"/>
              <a:pathLst>
                <a:path h="4527169" w="4244975">
                  <a:moveTo>
                    <a:pt x="0" y="0"/>
                  </a:moveTo>
                  <a:lnTo>
                    <a:pt x="4244975" y="0"/>
                  </a:lnTo>
                  <a:lnTo>
                    <a:pt x="4244975" y="4527169"/>
                  </a:lnTo>
                  <a:lnTo>
                    <a:pt x="0" y="4527169"/>
                  </a:lnTo>
                  <a:lnTo>
                    <a:pt x="0" y="0"/>
                  </a:lnTo>
                  <a:close/>
                </a:path>
              </a:pathLst>
            </a:custGeom>
            <a:blipFill>
              <a:blip r:embed="rId7"/>
              <a:stretch>
                <a:fillRect l="-9172" t="0" r="-9172" b="0"/>
              </a:stretch>
            </a:blipFill>
          </p:spPr>
        </p:sp>
      </p:grpSp>
      <p:grpSp>
        <p:nvGrpSpPr>
          <p:cNvPr name="Group 18" id="18"/>
          <p:cNvGrpSpPr/>
          <p:nvPr/>
        </p:nvGrpSpPr>
        <p:grpSpPr>
          <a:xfrm rot="-230340">
            <a:off x="6583613" y="15530036"/>
            <a:ext cx="3044571" cy="3321653"/>
            <a:chOff x="0" y="0"/>
            <a:chExt cx="4059428" cy="4428871"/>
          </a:xfrm>
        </p:grpSpPr>
        <p:sp>
          <p:nvSpPr>
            <p:cNvPr name="Freeform 19" id="19"/>
            <p:cNvSpPr/>
            <p:nvPr/>
          </p:nvSpPr>
          <p:spPr>
            <a:xfrm flipH="false" flipV="false" rot="0">
              <a:off x="0" y="0"/>
              <a:ext cx="4059428" cy="4428871"/>
            </a:xfrm>
            <a:custGeom>
              <a:avLst/>
              <a:gdLst/>
              <a:ahLst/>
              <a:cxnLst/>
              <a:rect r="r" b="b" t="t" l="l"/>
              <a:pathLst>
                <a:path h="4428871" w="4059428">
                  <a:moveTo>
                    <a:pt x="0" y="0"/>
                  </a:moveTo>
                  <a:lnTo>
                    <a:pt x="4059428" y="0"/>
                  </a:lnTo>
                  <a:lnTo>
                    <a:pt x="4059428" y="4428871"/>
                  </a:lnTo>
                  <a:lnTo>
                    <a:pt x="0" y="4428871"/>
                  </a:lnTo>
                  <a:lnTo>
                    <a:pt x="0" y="0"/>
                  </a:lnTo>
                  <a:close/>
                </a:path>
              </a:pathLst>
            </a:custGeom>
            <a:blipFill>
              <a:blip r:embed="rId8"/>
              <a:stretch>
                <a:fillRect l="-4229" t="0" r="-4229" b="0"/>
              </a:stretch>
            </a:blipFill>
          </p:spPr>
        </p:sp>
      </p:grpSp>
      <p:grpSp>
        <p:nvGrpSpPr>
          <p:cNvPr name="Group 20" id="20"/>
          <p:cNvGrpSpPr/>
          <p:nvPr/>
        </p:nvGrpSpPr>
        <p:grpSpPr>
          <a:xfrm rot="0">
            <a:off x="12270534" y="15051596"/>
            <a:ext cx="7927943" cy="4727067"/>
            <a:chOff x="0" y="0"/>
            <a:chExt cx="10570591" cy="6302756"/>
          </a:xfrm>
        </p:grpSpPr>
        <p:sp>
          <p:nvSpPr>
            <p:cNvPr name="Freeform 21" id="21"/>
            <p:cNvSpPr/>
            <p:nvPr/>
          </p:nvSpPr>
          <p:spPr>
            <a:xfrm flipH="false" flipV="false" rot="0">
              <a:off x="0" y="0"/>
              <a:ext cx="10570591" cy="6302756"/>
            </a:xfrm>
            <a:custGeom>
              <a:avLst/>
              <a:gdLst/>
              <a:ahLst/>
              <a:cxnLst/>
              <a:rect r="r" b="b" t="t" l="l"/>
              <a:pathLst>
                <a:path h="6302756" w="10570591">
                  <a:moveTo>
                    <a:pt x="0" y="0"/>
                  </a:moveTo>
                  <a:lnTo>
                    <a:pt x="10570591" y="0"/>
                  </a:lnTo>
                  <a:lnTo>
                    <a:pt x="10570591" y="6302756"/>
                  </a:lnTo>
                  <a:lnTo>
                    <a:pt x="0" y="6302756"/>
                  </a:lnTo>
                  <a:lnTo>
                    <a:pt x="0" y="0"/>
                  </a:lnTo>
                  <a:close/>
                </a:path>
              </a:pathLst>
            </a:custGeom>
            <a:blipFill>
              <a:blip r:embed="rId2"/>
              <a:stretch>
                <a:fillRect l="-15" t="0" r="-15" b="0"/>
              </a:stretch>
            </a:blipFill>
          </p:spPr>
        </p:sp>
      </p:grpSp>
      <p:grpSp>
        <p:nvGrpSpPr>
          <p:cNvPr name="Group 22" id="22"/>
          <p:cNvGrpSpPr/>
          <p:nvPr/>
        </p:nvGrpSpPr>
        <p:grpSpPr>
          <a:xfrm rot="269340">
            <a:off x="12852502" y="15779563"/>
            <a:ext cx="2747581" cy="2939415"/>
            <a:chOff x="0" y="0"/>
            <a:chExt cx="3663442" cy="3919220"/>
          </a:xfrm>
        </p:grpSpPr>
        <p:sp>
          <p:nvSpPr>
            <p:cNvPr name="Freeform 23" id="23"/>
            <p:cNvSpPr/>
            <p:nvPr/>
          </p:nvSpPr>
          <p:spPr>
            <a:xfrm flipH="false" flipV="false" rot="0">
              <a:off x="0" y="0"/>
              <a:ext cx="3663442" cy="3919220"/>
            </a:xfrm>
            <a:custGeom>
              <a:avLst/>
              <a:gdLst/>
              <a:ahLst/>
              <a:cxnLst/>
              <a:rect r="r" b="b" t="t" l="l"/>
              <a:pathLst>
                <a:path h="3919220" w="3663442">
                  <a:moveTo>
                    <a:pt x="0" y="0"/>
                  </a:moveTo>
                  <a:lnTo>
                    <a:pt x="3663442" y="0"/>
                  </a:lnTo>
                  <a:lnTo>
                    <a:pt x="3663442" y="3919220"/>
                  </a:lnTo>
                  <a:lnTo>
                    <a:pt x="0" y="3919220"/>
                  </a:lnTo>
                  <a:lnTo>
                    <a:pt x="0" y="0"/>
                  </a:lnTo>
                  <a:close/>
                </a:path>
              </a:pathLst>
            </a:custGeom>
            <a:blipFill>
              <a:blip r:embed="rId9"/>
              <a:stretch>
                <a:fillRect l="-11075" t="0" r="-11075" b="0"/>
              </a:stretch>
            </a:blipFill>
          </p:spPr>
        </p:sp>
      </p:grpSp>
      <p:grpSp>
        <p:nvGrpSpPr>
          <p:cNvPr name="Group 24" id="24"/>
          <p:cNvGrpSpPr/>
          <p:nvPr/>
        </p:nvGrpSpPr>
        <p:grpSpPr>
          <a:xfrm rot="-199020">
            <a:off x="16787841" y="15516311"/>
            <a:ext cx="2795683" cy="3035808"/>
            <a:chOff x="0" y="0"/>
            <a:chExt cx="3727577" cy="4047744"/>
          </a:xfrm>
        </p:grpSpPr>
        <p:sp>
          <p:nvSpPr>
            <p:cNvPr name="Freeform 25" id="25"/>
            <p:cNvSpPr/>
            <p:nvPr/>
          </p:nvSpPr>
          <p:spPr>
            <a:xfrm flipH="false" flipV="false" rot="0">
              <a:off x="0" y="0"/>
              <a:ext cx="3727577" cy="4047744"/>
            </a:xfrm>
            <a:custGeom>
              <a:avLst/>
              <a:gdLst/>
              <a:ahLst/>
              <a:cxnLst/>
              <a:rect r="r" b="b" t="t" l="l"/>
              <a:pathLst>
                <a:path h="4047744" w="3727577">
                  <a:moveTo>
                    <a:pt x="0" y="0"/>
                  </a:moveTo>
                  <a:lnTo>
                    <a:pt x="3727577" y="0"/>
                  </a:lnTo>
                  <a:lnTo>
                    <a:pt x="3727577" y="4047744"/>
                  </a:lnTo>
                  <a:lnTo>
                    <a:pt x="0" y="4047744"/>
                  </a:lnTo>
                  <a:lnTo>
                    <a:pt x="0" y="0"/>
                  </a:lnTo>
                  <a:close/>
                </a:path>
              </a:pathLst>
            </a:custGeom>
            <a:blipFill>
              <a:blip r:embed="rId10"/>
              <a:stretch>
                <a:fillRect l="-88" t="0" r="-88" b="0"/>
              </a:stretch>
            </a:blipFill>
          </p:spPr>
        </p:sp>
      </p:grpSp>
      <p:grpSp>
        <p:nvGrpSpPr>
          <p:cNvPr name="Group 26" id="26"/>
          <p:cNvGrpSpPr/>
          <p:nvPr/>
        </p:nvGrpSpPr>
        <p:grpSpPr>
          <a:xfrm rot="0">
            <a:off x="9273302" y="26065791"/>
            <a:ext cx="2997232" cy="2610993"/>
            <a:chOff x="0" y="0"/>
            <a:chExt cx="3996309" cy="3481324"/>
          </a:xfrm>
        </p:grpSpPr>
        <p:sp>
          <p:nvSpPr>
            <p:cNvPr name="Freeform 27" id="27"/>
            <p:cNvSpPr/>
            <p:nvPr/>
          </p:nvSpPr>
          <p:spPr>
            <a:xfrm flipH="false" flipV="false" rot="0">
              <a:off x="0" y="0"/>
              <a:ext cx="3996309" cy="3481324"/>
            </a:xfrm>
            <a:custGeom>
              <a:avLst/>
              <a:gdLst/>
              <a:ahLst/>
              <a:cxnLst/>
              <a:rect r="r" b="b" t="t" l="l"/>
              <a:pathLst>
                <a:path h="3481324" w="3996309">
                  <a:moveTo>
                    <a:pt x="0" y="0"/>
                  </a:moveTo>
                  <a:lnTo>
                    <a:pt x="3996309" y="0"/>
                  </a:lnTo>
                  <a:lnTo>
                    <a:pt x="3996309" y="3481324"/>
                  </a:lnTo>
                  <a:lnTo>
                    <a:pt x="0" y="3481324"/>
                  </a:lnTo>
                  <a:lnTo>
                    <a:pt x="0" y="0"/>
                  </a:lnTo>
                  <a:close/>
                </a:path>
              </a:pathLst>
            </a:custGeom>
            <a:blipFill>
              <a:blip r:embed="rId11"/>
              <a:stretch>
                <a:fillRect l="0" t="-221" r="0" b="-221"/>
              </a:stretch>
            </a:blipFill>
          </p:spPr>
        </p:sp>
      </p:grpSp>
      <p:sp>
        <p:nvSpPr>
          <p:cNvPr name="TextBox 28" id="28"/>
          <p:cNvSpPr txBox="true"/>
          <p:nvPr/>
        </p:nvSpPr>
        <p:spPr>
          <a:xfrm rot="0">
            <a:off x="545963" y="-358635"/>
            <a:ext cx="19927491" cy="5622579"/>
          </a:xfrm>
          <a:prstGeom prst="rect">
            <a:avLst/>
          </a:prstGeom>
        </p:spPr>
        <p:txBody>
          <a:bodyPr anchor="t" rtlCol="false" tIns="0" lIns="0" bIns="0" rIns="0">
            <a:spAutoFit/>
          </a:bodyPr>
          <a:lstStyle/>
          <a:p>
            <a:pPr algn="ctr">
              <a:lnSpc>
                <a:spcPts val="20203"/>
              </a:lnSpc>
            </a:pPr>
            <a:r>
              <a:rPr lang="en-US" sz="14431" b="true">
                <a:solidFill>
                  <a:srgbClr val="000000"/>
                </a:solidFill>
                <a:latin typeface="HK Grotesk Bold"/>
                <a:ea typeface="HK Grotesk Bold"/>
                <a:cs typeface="HK Grotesk Bold"/>
                <a:sym typeface="HK Grotesk Bold"/>
              </a:rPr>
              <a:t>St. Matthew’s School Uniform</a:t>
            </a:r>
          </a:p>
        </p:txBody>
      </p:sp>
      <p:sp>
        <p:nvSpPr>
          <p:cNvPr name="TextBox 29" id="29"/>
          <p:cNvSpPr txBox="true"/>
          <p:nvPr/>
        </p:nvSpPr>
        <p:spPr>
          <a:xfrm rot="0">
            <a:off x="9475146" y="4535595"/>
            <a:ext cx="2442696" cy="1257005"/>
          </a:xfrm>
          <a:prstGeom prst="rect">
            <a:avLst/>
          </a:prstGeom>
        </p:spPr>
        <p:txBody>
          <a:bodyPr anchor="t" rtlCol="false" tIns="0" lIns="0" bIns="0" rIns="0">
            <a:spAutoFit/>
          </a:bodyPr>
          <a:lstStyle/>
          <a:p>
            <a:pPr algn="ctr">
              <a:lnSpc>
                <a:spcPts val="8680"/>
              </a:lnSpc>
            </a:pPr>
            <a:r>
              <a:rPr lang="en-US" sz="6202" b="true">
                <a:solidFill>
                  <a:srgbClr val="000000"/>
                </a:solidFill>
                <a:latin typeface="Canva Sans Bold"/>
                <a:ea typeface="Canva Sans Bold"/>
                <a:cs typeface="Canva Sans Bold"/>
                <a:sym typeface="Canva Sans Bold"/>
              </a:rPr>
              <a:t>Boys</a:t>
            </a:r>
          </a:p>
        </p:txBody>
      </p:sp>
      <p:sp>
        <p:nvSpPr>
          <p:cNvPr name="TextBox 30" id="30"/>
          <p:cNvSpPr txBox="true"/>
          <p:nvPr/>
        </p:nvSpPr>
        <p:spPr>
          <a:xfrm rot="0">
            <a:off x="944261" y="11135601"/>
            <a:ext cx="19020415" cy="2910973"/>
          </a:xfrm>
          <a:prstGeom prst="rect">
            <a:avLst/>
          </a:prstGeom>
        </p:spPr>
        <p:txBody>
          <a:bodyPr anchor="t" rtlCol="false" tIns="0" lIns="0" bIns="0" rIns="0">
            <a:spAutoFit/>
          </a:bodyPr>
          <a:lstStyle/>
          <a:p>
            <a:pPr algn="ctr">
              <a:lnSpc>
                <a:spcPts val="3871"/>
              </a:lnSpc>
            </a:pPr>
            <a:r>
              <a:rPr lang="en-US" sz="3225" b="true">
                <a:solidFill>
                  <a:srgbClr val="000000"/>
                </a:solidFill>
                <a:latin typeface="HK Grotesk Bold"/>
                <a:ea typeface="HK Grotesk Bold"/>
                <a:cs typeface="HK Grotesk Bold"/>
                <a:sym typeface="HK Grotesk Bold"/>
              </a:rPr>
              <a:t>Trousers (grey/black)</a:t>
            </a:r>
          </a:p>
          <a:p>
            <a:pPr algn="ctr">
              <a:lnSpc>
                <a:spcPts val="3871"/>
              </a:lnSpc>
            </a:pPr>
            <a:r>
              <a:rPr lang="en-US" sz="3225" b="true">
                <a:solidFill>
                  <a:srgbClr val="000000"/>
                </a:solidFill>
                <a:latin typeface="HK Grotesk Bold"/>
                <a:ea typeface="HK Grotesk Bold"/>
                <a:cs typeface="HK Grotesk Bold"/>
                <a:sym typeface="HK Grotesk Bold"/>
              </a:rPr>
              <a:t>Sweaters/sweatshirts/fleece (navy blue)</a:t>
            </a:r>
          </a:p>
          <a:p>
            <a:pPr algn="ctr">
              <a:lnSpc>
                <a:spcPts val="3871"/>
              </a:lnSpc>
            </a:pPr>
            <a:r>
              <a:rPr lang="en-US" sz="3225" b="true">
                <a:solidFill>
                  <a:srgbClr val="000000"/>
                </a:solidFill>
                <a:latin typeface="HK Grotesk Bold"/>
                <a:ea typeface="HK Grotesk Bold"/>
                <a:cs typeface="HK Grotesk Bold"/>
                <a:sym typeface="HK Grotesk Bold"/>
              </a:rPr>
              <a:t>Shirts/polo-necked shirts (white)</a:t>
            </a:r>
          </a:p>
          <a:p>
            <a:pPr algn="ctr">
              <a:lnSpc>
                <a:spcPts val="3871"/>
              </a:lnSpc>
            </a:pPr>
            <a:r>
              <a:rPr lang="en-US" sz="3225" b="true">
                <a:solidFill>
                  <a:srgbClr val="000000"/>
                </a:solidFill>
                <a:latin typeface="HK Grotesk Bold"/>
                <a:ea typeface="HK Grotesk Bold"/>
                <a:cs typeface="HK Grotesk Bold"/>
                <a:sym typeface="HK Grotesk Bold"/>
              </a:rPr>
              <a:t>Socks (white/grey/black)</a:t>
            </a:r>
          </a:p>
          <a:p>
            <a:pPr algn="ctr">
              <a:lnSpc>
                <a:spcPts val="3871"/>
              </a:lnSpc>
            </a:pPr>
            <a:r>
              <a:rPr lang="en-US" sz="3225" b="true">
                <a:solidFill>
                  <a:srgbClr val="000000"/>
                </a:solidFill>
                <a:latin typeface="HK Grotesk Bold"/>
                <a:ea typeface="HK Grotesk Bold"/>
                <a:cs typeface="HK Grotesk Bold"/>
                <a:sym typeface="HK Grotesk Bold"/>
              </a:rPr>
              <a:t>Footwear – black shoes/trainers (all black including laces, no obvious logos)</a:t>
            </a:r>
          </a:p>
          <a:p>
            <a:pPr algn="ctr">
              <a:lnSpc>
                <a:spcPts val="3871"/>
              </a:lnSpc>
            </a:pPr>
          </a:p>
        </p:txBody>
      </p:sp>
      <p:sp>
        <p:nvSpPr>
          <p:cNvPr name="TextBox 31" id="31"/>
          <p:cNvSpPr txBox="true"/>
          <p:nvPr/>
        </p:nvSpPr>
        <p:spPr>
          <a:xfrm rot="0">
            <a:off x="9842411" y="13608291"/>
            <a:ext cx="1708175" cy="1236659"/>
          </a:xfrm>
          <a:prstGeom prst="rect">
            <a:avLst/>
          </a:prstGeom>
        </p:spPr>
        <p:txBody>
          <a:bodyPr anchor="t" rtlCol="false" tIns="0" lIns="0" bIns="0" rIns="0">
            <a:spAutoFit/>
          </a:bodyPr>
          <a:lstStyle/>
          <a:p>
            <a:pPr algn="ctr">
              <a:lnSpc>
                <a:spcPts val="8319"/>
              </a:lnSpc>
            </a:pPr>
            <a:r>
              <a:rPr lang="en-US" sz="5941" b="true">
                <a:solidFill>
                  <a:srgbClr val="000000"/>
                </a:solidFill>
                <a:latin typeface="Canva Sans Bold"/>
                <a:ea typeface="Canva Sans Bold"/>
                <a:cs typeface="Canva Sans Bold"/>
                <a:sym typeface="Canva Sans Bold"/>
              </a:rPr>
              <a:t>Girls</a:t>
            </a:r>
          </a:p>
        </p:txBody>
      </p:sp>
      <p:sp>
        <p:nvSpPr>
          <p:cNvPr name="TextBox 32" id="32"/>
          <p:cNvSpPr txBox="true"/>
          <p:nvPr/>
        </p:nvSpPr>
        <p:spPr>
          <a:xfrm rot="0">
            <a:off x="1804387" y="20162987"/>
            <a:ext cx="19020415" cy="3396139"/>
          </a:xfrm>
          <a:prstGeom prst="rect">
            <a:avLst/>
          </a:prstGeom>
        </p:spPr>
        <p:txBody>
          <a:bodyPr anchor="t" rtlCol="false" tIns="0" lIns="0" bIns="0" rIns="0">
            <a:spAutoFit/>
          </a:bodyPr>
          <a:lstStyle/>
          <a:p>
            <a:pPr algn="ctr">
              <a:lnSpc>
                <a:spcPts val="3871"/>
              </a:lnSpc>
            </a:pPr>
            <a:r>
              <a:rPr lang="en-US" sz="3225" b="true">
                <a:solidFill>
                  <a:srgbClr val="000000"/>
                </a:solidFill>
                <a:latin typeface="HK Grotesk Bold"/>
                <a:ea typeface="HK Grotesk Bold"/>
                <a:cs typeface="HK Grotesk Bold"/>
                <a:sym typeface="HK Grotesk Bold"/>
              </a:rPr>
              <a:t>Trousers (grey/black)</a:t>
            </a:r>
          </a:p>
          <a:p>
            <a:pPr algn="ctr">
              <a:lnSpc>
                <a:spcPts val="3871"/>
              </a:lnSpc>
            </a:pPr>
            <a:r>
              <a:rPr lang="en-US" sz="3225" b="true">
                <a:solidFill>
                  <a:srgbClr val="000000"/>
                </a:solidFill>
                <a:latin typeface="HK Grotesk Bold"/>
                <a:ea typeface="HK Grotesk Bold"/>
                <a:cs typeface="HK Grotesk Bold"/>
                <a:sym typeface="HK Grotesk Bold"/>
              </a:rPr>
              <a:t>Skirts/pinafore dresses (grey/black)</a:t>
            </a:r>
          </a:p>
          <a:p>
            <a:pPr algn="ctr">
              <a:lnSpc>
                <a:spcPts val="3871"/>
              </a:lnSpc>
            </a:pPr>
            <a:r>
              <a:rPr lang="en-US" sz="3225" b="true">
                <a:solidFill>
                  <a:srgbClr val="000000"/>
                </a:solidFill>
                <a:latin typeface="HK Grotesk Bold"/>
                <a:ea typeface="HK Grotesk Bold"/>
                <a:cs typeface="HK Grotesk Bold"/>
                <a:sym typeface="HK Grotesk Bold"/>
              </a:rPr>
              <a:t>Sweaters/sweatshirts/fleece/cardigans (navy blue)</a:t>
            </a:r>
          </a:p>
          <a:p>
            <a:pPr algn="ctr">
              <a:lnSpc>
                <a:spcPts val="3871"/>
              </a:lnSpc>
            </a:pPr>
            <a:r>
              <a:rPr lang="en-US" sz="3225" b="true">
                <a:solidFill>
                  <a:srgbClr val="000000"/>
                </a:solidFill>
                <a:latin typeface="HK Grotesk Bold"/>
                <a:ea typeface="HK Grotesk Bold"/>
                <a:cs typeface="HK Grotesk Bold"/>
                <a:sym typeface="HK Grotesk Bold"/>
              </a:rPr>
              <a:t>Shirts/polo-necked shirts/ blouses (white)</a:t>
            </a:r>
          </a:p>
          <a:p>
            <a:pPr algn="ctr">
              <a:lnSpc>
                <a:spcPts val="3871"/>
              </a:lnSpc>
            </a:pPr>
            <a:r>
              <a:rPr lang="en-US" sz="3225" b="true">
                <a:solidFill>
                  <a:srgbClr val="000000"/>
                </a:solidFill>
                <a:latin typeface="HK Grotesk Bold"/>
                <a:ea typeface="HK Grotesk Bold"/>
                <a:cs typeface="HK Grotesk Bold"/>
                <a:sym typeface="HK Grotesk Bold"/>
              </a:rPr>
              <a:t>Socks/tights (white/grey/black)</a:t>
            </a:r>
          </a:p>
          <a:p>
            <a:pPr algn="ctr">
              <a:lnSpc>
                <a:spcPts val="3871"/>
              </a:lnSpc>
            </a:pPr>
            <a:r>
              <a:rPr lang="en-US" sz="3225" b="true">
                <a:solidFill>
                  <a:srgbClr val="000000"/>
                </a:solidFill>
                <a:latin typeface="HK Grotesk Bold"/>
                <a:ea typeface="HK Grotesk Bold"/>
                <a:cs typeface="HK Grotesk Bold"/>
                <a:sym typeface="HK Grotesk Bold"/>
              </a:rPr>
              <a:t>Footwear – black shoes/trainers (all black including laces, no obvious logos)</a:t>
            </a:r>
          </a:p>
          <a:p>
            <a:pPr algn="ctr">
              <a:lnSpc>
                <a:spcPts val="3871"/>
              </a:lnSpc>
            </a:pPr>
          </a:p>
        </p:txBody>
      </p:sp>
      <p:sp>
        <p:nvSpPr>
          <p:cNvPr name="TextBox 33" id="33"/>
          <p:cNvSpPr txBox="true"/>
          <p:nvPr/>
        </p:nvSpPr>
        <p:spPr>
          <a:xfrm rot="0">
            <a:off x="2112093" y="23639983"/>
            <a:ext cx="17658836" cy="2776204"/>
          </a:xfrm>
          <a:prstGeom prst="rect">
            <a:avLst/>
          </a:prstGeom>
        </p:spPr>
        <p:txBody>
          <a:bodyPr anchor="t" rtlCol="false" tIns="0" lIns="0" bIns="0" rIns="0">
            <a:spAutoFit/>
          </a:bodyPr>
          <a:lstStyle/>
          <a:p>
            <a:pPr algn="ctr">
              <a:lnSpc>
                <a:spcPts val="7263"/>
              </a:lnSpc>
            </a:pPr>
            <a:r>
              <a:rPr lang="en-US" sz="6052" b="true">
                <a:solidFill>
                  <a:srgbClr val="000000"/>
                </a:solidFill>
                <a:latin typeface="HK Grotesk Bold"/>
                <a:ea typeface="HK Grotesk Bold"/>
                <a:cs typeface="HK Grotesk Bold"/>
                <a:sym typeface="HK Grotesk Bold"/>
              </a:rPr>
              <a:t>Jewellery</a:t>
            </a:r>
          </a:p>
          <a:p>
            <a:pPr algn="ctr">
              <a:lnSpc>
                <a:spcPts val="3871"/>
              </a:lnSpc>
            </a:pPr>
          </a:p>
          <a:p>
            <a:pPr algn="ctr">
              <a:lnSpc>
                <a:spcPts val="3871"/>
              </a:lnSpc>
            </a:pPr>
            <a:r>
              <a:rPr lang="en-US" sz="3225" b="true">
                <a:solidFill>
                  <a:srgbClr val="000000"/>
                </a:solidFill>
                <a:latin typeface="HK Grotesk Bold"/>
                <a:ea typeface="HK Grotesk Bold"/>
                <a:cs typeface="HK Grotesk Bold"/>
                <a:sym typeface="HK Grotesk Bold"/>
              </a:rPr>
              <a:t>No jewellery should be worn at school apart from a pair of small plain studs earrings (large or hoop earrings are not allowed for health and safety reasons) and a simple watch (no smart watches) </a:t>
            </a:r>
          </a:p>
          <a:p>
            <a:pPr algn="ctr">
              <a:lnSpc>
                <a:spcPts val="3191"/>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06726" y="463086"/>
            <a:ext cx="2265150" cy="1676209"/>
          </a:xfrm>
          <a:custGeom>
            <a:avLst/>
            <a:gdLst/>
            <a:ahLst/>
            <a:cxnLst/>
            <a:rect r="r" b="b" t="t" l="l"/>
            <a:pathLst>
              <a:path h="1676209" w="2265150">
                <a:moveTo>
                  <a:pt x="0" y="0"/>
                </a:moveTo>
                <a:lnTo>
                  <a:pt x="2265150" y="0"/>
                </a:lnTo>
                <a:lnTo>
                  <a:pt x="2265150" y="1676210"/>
                </a:lnTo>
                <a:lnTo>
                  <a:pt x="0" y="1676210"/>
                </a:lnTo>
                <a:lnTo>
                  <a:pt x="0" y="0"/>
                </a:lnTo>
                <a:close/>
              </a:path>
            </a:pathLst>
          </a:custGeom>
          <a:blipFill>
            <a:blip r:embed="rId2">
              <a:extLst>
                <a:ext uri="{96DAC541-7B7A-43D3-8B79-37D633B846F1}">
                  <asvg:svgBlip xmlns:asvg="http://schemas.microsoft.com/office/drawing/2016/SVG/main" r:embed="rId3"/>
                </a:ext>
              </a:extLst>
            </a:blip>
            <a:stretch>
              <a:fillRect l="-34" t="0" r="-34" b="0"/>
            </a:stretch>
          </a:blipFill>
        </p:spPr>
      </p:sp>
      <p:sp>
        <p:nvSpPr>
          <p:cNvPr name="Freeform 3" id="3"/>
          <p:cNvSpPr/>
          <p:nvPr/>
        </p:nvSpPr>
        <p:spPr>
          <a:xfrm flipH="false" flipV="false" rot="0">
            <a:off x="13405466" y="-3556197"/>
            <a:ext cx="12357316" cy="12357316"/>
          </a:xfrm>
          <a:custGeom>
            <a:avLst/>
            <a:gdLst/>
            <a:ahLst/>
            <a:cxnLst/>
            <a:rect r="r" b="b" t="t" l="l"/>
            <a:pathLst>
              <a:path h="12357316" w="12357316">
                <a:moveTo>
                  <a:pt x="0" y="0"/>
                </a:moveTo>
                <a:lnTo>
                  <a:pt x="12357316" y="0"/>
                </a:lnTo>
                <a:lnTo>
                  <a:pt x="12357316" y="12357316"/>
                </a:lnTo>
                <a:lnTo>
                  <a:pt x="0" y="123573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4045155" y="-1286237"/>
            <a:ext cx="9595752" cy="9308821"/>
            <a:chOff x="0" y="0"/>
            <a:chExt cx="12794336" cy="12411761"/>
          </a:xfrm>
        </p:grpSpPr>
        <p:sp>
          <p:nvSpPr>
            <p:cNvPr name="Freeform 5" id="5"/>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6"/>
              <a:stretch>
                <a:fillRect l="0" t="-1540" r="0" b="-1540"/>
              </a:stretch>
            </a:blipFill>
          </p:spPr>
        </p:sp>
      </p:grpSp>
      <p:sp>
        <p:nvSpPr>
          <p:cNvPr name="Freeform 6" id="6"/>
          <p:cNvSpPr/>
          <p:nvPr/>
        </p:nvSpPr>
        <p:spPr>
          <a:xfrm flipH="false" flipV="false" rot="0">
            <a:off x="1728763" y="10378456"/>
            <a:ext cx="16607919" cy="16607919"/>
          </a:xfrm>
          <a:custGeom>
            <a:avLst/>
            <a:gdLst/>
            <a:ahLst/>
            <a:cxnLst/>
            <a:rect r="r" b="b" t="t" l="l"/>
            <a:pathLst>
              <a:path h="16607919" w="16607919">
                <a:moveTo>
                  <a:pt x="0" y="0"/>
                </a:moveTo>
                <a:lnTo>
                  <a:pt x="16607919" y="0"/>
                </a:lnTo>
                <a:lnTo>
                  <a:pt x="16607919" y="16607919"/>
                </a:lnTo>
                <a:lnTo>
                  <a:pt x="0" y="16607919"/>
                </a:lnTo>
                <a:lnTo>
                  <a:pt x="0" y="0"/>
                </a:lnTo>
                <a:close/>
              </a:path>
            </a:pathLst>
          </a:custGeom>
          <a:blipFill>
            <a:blip r:embed="rId7"/>
            <a:stretch>
              <a:fillRect l="0" t="0" r="0" b="0"/>
            </a:stretch>
          </a:blipFill>
        </p:spPr>
      </p:sp>
      <p:grpSp>
        <p:nvGrpSpPr>
          <p:cNvPr name="Group 7" id="7"/>
          <p:cNvGrpSpPr/>
          <p:nvPr/>
        </p:nvGrpSpPr>
        <p:grpSpPr>
          <a:xfrm rot="0">
            <a:off x="1939333" y="11024259"/>
            <a:ext cx="16397349" cy="13931055"/>
            <a:chOff x="0" y="0"/>
            <a:chExt cx="16159963" cy="13729373"/>
          </a:xfrm>
        </p:grpSpPr>
        <p:sp>
          <p:nvSpPr>
            <p:cNvPr name="Freeform 8" id="8"/>
            <p:cNvSpPr/>
            <p:nvPr/>
          </p:nvSpPr>
          <p:spPr>
            <a:xfrm flipH="false" flipV="false" rot="0">
              <a:off x="0" y="0"/>
              <a:ext cx="16159989" cy="13729336"/>
            </a:xfrm>
            <a:custGeom>
              <a:avLst/>
              <a:gdLst/>
              <a:ahLst/>
              <a:cxnLst/>
              <a:rect r="r" b="b" t="t" l="l"/>
              <a:pathLst>
                <a:path h="13729336" w="16159989">
                  <a:moveTo>
                    <a:pt x="8080121" y="0"/>
                  </a:moveTo>
                  <a:cubicBezTo>
                    <a:pt x="3617595" y="0"/>
                    <a:pt x="0" y="3073527"/>
                    <a:pt x="0" y="6864731"/>
                  </a:cubicBezTo>
                  <a:cubicBezTo>
                    <a:pt x="0" y="10655936"/>
                    <a:pt x="3617595" y="13729336"/>
                    <a:pt x="8080121" y="13729336"/>
                  </a:cubicBezTo>
                  <a:cubicBezTo>
                    <a:pt x="12542647" y="13729336"/>
                    <a:pt x="16159989" y="10656063"/>
                    <a:pt x="16159989" y="6864731"/>
                  </a:cubicBezTo>
                  <a:cubicBezTo>
                    <a:pt x="16159989" y="3073400"/>
                    <a:pt x="12542520" y="0"/>
                    <a:pt x="8080121" y="0"/>
                  </a:cubicBezTo>
                  <a:close/>
                </a:path>
              </a:pathLst>
            </a:custGeom>
            <a:blipFill>
              <a:blip r:embed="rId8"/>
              <a:stretch>
                <a:fillRect l="0" t="-8852" r="0" b="-8852"/>
              </a:stretch>
            </a:blipFill>
          </p:spPr>
        </p:sp>
      </p:grpSp>
      <p:sp>
        <p:nvSpPr>
          <p:cNvPr name="TextBox 9" id="9"/>
          <p:cNvSpPr txBox="true"/>
          <p:nvPr/>
        </p:nvSpPr>
        <p:spPr>
          <a:xfrm rot="0">
            <a:off x="3510724" y="867775"/>
            <a:ext cx="8035862" cy="3104255"/>
          </a:xfrm>
          <a:prstGeom prst="rect">
            <a:avLst/>
          </a:prstGeom>
        </p:spPr>
        <p:txBody>
          <a:bodyPr anchor="t" rtlCol="false" tIns="0" lIns="0" bIns="0" rIns="0">
            <a:spAutoFit/>
          </a:bodyPr>
          <a:lstStyle/>
          <a:p>
            <a:pPr algn="l">
              <a:lnSpc>
                <a:spcPts val="12363"/>
              </a:lnSpc>
            </a:pPr>
            <a:r>
              <a:rPr lang="en-US" sz="12363" b="true">
                <a:solidFill>
                  <a:srgbClr val="233DFF"/>
                </a:solidFill>
                <a:latin typeface="Poppins Bold"/>
                <a:ea typeface="Poppins Bold"/>
                <a:cs typeface="Poppins Bold"/>
                <a:sym typeface="Poppins Bold"/>
              </a:rPr>
              <a:t>SCHOOL NEWS</a:t>
            </a:r>
          </a:p>
        </p:txBody>
      </p:sp>
      <p:sp>
        <p:nvSpPr>
          <p:cNvPr name="TextBox 10" id="10"/>
          <p:cNvSpPr txBox="true"/>
          <p:nvPr/>
        </p:nvSpPr>
        <p:spPr>
          <a:xfrm rot="0">
            <a:off x="5601029" y="7708609"/>
            <a:ext cx="7541865" cy="1392326"/>
          </a:xfrm>
          <a:prstGeom prst="rect">
            <a:avLst/>
          </a:prstGeom>
        </p:spPr>
        <p:txBody>
          <a:bodyPr anchor="t" rtlCol="false" tIns="0" lIns="0" bIns="0" rIns="0">
            <a:spAutoFit/>
          </a:bodyPr>
          <a:lstStyle/>
          <a:p>
            <a:pPr algn="ctr">
              <a:lnSpc>
                <a:spcPts val="9816"/>
              </a:lnSpc>
            </a:pPr>
            <a:r>
              <a:rPr lang="en-US" sz="9816" b="true">
                <a:solidFill>
                  <a:srgbClr val="000000"/>
                </a:solidFill>
                <a:latin typeface="Poppins Bold"/>
                <a:ea typeface="Poppins Bold"/>
                <a:cs typeface="Poppins Bold"/>
                <a:sym typeface="Poppins Bold"/>
              </a:rPr>
              <a:t>Eid al-Adha</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06726" y="463086"/>
            <a:ext cx="2265150" cy="1676209"/>
          </a:xfrm>
          <a:custGeom>
            <a:avLst/>
            <a:gdLst/>
            <a:ahLst/>
            <a:cxnLst/>
            <a:rect r="r" b="b" t="t" l="l"/>
            <a:pathLst>
              <a:path h="1676209" w="2265150">
                <a:moveTo>
                  <a:pt x="0" y="0"/>
                </a:moveTo>
                <a:lnTo>
                  <a:pt x="2265150" y="0"/>
                </a:lnTo>
                <a:lnTo>
                  <a:pt x="2265150" y="1676210"/>
                </a:lnTo>
                <a:lnTo>
                  <a:pt x="0" y="1676210"/>
                </a:lnTo>
                <a:lnTo>
                  <a:pt x="0" y="0"/>
                </a:lnTo>
                <a:close/>
              </a:path>
            </a:pathLst>
          </a:custGeom>
          <a:blipFill>
            <a:blip r:embed="rId2">
              <a:extLst>
                <a:ext uri="{96DAC541-7B7A-43D3-8B79-37D633B846F1}">
                  <asvg:svgBlip xmlns:asvg="http://schemas.microsoft.com/office/drawing/2016/SVG/main" r:embed="rId3"/>
                </a:ext>
              </a:extLst>
            </a:blip>
            <a:stretch>
              <a:fillRect l="-34" t="0" r="-34" b="0"/>
            </a:stretch>
          </a:blipFill>
        </p:spPr>
      </p:sp>
      <p:sp>
        <p:nvSpPr>
          <p:cNvPr name="Freeform 3" id="3"/>
          <p:cNvSpPr/>
          <p:nvPr/>
        </p:nvSpPr>
        <p:spPr>
          <a:xfrm flipH="false" flipV="false" rot="0">
            <a:off x="13405466" y="-3556197"/>
            <a:ext cx="12357316" cy="12357316"/>
          </a:xfrm>
          <a:custGeom>
            <a:avLst/>
            <a:gdLst/>
            <a:ahLst/>
            <a:cxnLst/>
            <a:rect r="r" b="b" t="t" l="l"/>
            <a:pathLst>
              <a:path h="12357316" w="12357316">
                <a:moveTo>
                  <a:pt x="0" y="0"/>
                </a:moveTo>
                <a:lnTo>
                  <a:pt x="12357316" y="0"/>
                </a:lnTo>
                <a:lnTo>
                  <a:pt x="12357316" y="12357316"/>
                </a:lnTo>
                <a:lnTo>
                  <a:pt x="0" y="123573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4045155" y="-1286237"/>
            <a:ext cx="9595752" cy="9308821"/>
            <a:chOff x="0" y="0"/>
            <a:chExt cx="12794336" cy="12411761"/>
          </a:xfrm>
        </p:grpSpPr>
        <p:sp>
          <p:nvSpPr>
            <p:cNvPr name="Freeform 5" id="5"/>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6"/>
              <a:stretch>
                <a:fillRect l="-53073" t="0" r="-53074" b="0"/>
              </a:stretch>
            </a:blipFill>
          </p:spPr>
        </p:sp>
      </p:grpSp>
      <p:sp>
        <p:nvSpPr>
          <p:cNvPr name="Freeform 6" id="6"/>
          <p:cNvSpPr/>
          <p:nvPr/>
        </p:nvSpPr>
        <p:spPr>
          <a:xfrm flipH="false" flipV="false" rot="0">
            <a:off x="1728763" y="10378456"/>
            <a:ext cx="7587173" cy="7587173"/>
          </a:xfrm>
          <a:custGeom>
            <a:avLst/>
            <a:gdLst/>
            <a:ahLst/>
            <a:cxnLst/>
            <a:rect r="r" b="b" t="t" l="l"/>
            <a:pathLst>
              <a:path h="7587173" w="7587173">
                <a:moveTo>
                  <a:pt x="0" y="0"/>
                </a:moveTo>
                <a:lnTo>
                  <a:pt x="7587173" y="0"/>
                </a:lnTo>
                <a:lnTo>
                  <a:pt x="7587173" y="7587173"/>
                </a:lnTo>
                <a:lnTo>
                  <a:pt x="0" y="758717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7" id="7"/>
          <p:cNvGrpSpPr/>
          <p:nvPr/>
        </p:nvGrpSpPr>
        <p:grpSpPr>
          <a:xfrm rot="0">
            <a:off x="1939333" y="10979821"/>
            <a:ext cx="7166000" cy="6088175"/>
            <a:chOff x="0" y="0"/>
            <a:chExt cx="16159963" cy="13729373"/>
          </a:xfrm>
        </p:grpSpPr>
        <p:sp>
          <p:nvSpPr>
            <p:cNvPr name="Freeform 8" id="8"/>
            <p:cNvSpPr/>
            <p:nvPr/>
          </p:nvSpPr>
          <p:spPr>
            <a:xfrm flipH="false" flipV="false" rot="0">
              <a:off x="0" y="0"/>
              <a:ext cx="16159989" cy="13729336"/>
            </a:xfrm>
            <a:custGeom>
              <a:avLst/>
              <a:gdLst/>
              <a:ahLst/>
              <a:cxnLst/>
              <a:rect r="r" b="b" t="t" l="l"/>
              <a:pathLst>
                <a:path h="13729336" w="16159989">
                  <a:moveTo>
                    <a:pt x="8080121" y="0"/>
                  </a:moveTo>
                  <a:cubicBezTo>
                    <a:pt x="3617595" y="0"/>
                    <a:pt x="0" y="3073527"/>
                    <a:pt x="0" y="6864731"/>
                  </a:cubicBezTo>
                  <a:cubicBezTo>
                    <a:pt x="0" y="10655936"/>
                    <a:pt x="3617595" y="13729336"/>
                    <a:pt x="8080121" y="13729336"/>
                  </a:cubicBezTo>
                  <a:cubicBezTo>
                    <a:pt x="12542647" y="13729336"/>
                    <a:pt x="16159989" y="10656063"/>
                    <a:pt x="16159989" y="6864731"/>
                  </a:cubicBezTo>
                  <a:cubicBezTo>
                    <a:pt x="16159989" y="3073400"/>
                    <a:pt x="12542520" y="0"/>
                    <a:pt x="8080121" y="0"/>
                  </a:cubicBezTo>
                  <a:close/>
                </a:path>
              </a:pathLst>
            </a:custGeom>
            <a:blipFill>
              <a:blip r:embed="rId9"/>
              <a:stretch>
                <a:fillRect l="-6923" t="0" r="-6923" b="0"/>
              </a:stretch>
            </a:blipFill>
          </p:spPr>
        </p:sp>
      </p:grpSp>
      <p:sp>
        <p:nvSpPr>
          <p:cNvPr name="TextBox 9" id="9"/>
          <p:cNvSpPr txBox="true"/>
          <p:nvPr/>
        </p:nvSpPr>
        <p:spPr>
          <a:xfrm rot="0">
            <a:off x="610219" y="8184575"/>
            <a:ext cx="15586691" cy="3790617"/>
          </a:xfrm>
          <a:prstGeom prst="rect">
            <a:avLst/>
          </a:prstGeom>
        </p:spPr>
        <p:txBody>
          <a:bodyPr anchor="t" rtlCol="false" tIns="0" lIns="0" bIns="0" rIns="0">
            <a:spAutoFit/>
          </a:bodyPr>
          <a:lstStyle/>
          <a:p>
            <a:pPr algn="ctr">
              <a:lnSpc>
                <a:spcPts val="4197"/>
              </a:lnSpc>
            </a:pPr>
            <a:r>
              <a:rPr lang="en-US" sz="3261">
                <a:solidFill>
                  <a:srgbClr val="000000"/>
                </a:solidFill>
                <a:latin typeface="Poppins"/>
                <a:ea typeface="Poppins"/>
                <a:cs typeface="Poppins"/>
                <a:sym typeface="Poppins"/>
              </a:rPr>
              <a:t>This was a targeted event for South Asian girls in Years 3 and 4. The children took part in a range of skill stations designed to develop and improve their football skills, while building confidence and encouraging participation in sport.</a:t>
            </a:r>
          </a:p>
          <a:p>
            <a:pPr algn="ctr">
              <a:lnSpc>
                <a:spcPts val="4197"/>
              </a:lnSpc>
            </a:pPr>
            <a:r>
              <a:rPr lang="en-US" sz="3261">
                <a:solidFill>
                  <a:srgbClr val="000000"/>
                </a:solidFill>
                <a:latin typeface="Poppins"/>
                <a:ea typeface="Poppins"/>
                <a:cs typeface="Poppins"/>
                <a:sym typeface="Poppins"/>
              </a:rPr>
              <a:t> </a:t>
            </a:r>
          </a:p>
          <a:p>
            <a:pPr algn="ctr">
              <a:lnSpc>
                <a:spcPts val="4197"/>
              </a:lnSpc>
            </a:pPr>
          </a:p>
          <a:p>
            <a:pPr algn="l">
              <a:lnSpc>
                <a:spcPts val="4565"/>
              </a:lnSpc>
            </a:pPr>
          </a:p>
        </p:txBody>
      </p:sp>
      <p:sp>
        <p:nvSpPr>
          <p:cNvPr name="Freeform 10" id="10"/>
          <p:cNvSpPr/>
          <p:nvPr/>
        </p:nvSpPr>
        <p:spPr>
          <a:xfrm flipH="false" flipV="false" rot="0">
            <a:off x="12026034" y="10378456"/>
            <a:ext cx="7558090" cy="7587173"/>
          </a:xfrm>
          <a:custGeom>
            <a:avLst/>
            <a:gdLst/>
            <a:ahLst/>
            <a:cxnLst/>
            <a:rect r="r" b="b" t="t" l="l"/>
            <a:pathLst>
              <a:path h="7587173" w="7558090">
                <a:moveTo>
                  <a:pt x="0" y="0"/>
                </a:moveTo>
                <a:lnTo>
                  <a:pt x="7558090" y="0"/>
                </a:lnTo>
                <a:lnTo>
                  <a:pt x="7558090" y="7587173"/>
                </a:lnTo>
                <a:lnTo>
                  <a:pt x="0" y="758717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1" id="11"/>
          <p:cNvGrpSpPr/>
          <p:nvPr/>
        </p:nvGrpSpPr>
        <p:grpSpPr>
          <a:xfrm rot="0">
            <a:off x="12414684" y="10760489"/>
            <a:ext cx="6678607" cy="6704306"/>
            <a:chOff x="0" y="0"/>
            <a:chExt cx="9574771" cy="9611614"/>
          </a:xfrm>
        </p:grpSpPr>
        <p:sp>
          <p:nvSpPr>
            <p:cNvPr name="Freeform 12" id="12"/>
            <p:cNvSpPr/>
            <p:nvPr/>
          </p:nvSpPr>
          <p:spPr>
            <a:xfrm flipH="false" flipV="false" rot="0">
              <a:off x="0" y="0"/>
              <a:ext cx="9574657" cy="9611487"/>
            </a:xfrm>
            <a:custGeom>
              <a:avLst/>
              <a:gdLst/>
              <a:ahLst/>
              <a:cxnLst/>
              <a:rect r="r" b="b" t="t" l="l"/>
              <a:pathLst>
                <a:path h="9611487" w="9574657">
                  <a:moveTo>
                    <a:pt x="4787392" y="0"/>
                  </a:moveTo>
                  <a:cubicBezTo>
                    <a:pt x="2143379" y="0"/>
                    <a:pt x="0" y="2151634"/>
                    <a:pt x="0" y="4805807"/>
                  </a:cubicBezTo>
                  <a:cubicBezTo>
                    <a:pt x="0" y="7459980"/>
                    <a:pt x="2143379" y="9611487"/>
                    <a:pt x="4787392" y="9611487"/>
                  </a:cubicBezTo>
                  <a:cubicBezTo>
                    <a:pt x="7431405" y="9611487"/>
                    <a:pt x="9574657" y="7459980"/>
                    <a:pt x="9574657" y="4805807"/>
                  </a:cubicBezTo>
                  <a:cubicBezTo>
                    <a:pt x="9574657" y="2151634"/>
                    <a:pt x="7431405" y="0"/>
                    <a:pt x="4787392" y="0"/>
                  </a:cubicBezTo>
                  <a:close/>
                </a:path>
              </a:pathLst>
            </a:custGeom>
            <a:blipFill>
              <a:blip r:embed="rId12"/>
              <a:stretch>
                <a:fillRect l="-17259" t="0" r="-17259" b="0"/>
              </a:stretch>
            </a:blipFill>
          </p:spPr>
        </p:sp>
      </p:grpSp>
      <p:sp>
        <p:nvSpPr>
          <p:cNvPr name="Freeform 13" id="13"/>
          <p:cNvSpPr/>
          <p:nvPr/>
        </p:nvSpPr>
        <p:spPr>
          <a:xfrm flipH="false" flipV="false" rot="0">
            <a:off x="2139301" y="18757516"/>
            <a:ext cx="7750137" cy="7750137"/>
          </a:xfrm>
          <a:custGeom>
            <a:avLst/>
            <a:gdLst/>
            <a:ahLst/>
            <a:cxnLst/>
            <a:rect r="r" b="b" t="t" l="l"/>
            <a:pathLst>
              <a:path h="7750137" w="7750137">
                <a:moveTo>
                  <a:pt x="0" y="0"/>
                </a:moveTo>
                <a:lnTo>
                  <a:pt x="7750137" y="0"/>
                </a:lnTo>
                <a:lnTo>
                  <a:pt x="7750137" y="7750137"/>
                </a:lnTo>
                <a:lnTo>
                  <a:pt x="0" y="775013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4" id="14"/>
          <p:cNvGrpSpPr/>
          <p:nvPr/>
        </p:nvGrpSpPr>
        <p:grpSpPr>
          <a:xfrm rot="0">
            <a:off x="2354410" y="19523113"/>
            <a:ext cx="7319918" cy="6218943"/>
            <a:chOff x="0" y="0"/>
            <a:chExt cx="16159963" cy="13729373"/>
          </a:xfrm>
        </p:grpSpPr>
        <p:sp>
          <p:nvSpPr>
            <p:cNvPr name="Freeform 15" id="15"/>
            <p:cNvSpPr/>
            <p:nvPr/>
          </p:nvSpPr>
          <p:spPr>
            <a:xfrm flipH="false" flipV="false" rot="101999">
              <a:off x="940" y="-1249"/>
              <a:ext cx="16158113" cy="13731826"/>
            </a:xfrm>
            <a:custGeom>
              <a:avLst/>
              <a:gdLst/>
              <a:ahLst/>
              <a:cxnLst/>
              <a:rect r="r" b="b" t="t" l="l"/>
              <a:pathLst>
                <a:path h="13731826" w="16158113">
                  <a:moveTo>
                    <a:pt x="7875532" y="4267"/>
                  </a:moveTo>
                  <a:cubicBezTo>
                    <a:pt x="3414970" y="136653"/>
                    <a:pt x="-109853" y="3316148"/>
                    <a:pt x="2618" y="7105683"/>
                  </a:cubicBezTo>
                  <a:cubicBezTo>
                    <a:pt x="115089" y="10895219"/>
                    <a:pt x="3822268" y="13859946"/>
                    <a:pt x="8282830" y="13727559"/>
                  </a:cubicBezTo>
                  <a:cubicBezTo>
                    <a:pt x="12743392" y="13595173"/>
                    <a:pt x="16267969" y="10415940"/>
                    <a:pt x="16155494" y="6626277"/>
                  </a:cubicBezTo>
                  <a:cubicBezTo>
                    <a:pt x="16043020" y="2836615"/>
                    <a:pt x="12335967" y="-128116"/>
                    <a:pt x="7875532" y="4267"/>
                  </a:cubicBezTo>
                  <a:close/>
                </a:path>
              </a:pathLst>
            </a:custGeom>
            <a:blipFill>
              <a:blip r:embed="rId13"/>
              <a:stretch>
                <a:fillRect l="-6723" t="-1118" r="-2737" b="-71479"/>
              </a:stretch>
            </a:blipFill>
          </p:spPr>
        </p:sp>
      </p:grpSp>
      <p:sp>
        <p:nvSpPr>
          <p:cNvPr name="Freeform 16" id="16"/>
          <p:cNvSpPr/>
          <p:nvPr/>
        </p:nvSpPr>
        <p:spPr>
          <a:xfrm flipH="false" flipV="false" rot="0">
            <a:off x="11525170" y="18757516"/>
            <a:ext cx="7720430" cy="7750137"/>
          </a:xfrm>
          <a:custGeom>
            <a:avLst/>
            <a:gdLst/>
            <a:ahLst/>
            <a:cxnLst/>
            <a:rect r="r" b="b" t="t" l="l"/>
            <a:pathLst>
              <a:path h="7750137" w="7720430">
                <a:moveTo>
                  <a:pt x="0" y="0"/>
                </a:moveTo>
                <a:lnTo>
                  <a:pt x="7720430" y="0"/>
                </a:lnTo>
                <a:lnTo>
                  <a:pt x="7720430" y="7750137"/>
                </a:lnTo>
                <a:lnTo>
                  <a:pt x="0" y="775013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7" id="17"/>
          <p:cNvGrpSpPr/>
          <p:nvPr/>
        </p:nvGrpSpPr>
        <p:grpSpPr>
          <a:xfrm rot="0">
            <a:off x="11922168" y="19147754"/>
            <a:ext cx="6822057" cy="6848307"/>
            <a:chOff x="0" y="0"/>
            <a:chExt cx="9574771" cy="9611614"/>
          </a:xfrm>
        </p:grpSpPr>
        <p:sp>
          <p:nvSpPr>
            <p:cNvPr name="Freeform 18" id="18"/>
            <p:cNvSpPr/>
            <p:nvPr/>
          </p:nvSpPr>
          <p:spPr>
            <a:xfrm flipH="false" flipV="false" rot="0">
              <a:off x="0" y="0"/>
              <a:ext cx="9574657" cy="9611487"/>
            </a:xfrm>
            <a:custGeom>
              <a:avLst/>
              <a:gdLst/>
              <a:ahLst/>
              <a:cxnLst/>
              <a:rect r="r" b="b" t="t" l="l"/>
              <a:pathLst>
                <a:path h="9611487" w="9574657">
                  <a:moveTo>
                    <a:pt x="4787392" y="0"/>
                  </a:moveTo>
                  <a:cubicBezTo>
                    <a:pt x="2143379" y="0"/>
                    <a:pt x="0" y="2151634"/>
                    <a:pt x="0" y="4805807"/>
                  </a:cubicBezTo>
                  <a:cubicBezTo>
                    <a:pt x="0" y="7459980"/>
                    <a:pt x="2143379" y="9611487"/>
                    <a:pt x="4787392" y="9611487"/>
                  </a:cubicBezTo>
                  <a:cubicBezTo>
                    <a:pt x="7431405" y="9611487"/>
                    <a:pt x="9574657" y="7459980"/>
                    <a:pt x="9574657" y="4805807"/>
                  </a:cubicBezTo>
                  <a:cubicBezTo>
                    <a:pt x="9574657" y="2151634"/>
                    <a:pt x="7431405" y="0"/>
                    <a:pt x="4787392" y="0"/>
                  </a:cubicBezTo>
                  <a:close/>
                </a:path>
              </a:pathLst>
            </a:custGeom>
            <a:blipFill>
              <a:blip r:embed="rId14"/>
              <a:stretch>
                <a:fillRect l="-17259" t="0" r="-17259" b="0"/>
              </a:stretch>
            </a:blipFill>
          </p:spPr>
        </p:sp>
      </p:grpSp>
      <p:sp>
        <p:nvSpPr>
          <p:cNvPr name="TextBox 19" id="19"/>
          <p:cNvSpPr txBox="true"/>
          <p:nvPr/>
        </p:nvSpPr>
        <p:spPr>
          <a:xfrm rot="0">
            <a:off x="3510724" y="867775"/>
            <a:ext cx="8035862" cy="3104255"/>
          </a:xfrm>
          <a:prstGeom prst="rect">
            <a:avLst/>
          </a:prstGeom>
        </p:spPr>
        <p:txBody>
          <a:bodyPr anchor="t" rtlCol="false" tIns="0" lIns="0" bIns="0" rIns="0">
            <a:spAutoFit/>
          </a:bodyPr>
          <a:lstStyle/>
          <a:p>
            <a:pPr algn="l">
              <a:lnSpc>
                <a:spcPts val="12363"/>
              </a:lnSpc>
            </a:pPr>
            <a:r>
              <a:rPr lang="en-US" sz="12363" b="true">
                <a:solidFill>
                  <a:srgbClr val="233DFF"/>
                </a:solidFill>
                <a:latin typeface="Poppins Bold"/>
                <a:ea typeface="Poppins Bold"/>
                <a:cs typeface="Poppins Bold"/>
                <a:sym typeface="Poppins Bold"/>
              </a:rPr>
              <a:t>SCHOOL NEWS</a:t>
            </a:r>
          </a:p>
        </p:txBody>
      </p:sp>
      <p:sp>
        <p:nvSpPr>
          <p:cNvPr name="TextBox 20" id="20"/>
          <p:cNvSpPr txBox="true"/>
          <p:nvPr/>
        </p:nvSpPr>
        <p:spPr>
          <a:xfrm rot="0">
            <a:off x="3122944" y="4953505"/>
            <a:ext cx="8187630" cy="1392326"/>
          </a:xfrm>
          <a:prstGeom prst="rect">
            <a:avLst/>
          </a:prstGeom>
        </p:spPr>
        <p:txBody>
          <a:bodyPr anchor="t" rtlCol="false" tIns="0" lIns="0" bIns="0" rIns="0">
            <a:spAutoFit/>
          </a:bodyPr>
          <a:lstStyle/>
          <a:p>
            <a:pPr algn="ctr">
              <a:lnSpc>
                <a:spcPts val="9816"/>
              </a:lnSpc>
            </a:pPr>
            <a:r>
              <a:rPr lang="en-US" sz="9816" b="true">
                <a:solidFill>
                  <a:srgbClr val="000000"/>
                </a:solidFill>
                <a:latin typeface="Poppins Bold"/>
                <a:ea typeface="Poppins Bold"/>
                <a:cs typeface="Poppins Bold"/>
                <a:sym typeface="Poppins Bold"/>
              </a:rPr>
              <a:t>Physics Club</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405466" y="-3556197"/>
            <a:ext cx="12357316" cy="12357316"/>
          </a:xfrm>
          <a:custGeom>
            <a:avLst/>
            <a:gdLst/>
            <a:ahLst/>
            <a:cxnLst/>
            <a:rect r="r" b="b" t="t" l="l"/>
            <a:pathLst>
              <a:path h="12357316" w="12357316">
                <a:moveTo>
                  <a:pt x="0" y="0"/>
                </a:moveTo>
                <a:lnTo>
                  <a:pt x="12357316" y="0"/>
                </a:lnTo>
                <a:lnTo>
                  <a:pt x="12357316" y="12357316"/>
                </a:lnTo>
                <a:lnTo>
                  <a:pt x="0" y="123573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045155" y="-1286237"/>
            <a:ext cx="9595752" cy="9308821"/>
            <a:chOff x="0" y="0"/>
            <a:chExt cx="12794336" cy="12411761"/>
          </a:xfrm>
        </p:grpSpPr>
        <p:sp>
          <p:nvSpPr>
            <p:cNvPr name="Freeform 4" id="4"/>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4"/>
              <a:stretch>
                <a:fillRect l="0" t="-19140" r="0" b="-19140"/>
              </a:stretch>
            </a:blipFill>
          </p:spPr>
        </p:sp>
      </p:grpSp>
      <p:sp>
        <p:nvSpPr>
          <p:cNvPr name="Freeform 5" id="5"/>
          <p:cNvSpPr/>
          <p:nvPr/>
        </p:nvSpPr>
        <p:spPr>
          <a:xfrm flipH="false" flipV="false" rot="0">
            <a:off x="1294076" y="463086"/>
            <a:ext cx="2265150" cy="1676209"/>
          </a:xfrm>
          <a:custGeom>
            <a:avLst/>
            <a:gdLst/>
            <a:ahLst/>
            <a:cxnLst/>
            <a:rect r="r" b="b" t="t" l="l"/>
            <a:pathLst>
              <a:path h="1676209" w="2265150">
                <a:moveTo>
                  <a:pt x="0" y="0"/>
                </a:moveTo>
                <a:lnTo>
                  <a:pt x="2265150" y="0"/>
                </a:lnTo>
                <a:lnTo>
                  <a:pt x="2265150" y="1676210"/>
                </a:lnTo>
                <a:lnTo>
                  <a:pt x="0" y="1676210"/>
                </a:lnTo>
                <a:lnTo>
                  <a:pt x="0" y="0"/>
                </a:lnTo>
                <a:close/>
              </a:path>
            </a:pathLst>
          </a:custGeom>
          <a:blipFill>
            <a:blip r:embed="rId5">
              <a:extLst>
                <a:ext uri="{96DAC541-7B7A-43D3-8B79-37D633B846F1}">
                  <asvg:svgBlip xmlns:asvg="http://schemas.microsoft.com/office/drawing/2016/SVG/main" r:embed="rId6"/>
                </a:ext>
              </a:extLst>
            </a:blip>
            <a:stretch>
              <a:fillRect l="-34" t="0" r="-34" b="0"/>
            </a:stretch>
          </a:blipFill>
        </p:spPr>
      </p:sp>
      <p:grpSp>
        <p:nvGrpSpPr>
          <p:cNvPr name="Group 6" id="6"/>
          <p:cNvGrpSpPr/>
          <p:nvPr/>
        </p:nvGrpSpPr>
        <p:grpSpPr>
          <a:xfrm rot="0">
            <a:off x="819007" y="21805659"/>
            <a:ext cx="8869985" cy="6307579"/>
            <a:chOff x="0" y="0"/>
            <a:chExt cx="11826646" cy="8410105"/>
          </a:xfrm>
        </p:grpSpPr>
        <p:sp>
          <p:nvSpPr>
            <p:cNvPr name="Freeform 7" id="7"/>
            <p:cNvSpPr/>
            <p:nvPr/>
          </p:nvSpPr>
          <p:spPr>
            <a:xfrm flipH="false" flipV="false" rot="0">
              <a:off x="-29" y="61"/>
              <a:ext cx="11826807" cy="8409983"/>
            </a:xfrm>
            <a:custGeom>
              <a:avLst/>
              <a:gdLst/>
              <a:ahLst/>
              <a:cxnLst/>
              <a:rect r="r" b="b" t="t" l="l"/>
              <a:pathLst>
                <a:path h="8409983" w="11826807">
                  <a:moveTo>
                    <a:pt x="11676917" y="2416241"/>
                  </a:moveTo>
                  <a:cubicBezTo>
                    <a:pt x="11656343" y="2229551"/>
                    <a:pt x="11581032" y="2053783"/>
                    <a:pt x="11459874" y="1913702"/>
                  </a:cubicBezTo>
                  <a:cubicBezTo>
                    <a:pt x="11113037" y="1512763"/>
                    <a:pt x="10363864" y="694502"/>
                    <a:pt x="9910474" y="513908"/>
                  </a:cubicBezTo>
                  <a:cubicBezTo>
                    <a:pt x="9086244" y="186502"/>
                    <a:pt x="8580911" y="69027"/>
                    <a:pt x="8388379" y="32070"/>
                  </a:cubicBezTo>
                  <a:cubicBezTo>
                    <a:pt x="8335039" y="21783"/>
                    <a:pt x="8281826" y="16957"/>
                    <a:pt x="8227216" y="16957"/>
                  </a:cubicBezTo>
                  <a:lnTo>
                    <a:pt x="3811553" y="16957"/>
                  </a:lnTo>
                  <a:cubicBezTo>
                    <a:pt x="3786915" y="16957"/>
                    <a:pt x="3762277" y="15560"/>
                    <a:pt x="3737639" y="13528"/>
                  </a:cubicBezTo>
                  <a:cubicBezTo>
                    <a:pt x="3597812" y="1844"/>
                    <a:pt x="3032535" y="-32446"/>
                    <a:pt x="2162204" y="88331"/>
                  </a:cubicBezTo>
                  <a:cubicBezTo>
                    <a:pt x="1243486" y="215966"/>
                    <a:pt x="822735" y="747969"/>
                    <a:pt x="360582" y="1345250"/>
                  </a:cubicBezTo>
                  <a:cubicBezTo>
                    <a:pt x="360582" y="1345250"/>
                    <a:pt x="88929" y="1709105"/>
                    <a:pt x="42955" y="2557719"/>
                  </a:cubicBezTo>
                  <a:cubicBezTo>
                    <a:pt x="12348" y="3119313"/>
                    <a:pt x="-16989" y="4579432"/>
                    <a:pt x="11713" y="5502849"/>
                  </a:cubicBezTo>
                  <a:cubicBezTo>
                    <a:pt x="25048" y="5934649"/>
                    <a:pt x="208817" y="6346637"/>
                    <a:pt x="408588" y="6706936"/>
                  </a:cubicBezTo>
                  <a:cubicBezTo>
                    <a:pt x="684940" y="7206046"/>
                    <a:pt x="1120296" y="7606985"/>
                    <a:pt x="1659665" y="7827965"/>
                  </a:cubicBezTo>
                  <a:cubicBezTo>
                    <a:pt x="1716307" y="7851333"/>
                    <a:pt x="1772187" y="7873304"/>
                    <a:pt x="1827432" y="7895275"/>
                  </a:cubicBezTo>
                  <a:cubicBezTo>
                    <a:pt x="2099720" y="8003733"/>
                    <a:pt x="2337464" y="8088823"/>
                    <a:pt x="2540537" y="8156133"/>
                  </a:cubicBezTo>
                  <a:cubicBezTo>
                    <a:pt x="3020597" y="8314629"/>
                    <a:pt x="3522628" y="8392988"/>
                    <a:pt x="4026691" y="8392988"/>
                  </a:cubicBezTo>
                  <a:lnTo>
                    <a:pt x="4503449" y="8392988"/>
                  </a:lnTo>
                  <a:cubicBezTo>
                    <a:pt x="4503449" y="8392988"/>
                    <a:pt x="7233314" y="8392988"/>
                    <a:pt x="7233314" y="8392988"/>
                  </a:cubicBezTo>
                  <a:lnTo>
                    <a:pt x="7925718" y="8392988"/>
                  </a:lnTo>
                  <a:cubicBezTo>
                    <a:pt x="7950356" y="8392988"/>
                    <a:pt x="7974994" y="8394385"/>
                    <a:pt x="7999632" y="8396416"/>
                  </a:cubicBezTo>
                  <a:cubicBezTo>
                    <a:pt x="8139459" y="8408101"/>
                    <a:pt x="8704736" y="8442517"/>
                    <a:pt x="9574940" y="8321614"/>
                  </a:cubicBezTo>
                  <a:cubicBezTo>
                    <a:pt x="10494420" y="8193979"/>
                    <a:pt x="10899931" y="7823139"/>
                    <a:pt x="11361322" y="7225858"/>
                  </a:cubicBezTo>
                  <a:cubicBezTo>
                    <a:pt x="11361322" y="7225858"/>
                    <a:pt x="11361322" y="7225858"/>
                    <a:pt x="11362592" y="7223826"/>
                  </a:cubicBezTo>
                  <a:cubicBezTo>
                    <a:pt x="11545091" y="6971858"/>
                    <a:pt x="11652914" y="6671249"/>
                    <a:pt x="11675520" y="6358067"/>
                  </a:cubicBezTo>
                  <a:cubicBezTo>
                    <a:pt x="11724796" y="5673537"/>
                    <a:pt x="11818014" y="4330004"/>
                    <a:pt x="11826650" y="3855024"/>
                  </a:cubicBezTo>
                  <a:cubicBezTo>
                    <a:pt x="11827412" y="3815908"/>
                    <a:pt x="11825380" y="3776792"/>
                    <a:pt x="11821316" y="3737676"/>
                  </a:cubicBezTo>
                  <a:lnTo>
                    <a:pt x="11676155" y="2416876"/>
                  </a:lnTo>
                  <a:close/>
                </a:path>
              </a:pathLst>
            </a:custGeom>
            <a:blipFill>
              <a:blip r:embed="rId7"/>
              <a:stretch>
                <a:fillRect l="0" t="-2471" r="0" b="-2471"/>
              </a:stretch>
            </a:blipFill>
          </p:spPr>
        </p:sp>
      </p:grpSp>
      <p:grpSp>
        <p:nvGrpSpPr>
          <p:cNvPr name="Group 8" id="8"/>
          <p:cNvGrpSpPr/>
          <p:nvPr/>
        </p:nvGrpSpPr>
        <p:grpSpPr>
          <a:xfrm rot="0">
            <a:off x="9688992" y="12404227"/>
            <a:ext cx="10078393" cy="6950593"/>
            <a:chOff x="0" y="0"/>
            <a:chExt cx="13437857" cy="9267457"/>
          </a:xfrm>
        </p:grpSpPr>
        <p:sp>
          <p:nvSpPr>
            <p:cNvPr name="Freeform 9" id="9"/>
            <p:cNvSpPr/>
            <p:nvPr/>
          </p:nvSpPr>
          <p:spPr>
            <a:xfrm flipH="false" flipV="false" rot="0">
              <a:off x="-48" y="3"/>
              <a:ext cx="13437555" cy="9267219"/>
            </a:xfrm>
            <a:custGeom>
              <a:avLst/>
              <a:gdLst/>
              <a:ahLst/>
              <a:cxnLst/>
              <a:rect r="r" b="b" t="t" l="l"/>
              <a:pathLst>
                <a:path h="9267219" w="13437555">
                  <a:moveTo>
                    <a:pt x="13267485" y="2662679"/>
                  </a:moveTo>
                  <a:cubicBezTo>
                    <a:pt x="13244117" y="2456939"/>
                    <a:pt x="13158519" y="2263264"/>
                    <a:pt x="13020850" y="2108959"/>
                  </a:cubicBezTo>
                  <a:cubicBezTo>
                    <a:pt x="12626642" y="1666999"/>
                    <a:pt x="11775488" y="765299"/>
                    <a:pt x="11260376" y="566417"/>
                  </a:cubicBezTo>
                  <a:cubicBezTo>
                    <a:pt x="10323751" y="205483"/>
                    <a:pt x="9749584" y="76197"/>
                    <a:pt x="9530890" y="35303"/>
                  </a:cubicBezTo>
                  <a:cubicBezTo>
                    <a:pt x="9470438" y="24000"/>
                    <a:pt x="9409859" y="18666"/>
                    <a:pt x="9347756" y="18666"/>
                  </a:cubicBezTo>
                  <a:lnTo>
                    <a:pt x="4330748" y="18666"/>
                  </a:lnTo>
                  <a:cubicBezTo>
                    <a:pt x="4302681" y="18666"/>
                    <a:pt x="4274741" y="17142"/>
                    <a:pt x="4246801" y="14983"/>
                  </a:cubicBezTo>
                  <a:cubicBezTo>
                    <a:pt x="4087924" y="2029"/>
                    <a:pt x="3445558" y="-35817"/>
                    <a:pt x="2456863" y="97406"/>
                  </a:cubicBezTo>
                  <a:cubicBezTo>
                    <a:pt x="1412796" y="237995"/>
                    <a:pt x="934768" y="824354"/>
                    <a:pt x="409750" y="1482468"/>
                  </a:cubicBezTo>
                  <a:cubicBezTo>
                    <a:pt x="409750" y="1482468"/>
                    <a:pt x="101140" y="1883407"/>
                    <a:pt x="48816" y="2818381"/>
                  </a:cubicBezTo>
                  <a:cubicBezTo>
                    <a:pt x="14018" y="3437252"/>
                    <a:pt x="-19256" y="5046342"/>
                    <a:pt x="13256" y="6063866"/>
                  </a:cubicBezTo>
                  <a:cubicBezTo>
                    <a:pt x="28369" y="6539735"/>
                    <a:pt x="237157" y="6993633"/>
                    <a:pt x="464106" y="7390762"/>
                  </a:cubicBezTo>
                  <a:cubicBezTo>
                    <a:pt x="778050" y="7940672"/>
                    <a:pt x="1272842" y="8382505"/>
                    <a:pt x="1885617" y="8626091"/>
                  </a:cubicBezTo>
                  <a:cubicBezTo>
                    <a:pt x="1950006" y="8651872"/>
                    <a:pt x="2013506" y="8676002"/>
                    <a:pt x="2076244" y="8700259"/>
                  </a:cubicBezTo>
                  <a:cubicBezTo>
                    <a:pt x="2385743" y="8819766"/>
                    <a:pt x="2655745" y="8913619"/>
                    <a:pt x="2886504" y="8987660"/>
                  </a:cubicBezTo>
                  <a:cubicBezTo>
                    <a:pt x="3431969" y="9162412"/>
                    <a:pt x="4002326" y="9248645"/>
                    <a:pt x="4574969" y="9248645"/>
                  </a:cubicBezTo>
                  <a:lnTo>
                    <a:pt x="5116624" y="9248645"/>
                  </a:lnTo>
                  <a:cubicBezTo>
                    <a:pt x="5116624" y="9248645"/>
                    <a:pt x="8218345" y="9248645"/>
                    <a:pt x="8218345" y="9248645"/>
                  </a:cubicBezTo>
                  <a:lnTo>
                    <a:pt x="9005110" y="9248645"/>
                  </a:lnTo>
                  <a:cubicBezTo>
                    <a:pt x="9033177" y="9248645"/>
                    <a:pt x="9061117" y="9250169"/>
                    <a:pt x="9089057" y="9252328"/>
                  </a:cubicBezTo>
                  <a:cubicBezTo>
                    <a:pt x="9247934" y="9265155"/>
                    <a:pt x="9890173" y="9303001"/>
                    <a:pt x="10878995" y="9169905"/>
                  </a:cubicBezTo>
                  <a:cubicBezTo>
                    <a:pt x="11923824" y="9029189"/>
                    <a:pt x="12384453" y="8620630"/>
                    <a:pt x="12908709" y="7962516"/>
                  </a:cubicBezTo>
                  <a:cubicBezTo>
                    <a:pt x="12908709" y="7962516"/>
                    <a:pt x="12908709" y="7962516"/>
                    <a:pt x="12910233" y="7960230"/>
                  </a:cubicBezTo>
                  <a:cubicBezTo>
                    <a:pt x="13117497" y="7682608"/>
                    <a:pt x="13240052" y="7351265"/>
                    <a:pt x="13265706" y="7006333"/>
                  </a:cubicBezTo>
                  <a:cubicBezTo>
                    <a:pt x="13321712" y="6252080"/>
                    <a:pt x="13427631" y="4771641"/>
                    <a:pt x="13437411" y="4248020"/>
                  </a:cubicBezTo>
                  <a:cubicBezTo>
                    <a:pt x="13438172" y="4204967"/>
                    <a:pt x="13435887" y="4161787"/>
                    <a:pt x="13431313" y="4118734"/>
                  </a:cubicBezTo>
                  <a:lnTo>
                    <a:pt x="13266341" y="2663187"/>
                  </a:lnTo>
                  <a:close/>
                </a:path>
              </a:pathLst>
            </a:custGeom>
            <a:blipFill>
              <a:blip r:embed="rId8"/>
              <a:stretch>
                <a:fillRect l="0" t="-4103" r="0" b="-4103"/>
              </a:stretch>
            </a:blipFill>
          </p:spPr>
        </p:sp>
      </p:grpSp>
      <p:grpSp>
        <p:nvGrpSpPr>
          <p:cNvPr name="Group 10" id="10"/>
          <p:cNvGrpSpPr/>
          <p:nvPr/>
        </p:nvGrpSpPr>
        <p:grpSpPr>
          <a:xfrm rot="0">
            <a:off x="1677905" y="11886964"/>
            <a:ext cx="7152189" cy="7399106"/>
            <a:chOff x="0" y="0"/>
            <a:chExt cx="9536252" cy="9865474"/>
          </a:xfrm>
        </p:grpSpPr>
        <p:sp>
          <p:nvSpPr>
            <p:cNvPr name="Freeform 11" id="11"/>
            <p:cNvSpPr/>
            <p:nvPr/>
          </p:nvSpPr>
          <p:spPr>
            <a:xfrm flipH="false" flipV="false" rot="0">
              <a:off x="-35" y="14"/>
              <a:ext cx="9536429" cy="9865357"/>
            </a:xfrm>
            <a:custGeom>
              <a:avLst/>
              <a:gdLst/>
              <a:ahLst/>
              <a:cxnLst/>
              <a:rect r="r" b="b" t="t" l="l"/>
              <a:pathLst>
                <a:path h="9865357" w="9536429">
                  <a:moveTo>
                    <a:pt x="9415307" y="2834499"/>
                  </a:moveTo>
                  <a:cubicBezTo>
                    <a:pt x="9398670" y="2615424"/>
                    <a:pt x="9337963" y="2409303"/>
                    <a:pt x="9240300" y="2244965"/>
                  </a:cubicBezTo>
                  <a:cubicBezTo>
                    <a:pt x="8960647" y="1774557"/>
                    <a:pt x="8356635" y="814691"/>
                    <a:pt x="7991002" y="602855"/>
                  </a:cubicBezTo>
                  <a:cubicBezTo>
                    <a:pt x="7326284" y="218680"/>
                    <a:pt x="6918868" y="81012"/>
                    <a:pt x="6763674" y="37578"/>
                  </a:cubicBezTo>
                  <a:cubicBezTo>
                    <a:pt x="6720748" y="25513"/>
                    <a:pt x="6677695" y="19925"/>
                    <a:pt x="6633753" y="19925"/>
                  </a:cubicBezTo>
                  <a:lnTo>
                    <a:pt x="3073308" y="19925"/>
                  </a:lnTo>
                  <a:cubicBezTo>
                    <a:pt x="3053369" y="19925"/>
                    <a:pt x="3033557" y="18274"/>
                    <a:pt x="3013745" y="15988"/>
                  </a:cubicBezTo>
                  <a:cubicBezTo>
                    <a:pt x="2900969" y="2145"/>
                    <a:pt x="2445166" y="-38114"/>
                    <a:pt x="1743491" y="103618"/>
                  </a:cubicBezTo>
                  <a:cubicBezTo>
                    <a:pt x="1002700" y="253351"/>
                    <a:pt x="663356" y="877556"/>
                    <a:pt x="290738" y="1578088"/>
                  </a:cubicBezTo>
                  <a:cubicBezTo>
                    <a:pt x="290738" y="1578088"/>
                    <a:pt x="71663" y="2004935"/>
                    <a:pt x="34579" y="3000234"/>
                  </a:cubicBezTo>
                  <a:cubicBezTo>
                    <a:pt x="9941" y="3659110"/>
                    <a:pt x="-13681" y="5372086"/>
                    <a:pt x="9433" y="6455269"/>
                  </a:cubicBezTo>
                  <a:cubicBezTo>
                    <a:pt x="20228" y="6961745"/>
                    <a:pt x="168310" y="7444980"/>
                    <a:pt x="329346" y="7867890"/>
                  </a:cubicBezTo>
                  <a:cubicBezTo>
                    <a:pt x="552104" y="8453360"/>
                    <a:pt x="903259" y="8923641"/>
                    <a:pt x="1338107" y="9182975"/>
                  </a:cubicBezTo>
                  <a:cubicBezTo>
                    <a:pt x="1383700" y="9210408"/>
                    <a:pt x="1428912" y="9236061"/>
                    <a:pt x="1473362" y="9261842"/>
                  </a:cubicBezTo>
                  <a:cubicBezTo>
                    <a:pt x="1692945" y="9389096"/>
                    <a:pt x="1884588" y="9488918"/>
                    <a:pt x="2048291" y="9567785"/>
                  </a:cubicBezTo>
                  <a:cubicBezTo>
                    <a:pt x="2435387" y="9753840"/>
                    <a:pt x="2840136" y="9845534"/>
                    <a:pt x="3246536" y="9845534"/>
                  </a:cubicBezTo>
                  <a:lnTo>
                    <a:pt x="3630965" y="9845534"/>
                  </a:lnTo>
                  <a:cubicBezTo>
                    <a:pt x="3630965" y="9845534"/>
                    <a:pt x="5832129" y="9845534"/>
                    <a:pt x="5832129" y="9845534"/>
                  </a:cubicBezTo>
                  <a:lnTo>
                    <a:pt x="6390675" y="9845534"/>
                  </a:lnTo>
                  <a:cubicBezTo>
                    <a:pt x="6410614" y="9845534"/>
                    <a:pt x="6430426" y="9847185"/>
                    <a:pt x="6450238" y="9849471"/>
                  </a:cubicBezTo>
                  <a:cubicBezTo>
                    <a:pt x="6563014" y="9863187"/>
                    <a:pt x="7018690" y="9903446"/>
                    <a:pt x="7720492" y="9761714"/>
                  </a:cubicBezTo>
                  <a:cubicBezTo>
                    <a:pt x="8461918" y="9611854"/>
                    <a:pt x="8788816" y="9177006"/>
                    <a:pt x="9160926" y="8476347"/>
                  </a:cubicBezTo>
                  <a:cubicBezTo>
                    <a:pt x="9160926" y="8476347"/>
                    <a:pt x="9160926" y="8476347"/>
                    <a:pt x="9162069" y="8473934"/>
                  </a:cubicBezTo>
                  <a:cubicBezTo>
                    <a:pt x="9309135" y="8178405"/>
                    <a:pt x="9396130" y="7825599"/>
                    <a:pt x="9414418" y="7458442"/>
                  </a:cubicBezTo>
                  <a:cubicBezTo>
                    <a:pt x="9454169" y="6655548"/>
                    <a:pt x="9529353" y="5079478"/>
                    <a:pt x="9536338" y="4522202"/>
                  </a:cubicBezTo>
                  <a:cubicBezTo>
                    <a:pt x="9536846" y="4476355"/>
                    <a:pt x="9535195" y="4430381"/>
                    <a:pt x="9532020" y="4384534"/>
                  </a:cubicBezTo>
                  <a:lnTo>
                    <a:pt x="9414926" y="2835134"/>
                  </a:lnTo>
                  <a:close/>
                </a:path>
              </a:pathLst>
            </a:custGeom>
            <a:blipFill>
              <a:blip r:embed="rId9"/>
              <a:stretch>
                <a:fillRect l="-19312" t="0" r="-19312" b="0"/>
              </a:stretch>
            </a:blipFill>
          </p:spPr>
        </p:sp>
      </p:grpSp>
      <p:grpSp>
        <p:nvGrpSpPr>
          <p:cNvPr name="Group 12" id="12"/>
          <p:cNvGrpSpPr/>
          <p:nvPr/>
        </p:nvGrpSpPr>
        <p:grpSpPr>
          <a:xfrm rot="0">
            <a:off x="10706452" y="22451263"/>
            <a:ext cx="10078393" cy="6950593"/>
            <a:chOff x="0" y="0"/>
            <a:chExt cx="13437857" cy="9267457"/>
          </a:xfrm>
        </p:grpSpPr>
        <p:sp>
          <p:nvSpPr>
            <p:cNvPr name="Freeform 13" id="13"/>
            <p:cNvSpPr/>
            <p:nvPr/>
          </p:nvSpPr>
          <p:spPr>
            <a:xfrm flipH="false" flipV="false" rot="0">
              <a:off x="-48" y="3"/>
              <a:ext cx="13437555" cy="9267219"/>
            </a:xfrm>
            <a:custGeom>
              <a:avLst/>
              <a:gdLst/>
              <a:ahLst/>
              <a:cxnLst/>
              <a:rect r="r" b="b" t="t" l="l"/>
              <a:pathLst>
                <a:path h="9267219" w="13437555">
                  <a:moveTo>
                    <a:pt x="13267485" y="2662679"/>
                  </a:moveTo>
                  <a:cubicBezTo>
                    <a:pt x="13244117" y="2456939"/>
                    <a:pt x="13158519" y="2263264"/>
                    <a:pt x="13020850" y="2108959"/>
                  </a:cubicBezTo>
                  <a:cubicBezTo>
                    <a:pt x="12626642" y="1666999"/>
                    <a:pt x="11775488" y="765299"/>
                    <a:pt x="11260376" y="566417"/>
                  </a:cubicBezTo>
                  <a:cubicBezTo>
                    <a:pt x="10323751" y="205483"/>
                    <a:pt x="9749584" y="76197"/>
                    <a:pt x="9530890" y="35303"/>
                  </a:cubicBezTo>
                  <a:cubicBezTo>
                    <a:pt x="9470438" y="24000"/>
                    <a:pt x="9409859" y="18666"/>
                    <a:pt x="9347756" y="18666"/>
                  </a:cubicBezTo>
                  <a:lnTo>
                    <a:pt x="4330748" y="18666"/>
                  </a:lnTo>
                  <a:cubicBezTo>
                    <a:pt x="4302681" y="18666"/>
                    <a:pt x="4274741" y="17142"/>
                    <a:pt x="4246801" y="14983"/>
                  </a:cubicBezTo>
                  <a:cubicBezTo>
                    <a:pt x="4087924" y="2029"/>
                    <a:pt x="3445558" y="-35817"/>
                    <a:pt x="2456863" y="97406"/>
                  </a:cubicBezTo>
                  <a:cubicBezTo>
                    <a:pt x="1412796" y="237995"/>
                    <a:pt x="934768" y="824354"/>
                    <a:pt x="409750" y="1482468"/>
                  </a:cubicBezTo>
                  <a:cubicBezTo>
                    <a:pt x="409750" y="1482468"/>
                    <a:pt x="101140" y="1883407"/>
                    <a:pt x="48816" y="2818381"/>
                  </a:cubicBezTo>
                  <a:cubicBezTo>
                    <a:pt x="14018" y="3437252"/>
                    <a:pt x="-19256" y="5046342"/>
                    <a:pt x="13256" y="6063866"/>
                  </a:cubicBezTo>
                  <a:cubicBezTo>
                    <a:pt x="28369" y="6539735"/>
                    <a:pt x="237157" y="6993633"/>
                    <a:pt x="464106" y="7390762"/>
                  </a:cubicBezTo>
                  <a:cubicBezTo>
                    <a:pt x="778050" y="7940672"/>
                    <a:pt x="1272842" y="8382505"/>
                    <a:pt x="1885617" y="8626091"/>
                  </a:cubicBezTo>
                  <a:cubicBezTo>
                    <a:pt x="1950006" y="8651872"/>
                    <a:pt x="2013506" y="8676002"/>
                    <a:pt x="2076244" y="8700259"/>
                  </a:cubicBezTo>
                  <a:cubicBezTo>
                    <a:pt x="2385743" y="8819766"/>
                    <a:pt x="2655745" y="8913619"/>
                    <a:pt x="2886504" y="8987660"/>
                  </a:cubicBezTo>
                  <a:cubicBezTo>
                    <a:pt x="3431969" y="9162412"/>
                    <a:pt x="4002326" y="9248645"/>
                    <a:pt x="4574969" y="9248645"/>
                  </a:cubicBezTo>
                  <a:lnTo>
                    <a:pt x="5116624" y="9248645"/>
                  </a:lnTo>
                  <a:cubicBezTo>
                    <a:pt x="5116624" y="9248645"/>
                    <a:pt x="8218345" y="9248645"/>
                    <a:pt x="8218345" y="9248645"/>
                  </a:cubicBezTo>
                  <a:lnTo>
                    <a:pt x="9005110" y="9248645"/>
                  </a:lnTo>
                  <a:cubicBezTo>
                    <a:pt x="9033177" y="9248645"/>
                    <a:pt x="9061117" y="9250169"/>
                    <a:pt x="9089057" y="9252328"/>
                  </a:cubicBezTo>
                  <a:cubicBezTo>
                    <a:pt x="9247934" y="9265155"/>
                    <a:pt x="9890173" y="9303001"/>
                    <a:pt x="10878995" y="9169905"/>
                  </a:cubicBezTo>
                  <a:cubicBezTo>
                    <a:pt x="11923824" y="9029189"/>
                    <a:pt x="12384453" y="8620630"/>
                    <a:pt x="12908709" y="7962516"/>
                  </a:cubicBezTo>
                  <a:cubicBezTo>
                    <a:pt x="12908709" y="7962516"/>
                    <a:pt x="12908709" y="7962516"/>
                    <a:pt x="12910233" y="7960230"/>
                  </a:cubicBezTo>
                  <a:cubicBezTo>
                    <a:pt x="13117497" y="7682608"/>
                    <a:pt x="13240052" y="7351265"/>
                    <a:pt x="13265706" y="7006333"/>
                  </a:cubicBezTo>
                  <a:cubicBezTo>
                    <a:pt x="13321712" y="6252080"/>
                    <a:pt x="13427631" y="4771641"/>
                    <a:pt x="13437411" y="4248020"/>
                  </a:cubicBezTo>
                  <a:cubicBezTo>
                    <a:pt x="13438172" y="4204967"/>
                    <a:pt x="13435887" y="4161787"/>
                    <a:pt x="13431313" y="4118734"/>
                  </a:cubicBezTo>
                  <a:lnTo>
                    <a:pt x="13266341" y="2663187"/>
                  </a:lnTo>
                  <a:close/>
                </a:path>
              </a:pathLst>
            </a:custGeom>
            <a:blipFill>
              <a:blip r:embed="rId10"/>
              <a:stretch>
                <a:fillRect l="0" t="-4103" r="0" b="-4103"/>
              </a:stretch>
            </a:blipFill>
          </p:spPr>
        </p:sp>
      </p:grpSp>
      <p:sp>
        <p:nvSpPr>
          <p:cNvPr name="Freeform 14" id="14"/>
          <p:cNvSpPr/>
          <p:nvPr/>
        </p:nvSpPr>
        <p:spPr>
          <a:xfrm flipH="false" flipV="false" rot="0">
            <a:off x="10692003" y="9567272"/>
            <a:ext cx="941137" cy="912905"/>
          </a:xfrm>
          <a:custGeom>
            <a:avLst/>
            <a:gdLst/>
            <a:ahLst/>
            <a:cxnLst/>
            <a:rect r="r" b="b" t="t" l="l"/>
            <a:pathLst>
              <a:path h="912905" w="941137">
                <a:moveTo>
                  <a:pt x="0" y="0"/>
                </a:moveTo>
                <a:lnTo>
                  <a:pt x="941137" y="0"/>
                </a:lnTo>
                <a:lnTo>
                  <a:pt x="941137" y="912905"/>
                </a:lnTo>
                <a:lnTo>
                  <a:pt x="0" y="912905"/>
                </a:lnTo>
                <a:lnTo>
                  <a:pt x="0" y="0"/>
                </a:lnTo>
                <a:close/>
              </a:path>
            </a:pathLst>
          </a:custGeom>
          <a:blipFill>
            <a:blip r:embed="rId11">
              <a:extLst>
                <a:ext uri="{96DAC541-7B7A-43D3-8B79-37D633B846F1}">
                  <asvg:svgBlip xmlns:asvg="http://schemas.microsoft.com/office/drawing/2016/SVG/main" r:embed="rId12"/>
                </a:ext>
              </a:extLst>
            </a:blip>
            <a:stretch>
              <a:fillRect l="-15" t="0" r="-16" b="0"/>
            </a:stretch>
          </a:blipFill>
        </p:spPr>
      </p:sp>
      <p:sp>
        <p:nvSpPr>
          <p:cNvPr name="TextBox 15" id="15"/>
          <p:cNvSpPr txBox="true"/>
          <p:nvPr/>
        </p:nvSpPr>
        <p:spPr>
          <a:xfrm rot="0">
            <a:off x="3798075" y="867775"/>
            <a:ext cx="8035862" cy="3104255"/>
          </a:xfrm>
          <a:prstGeom prst="rect">
            <a:avLst/>
          </a:prstGeom>
        </p:spPr>
        <p:txBody>
          <a:bodyPr anchor="t" rtlCol="false" tIns="0" lIns="0" bIns="0" rIns="0">
            <a:spAutoFit/>
          </a:bodyPr>
          <a:lstStyle/>
          <a:p>
            <a:pPr algn="l">
              <a:lnSpc>
                <a:spcPts val="12363"/>
              </a:lnSpc>
            </a:pPr>
            <a:r>
              <a:rPr lang="en-US" sz="12363" b="true">
                <a:solidFill>
                  <a:srgbClr val="233DFF"/>
                </a:solidFill>
                <a:latin typeface="Poppins Bold"/>
                <a:ea typeface="Poppins Bold"/>
                <a:cs typeface="Poppins Bold"/>
                <a:sym typeface="Poppins Bold"/>
              </a:rPr>
              <a:t>SCHOOL NEWS</a:t>
            </a:r>
          </a:p>
        </p:txBody>
      </p:sp>
      <p:sp>
        <p:nvSpPr>
          <p:cNvPr name="TextBox 16" id="16"/>
          <p:cNvSpPr txBox="true"/>
          <p:nvPr/>
        </p:nvSpPr>
        <p:spPr>
          <a:xfrm rot="0">
            <a:off x="383810" y="5993749"/>
            <a:ext cx="12725038" cy="1392326"/>
          </a:xfrm>
          <a:prstGeom prst="rect">
            <a:avLst/>
          </a:prstGeom>
        </p:spPr>
        <p:txBody>
          <a:bodyPr anchor="t" rtlCol="false" tIns="0" lIns="0" bIns="0" rIns="0">
            <a:spAutoFit/>
          </a:bodyPr>
          <a:lstStyle/>
          <a:p>
            <a:pPr algn="ctr">
              <a:lnSpc>
                <a:spcPts val="9816"/>
              </a:lnSpc>
            </a:pPr>
            <a:r>
              <a:rPr lang="en-US" sz="9816" b="true">
                <a:solidFill>
                  <a:srgbClr val="000000"/>
                </a:solidFill>
                <a:latin typeface="Poppins Bold"/>
                <a:ea typeface="Poppins Bold"/>
                <a:cs typeface="Poppins Bold"/>
                <a:sym typeface="Poppins Bold"/>
              </a:rPr>
              <a:t>Forest School</a:t>
            </a:r>
          </a:p>
        </p:txBody>
      </p:sp>
      <p:sp>
        <p:nvSpPr>
          <p:cNvPr name="TextBox 17" id="17"/>
          <p:cNvSpPr txBox="true"/>
          <p:nvPr/>
        </p:nvSpPr>
        <p:spPr>
          <a:xfrm rot="0">
            <a:off x="1013422" y="9753619"/>
            <a:ext cx="19771423" cy="1171320"/>
          </a:xfrm>
          <a:prstGeom prst="rect">
            <a:avLst/>
          </a:prstGeom>
        </p:spPr>
        <p:txBody>
          <a:bodyPr anchor="t" rtlCol="false" tIns="0" lIns="0" bIns="0" rIns="0">
            <a:spAutoFit/>
          </a:bodyPr>
          <a:lstStyle/>
          <a:p>
            <a:pPr algn="ctr">
              <a:lnSpc>
                <a:spcPts val="4640"/>
              </a:lnSpc>
              <a:spcBef>
                <a:spcPct val="0"/>
              </a:spcBef>
            </a:pPr>
            <a:r>
              <a:rPr lang="en-US" b="true" sz="3864" spc="307">
                <a:solidFill>
                  <a:srgbClr val="000000"/>
                </a:solidFill>
                <a:latin typeface="HK Grotesk Bold"/>
                <a:ea typeface="HK Grotesk Bold"/>
                <a:cs typeface="HK Grotesk Bold"/>
                <a:sym typeface="HK Grotesk Bold"/>
              </a:rPr>
              <a:t>Year 1D are enjoying being out in Forest School this half term. This week we created tree spirits. Do you like them?</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405466" y="-3556197"/>
            <a:ext cx="12357316" cy="12357316"/>
          </a:xfrm>
          <a:custGeom>
            <a:avLst/>
            <a:gdLst/>
            <a:ahLst/>
            <a:cxnLst/>
            <a:rect r="r" b="b" t="t" l="l"/>
            <a:pathLst>
              <a:path h="12357316" w="12357316">
                <a:moveTo>
                  <a:pt x="0" y="0"/>
                </a:moveTo>
                <a:lnTo>
                  <a:pt x="12357316" y="0"/>
                </a:lnTo>
                <a:lnTo>
                  <a:pt x="12357316" y="12357316"/>
                </a:lnTo>
                <a:lnTo>
                  <a:pt x="0" y="123573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045155" y="-1286237"/>
            <a:ext cx="9595752" cy="9308821"/>
            <a:chOff x="0" y="0"/>
            <a:chExt cx="12794336" cy="12411761"/>
          </a:xfrm>
        </p:grpSpPr>
        <p:sp>
          <p:nvSpPr>
            <p:cNvPr name="Freeform 4" id="4"/>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4"/>
              <a:stretch>
                <a:fillRect l="0" t="-19140" r="0" b="-19140"/>
              </a:stretch>
            </a:blipFill>
          </p:spPr>
        </p:sp>
      </p:grpSp>
      <p:sp>
        <p:nvSpPr>
          <p:cNvPr name="Freeform 5" id="5"/>
          <p:cNvSpPr/>
          <p:nvPr/>
        </p:nvSpPr>
        <p:spPr>
          <a:xfrm flipH="false" flipV="false" rot="0">
            <a:off x="1294076" y="463086"/>
            <a:ext cx="2265150" cy="1676209"/>
          </a:xfrm>
          <a:custGeom>
            <a:avLst/>
            <a:gdLst/>
            <a:ahLst/>
            <a:cxnLst/>
            <a:rect r="r" b="b" t="t" l="l"/>
            <a:pathLst>
              <a:path h="1676209" w="2265150">
                <a:moveTo>
                  <a:pt x="0" y="0"/>
                </a:moveTo>
                <a:lnTo>
                  <a:pt x="2265150" y="0"/>
                </a:lnTo>
                <a:lnTo>
                  <a:pt x="2265150" y="1676210"/>
                </a:lnTo>
                <a:lnTo>
                  <a:pt x="0" y="1676210"/>
                </a:lnTo>
                <a:lnTo>
                  <a:pt x="0" y="0"/>
                </a:lnTo>
                <a:close/>
              </a:path>
            </a:pathLst>
          </a:custGeom>
          <a:blipFill>
            <a:blip r:embed="rId5">
              <a:extLst>
                <a:ext uri="{96DAC541-7B7A-43D3-8B79-37D633B846F1}">
                  <asvg:svgBlip xmlns:asvg="http://schemas.microsoft.com/office/drawing/2016/SVG/main" r:embed="rId6"/>
                </a:ext>
              </a:extLst>
            </a:blip>
            <a:stretch>
              <a:fillRect l="-34" t="0" r="-34" b="0"/>
            </a:stretch>
          </a:blipFill>
        </p:spPr>
      </p:sp>
      <p:grpSp>
        <p:nvGrpSpPr>
          <p:cNvPr name="Group 6" id="6"/>
          <p:cNvGrpSpPr/>
          <p:nvPr/>
        </p:nvGrpSpPr>
        <p:grpSpPr>
          <a:xfrm rot="0">
            <a:off x="806288" y="20768608"/>
            <a:ext cx="9414493" cy="6694786"/>
            <a:chOff x="0" y="0"/>
            <a:chExt cx="11826646" cy="8410105"/>
          </a:xfrm>
        </p:grpSpPr>
        <p:sp>
          <p:nvSpPr>
            <p:cNvPr name="Freeform 7" id="7"/>
            <p:cNvSpPr/>
            <p:nvPr/>
          </p:nvSpPr>
          <p:spPr>
            <a:xfrm flipH="false" flipV="false" rot="0">
              <a:off x="-29" y="61"/>
              <a:ext cx="11826807" cy="8409983"/>
            </a:xfrm>
            <a:custGeom>
              <a:avLst/>
              <a:gdLst/>
              <a:ahLst/>
              <a:cxnLst/>
              <a:rect r="r" b="b" t="t" l="l"/>
              <a:pathLst>
                <a:path h="8409983" w="11826807">
                  <a:moveTo>
                    <a:pt x="11676917" y="2416241"/>
                  </a:moveTo>
                  <a:cubicBezTo>
                    <a:pt x="11656343" y="2229551"/>
                    <a:pt x="11581032" y="2053783"/>
                    <a:pt x="11459874" y="1913702"/>
                  </a:cubicBezTo>
                  <a:cubicBezTo>
                    <a:pt x="11113037" y="1512763"/>
                    <a:pt x="10363864" y="694502"/>
                    <a:pt x="9910474" y="513908"/>
                  </a:cubicBezTo>
                  <a:cubicBezTo>
                    <a:pt x="9086244" y="186502"/>
                    <a:pt x="8580911" y="69027"/>
                    <a:pt x="8388379" y="32070"/>
                  </a:cubicBezTo>
                  <a:cubicBezTo>
                    <a:pt x="8335039" y="21783"/>
                    <a:pt x="8281826" y="16957"/>
                    <a:pt x="8227216" y="16957"/>
                  </a:cubicBezTo>
                  <a:lnTo>
                    <a:pt x="3811553" y="16957"/>
                  </a:lnTo>
                  <a:cubicBezTo>
                    <a:pt x="3786915" y="16957"/>
                    <a:pt x="3762277" y="15560"/>
                    <a:pt x="3737639" y="13528"/>
                  </a:cubicBezTo>
                  <a:cubicBezTo>
                    <a:pt x="3597812" y="1844"/>
                    <a:pt x="3032535" y="-32446"/>
                    <a:pt x="2162204" y="88331"/>
                  </a:cubicBezTo>
                  <a:cubicBezTo>
                    <a:pt x="1243486" y="215966"/>
                    <a:pt x="822735" y="747969"/>
                    <a:pt x="360582" y="1345250"/>
                  </a:cubicBezTo>
                  <a:cubicBezTo>
                    <a:pt x="360582" y="1345250"/>
                    <a:pt x="88929" y="1709105"/>
                    <a:pt x="42955" y="2557719"/>
                  </a:cubicBezTo>
                  <a:cubicBezTo>
                    <a:pt x="12348" y="3119313"/>
                    <a:pt x="-16989" y="4579432"/>
                    <a:pt x="11713" y="5502849"/>
                  </a:cubicBezTo>
                  <a:cubicBezTo>
                    <a:pt x="25048" y="5934649"/>
                    <a:pt x="208817" y="6346637"/>
                    <a:pt x="408588" y="6706936"/>
                  </a:cubicBezTo>
                  <a:cubicBezTo>
                    <a:pt x="684940" y="7206046"/>
                    <a:pt x="1120296" y="7606985"/>
                    <a:pt x="1659665" y="7827965"/>
                  </a:cubicBezTo>
                  <a:cubicBezTo>
                    <a:pt x="1716307" y="7851333"/>
                    <a:pt x="1772187" y="7873304"/>
                    <a:pt x="1827432" y="7895275"/>
                  </a:cubicBezTo>
                  <a:cubicBezTo>
                    <a:pt x="2099720" y="8003733"/>
                    <a:pt x="2337464" y="8088823"/>
                    <a:pt x="2540537" y="8156133"/>
                  </a:cubicBezTo>
                  <a:cubicBezTo>
                    <a:pt x="3020597" y="8314629"/>
                    <a:pt x="3522628" y="8392988"/>
                    <a:pt x="4026691" y="8392988"/>
                  </a:cubicBezTo>
                  <a:lnTo>
                    <a:pt x="4503449" y="8392988"/>
                  </a:lnTo>
                  <a:cubicBezTo>
                    <a:pt x="4503449" y="8392988"/>
                    <a:pt x="7233314" y="8392988"/>
                    <a:pt x="7233314" y="8392988"/>
                  </a:cubicBezTo>
                  <a:lnTo>
                    <a:pt x="7925718" y="8392988"/>
                  </a:lnTo>
                  <a:cubicBezTo>
                    <a:pt x="7950356" y="8392988"/>
                    <a:pt x="7974994" y="8394385"/>
                    <a:pt x="7999632" y="8396416"/>
                  </a:cubicBezTo>
                  <a:cubicBezTo>
                    <a:pt x="8139459" y="8408101"/>
                    <a:pt x="8704736" y="8442517"/>
                    <a:pt x="9574940" y="8321614"/>
                  </a:cubicBezTo>
                  <a:cubicBezTo>
                    <a:pt x="10494420" y="8193979"/>
                    <a:pt x="10899931" y="7823139"/>
                    <a:pt x="11361322" y="7225858"/>
                  </a:cubicBezTo>
                  <a:cubicBezTo>
                    <a:pt x="11361322" y="7225858"/>
                    <a:pt x="11361322" y="7225858"/>
                    <a:pt x="11362592" y="7223826"/>
                  </a:cubicBezTo>
                  <a:cubicBezTo>
                    <a:pt x="11545091" y="6971858"/>
                    <a:pt x="11652914" y="6671249"/>
                    <a:pt x="11675520" y="6358067"/>
                  </a:cubicBezTo>
                  <a:cubicBezTo>
                    <a:pt x="11724796" y="5673537"/>
                    <a:pt x="11818014" y="4330004"/>
                    <a:pt x="11826650" y="3855024"/>
                  </a:cubicBezTo>
                  <a:cubicBezTo>
                    <a:pt x="11827412" y="3815908"/>
                    <a:pt x="11825380" y="3776792"/>
                    <a:pt x="11821316" y="3737676"/>
                  </a:cubicBezTo>
                  <a:lnTo>
                    <a:pt x="11676155" y="2416876"/>
                  </a:lnTo>
                  <a:close/>
                </a:path>
              </a:pathLst>
            </a:custGeom>
            <a:blipFill>
              <a:blip r:embed="rId7"/>
              <a:stretch>
                <a:fillRect l="0" t="-2471" r="0" b="-2471"/>
              </a:stretch>
            </a:blipFill>
          </p:spPr>
        </p:sp>
      </p:grpSp>
      <p:grpSp>
        <p:nvGrpSpPr>
          <p:cNvPr name="Group 8" id="8"/>
          <p:cNvGrpSpPr/>
          <p:nvPr/>
        </p:nvGrpSpPr>
        <p:grpSpPr>
          <a:xfrm rot="0">
            <a:off x="10499319" y="20768608"/>
            <a:ext cx="10193663" cy="7030089"/>
            <a:chOff x="0" y="0"/>
            <a:chExt cx="13437857" cy="9267457"/>
          </a:xfrm>
        </p:grpSpPr>
        <p:sp>
          <p:nvSpPr>
            <p:cNvPr name="Freeform 9" id="9"/>
            <p:cNvSpPr/>
            <p:nvPr/>
          </p:nvSpPr>
          <p:spPr>
            <a:xfrm flipH="false" flipV="false" rot="0">
              <a:off x="-48" y="3"/>
              <a:ext cx="13437555" cy="9267219"/>
            </a:xfrm>
            <a:custGeom>
              <a:avLst/>
              <a:gdLst/>
              <a:ahLst/>
              <a:cxnLst/>
              <a:rect r="r" b="b" t="t" l="l"/>
              <a:pathLst>
                <a:path h="9267219" w="13437555">
                  <a:moveTo>
                    <a:pt x="13267485" y="2662679"/>
                  </a:moveTo>
                  <a:cubicBezTo>
                    <a:pt x="13244117" y="2456939"/>
                    <a:pt x="13158519" y="2263264"/>
                    <a:pt x="13020850" y="2108959"/>
                  </a:cubicBezTo>
                  <a:cubicBezTo>
                    <a:pt x="12626642" y="1666999"/>
                    <a:pt x="11775488" y="765299"/>
                    <a:pt x="11260376" y="566417"/>
                  </a:cubicBezTo>
                  <a:cubicBezTo>
                    <a:pt x="10323751" y="205483"/>
                    <a:pt x="9749584" y="76197"/>
                    <a:pt x="9530890" y="35303"/>
                  </a:cubicBezTo>
                  <a:cubicBezTo>
                    <a:pt x="9470438" y="24000"/>
                    <a:pt x="9409859" y="18666"/>
                    <a:pt x="9347756" y="18666"/>
                  </a:cubicBezTo>
                  <a:lnTo>
                    <a:pt x="4330748" y="18666"/>
                  </a:lnTo>
                  <a:cubicBezTo>
                    <a:pt x="4302681" y="18666"/>
                    <a:pt x="4274741" y="17142"/>
                    <a:pt x="4246801" y="14983"/>
                  </a:cubicBezTo>
                  <a:cubicBezTo>
                    <a:pt x="4087924" y="2029"/>
                    <a:pt x="3445558" y="-35817"/>
                    <a:pt x="2456863" y="97406"/>
                  </a:cubicBezTo>
                  <a:cubicBezTo>
                    <a:pt x="1412796" y="237995"/>
                    <a:pt x="934768" y="824354"/>
                    <a:pt x="409750" y="1482468"/>
                  </a:cubicBezTo>
                  <a:cubicBezTo>
                    <a:pt x="409750" y="1482468"/>
                    <a:pt x="101140" y="1883407"/>
                    <a:pt x="48816" y="2818381"/>
                  </a:cubicBezTo>
                  <a:cubicBezTo>
                    <a:pt x="14018" y="3437252"/>
                    <a:pt x="-19256" y="5046342"/>
                    <a:pt x="13256" y="6063866"/>
                  </a:cubicBezTo>
                  <a:cubicBezTo>
                    <a:pt x="28369" y="6539735"/>
                    <a:pt x="237157" y="6993633"/>
                    <a:pt x="464106" y="7390762"/>
                  </a:cubicBezTo>
                  <a:cubicBezTo>
                    <a:pt x="778050" y="7940672"/>
                    <a:pt x="1272842" y="8382505"/>
                    <a:pt x="1885617" y="8626091"/>
                  </a:cubicBezTo>
                  <a:cubicBezTo>
                    <a:pt x="1950006" y="8651872"/>
                    <a:pt x="2013506" y="8676002"/>
                    <a:pt x="2076244" y="8700259"/>
                  </a:cubicBezTo>
                  <a:cubicBezTo>
                    <a:pt x="2385743" y="8819766"/>
                    <a:pt x="2655745" y="8913619"/>
                    <a:pt x="2886504" y="8987660"/>
                  </a:cubicBezTo>
                  <a:cubicBezTo>
                    <a:pt x="3431969" y="9162412"/>
                    <a:pt x="4002326" y="9248645"/>
                    <a:pt x="4574969" y="9248645"/>
                  </a:cubicBezTo>
                  <a:lnTo>
                    <a:pt x="5116624" y="9248645"/>
                  </a:lnTo>
                  <a:cubicBezTo>
                    <a:pt x="5116624" y="9248645"/>
                    <a:pt x="8218345" y="9248645"/>
                    <a:pt x="8218345" y="9248645"/>
                  </a:cubicBezTo>
                  <a:lnTo>
                    <a:pt x="9005110" y="9248645"/>
                  </a:lnTo>
                  <a:cubicBezTo>
                    <a:pt x="9033177" y="9248645"/>
                    <a:pt x="9061117" y="9250169"/>
                    <a:pt x="9089057" y="9252328"/>
                  </a:cubicBezTo>
                  <a:cubicBezTo>
                    <a:pt x="9247934" y="9265155"/>
                    <a:pt x="9890173" y="9303001"/>
                    <a:pt x="10878995" y="9169905"/>
                  </a:cubicBezTo>
                  <a:cubicBezTo>
                    <a:pt x="11923824" y="9029189"/>
                    <a:pt x="12384453" y="8620630"/>
                    <a:pt x="12908709" y="7962516"/>
                  </a:cubicBezTo>
                  <a:cubicBezTo>
                    <a:pt x="12908709" y="7962516"/>
                    <a:pt x="12908709" y="7962516"/>
                    <a:pt x="12910233" y="7960230"/>
                  </a:cubicBezTo>
                  <a:cubicBezTo>
                    <a:pt x="13117497" y="7682608"/>
                    <a:pt x="13240052" y="7351265"/>
                    <a:pt x="13265706" y="7006333"/>
                  </a:cubicBezTo>
                  <a:cubicBezTo>
                    <a:pt x="13321712" y="6252080"/>
                    <a:pt x="13427631" y="4771641"/>
                    <a:pt x="13437411" y="4248020"/>
                  </a:cubicBezTo>
                  <a:cubicBezTo>
                    <a:pt x="13438172" y="4204967"/>
                    <a:pt x="13435887" y="4161787"/>
                    <a:pt x="13431313" y="4118734"/>
                  </a:cubicBezTo>
                  <a:lnTo>
                    <a:pt x="13266341" y="2663187"/>
                  </a:lnTo>
                  <a:close/>
                </a:path>
              </a:pathLst>
            </a:custGeom>
            <a:blipFill>
              <a:blip r:embed="rId8"/>
              <a:stretch>
                <a:fillRect l="0" t="-4103" r="0" b="-4103"/>
              </a:stretch>
            </a:blipFill>
          </p:spPr>
        </p:sp>
      </p:grpSp>
      <p:grpSp>
        <p:nvGrpSpPr>
          <p:cNvPr name="Group 10" id="10"/>
          <p:cNvGrpSpPr/>
          <p:nvPr/>
        </p:nvGrpSpPr>
        <p:grpSpPr>
          <a:xfrm rot="0">
            <a:off x="4295440" y="10726592"/>
            <a:ext cx="12793125" cy="8822815"/>
            <a:chOff x="0" y="0"/>
            <a:chExt cx="13437857" cy="9267457"/>
          </a:xfrm>
        </p:grpSpPr>
        <p:sp>
          <p:nvSpPr>
            <p:cNvPr name="Freeform 11" id="11"/>
            <p:cNvSpPr/>
            <p:nvPr/>
          </p:nvSpPr>
          <p:spPr>
            <a:xfrm flipH="false" flipV="false" rot="0">
              <a:off x="-48" y="3"/>
              <a:ext cx="13437555" cy="9267219"/>
            </a:xfrm>
            <a:custGeom>
              <a:avLst/>
              <a:gdLst/>
              <a:ahLst/>
              <a:cxnLst/>
              <a:rect r="r" b="b" t="t" l="l"/>
              <a:pathLst>
                <a:path h="9267219" w="13437555">
                  <a:moveTo>
                    <a:pt x="13267485" y="2662679"/>
                  </a:moveTo>
                  <a:cubicBezTo>
                    <a:pt x="13244117" y="2456939"/>
                    <a:pt x="13158519" y="2263264"/>
                    <a:pt x="13020850" y="2108959"/>
                  </a:cubicBezTo>
                  <a:cubicBezTo>
                    <a:pt x="12626642" y="1666999"/>
                    <a:pt x="11775488" y="765299"/>
                    <a:pt x="11260376" y="566417"/>
                  </a:cubicBezTo>
                  <a:cubicBezTo>
                    <a:pt x="10323751" y="205483"/>
                    <a:pt x="9749584" y="76197"/>
                    <a:pt x="9530890" y="35303"/>
                  </a:cubicBezTo>
                  <a:cubicBezTo>
                    <a:pt x="9470438" y="24000"/>
                    <a:pt x="9409859" y="18666"/>
                    <a:pt x="9347756" y="18666"/>
                  </a:cubicBezTo>
                  <a:lnTo>
                    <a:pt x="4330748" y="18666"/>
                  </a:lnTo>
                  <a:cubicBezTo>
                    <a:pt x="4302681" y="18666"/>
                    <a:pt x="4274741" y="17142"/>
                    <a:pt x="4246801" y="14983"/>
                  </a:cubicBezTo>
                  <a:cubicBezTo>
                    <a:pt x="4087924" y="2029"/>
                    <a:pt x="3445558" y="-35817"/>
                    <a:pt x="2456863" y="97406"/>
                  </a:cubicBezTo>
                  <a:cubicBezTo>
                    <a:pt x="1412796" y="237995"/>
                    <a:pt x="934768" y="824354"/>
                    <a:pt x="409750" y="1482468"/>
                  </a:cubicBezTo>
                  <a:cubicBezTo>
                    <a:pt x="409750" y="1482468"/>
                    <a:pt x="101140" y="1883407"/>
                    <a:pt x="48816" y="2818381"/>
                  </a:cubicBezTo>
                  <a:cubicBezTo>
                    <a:pt x="14018" y="3437252"/>
                    <a:pt x="-19256" y="5046342"/>
                    <a:pt x="13256" y="6063866"/>
                  </a:cubicBezTo>
                  <a:cubicBezTo>
                    <a:pt x="28369" y="6539735"/>
                    <a:pt x="237157" y="6993633"/>
                    <a:pt x="464106" y="7390762"/>
                  </a:cubicBezTo>
                  <a:cubicBezTo>
                    <a:pt x="778050" y="7940672"/>
                    <a:pt x="1272842" y="8382505"/>
                    <a:pt x="1885617" y="8626091"/>
                  </a:cubicBezTo>
                  <a:cubicBezTo>
                    <a:pt x="1950006" y="8651872"/>
                    <a:pt x="2013506" y="8676002"/>
                    <a:pt x="2076244" y="8700259"/>
                  </a:cubicBezTo>
                  <a:cubicBezTo>
                    <a:pt x="2385743" y="8819766"/>
                    <a:pt x="2655745" y="8913619"/>
                    <a:pt x="2886504" y="8987660"/>
                  </a:cubicBezTo>
                  <a:cubicBezTo>
                    <a:pt x="3431969" y="9162412"/>
                    <a:pt x="4002326" y="9248645"/>
                    <a:pt x="4574969" y="9248645"/>
                  </a:cubicBezTo>
                  <a:lnTo>
                    <a:pt x="5116624" y="9248645"/>
                  </a:lnTo>
                  <a:cubicBezTo>
                    <a:pt x="5116624" y="9248645"/>
                    <a:pt x="8218345" y="9248645"/>
                    <a:pt x="8218345" y="9248645"/>
                  </a:cubicBezTo>
                  <a:lnTo>
                    <a:pt x="9005110" y="9248645"/>
                  </a:lnTo>
                  <a:cubicBezTo>
                    <a:pt x="9033177" y="9248645"/>
                    <a:pt x="9061117" y="9250169"/>
                    <a:pt x="9089057" y="9252328"/>
                  </a:cubicBezTo>
                  <a:cubicBezTo>
                    <a:pt x="9247934" y="9265155"/>
                    <a:pt x="9890173" y="9303001"/>
                    <a:pt x="10878995" y="9169905"/>
                  </a:cubicBezTo>
                  <a:cubicBezTo>
                    <a:pt x="11923824" y="9029189"/>
                    <a:pt x="12384453" y="8620630"/>
                    <a:pt x="12908709" y="7962516"/>
                  </a:cubicBezTo>
                  <a:cubicBezTo>
                    <a:pt x="12908709" y="7962516"/>
                    <a:pt x="12908709" y="7962516"/>
                    <a:pt x="12910233" y="7960230"/>
                  </a:cubicBezTo>
                  <a:cubicBezTo>
                    <a:pt x="13117497" y="7682608"/>
                    <a:pt x="13240052" y="7351265"/>
                    <a:pt x="13265706" y="7006333"/>
                  </a:cubicBezTo>
                  <a:cubicBezTo>
                    <a:pt x="13321712" y="6252080"/>
                    <a:pt x="13427631" y="4771641"/>
                    <a:pt x="13437411" y="4248020"/>
                  </a:cubicBezTo>
                  <a:cubicBezTo>
                    <a:pt x="13438172" y="4204967"/>
                    <a:pt x="13435887" y="4161787"/>
                    <a:pt x="13431313" y="4118734"/>
                  </a:cubicBezTo>
                  <a:lnTo>
                    <a:pt x="13266341" y="2663187"/>
                  </a:lnTo>
                  <a:close/>
                </a:path>
              </a:pathLst>
            </a:custGeom>
            <a:blipFill>
              <a:blip r:embed="rId9"/>
              <a:stretch>
                <a:fillRect l="0" t="-4103" r="0" b="-4103"/>
              </a:stretch>
            </a:blipFill>
          </p:spPr>
        </p:sp>
      </p:grpSp>
      <p:sp>
        <p:nvSpPr>
          <p:cNvPr name="Freeform 12" id="12"/>
          <p:cNvSpPr/>
          <p:nvPr/>
        </p:nvSpPr>
        <p:spPr>
          <a:xfrm flipH="false" flipV="false" rot="0">
            <a:off x="10692003" y="9567272"/>
            <a:ext cx="941137" cy="912905"/>
          </a:xfrm>
          <a:custGeom>
            <a:avLst/>
            <a:gdLst/>
            <a:ahLst/>
            <a:cxnLst/>
            <a:rect r="r" b="b" t="t" l="l"/>
            <a:pathLst>
              <a:path h="912905" w="941137">
                <a:moveTo>
                  <a:pt x="0" y="0"/>
                </a:moveTo>
                <a:lnTo>
                  <a:pt x="941137" y="0"/>
                </a:lnTo>
                <a:lnTo>
                  <a:pt x="941137" y="912905"/>
                </a:lnTo>
                <a:lnTo>
                  <a:pt x="0" y="912905"/>
                </a:lnTo>
                <a:lnTo>
                  <a:pt x="0" y="0"/>
                </a:lnTo>
                <a:close/>
              </a:path>
            </a:pathLst>
          </a:custGeom>
          <a:blipFill>
            <a:blip r:embed="rId10">
              <a:extLst>
                <a:ext uri="{96DAC541-7B7A-43D3-8B79-37D633B846F1}">
                  <asvg:svgBlip xmlns:asvg="http://schemas.microsoft.com/office/drawing/2016/SVG/main" r:embed="rId11"/>
                </a:ext>
              </a:extLst>
            </a:blip>
            <a:stretch>
              <a:fillRect l="-15" t="0" r="-16" b="0"/>
            </a:stretch>
          </a:blipFill>
        </p:spPr>
      </p:sp>
      <p:sp>
        <p:nvSpPr>
          <p:cNvPr name="TextBox 13" id="13"/>
          <p:cNvSpPr txBox="true"/>
          <p:nvPr/>
        </p:nvSpPr>
        <p:spPr>
          <a:xfrm rot="0">
            <a:off x="3798075" y="867775"/>
            <a:ext cx="8035862" cy="3104255"/>
          </a:xfrm>
          <a:prstGeom prst="rect">
            <a:avLst/>
          </a:prstGeom>
        </p:spPr>
        <p:txBody>
          <a:bodyPr anchor="t" rtlCol="false" tIns="0" lIns="0" bIns="0" rIns="0">
            <a:spAutoFit/>
          </a:bodyPr>
          <a:lstStyle/>
          <a:p>
            <a:pPr algn="l">
              <a:lnSpc>
                <a:spcPts val="12363"/>
              </a:lnSpc>
            </a:pPr>
            <a:r>
              <a:rPr lang="en-US" sz="12363" b="true">
                <a:solidFill>
                  <a:srgbClr val="233DFF"/>
                </a:solidFill>
                <a:latin typeface="Poppins Bold"/>
                <a:ea typeface="Poppins Bold"/>
                <a:cs typeface="Poppins Bold"/>
                <a:sym typeface="Poppins Bold"/>
              </a:rPr>
              <a:t>SCHOOL NEWS</a:t>
            </a:r>
          </a:p>
        </p:txBody>
      </p:sp>
      <p:sp>
        <p:nvSpPr>
          <p:cNvPr name="TextBox 14" id="14"/>
          <p:cNvSpPr txBox="true"/>
          <p:nvPr/>
        </p:nvSpPr>
        <p:spPr>
          <a:xfrm rot="0">
            <a:off x="383810" y="5993749"/>
            <a:ext cx="12725038" cy="1392326"/>
          </a:xfrm>
          <a:prstGeom prst="rect">
            <a:avLst/>
          </a:prstGeom>
        </p:spPr>
        <p:txBody>
          <a:bodyPr anchor="t" rtlCol="false" tIns="0" lIns="0" bIns="0" rIns="0">
            <a:spAutoFit/>
          </a:bodyPr>
          <a:lstStyle/>
          <a:p>
            <a:pPr algn="ctr">
              <a:lnSpc>
                <a:spcPts val="9816"/>
              </a:lnSpc>
            </a:pPr>
            <a:r>
              <a:rPr lang="en-US" sz="9816" b="true">
                <a:solidFill>
                  <a:srgbClr val="000000"/>
                </a:solidFill>
                <a:latin typeface="Poppins Bold"/>
                <a:ea typeface="Poppins Bold"/>
                <a:cs typeface="Poppins Bold"/>
                <a:sym typeface="Poppins Bold"/>
              </a:rPr>
              <a:t>Forest School</a:t>
            </a:r>
          </a:p>
        </p:txBody>
      </p:sp>
      <p:sp>
        <p:nvSpPr>
          <p:cNvPr name="TextBox 15" id="15"/>
          <p:cNvSpPr txBox="true"/>
          <p:nvPr/>
        </p:nvSpPr>
        <p:spPr>
          <a:xfrm rot="0">
            <a:off x="806288" y="9273064"/>
            <a:ext cx="19771423" cy="915034"/>
          </a:xfrm>
          <a:prstGeom prst="rect">
            <a:avLst/>
          </a:prstGeom>
        </p:spPr>
        <p:txBody>
          <a:bodyPr anchor="t" rtlCol="false" tIns="0" lIns="0" bIns="0" rIns="0">
            <a:spAutoFit/>
          </a:bodyPr>
          <a:lstStyle/>
          <a:p>
            <a:pPr algn="ctr">
              <a:lnSpc>
                <a:spcPts val="3399"/>
              </a:lnSpc>
              <a:spcBef>
                <a:spcPct val="0"/>
              </a:spcBef>
            </a:pPr>
            <a:r>
              <a:rPr lang="en-US" b="true" sz="3399">
                <a:solidFill>
                  <a:srgbClr val="000000"/>
                </a:solidFill>
                <a:latin typeface="Poppins Bold"/>
                <a:ea typeface="Poppins Bold"/>
                <a:cs typeface="Poppins Bold"/>
                <a:sym typeface="Poppins Bold"/>
              </a:rPr>
              <a:t>Y1D had a fire this week in forest school. We toasted marshmallows and made smores. Some of us had eight marshmallows! It was the best day ever.</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405466" y="-3556197"/>
            <a:ext cx="12357316" cy="12357316"/>
          </a:xfrm>
          <a:custGeom>
            <a:avLst/>
            <a:gdLst/>
            <a:ahLst/>
            <a:cxnLst/>
            <a:rect r="r" b="b" t="t" l="l"/>
            <a:pathLst>
              <a:path h="12357316" w="12357316">
                <a:moveTo>
                  <a:pt x="0" y="0"/>
                </a:moveTo>
                <a:lnTo>
                  <a:pt x="12357316" y="0"/>
                </a:lnTo>
                <a:lnTo>
                  <a:pt x="12357316" y="12357316"/>
                </a:lnTo>
                <a:lnTo>
                  <a:pt x="0" y="123573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091683" y="-1577567"/>
            <a:ext cx="9595752" cy="9308821"/>
            <a:chOff x="0" y="0"/>
            <a:chExt cx="12794336" cy="12411761"/>
          </a:xfrm>
        </p:grpSpPr>
        <p:sp>
          <p:nvSpPr>
            <p:cNvPr name="Freeform 4" id="4"/>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4"/>
              <a:stretch>
                <a:fillRect l="-14673" t="0" r="-14673" b="0"/>
              </a:stretch>
            </a:blipFill>
          </p:spPr>
        </p:sp>
      </p:grpSp>
      <p:sp>
        <p:nvSpPr>
          <p:cNvPr name="Freeform 5" id="5"/>
          <p:cNvSpPr/>
          <p:nvPr/>
        </p:nvSpPr>
        <p:spPr>
          <a:xfrm flipH="false" flipV="false" rot="0">
            <a:off x="1294076" y="463086"/>
            <a:ext cx="2265150" cy="1676209"/>
          </a:xfrm>
          <a:custGeom>
            <a:avLst/>
            <a:gdLst/>
            <a:ahLst/>
            <a:cxnLst/>
            <a:rect r="r" b="b" t="t" l="l"/>
            <a:pathLst>
              <a:path h="1676209" w="2265150">
                <a:moveTo>
                  <a:pt x="0" y="0"/>
                </a:moveTo>
                <a:lnTo>
                  <a:pt x="2265150" y="0"/>
                </a:lnTo>
                <a:lnTo>
                  <a:pt x="2265150" y="1676210"/>
                </a:lnTo>
                <a:lnTo>
                  <a:pt x="0" y="1676210"/>
                </a:lnTo>
                <a:lnTo>
                  <a:pt x="0" y="0"/>
                </a:lnTo>
                <a:close/>
              </a:path>
            </a:pathLst>
          </a:custGeom>
          <a:blipFill>
            <a:blip r:embed="rId5">
              <a:extLst>
                <a:ext uri="{96DAC541-7B7A-43D3-8B79-37D633B846F1}">
                  <asvg:svgBlip xmlns:asvg="http://schemas.microsoft.com/office/drawing/2016/SVG/main" r:embed="rId6"/>
                </a:ext>
              </a:extLst>
            </a:blip>
            <a:stretch>
              <a:fillRect l="-34" t="0" r="-34" b="0"/>
            </a:stretch>
          </a:blipFill>
        </p:spPr>
      </p:sp>
      <p:grpSp>
        <p:nvGrpSpPr>
          <p:cNvPr name="Group 6" id="6"/>
          <p:cNvGrpSpPr/>
          <p:nvPr/>
        </p:nvGrpSpPr>
        <p:grpSpPr>
          <a:xfrm rot="0">
            <a:off x="630366" y="19578940"/>
            <a:ext cx="9620971" cy="6841617"/>
            <a:chOff x="0" y="0"/>
            <a:chExt cx="11826646" cy="8410105"/>
          </a:xfrm>
        </p:grpSpPr>
        <p:sp>
          <p:nvSpPr>
            <p:cNvPr name="Freeform 7" id="7"/>
            <p:cNvSpPr/>
            <p:nvPr/>
          </p:nvSpPr>
          <p:spPr>
            <a:xfrm flipH="false" flipV="false" rot="0">
              <a:off x="-29" y="61"/>
              <a:ext cx="11826807" cy="8409983"/>
            </a:xfrm>
            <a:custGeom>
              <a:avLst/>
              <a:gdLst/>
              <a:ahLst/>
              <a:cxnLst/>
              <a:rect r="r" b="b" t="t" l="l"/>
              <a:pathLst>
                <a:path h="8409983" w="11826807">
                  <a:moveTo>
                    <a:pt x="11676917" y="2416241"/>
                  </a:moveTo>
                  <a:cubicBezTo>
                    <a:pt x="11656343" y="2229551"/>
                    <a:pt x="11581032" y="2053783"/>
                    <a:pt x="11459874" y="1913702"/>
                  </a:cubicBezTo>
                  <a:cubicBezTo>
                    <a:pt x="11113037" y="1512763"/>
                    <a:pt x="10363864" y="694502"/>
                    <a:pt x="9910474" y="513908"/>
                  </a:cubicBezTo>
                  <a:cubicBezTo>
                    <a:pt x="9086244" y="186502"/>
                    <a:pt x="8580911" y="69027"/>
                    <a:pt x="8388379" y="32070"/>
                  </a:cubicBezTo>
                  <a:cubicBezTo>
                    <a:pt x="8335039" y="21783"/>
                    <a:pt x="8281826" y="16957"/>
                    <a:pt x="8227216" y="16957"/>
                  </a:cubicBezTo>
                  <a:lnTo>
                    <a:pt x="3811553" y="16957"/>
                  </a:lnTo>
                  <a:cubicBezTo>
                    <a:pt x="3786915" y="16957"/>
                    <a:pt x="3762277" y="15560"/>
                    <a:pt x="3737639" y="13528"/>
                  </a:cubicBezTo>
                  <a:cubicBezTo>
                    <a:pt x="3597812" y="1844"/>
                    <a:pt x="3032535" y="-32446"/>
                    <a:pt x="2162204" y="88331"/>
                  </a:cubicBezTo>
                  <a:cubicBezTo>
                    <a:pt x="1243486" y="215966"/>
                    <a:pt x="822735" y="747969"/>
                    <a:pt x="360582" y="1345250"/>
                  </a:cubicBezTo>
                  <a:cubicBezTo>
                    <a:pt x="360582" y="1345250"/>
                    <a:pt x="88929" y="1709105"/>
                    <a:pt x="42955" y="2557719"/>
                  </a:cubicBezTo>
                  <a:cubicBezTo>
                    <a:pt x="12348" y="3119313"/>
                    <a:pt x="-16989" y="4579432"/>
                    <a:pt x="11713" y="5502849"/>
                  </a:cubicBezTo>
                  <a:cubicBezTo>
                    <a:pt x="25048" y="5934649"/>
                    <a:pt x="208817" y="6346637"/>
                    <a:pt x="408588" y="6706936"/>
                  </a:cubicBezTo>
                  <a:cubicBezTo>
                    <a:pt x="684940" y="7206046"/>
                    <a:pt x="1120296" y="7606985"/>
                    <a:pt x="1659665" y="7827965"/>
                  </a:cubicBezTo>
                  <a:cubicBezTo>
                    <a:pt x="1716307" y="7851333"/>
                    <a:pt x="1772187" y="7873304"/>
                    <a:pt x="1827432" y="7895275"/>
                  </a:cubicBezTo>
                  <a:cubicBezTo>
                    <a:pt x="2099720" y="8003733"/>
                    <a:pt x="2337464" y="8088823"/>
                    <a:pt x="2540537" y="8156133"/>
                  </a:cubicBezTo>
                  <a:cubicBezTo>
                    <a:pt x="3020597" y="8314629"/>
                    <a:pt x="3522628" y="8392988"/>
                    <a:pt x="4026691" y="8392988"/>
                  </a:cubicBezTo>
                  <a:lnTo>
                    <a:pt x="4503449" y="8392988"/>
                  </a:lnTo>
                  <a:cubicBezTo>
                    <a:pt x="4503449" y="8392988"/>
                    <a:pt x="7233314" y="8392988"/>
                    <a:pt x="7233314" y="8392988"/>
                  </a:cubicBezTo>
                  <a:lnTo>
                    <a:pt x="7925718" y="8392988"/>
                  </a:lnTo>
                  <a:cubicBezTo>
                    <a:pt x="7950356" y="8392988"/>
                    <a:pt x="7974994" y="8394385"/>
                    <a:pt x="7999632" y="8396416"/>
                  </a:cubicBezTo>
                  <a:cubicBezTo>
                    <a:pt x="8139459" y="8408101"/>
                    <a:pt x="8704736" y="8442517"/>
                    <a:pt x="9574940" y="8321614"/>
                  </a:cubicBezTo>
                  <a:cubicBezTo>
                    <a:pt x="10494420" y="8193979"/>
                    <a:pt x="10899931" y="7823139"/>
                    <a:pt x="11361322" y="7225858"/>
                  </a:cubicBezTo>
                  <a:cubicBezTo>
                    <a:pt x="11361322" y="7225858"/>
                    <a:pt x="11361322" y="7225858"/>
                    <a:pt x="11362592" y="7223826"/>
                  </a:cubicBezTo>
                  <a:cubicBezTo>
                    <a:pt x="11545091" y="6971858"/>
                    <a:pt x="11652914" y="6671249"/>
                    <a:pt x="11675520" y="6358067"/>
                  </a:cubicBezTo>
                  <a:cubicBezTo>
                    <a:pt x="11724796" y="5673537"/>
                    <a:pt x="11818014" y="4330004"/>
                    <a:pt x="11826650" y="3855024"/>
                  </a:cubicBezTo>
                  <a:cubicBezTo>
                    <a:pt x="11827412" y="3815908"/>
                    <a:pt x="11825380" y="3776792"/>
                    <a:pt x="11821316" y="3737676"/>
                  </a:cubicBezTo>
                  <a:lnTo>
                    <a:pt x="11676155" y="2416876"/>
                  </a:lnTo>
                  <a:close/>
                </a:path>
              </a:pathLst>
            </a:custGeom>
            <a:blipFill>
              <a:blip r:embed="rId7"/>
              <a:stretch>
                <a:fillRect l="0" t="-2471" r="0" b="-2471"/>
              </a:stretch>
            </a:blipFill>
          </p:spPr>
        </p:sp>
      </p:grpSp>
      <p:grpSp>
        <p:nvGrpSpPr>
          <p:cNvPr name="Group 8" id="8"/>
          <p:cNvGrpSpPr/>
          <p:nvPr/>
        </p:nvGrpSpPr>
        <p:grpSpPr>
          <a:xfrm rot="0">
            <a:off x="5440851" y="11686939"/>
            <a:ext cx="11443440" cy="7892001"/>
            <a:chOff x="0" y="0"/>
            <a:chExt cx="13437857" cy="9267457"/>
          </a:xfrm>
        </p:grpSpPr>
        <p:sp>
          <p:nvSpPr>
            <p:cNvPr name="Freeform 9" id="9"/>
            <p:cNvSpPr/>
            <p:nvPr/>
          </p:nvSpPr>
          <p:spPr>
            <a:xfrm flipH="false" flipV="false" rot="0">
              <a:off x="-48" y="3"/>
              <a:ext cx="13437555" cy="9267219"/>
            </a:xfrm>
            <a:custGeom>
              <a:avLst/>
              <a:gdLst/>
              <a:ahLst/>
              <a:cxnLst/>
              <a:rect r="r" b="b" t="t" l="l"/>
              <a:pathLst>
                <a:path h="9267219" w="13437555">
                  <a:moveTo>
                    <a:pt x="13267485" y="2662679"/>
                  </a:moveTo>
                  <a:cubicBezTo>
                    <a:pt x="13244117" y="2456939"/>
                    <a:pt x="13158519" y="2263264"/>
                    <a:pt x="13020850" y="2108959"/>
                  </a:cubicBezTo>
                  <a:cubicBezTo>
                    <a:pt x="12626642" y="1666999"/>
                    <a:pt x="11775488" y="765299"/>
                    <a:pt x="11260376" y="566417"/>
                  </a:cubicBezTo>
                  <a:cubicBezTo>
                    <a:pt x="10323751" y="205483"/>
                    <a:pt x="9749584" y="76197"/>
                    <a:pt x="9530890" y="35303"/>
                  </a:cubicBezTo>
                  <a:cubicBezTo>
                    <a:pt x="9470438" y="24000"/>
                    <a:pt x="9409859" y="18666"/>
                    <a:pt x="9347756" y="18666"/>
                  </a:cubicBezTo>
                  <a:lnTo>
                    <a:pt x="4330748" y="18666"/>
                  </a:lnTo>
                  <a:cubicBezTo>
                    <a:pt x="4302681" y="18666"/>
                    <a:pt x="4274741" y="17142"/>
                    <a:pt x="4246801" y="14983"/>
                  </a:cubicBezTo>
                  <a:cubicBezTo>
                    <a:pt x="4087924" y="2029"/>
                    <a:pt x="3445558" y="-35817"/>
                    <a:pt x="2456863" y="97406"/>
                  </a:cubicBezTo>
                  <a:cubicBezTo>
                    <a:pt x="1412796" y="237995"/>
                    <a:pt x="934768" y="824354"/>
                    <a:pt x="409750" y="1482468"/>
                  </a:cubicBezTo>
                  <a:cubicBezTo>
                    <a:pt x="409750" y="1482468"/>
                    <a:pt x="101140" y="1883407"/>
                    <a:pt x="48816" y="2818381"/>
                  </a:cubicBezTo>
                  <a:cubicBezTo>
                    <a:pt x="14018" y="3437252"/>
                    <a:pt x="-19256" y="5046342"/>
                    <a:pt x="13256" y="6063866"/>
                  </a:cubicBezTo>
                  <a:cubicBezTo>
                    <a:pt x="28369" y="6539735"/>
                    <a:pt x="237157" y="6993633"/>
                    <a:pt x="464106" y="7390762"/>
                  </a:cubicBezTo>
                  <a:cubicBezTo>
                    <a:pt x="778050" y="7940672"/>
                    <a:pt x="1272842" y="8382505"/>
                    <a:pt x="1885617" y="8626091"/>
                  </a:cubicBezTo>
                  <a:cubicBezTo>
                    <a:pt x="1950006" y="8651872"/>
                    <a:pt x="2013506" y="8676002"/>
                    <a:pt x="2076244" y="8700259"/>
                  </a:cubicBezTo>
                  <a:cubicBezTo>
                    <a:pt x="2385743" y="8819766"/>
                    <a:pt x="2655745" y="8913619"/>
                    <a:pt x="2886504" y="8987660"/>
                  </a:cubicBezTo>
                  <a:cubicBezTo>
                    <a:pt x="3431969" y="9162412"/>
                    <a:pt x="4002326" y="9248645"/>
                    <a:pt x="4574969" y="9248645"/>
                  </a:cubicBezTo>
                  <a:lnTo>
                    <a:pt x="5116624" y="9248645"/>
                  </a:lnTo>
                  <a:cubicBezTo>
                    <a:pt x="5116624" y="9248645"/>
                    <a:pt x="8218345" y="9248645"/>
                    <a:pt x="8218345" y="9248645"/>
                  </a:cubicBezTo>
                  <a:lnTo>
                    <a:pt x="9005110" y="9248645"/>
                  </a:lnTo>
                  <a:cubicBezTo>
                    <a:pt x="9033177" y="9248645"/>
                    <a:pt x="9061117" y="9250169"/>
                    <a:pt x="9089057" y="9252328"/>
                  </a:cubicBezTo>
                  <a:cubicBezTo>
                    <a:pt x="9247934" y="9265155"/>
                    <a:pt x="9890173" y="9303001"/>
                    <a:pt x="10878995" y="9169905"/>
                  </a:cubicBezTo>
                  <a:cubicBezTo>
                    <a:pt x="11923824" y="9029189"/>
                    <a:pt x="12384453" y="8620630"/>
                    <a:pt x="12908709" y="7962516"/>
                  </a:cubicBezTo>
                  <a:cubicBezTo>
                    <a:pt x="12908709" y="7962516"/>
                    <a:pt x="12908709" y="7962516"/>
                    <a:pt x="12910233" y="7960230"/>
                  </a:cubicBezTo>
                  <a:cubicBezTo>
                    <a:pt x="13117497" y="7682608"/>
                    <a:pt x="13240052" y="7351265"/>
                    <a:pt x="13265706" y="7006333"/>
                  </a:cubicBezTo>
                  <a:cubicBezTo>
                    <a:pt x="13321712" y="6252080"/>
                    <a:pt x="13427631" y="4771641"/>
                    <a:pt x="13437411" y="4248020"/>
                  </a:cubicBezTo>
                  <a:cubicBezTo>
                    <a:pt x="13438172" y="4204967"/>
                    <a:pt x="13435887" y="4161787"/>
                    <a:pt x="13431313" y="4118734"/>
                  </a:cubicBezTo>
                  <a:lnTo>
                    <a:pt x="13266341" y="2663187"/>
                  </a:lnTo>
                  <a:close/>
                </a:path>
              </a:pathLst>
            </a:custGeom>
            <a:blipFill>
              <a:blip r:embed="rId8"/>
              <a:stretch>
                <a:fillRect l="0" t="-4103" r="0" b="-4103"/>
              </a:stretch>
            </a:blipFill>
          </p:spPr>
        </p:sp>
      </p:grpSp>
      <p:grpSp>
        <p:nvGrpSpPr>
          <p:cNvPr name="Group 10" id="10"/>
          <p:cNvGrpSpPr/>
          <p:nvPr/>
        </p:nvGrpSpPr>
        <p:grpSpPr>
          <a:xfrm rot="0">
            <a:off x="10251337" y="21417265"/>
            <a:ext cx="10904957" cy="7520635"/>
            <a:chOff x="0" y="0"/>
            <a:chExt cx="13437857" cy="9267457"/>
          </a:xfrm>
        </p:grpSpPr>
        <p:sp>
          <p:nvSpPr>
            <p:cNvPr name="Freeform 11" id="11"/>
            <p:cNvSpPr/>
            <p:nvPr/>
          </p:nvSpPr>
          <p:spPr>
            <a:xfrm flipH="false" flipV="false" rot="0">
              <a:off x="-48" y="3"/>
              <a:ext cx="13437555" cy="9267219"/>
            </a:xfrm>
            <a:custGeom>
              <a:avLst/>
              <a:gdLst/>
              <a:ahLst/>
              <a:cxnLst/>
              <a:rect r="r" b="b" t="t" l="l"/>
              <a:pathLst>
                <a:path h="9267219" w="13437555">
                  <a:moveTo>
                    <a:pt x="13267485" y="2662679"/>
                  </a:moveTo>
                  <a:cubicBezTo>
                    <a:pt x="13244117" y="2456939"/>
                    <a:pt x="13158519" y="2263264"/>
                    <a:pt x="13020850" y="2108959"/>
                  </a:cubicBezTo>
                  <a:cubicBezTo>
                    <a:pt x="12626642" y="1666999"/>
                    <a:pt x="11775488" y="765299"/>
                    <a:pt x="11260376" y="566417"/>
                  </a:cubicBezTo>
                  <a:cubicBezTo>
                    <a:pt x="10323751" y="205483"/>
                    <a:pt x="9749584" y="76197"/>
                    <a:pt x="9530890" y="35303"/>
                  </a:cubicBezTo>
                  <a:cubicBezTo>
                    <a:pt x="9470438" y="24000"/>
                    <a:pt x="9409859" y="18666"/>
                    <a:pt x="9347756" y="18666"/>
                  </a:cubicBezTo>
                  <a:lnTo>
                    <a:pt x="4330748" y="18666"/>
                  </a:lnTo>
                  <a:cubicBezTo>
                    <a:pt x="4302681" y="18666"/>
                    <a:pt x="4274741" y="17142"/>
                    <a:pt x="4246801" y="14983"/>
                  </a:cubicBezTo>
                  <a:cubicBezTo>
                    <a:pt x="4087924" y="2029"/>
                    <a:pt x="3445558" y="-35817"/>
                    <a:pt x="2456863" y="97406"/>
                  </a:cubicBezTo>
                  <a:cubicBezTo>
                    <a:pt x="1412796" y="237995"/>
                    <a:pt x="934768" y="824354"/>
                    <a:pt x="409750" y="1482468"/>
                  </a:cubicBezTo>
                  <a:cubicBezTo>
                    <a:pt x="409750" y="1482468"/>
                    <a:pt x="101140" y="1883407"/>
                    <a:pt x="48816" y="2818381"/>
                  </a:cubicBezTo>
                  <a:cubicBezTo>
                    <a:pt x="14018" y="3437252"/>
                    <a:pt x="-19256" y="5046342"/>
                    <a:pt x="13256" y="6063866"/>
                  </a:cubicBezTo>
                  <a:cubicBezTo>
                    <a:pt x="28369" y="6539735"/>
                    <a:pt x="237157" y="6993633"/>
                    <a:pt x="464106" y="7390762"/>
                  </a:cubicBezTo>
                  <a:cubicBezTo>
                    <a:pt x="778050" y="7940672"/>
                    <a:pt x="1272842" y="8382505"/>
                    <a:pt x="1885617" y="8626091"/>
                  </a:cubicBezTo>
                  <a:cubicBezTo>
                    <a:pt x="1950006" y="8651872"/>
                    <a:pt x="2013506" y="8676002"/>
                    <a:pt x="2076244" y="8700259"/>
                  </a:cubicBezTo>
                  <a:cubicBezTo>
                    <a:pt x="2385743" y="8819766"/>
                    <a:pt x="2655745" y="8913619"/>
                    <a:pt x="2886504" y="8987660"/>
                  </a:cubicBezTo>
                  <a:cubicBezTo>
                    <a:pt x="3431969" y="9162412"/>
                    <a:pt x="4002326" y="9248645"/>
                    <a:pt x="4574969" y="9248645"/>
                  </a:cubicBezTo>
                  <a:lnTo>
                    <a:pt x="5116624" y="9248645"/>
                  </a:lnTo>
                  <a:cubicBezTo>
                    <a:pt x="5116624" y="9248645"/>
                    <a:pt x="8218345" y="9248645"/>
                    <a:pt x="8218345" y="9248645"/>
                  </a:cubicBezTo>
                  <a:lnTo>
                    <a:pt x="9005110" y="9248645"/>
                  </a:lnTo>
                  <a:cubicBezTo>
                    <a:pt x="9033177" y="9248645"/>
                    <a:pt x="9061117" y="9250169"/>
                    <a:pt x="9089057" y="9252328"/>
                  </a:cubicBezTo>
                  <a:cubicBezTo>
                    <a:pt x="9247934" y="9265155"/>
                    <a:pt x="9890173" y="9303001"/>
                    <a:pt x="10878995" y="9169905"/>
                  </a:cubicBezTo>
                  <a:cubicBezTo>
                    <a:pt x="11923824" y="9029189"/>
                    <a:pt x="12384453" y="8620630"/>
                    <a:pt x="12908709" y="7962516"/>
                  </a:cubicBezTo>
                  <a:cubicBezTo>
                    <a:pt x="12908709" y="7962516"/>
                    <a:pt x="12908709" y="7962516"/>
                    <a:pt x="12910233" y="7960230"/>
                  </a:cubicBezTo>
                  <a:cubicBezTo>
                    <a:pt x="13117497" y="7682608"/>
                    <a:pt x="13240052" y="7351265"/>
                    <a:pt x="13265706" y="7006333"/>
                  </a:cubicBezTo>
                  <a:cubicBezTo>
                    <a:pt x="13321712" y="6252080"/>
                    <a:pt x="13427631" y="4771641"/>
                    <a:pt x="13437411" y="4248020"/>
                  </a:cubicBezTo>
                  <a:cubicBezTo>
                    <a:pt x="13438172" y="4204967"/>
                    <a:pt x="13435887" y="4161787"/>
                    <a:pt x="13431313" y="4118734"/>
                  </a:cubicBezTo>
                  <a:lnTo>
                    <a:pt x="13266341" y="2663187"/>
                  </a:lnTo>
                  <a:close/>
                </a:path>
              </a:pathLst>
            </a:custGeom>
            <a:blipFill>
              <a:blip r:embed="rId9"/>
              <a:stretch>
                <a:fillRect l="0" t="-4103" r="0" b="-4103"/>
              </a:stretch>
            </a:blipFill>
          </p:spPr>
        </p:sp>
      </p:grpSp>
      <p:sp>
        <p:nvSpPr>
          <p:cNvPr name="TextBox 12" id="12"/>
          <p:cNvSpPr txBox="true"/>
          <p:nvPr/>
        </p:nvSpPr>
        <p:spPr>
          <a:xfrm rot="0">
            <a:off x="3798075" y="867775"/>
            <a:ext cx="8035862" cy="3104255"/>
          </a:xfrm>
          <a:prstGeom prst="rect">
            <a:avLst/>
          </a:prstGeom>
        </p:spPr>
        <p:txBody>
          <a:bodyPr anchor="t" rtlCol="false" tIns="0" lIns="0" bIns="0" rIns="0">
            <a:spAutoFit/>
          </a:bodyPr>
          <a:lstStyle/>
          <a:p>
            <a:pPr algn="l">
              <a:lnSpc>
                <a:spcPts val="12363"/>
              </a:lnSpc>
            </a:pPr>
            <a:r>
              <a:rPr lang="en-US" sz="12363" b="true">
                <a:solidFill>
                  <a:srgbClr val="233DFF"/>
                </a:solidFill>
                <a:latin typeface="Poppins Bold"/>
                <a:ea typeface="Poppins Bold"/>
                <a:cs typeface="Poppins Bold"/>
                <a:sym typeface="Poppins Bold"/>
              </a:rPr>
              <a:t>SCHOOL NEWS</a:t>
            </a:r>
          </a:p>
        </p:txBody>
      </p:sp>
      <p:sp>
        <p:nvSpPr>
          <p:cNvPr name="TextBox 13" id="13"/>
          <p:cNvSpPr txBox="true"/>
          <p:nvPr/>
        </p:nvSpPr>
        <p:spPr>
          <a:xfrm rot="0">
            <a:off x="383810" y="5993749"/>
            <a:ext cx="12725038" cy="1392326"/>
          </a:xfrm>
          <a:prstGeom prst="rect">
            <a:avLst/>
          </a:prstGeom>
        </p:spPr>
        <p:txBody>
          <a:bodyPr anchor="t" rtlCol="false" tIns="0" lIns="0" bIns="0" rIns="0">
            <a:spAutoFit/>
          </a:bodyPr>
          <a:lstStyle/>
          <a:p>
            <a:pPr algn="ctr">
              <a:lnSpc>
                <a:spcPts val="9816"/>
              </a:lnSpc>
            </a:pPr>
            <a:r>
              <a:rPr lang="en-US" sz="9816" b="true">
                <a:solidFill>
                  <a:srgbClr val="000000"/>
                </a:solidFill>
                <a:latin typeface="Poppins Bold"/>
                <a:ea typeface="Poppins Bold"/>
                <a:cs typeface="Poppins Bold"/>
                <a:sym typeface="Poppins Bold"/>
              </a:rPr>
              <a:t>Y1 Physics Club</a:t>
            </a:r>
          </a:p>
        </p:txBody>
      </p:sp>
      <p:sp>
        <p:nvSpPr>
          <p:cNvPr name="TextBox 14" id="14"/>
          <p:cNvSpPr txBox="true"/>
          <p:nvPr/>
        </p:nvSpPr>
        <p:spPr>
          <a:xfrm rot="0">
            <a:off x="0" y="9133999"/>
            <a:ext cx="21384000" cy="2143859"/>
          </a:xfrm>
          <a:prstGeom prst="rect">
            <a:avLst/>
          </a:prstGeom>
        </p:spPr>
        <p:txBody>
          <a:bodyPr anchor="t" rtlCol="false" tIns="0" lIns="0" bIns="0" rIns="0">
            <a:spAutoFit/>
          </a:bodyPr>
          <a:lstStyle/>
          <a:p>
            <a:pPr algn="ctr">
              <a:lnSpc>
                <a:spcPts val="5741"/>
              </a:lnSpc>
              <a:spcBef>
                <a:spcPct val="0"/>
              </a:spcBef>
            </a:pPr>
            <a:r>
              <a:rPr lang="en-US" b="true" sz="4102">
                <a:solidFill>
                  <a:srgbClr val="000000"/>
                </a:solidFill>
                <a:latin typeface="Canva Sans Bold"/>
                <a:ea typeface="Canva Sans Bold"/>
                <a:cs typeface="Canva Sans Bold"/>
                <a:sym typeface="Canva Sans Bold"/>
              </a:rPr>
              <a:t>Y1 Physics science club at Sharples High school was a success this week.</a:t>
            </a:r>
          </a:p>
          <a:p>
            <a:pPr algn="ctr">
              <a:lnSpc>
                <a:spcPts val="5741"/>
              </a:lnSpc>
              <a:spcBef>
                <a:spcPct val="0"/>
              </a:spcBef>
            </a:pPr>
            <a:r>
              <a:rPr lang="en-US" b="true" sz="4102">
                <a:solidFill>
                  <a:srgbClr val="000000"/>
                </a:solidFill>
                <a:latin typeface="Canva Sans Bold"/>
                <a:ea typeface="Canva Sans Bold"/>
                <a:cs typeface="Canva Sans Bold"/>
                <a:sym typeface="Canva Sans Bold"/>
              </a:rPr>
              <a:t>We were learning about electricity and what would conduct it..... who would have thought that salt dough does.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DAHEf0i6W_A</dc:identifier>
  <dcterms:modified xsi:type="dcterms:W3CDTF">2011-08-01T06:04:30Z</dcterms:modified>
  <cp:revision>1</cp:revision>
  <dc:title>May Newsletter.pptx.pptx</dc:title>
</cp:coreProperties>
</file>