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6" r:id="rId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351" autoAdjust="0"/>
    <p:restoredTop sz="94148" autoAdjust="0"/>
  </p:normalViewPr>
  <p:slideViewPr>
    <p:cSldViewPr>
      <p:cViewPr varScale="1">
        <p:scale>
          <a:sx n="69" d="100"/>
          <a:sy n="69" d="100"/>
        </p:scale>
        <p:origin x="119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733AF38-CF8E-4850-A681-22AC6B518B80}" type="datetimeFigureOut">
              <a:rPr lang="en-GB" smtClean="0"/>
              <a:t>16/09/2025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E853FEA-1895-4BA6-BF0C-F03A89A8FFCA}" type="slidenum">
              <a:rPr lang="en-GB" smtClean="0"/>
              <a:t>‹#›</a:t>
            </a:fld>
            <a:endParaRPr lang="en-GB"/>
          </a:p>
        </p:txBody>
      </p:sp>
    </p:spTree>
    <p:extLst>
      <p:ext uri="{BB962C8B-B14F-4D97-AF65-F5344CB8AC3E}">
        <p14:creationId xmlns:p14="http://schemas.microsoft.com/office/powerpoint/2010/main" val="374885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853FEA-1895-4BA6-BF0C-F03A89A8FFCA}" type="slidenum">
              <a:rPr lang="en-GB" smtClean="0"/>
              <a:t>1</a:t>
            </a:fld>
            <a:endParaRPr lang="en-GB"/>
          </a:p>
        </p:txBody>
      </p:sp>
    </p:spTree>
    <p:extLst>
      <p:ext uri="{BB962C8B-B14F-4D97-AF65-F5344CB8AC3E}">
        <p14:creationId xmlns:p14="http://schemas.microsoft.com/office/powerpoint/2010/main" val="125956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014851" y="166751"/>
            <a:ext cx="4133850" cy="1828800"/>
          </a:xfrm>
          <a:custGeom>
            <a:avLst/>
            <a:gdLst/>
            <a:ahLst/>
            <a:cxnLst/>
            <a:rect l="l" t="t" r="r" b="b"/>
            <a:pathLst>
              <a:path w="4133850" h="1828800">
                <a:moveTo>
                  <a:pt x="3828923" y="0"/>
                </a:moveTo>
                <a:lnTo>
                  <a:pt x="304800" y="0"/>
                </a:lnTo>
                <a:lnTo>
                  <a:pt x="255343" y="3987"/>
                </a:lnTo>
                <a:lnTo>
                  <a:pt x="208434" y="15532"/>
                </a:lnTo>
                <a:lnTo>
                  <a:pt x="164697" y="34008"/>
                </a:lnTo>
                <a:lnTo>
                  <a:pt x="124760" y="58789"/>
                </a:lnTo>
                <a:lnTo>
                  <a:pt x="89249" y="89249"/>
                </a:lnTo>
                <a:lnTo>
                  <a:pt x="58789" y="124760"/>
                </a:lnTo>
                <a:lnTo>
                  <a:pt x="34008" y="164697"/>
                </a:lnTo>
                <a:lnTo>
                  <a:pt x="15532" y="208434"/>
                </a:lnTo>
                <a:lnTo>
                  <a:pt x="3987" y="255343"/>
                </a:lnTo>
                <a:lnTo>
                  <a:pt x="0" y="304800"/>
                </a:lnTo>
                <a:lnTo>
                  <a:pt x="0" y="1523873"/>
                </a:lnTo>
                <a:lnTo>
                  <a:pt x="3987" y="1573332"/>
                </a:lnTo>
                <a:lnTo>
                  <a:pt x="15532" y="1620251"/>
                </a:lnTo>
                <a:lnTo>
                  <a:pt x="34008" y="1664002"/>
                </a:lnTo>
                <a:lnTo>
                  <a:pt x="58789" y="1703956"/>
                </a:lnTo>
                <a:lnTo>
                  <a:pt x="89249" y="1739487"/>
                </a:lnTo>
                <a:lnTo>
                  <a:pt x="124760" y="1769965"/>
                </a:lnTo>
                <a:lnTo>
                  <a:pt x="164697" y="1794763"/>
                </a:lnTo>
                <a:lnTo>
                  <a:pt x="208434" y="1813254"/>
                </a:lnTo>
                <a:lnTo>
                  <a:pt x="255343" y="1824808"/>
                </a:lnTo>
                <a:lnTo>
                  <a:pt x="304800" y="1828800"/>
                </a:lnTo>
                <a:lnTo>
                  <a:pt x="3828923" y="1828800"/>
                </a:lnTo>
                <a:lnTo>
                  <a:pt x="3878382" y="1824808"/>
                </a:lnTo>
                <a:lnTo>
                  <a:pt x="3925301" y="1813254"/>
                </a:lnTo>
                <a:lnTo>
                  <a:pt x="3969052" y="1794763"/>
                </a:lnTo>
                <a:lnTo>
                  <a:pt x="4009006" y="1769965"/>
                </a:lnTo>
                <a:lnTo>
                  <a:pt x="4044537" y="1739487"/>
                </a:lnTo>
                <a:lnTo>
                  <a:pt x="4075015" y="1703956"/>
                </a:lnTo>
                <a:lnTo>
                  <a:pt x="4099813" y="1664002"/>
                </a:lnTo>
                <a:lnTo>
                  <a:pt x="4118304" y="1620251"/>
                </a:lnTo>
                <a:lnTo>
                  <a:pt x="4129858" y="1573332"/>
                </a:lnTo>
                <a:lnTo>
                  <a:pt x="4133850" y="1523873"/>
                </a:lnTo>
                <a:lnTo>
                  <a:pt x="4133850" y="304800"/>
                </a:lnTo>
                <a:lnTo>
                  <a:pt x="4129858" y="255343"/>
                </a:lnTo>
                <a:lnTo>
                  <a:pt x="4118304" y="208434"/>
                </a:lnTo>
                <a:lnTo>
                  <a:pt x="4099813" y="164697"/>
                </a:lnTo>
                <a:lnTo>
                  <a:pt x="4075015" y="124760"/>
                </a:lnTo>
                <a:lnTo>
                  <a:pt x="4044537" y="89249"/>
                </a:lnTo>
                <a:lnTo>
                  <a:pt x="4009006" y="58789"/>
                </a:lnTo>
                <a:lnTo>
                  <a:pt x="3969052" y="34008"/>
                </a:lnTo>
                <a:lnTo>
                  <a:pt x="3925301" y="15532"/>
                </a:lnTo>
                <a:lnTo>
                  <a:pt x="3878382" y="3987"/>
                </a:lnTo>
                <a:lnTo>
                  <a:pt x="3828923" y="0"/>
                </a:lnTo>
                <a:close/>
              </a:path>
            </a:pathLst>
          </a:custGeom>
          <a:solidFill>
            <a:srgbClr val="4471C4"/>
          </a:solidFill>
        </p:spPr>
        <p:txBody>
          <a:bodyPr wrap="square" lIns="0" tIns="0" rIns="0" bIns="0" rtlCol="0"/>
          <a:lstStyle/>
          <a:p>
            <a:endParaRPr/>
          </a:p>
        </p:txBody>
      </p:sp>
      <p:sp>
        <p:nvSpPr>
          <p:cNvPr id="17" name="bg object 17"/>
          <p:cNvSpPr/>
          <p:nvPr/>
        </p:nvSpPr>
        <p:spPr>
          <a:xfrm>
            <a:off x="4014851" y="166751"/>
            <a:ext cx="4133850" cy="1828800"/>
          </a:xfrm>
          <a:custGeom>
            <a:avLst/>
            <a:gdLst/>
            <a:ahLst/>
            <a:cxnLst/>
            <a:rect l="l" t="t" r="r" b="b"/>
            <a:pathLst>
              <a:path w="4133850" h="1828800">
                <a:moveTo>
                  <a:pt x="0" y="304800"/>
                </a:moveTo>
                <a:lnTo>
                  <a:pt x="3987" y="255343"/>
                </a:lnTo>
                <a:lnTo>
                  <a:pt x="15532" y="208434"/>
                </a:lnTo>
                <a:lnTo>
                  <a:pt x="34008" y="164697"/>
                </a:lnTo>
                <a:lnTo>
                  <a:pt x="58789" y="124760"/>
                </a:lnTo>
                <a:lnTo>
                  <a:pt x="89249" y="89249"/>
                </a:lnTo>
                <a:lnTo>
                  <a:pt x="124760" y="58789"/>
                </a:lnTo>
                <a:lnTo>
                  <a:pt x="164697" y="34008"/>
                </a:lnTo>
                <a:lnTo>
                  <a:pt x="208434" y="15532"/>
                </a:lnTo>
                <a:lnTo>
                  <a:pt x="255343" y="3987"/>
                </a:lnTo>
                <a:lnTo>
                  <a:pt x="304800" y="0"/>
                </a:lnTo>
                <a:lnTo>
                  <a:pt x="3828923" y="0"/>
                </a:lnTo>
                <a:lnTo>
                  <a:pt x="3878382" y="3987"/>
                </a:lnTo>
                <a:lnTo>
                  <a:pt x="3925301" y="15532"/>
                </a:lnTo>
                <a:lnTo>
                  <a:pt x="3969052" y="34008"/>
                </a:lnTo>
                <a:lnTo>
                  <a:pt x="4009006" y="58789"/>
                </a:lnTo>
                <a:lnTo>
                  <a:pt x="4044537" y="89249"/>
                </a:lnTo>
                <a:lnTo>
                  <a:pt x="4075015" y="124760"/>
                </a:lnTo>
                <a:lnTo>
                  <a:pt x="4099813" y="164697"/>
                </a:lnTo>
                <a:lnTo>
                  <a:pt x="4118304" y="208434"/>
                </a:lnTo>
                <a:lnTo>
                  <a:pt x="4129858" y="255343"/>
                </a:lnTo>
                <a:lnTo>
                  <a:pt x="4133850" y="304800"/>
                </a:lnTo>
                <a:lnTo>
                  <a:pt x="4133850" y="1523873"/>
                </a:lnTo>
                <a:lnTo>
                  <a:pt x="4129858" y="1573332"/>
                </a:lnTo>
                <a:lnTo>
                  <a:pt x="4118304" y="1620251"/>
                </a:lnTo>
                <a:lnTo>
                  <a:pt x="4099813" y="1664002"/>
                </a:lnTo>
                <a:lnTo>
                  <a:pt x="4075015" y="1703956"/>
                </a:lnTo>
                <a:lnTo>
                  <a:pt x="4044537" y="1739487"/>
                </a:lnTo>
                <a:lnTo>
                  <a:pt x="4009006" y="1769965"/>
                </a:lnTo>
                <a:lnTo>
                  <a:pt x="3969052" y="1794763"/>
                </a:lnTo>
                <a:lnTo>
                  <a:pt x="3925301" y="1813254"/>
                </a:lnTo>
                <a:lnTo>
                  <a:pt x="3878382" y="1824808"/>
                </a:lnTo>
                <a:lnTo>
                  <a:pt x="3828923" y="1828800"/>
                </a:lnTo>
                <a:lnTo>
                  <a:pt x="304800" y="1828800"/>
                </a:lnTo>
                <a:lnTo>
                  <a:pt x="255343" y="1824808"/>
                </a:lnTo>
                <a:lnTo>
                  <a:pt x="208434" y="1813254"/>
                </a:lnTo>
                <a:lnTo>
                  <a:pt x="164697" y="1794763"/>
                </a:lnTo>
                <a:lnTo>
                  <a:pt x="124760" y="1769965"/>
                </a:lnTo>
                <a:lnTo>
                  <a:pt x="89249" y="1739487"/>
                </a:lnTo>
                <a:lnTo>
                  <a:pt x="58789" y="1703956"/>
                </a:lnTo>
                <a:lnTo>
                  <a:pt x="34008" y="1664002"/>
                </a:lnTo>
                <a:lnTo>
                  <a:pt x="15532" y="1620251"/>
                </a:lnTo>
                <a:lnTo>
                  <a:pt x="3987" y="1573332"/>
                </a:lnTo>
                <a:lnTo>
                  <a:pt x="0" y="1523873"/>
                </a:lnTo>
                <a:lnTo>
                  <a:pt x="0" y="304800"/>
                </a:lnTo>
                <a:close/>
              </a:path>
            </a:pathLst>
          </a:custGeom>
          <a:ln w="12700">
            <a:solidFill>
              <a:srgbClr val="2E528F"/>
            </a:solidFill>
          </a:ln>
        </p:spPr>
        <p:txBody>
          <a:bodyPr wrap="square" lIns="0" tIns="0" rIns="0" bIns="0" rtlCol="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flipH="1">
            <a:off x="4428972" y="3802293"/>
            <a:ext cx="3185320" cy="554639"/>
          </a:xfrm>
          <a:prstGeom prst="rect">
            <a:avLst/>
          </a:prstGeom>
        </p:spPr>
        <p:txBody>
          <a:bodyPr vert="horz" wrap="square" lIns="0" tIns="15875" rIns="0" bIns="0" rtlCol="0">
            <a:spAutoFit/>
          </a:bodyPr>
          <a:lstStyle/>
          <a:p>
            <a:pPr marL="12700" algn="ctr">
              <a:lnSpc>
                <a:spcPts val="2140"/>
              </a:lnSpc>
            </a:pPr>
            <a:r>
              <a:rPr lang="en-GB" b="1" spc="-5" dirty="0">
                <a:latin typeface="Century Gothic" panose="020B0502020202020204" pitchFamily="34" charset="0"/>
                <a:cs typeface="Carlito"/>
              </a:rPr>
              <a:t>Curriculum Overview    </a:t>
            </a:r>
            <a:r>
              <a:rPr lang="en-GB" spc="-5" dirty="0">
                <a:latin typeface="Century Gothic" panose="020B0502020202020204" pitchFamily="34" charset="0"/>
                <a:cs typeface="Carlito"/>
              </a:rPr>
              <a:t>Autumn 1 – ALL ABOUT ME!</a:t>
            </a:r>
            <a:endParaRPr sz="1800" dirty="0">
              <a:latin typeface="Century Gothic" panose="020B0502020202020204" pitchFamily="34" charset="0"/>
              <a:cs typeface="Carlito"/>
            </a:endParaRPr>
          </a:p>
        </p:txBody>
      </p:sp>
      <p:grpSp>
        <p:nvGrpSpPr>
          <p:cNvPr id="10" name="object 10"/>
          <p:cNvGrpSpPr/>
          <p:nvPr/>
        </p:nvGrpSpPr>
        <p:grpSpPr>
          <a:xfrm>
            <a:off x="207188" y="71600"/>
            <a:ext cx="3706681" cy="3163653"/>
            <a:chOff x="100012" y="119126"/>
            <a:chExt cx="3886835" cy="2227897"/>
          </a:xfrm>
        </p:grpSpPr>
        <p:sp>
          <p:nvSpPr>
            <p:cNvPr id="11" name="object 11"/>
            <p:cNvSpPr/>
            <p:nvPr/>
          </p:nvSpPr>
          <p:spPr>
            <a:xfrm>
              <a:off x="100012" y="119126"/>
              <a:ext cx="3886835" cy="2227897"/>
            </a:xfrm>
            <a:custGeom>
              <a:avLst/>
              <a:gdLst/>
              <a:ahLst/>
              <a:cxnLst/>
              <a:rect l="l" t="t" r="r" b="b"/>
              <a:pathLst>
                <a:path w="3886835" h="2771775">
                  <a:moveTo>
                    <a:pt x="3424237" y="0"/>
                  </a:moveTo>
                  <a:lnTo>
                    <a:pt x="461975" y="0"/>
                  </a:lnTo>
                  <a:lnTo>
                    <a:pt x="414740" y="2384"/>
                  </a:lnTo>
                  <a:lnTo>
                    <a:pt x="368870" y="9382"/>
                  </a:lnTo>
                  <a:lnTo>
                    <a:pt x="324597" y="20762"/>
                  </a:lnTo>
                  <a:lnTo>
                    <a:pt x="282153" y="36292"/>
                  </a:lnTo>
                  <a:lnTo>
                    <a:pt x="241769" y="55740"/>
                  </a:lnTo>
                  <a:lnTo>
                    <a:pt x="203679" y="78873"/>
                  </a:lnTo>
                  <a:lnTo>
                    <a:pt x="168115" y="105461"/>
                  </a:lnTo>
                  <a:lnTo>
                    <a:pt x="135308" y="135270"/>
                  </a:lnTo>
                  <a:lnTo>
                    <a:pt x="105492" y="168070"/>
                  </a:lnTo>
                  <a:lnTo>
                    <a:pt x="78897" y="203627"/>
                  </a:lnTo>
                  <a:lnTo>
                    <a:pt x="55757" y="241711"/>
                  </a:lnTo>
                  <a:lnTo>
                    <a:pt x="36304" y="282088"/>
                  </a:lnTo>
                  <a:lnTo>
                    <a:pt x="20769" y="324528"/>
                  </a:lnTo>
                  <a:lnTo>
                    <a:pt x="9385" y="368797"/>
                  </a:lnTo>
                  <a:lnTo>
                    <a:pt x="2385" y="414665"/>
                  </a:lnTo>
                  <a:lnTo>
                    <a:pt x="0" y="461899"/>
                  </a:lnTo>
                  <a:lnTo>
                    <a:pt x="0" y="2309749"/>
                  </a:lnTo>
                  <a:lnTo>
                    <a:pt x="2385" y="2356984"/>
                  </a:lnTo>
                  <a:lnTo>
                    <a:pt x="9385" y="2402855"/>
                  </a:lnTo>
                  <a:lnTo>
                    <a:pt x="20769" y="2447131"/>
                  </a:lnTo>
                  <a:lnTo>
                    <a:pt x="36304" y="2489579"/>
                  </a:lnTo>
                  <a:lnTo>
                    <a:pt x="55757" y="2529966"/>
                  </a:lnTo>
                  <a:lnTo>
                    <a:pt x="78897" y="2568060"/>
                  </a:lnTo>
                  <a:lnTo>
                    <a:pt x="105492" y="2603629"/>
                  </a:lnTo>
                  <a:lnTo>
                    <a:pt x="135308" y="2636440"/>
                  </a:lnTo>
                  <a:lnTo>
                    <a:pt x="168115" y="2666262"/>
                  </a:lnTo>
                  <a:lnTo>
                    <a:pt x="203679" y="2692861"/>
                  </a:lnTo>
                  <a:lnTo>
                    <a:pt x="241769" y="2716005"/>
                  </a:lnTo>
                  <a:lnTo>
                    <a:pt x="282153" y="2735462"/>
                  </a:lnTo>
                  <a:lnTo>
                    <a:pt x="324597" y="2751000"/>
                  </a:lnTo>
                  <a:lnTo>
                    <a:pt x="368870" y="2762387"/>
                  </a:lnTo>
                  <a:lnTo>
                    <a:pt x="414740" y="2769389"/>
                  </a:lnTo>
                  <a:lnTo>
                    <a:pt x="461975" y="2771775"/>
                  </a:lnTo>
                  <a:lnTo>
                    <a:pt x="3424237" y="2771775"/>
                  </a:lnTo>
                  <a:lnTo>
                    <a:pt x="3471472" y="2769389"/>
                  </a:lnTo>
                  <a:lnTo>
                    <a:pt x="3517344" y="2762387"/>
                  </a:lnTo>
                  <a:lnTo>
                    <a:pt x="3561619" y="2751000"/>
                  </a:lnTo>
                  <a:lnTo>
                    <a:pt x="3604067" y="2735462"/>
                  </a:lnTo>
                  <a:lnTo>
                    <a:pt x="3644454" y="2716005"/>
                  </a:lnTo>
                  <a:lnTo>
                    <a:pt x="3682548" y="2692861"/>
                  </a:lnTo>
                  <a:lnTo>
                    <a:pt x="3718117" y="2666262"/>
                  </a:lnTo>
                  <a:lnTo>
                    <a:pt x="3750929" y="2636440"/>
                  </a:lnTo>
                  <a:lnTo>
                    <a:pt x="3780750" y="2603629"/>
                  </a:lnTo>
                  <a:lnTo>
                    <a:pt x="3807349" y="2568060"/>
                  </a:lnTo>
                  <a:lnTo>
                    <a:pt x="3830494" y="2529966"/>
                  </a:lnTo>
                  <a:lnTo>
                    <a:pt x="3849951" y="2489579"/>
                  </a:lnTo>
                  <a:lnTo>
                    <a:pt x="3865489" y="2447131"/>
                  </a:lnTo>
                  <a:lnTo>
                    <a:pt x="3876875" y="2402855"/>
                  </a:lnTo>
                  <a:lnTo>
                    <a:pt x="3883877" y="2356984"/>
                  </a:lnTo>
                  <a:lnTo>
                    <a:pt x="3886263" y="2309749"/>
                  </a:lnTo>
                  <a:lnTo>
                    <a:pt x="3886263" y="461899"/>
                  </a:lnTo>
                  <a:lnTo>
                    <a:pt x="3883877" y="414665"/>
                  </a:lnTo>
                  <a:lnTo>
                    <a:pt x="3876875" y="368797"/>
                  </a:lnTo>
                  <a:lnTo>
                    <a:pt x="3865489" y="324528"/>
                  </a:lnTo>
                  <a:lnTo>
                    <a:pt x="3849951" y="282088"/>
                  </a:lnTo>
                  <a:lnTo>
                    <a:pt x="3830494" y="241711"/>
                  </a:lnTo>
                  <a:lnTo>
                    <a:pt x="3807349" y="203627"/>
                  </a:lnTo>
                  <a:lnTo>
                    <a:pt x="3780750" y="168070"/>
                  </a:lnTo>
                  <a:lnTo>
                    <a:pt x="3750929" y="135270"/>
                  </a:lnTo>
                  <a:lnTo>
                    <a:pt x="3718117" y="105461"/>
                  </a:lnTo>
                  <a:lnTo>
                    <a:pt x="3682548" y="78873"/>
                  </a:lnTo>
                  <a:lnTo>
                    <a:pt x="3644454" y="55740"/>
                  </a:lnTo>
                  <a:lnTo>
                    <a:pt x="3604067" y="36292"/>
                  </a:lnTo>
                  <a:lnTo>
                    <a:pt x="3561619" y="20762"/>
                  </a:lnTo>
                  <a:lnTo>
                    <a:pt x="3517344" y="9382"/>
                  </a:lnTo>
                  <a:lnTo>
                    <a:pt x="3471472" y="2384"/>
                  </a:lnTo>
                  <a:lnTo>
                    <a:pt x="3424237" y="0"/>
                  </a:lnTo>
                  <a:close/>
                </a:path>
              </a:pathLst>
            </a:custGeom>
            <a:solidFill>
              <a:srgbClr val="DAE2F3"/>
            </a:solidFill>
          </p:spPr>
          <p:txBody>
            <a:bodyPr wrap="square" lIns="0" tIns="0" rIns="0" bIns="0" rtlCol="0"/>
            <a:lstStyle/>
            <a:p>
              <a:endParaRPr dirty="0"/>
            </a:p>
          </p:txBody>
        </p:sp>
        <p:sp>
          <p:nvSpPr>
            <p:cNvPr id="12" name="object 12"/>
            <p:cNvSpPr/>
            <p:nvPr/>
          </p:nvSpPr>
          <p:spPr>
            <a:xfrm>
              <a:off x="100013" y="119126"/>
              <a:ext cx="3886834" cy="2227897"/>
            </a:xfrm>
            <a:custGeom>
              <a:avLst/>
              <a:gdLst/>
              <a:ahLst/>
              <a:cxnLst/>
              <a:rect l="l" t="t" r="r" b="b"/>
              <a:pathLst>
                <a:path w="3886835" h="2771775">
                  <a:moveTo>
                    <a:pt x="0" y="461899"/>
                  </a:moveTo>
                  <a:lnTo>
                    <a:pt x="2385" y="414665"/>
                  </a:lnTo>
                  <a:lnTo>
                    <a:pt x="9385" y="368797"/>
                  </a:lnTo>
                  <a:lnTo>
                    <a:pt x="20769" y="324528"/>
                  </a:lnTo>
                  <a:lnTo>
                    <a:pt x="36304" y="282088"/>
                  </a:lnTo>
                  <a:lnTo>
                    <a:pt x="55757" y="241711"/>
                  </a:lnTo>
                  <a:lnTo>
                    <a:pt x="78897" y="203627"/>
                  </a:lnTo>
                  <a:lnTo>
                    <a:pt x="105492" y="168070"/>
                  </a:lnTo>
                  <a:lnTo>
                    <a:pt x="135308" y="135270"/>
                  </a:lnTo>
                  <a:lnTo>
                    <a:pt x="168115" y="105461"/>
                  </a:lnTo>
                  <a:lnTo>
                    <a:pt x="203679" y="78873"/>
                  </a:lnTo>
                  <a:lnTo>
                    <a:pt x="241769" y="55740"/>
                  </a:lnTo>
                  <a:lnTo>
                    <a:pt x="282153" y="36292"/>
                  </a:lnTo>
                  <a:lnTo>
                    <a:pt x="324597" y="20762"/>
                  </a:lnTo>
                  <a:lnTo>
                    <a:pt x="368870" y="9382"/>
                  </a:lnTo>
                  <a:lnTo>
                    <a:pt x="414740" y="2384"/>
                  </a:lnTo>
                  <a:lnTo>
                    <a:pt x="461975" y="0"/>
                  </a:lnTo>
                  <a:lnTo>
                    <a:pt x="3424237" y="0"/>
                  </a:lnTo>
                  <a:lnTo>
                    <a:pt x="3471472" y="2384"/>
                  </a:lnTo>
                  <a:lnTo>
                    <a:pt x="3517344" y="9382"/>
                  </a:lnTo>
                  <a:lnTo>
                    <a:pt x="3561619" y="20762"/>
                  </a:lnTo>
                  <a:lnTo>
                    <a:pt x="3604067" y="36292"/>
                  </a:lnTo>
                  <a:lnTo>
                    <a:pt x="3644454" y="55740"/>
                  </a:lnTo>
                  <a:lnTo>
                    <a:pt x="3682548" y="78873"/>
                  </a:lnTo>
                  <a:lnTo>
                    <a:pt x="3718117" y="105461"/>
                  </a:lnTo>
                  <a:lnTo>
                    <a:pt x="3750929" y="135270"/>
                  </a:lnTo>
                  <a:lnTo>
                    <a:pt x="3780750" y="168070"/>
                  </a:lnTo>
                  <a:lnTo>
                    <a:pt x="3807349" y="203627"/>
                  </a:lnTo>
                  <a:lnTo>
                    <a:pt x="3830494" y="241711"/>
                  </a:lnTo>
                  <a:lnTo>
                    <a:pt x="3849951" y="282088"/>
                  </a:lnTo>
                  <a:lnTo>
                    <a:pt x="3865489" y="324528"/>
                  </a:lnTo>
                  <a:lnTo>
                    <a:pt x="3876875" y="368797"/>
                  </a:lnTo>
                  <a:lnTo>
                    <a:pt x="3883877" y="414665"/>
                  </a:lnTo>
                  <a:lnTo>
                    <a:pt x="3886263" y="461899"/>
                  </a:lnTo>
                  <a:lnTo>
                    <a:pt x="3886263" y="2309749"/>
                  </a:lnTo>
                  <a:lnTo>
                    <a:pt x="3883877" y="2356984"/>
                  </a:lnTo>
                  <a:lnTo>
                    <a:pt x="3876875" y="2402855"/>
                  </a:lnTo>
                  <a:lnTo>
                    <a:pt x="3865489" y="2447131"/>
                  </a:lnTo>
                  <a:lnTo>
                    <a:pt x="3849951" y="2489579"/>
                  </a:lnTo>
                  <a:lnTo>
                    <a:pt x="3830494" y="2529966"/>
                  </a:lnTo>
                  <a:lnTo>
                    <a:pt x="3807349" y="2568060"/>
                  </a:lnTo>
                  <a:lnTo>
                    <a:pt x="3780750" y="2603629"/>
                  </a:lnTo>
                  <a:lnTo>
                    <a:pt x="3750929" y="2636440"/>
                  </a:lnTo>
                  <a:lnTo>
                    <a:pt x="3718117" y="2666262"/>
                  </a:lnTo>
                  <a:lnTo>
                    <a:pt x="3682548" y="2692861"/>
                  </a:lnTo>
                  <a:lnTo>
                    <a:pt x="3644454" y="2716005"/>
                  </a:lnTo>
                  <a:lnTo>
                    <a:pt x="3604067" y="2735462"/>
                  </a:lnTo>
                  <a:lnTo>
                    <a:pt x="3561619" y="2751000"/>
                  </a:lnTo>
                  <a:lnTo>
                    <a:pt x="3517344" y="2762387"/>
                  </a:lnTo>
                  <a:lnTo>
                    <a:pt x="3471472" y="2769389"/>
                  </a:lnTo>
                  <a:lnTo>
                    <a:pt x="3424237" y="2771775"/>
                  </a:lnTo>
                  <a:lnTo>
                    <a:pt x="461975" y="2771775"/>
                  </a:lnTo>
                  <a:lnTo>
                    <a:pt x="414740" y="2769389"/>
                  </a:lnTo>
                  <a:lnTo>
                    <a:pt x="368870" y="2762387"/>
                  </a:lnTo>
                  <a:lnTo>
                    <a:pt x="324597" y="2751000"/>
                  </a:lnTo>
                  <a:lnTo>
                    <a:pt x="282153" y="2735462"/>
                  </a:lnTo>
                  <a:lnTo>
                    <a:pt x="241769" y="2716005"/>
                  </a:lnTo>
                  <a:lnTo>
                    <a:pt x="203679" y="2692861"/>
                  </a:lnTo>
                  <a:lnTo>
                    <a:pt x="168115" y="2666262"/>
                  </a:lnTo>
                  <a:lnTo>
                    <a:pt x="135308" y="2636440"/>
                  </a:lnTo>
                  <a:lnTo>
                    <a:pt x="105492" y="2603629"/>
                  </a:lnTo>
                  <a:lnTo>
                    <a:pt x="78897" y="2568060"/>
                  </a:lnTo>
                  <a:lnTo>
                    <a:pt x="55757" y="2529966"/>
                  </a:lnTo>
                  <a:lnTo>
                    <a:pt x="36304" y="2489579"/>
                  </a:lnTo>
                  <a:lnTo>
                    <a:pt x="20769" y="2447131"/>
                  </a:lnTo>
                  <a:lnTo>
                    <a:pt x="9385" y="2402855"/>
                  </a:lnTo>
                  <a:lnTo>
                    <a:pt x="2385" y="2356984"/>
                  </a:lnTo>
                  <a:lnTo>
                    <a:pt x="0" y="2309749"/>
                  </a:lnTo>
                  <a:lnTo>
                    <a:pt x="0" y="461899"/>
                  </a:lnTo>
                  <a:close/>
                </a:path>
              </a:pathLst>
            </a:custGeom>
            <a:ln w="12700">
              <a:solidFill>
                <a:srgbClr val="2E528F"/>
              </a:solidFill>
            </a:ln>
          </p:spPr>
          <p:txBody>
            <a:bodyPr wrap="square" lIns="0" tIns="0" rIns="0" bIns="0" rtlCol="0"/>
            <a:lstStyle/>
            <a:p>
              <a:endParaRPr/>
            </a:p>
          </p:txBody>
        </p:sp>
      </p:grpSp>
      <p:sp>
        <p:nvSpPr>
          <p:cNvPr id="13" name="object 13"/>
          <p:cNvSpPr txBox="1"/>
          <p:nvPr/>
        </p:nvSpPr>
        <p:spPr>
          <a:xfrm>
            <a:off x="334813" y="71600"/>
            <a:ext cx="3529330" cy="247504"/>
          </a:xfrm>
          <a:prstGeom prst="rect">
            <a:avLst/>
          </a:prstGeom>
        </p:spPr>
        <p:txBody>
          <a:bodyPr vert="horz" wrap="square" lIns="0" tIns="31750" rIns="0" bIns="0" rtlCol="0">
            <a:spAutoFit/>
          </a:bodyPr>
          <a:lstStyle/>
          <a:p>
            <a:pPr marL="11430" algn="ctr">
              <a:lnSpc>
                <a:spcPct val="100000"/>
              </a:lnSpc>
              <a:spcBef>
                <a:spcPts val="250"/>
              </a:spcBef>
            </a:pPr>
            <a:r>
              <a:rPr sz="1400" b="1" spc="10" dirty="0">
                <a:latin typeface="Century Gothic" panose="020B0502020202020204" pitchFamily="34" charset="0"/>
                <a:cs typeface="Carlito"/>
              </a:rPr>
              <a:t>PHONICS</a:t>
            </a:r>
            <a:endParaRPr lang="en-GB" sz="1400" b="1" spc="10" dirty="0">
              <a:latin typeface="Century Gothic" panose="020B0502020202020204" pitchFamily="34" charset="0"/>
              <a:cs typeface="Carlito"/>
            </a:endParaRPr>
          </a:p>
        </p:txBody>
      </p:sp>
      <p:sp>
        <p:nvSpPr>
          <p:cNvPr id="14" name="object 14"/>
          <p:cNvSpPr txBox="1"/>
          <p:nvPr/>
        </p:nvSpPr>
        <p:spPr>
          <a:xfrm>
            <a:off x="339992" y="2055507"/>
            <a:ext cx="3449320" cy="1133644"/>
          </a:xfrm>
          <a:prstGeom prst="rect">
            <a:avLst/>
          </a:prstGeom>
        </p:spPr>
        <p:txBody>
          <a:bodyPr vert="horz" wrap="square" lIns="0" tIns="33020" rIns="0" bIns="0" rtlCol="0">
            <a:spAutoFit/>
          </a:bodyPr>
          <a:lstStyle/>
          <a:p>
            <a:pPr marL="7620" algn="ctr">
              <a:lnSpc>
                <a:spcPct val="100000"/>
              </a:lnSpc>
              <a:spcBef>
                <a:spcPts val="260"/>
              </a:spcBef>
            </a:pPr>
            <a:r>
              <a:rPr lang="en-GB" sz="1400" b="1" spc="10" dirty="0">
                <a:latin typeface="Century Gothic" panose="020B0502020202020204" pitchFamily="34" charset="0"/>
                <a:cs typeface="Carlito"/>
              </a:rPr>
              <a:t>LITERACY – </a:t>
            </a:r>
            <a:r>
              <a:rPr lang="en-GB" sz="1400" b="1" dirty="0">
                <a:latin typeface="Century Gothic" panose="020B0502020202020204" pitchFamily="34" charset="0"/>
              </a:rPr>
              <a:t>Talk Through Stories</a:t>
            </a:r>
          </a:p>
          <a:p>
            <a:pPr marL="7620" algn="just">
              <a:lnSpc>
                <a:spcPct val="100000"/>
              </a:lnSpc>
              <a:spcBef>
                <a:spcPts val="260"/>
              </a:spcBef>
            </a:pPr>
            <a:r>
              <a:rPr lang="en-GB" sz="1100" spc="10" dirty="0">
                <a:latin typeface="Century Gothic" panose="020B0502020202020204" pitchFamily="34" charset="0"/>
              </a:rPr>
              <a:t>Our Talk Through Stories scheme extends and deepens vocabulary. We focus on a different book every couple of weeks. Children are immersed in the structure of stories and the vocabulary included in them.</a:t>
            </a:r>
          </a:p>
        </p:txBody>
      </p:sp>
      <p:sp>
        <p:nvSpPr>
          <p:cNvPr id="15" name="object 15"/>
          <p:cNvSpPr txBox="1"/>
          <p:nvPr/>
        </p:nvSpPr>
        <p:spPr>
          <a:xfrm>
            <a:off x="4758743" y="2110417"/>
            <a:ext cx="2295524" cy="334645"/>
          </a:xfrm>
          <a:prstGeom prst="rect">
            <a:avLst/>
          </a:prstGeom>
        </p:spPr>
        <p:txBody>
          <a:bodyPr vert="horz" wrap="square" lIns="0" tIns="15875" rIns="0" bIns="0" rtlCol="0">
            <a:spAutoFit/>
          </a:bodyPr>
          <a:lstStyle/>
          <a:p>
            <a:pPr marL="12700" algn="ctr">
              <a:lnSpc>
                <a:spcPct val="100000"/>
              </a:lnSpc>
              <a:spcBef>
                <a:spcPts val="125"/>
              </a:spcBef>
            </a:pPr>
            <a:r>
              <a:rPr lang="en-GB" sz="2000" dirty="0">
                <a:latin typeface="Carlito"/>
                <a:cs typeface="Carlito"/>
              </a:rPr>
              <a:t>Nursery</a:t>
            </a:r>
            <a:endParaRPr sz="2000" dirty="0">
              <a:latin typeface="Carlito"/>
              <a:cs typeface="Carlito"/>
            </a:endParaRPr>
          </a:p>
        </p:txBody>
      </p:sp>
      <p:grpSp>
        <p:nvGrpSpPr>
          <p:cNvPr id="16" name="object 16"/>
          <p:cNvGrpSpPr/>
          <p:nvPr/>
        </p:nvGrpSpPr>
        <p:grpSpPr>
          <a:xfrm>
            <a:off x="172424" y="3405893"/>
            <a:ext cx="3768449" cy="1747566"/>
            <a:chOff x="141287" y="2970276"/>
            <a:chExt cx="3851910" cy="1327150"/>
          </a:xfrm>
        </p:grpSpPr>
        <p:sp>
          <p:nvSpPr>
            <p:cNvPr id="17" name="object 17"/>
            <p:cNvSpPr/>
            <p:nvPr/>
          </p:nvSpPr>
          <p:spPr>
            <a:xfrm>
              <a:off x="147637" y="2976626"/>
              <a:ext cx="3839210" cy="1314450"/>
            </a:xfrm>
            <a:custGeom>
              <a:avLst/>
              <a:gdLst/>
              <a:ahLst/>
              <a:cxnLst/>
              <a:rect l="l" t="t" r="r" b="b"/>
              <a:pathLst>
                <a:path w="3839210" h="1314450">
                  <a:moveTo>
                    <a:pt x="3619436" y="0"/>
                  </a:moveTo>
                  <a:lnTo>
                    <a:pt x="219075" y="0"/>
                  </a:lnTo>
                  <a:lnTo>
                    <a:pt x="168842" y="5783"/>
                  </a:lnTo>
                  <a:lnTo>
                    <a:pt x="122730" y="22260"/>
                  </a:lnTo>
                  <a:lnTo>
                    <a:pt x="82054" y="48115"/>
                  </a:lnTo>
                  <a:lnTo>
                    <a:pt x="48127" y="82038"/>
                  </a:lnTo>
                  <a:lnTo>
                    <a:pt x="22266" y="122714"/>
                  </a:lnTo>
                  <a:lnTo>
                    <a:pt x="5785" y="168830"/>
                  </a:lnTo>
                  <a:lnTo>
                    <a:pt x="0" y="219075"/>
                  </a:lnTo>
                  <a:lnTo>
                    <a:pt x="0" y="1095248"/>
                  </a:lnTo>
                  <a:lnTo>
                    <a:pt x="5785" y="1145499"/>
                  </a:lnTo>
                  <a:lnTo>
                    <a:pt x="22266" y="1191633"/>
                  </a:lnTo>
                  <a:lnTo>
                    <a:pt x="48127" y="1232334"/>
                  </a:lnTo>
                  <a:lnTo>
                    <a:pt x="82054" y="1266284"/>
                  </a:lnTo>
                  <a:lnTo>
                    <a:pt x="122730" y="1292164"/>
                  </a:lnTo>
                  <a:lnTo>
                    <a:pt x="168842" y="1308659"/>
                  </a:lnTo>
                  <a:lnTo>
                    <a:pt x="219075" y="1314450"/>
                  </a:lnTo>
                  <a:lnTo>
                    <a:pt x="3619436" y="1314450"/>
                  </a:lnTo>
                  <a:lnTo>
                    <a:pt x="3669687" y="1308659"/>
                  </a:lnTo>
                  <a:lnTo>
                    <a:pt x="3715822" y="1292164"/>
                  </a:lnTo>
                  <a:lnTo>
                    <a:pt x="3756523" y="1266284"/>
                  </a:lnTo>
                  <a:lnTo>
                    <a:pt x="3790472" y="1232334"/>
                  </a:lnTo>
                  <a:lnTo>
                    <a:pt x="3816353" y="1191633"/>
                  </a:lnTo>
                  <a:lnTo>
                    <a:pt x="3832847" y="1145499"/>
                  </a:lnTo>
                  <a:lnTo>
                    <a:pt x="3838638" y="1095248"/>
                  </a:lnTo>
                  <a:lnTo>
                    <a:pt x="3838638" y="219075"/>
                  </a:lnTo>
                  <a:lnTo>
                    <a:pt x="3832847" y="168830"/>
                  </a:lnTo>
                  <a:lnTo>
                    <a:pt x="3816353" y="122714"/>
                  </a:lnTo>
                  <a:lnTo>
                    <a:pt x="3790472" y="82038"/>
                  </a:lnTo>
                  <a:lnTo>
                    <a:pt x="3756523" y="48115"/>
                  </a:lnTo>
                  <a:lnTo>
                    <a:pt x="3715822" y="22260"/>
                  </a:lnTo>
                  <a:lnTo>
                    <a:pt x="3669687" y="5783"/>
                  </a:lnTo>
                  <a:lnTo>
                    <a:pt x="3619436" y="0"/>
                  </a:lnTo>
                  <a:close/>
                </a:path>
              </a:pathLst>
            </a:custGeom>
            <a:solidFill>
              <a:srgbClr val="DAE2F3"/>
            </a:solidFill>
          </p:spPr>
          <p:txBody>
            <a:bodyPr wrap="square" lIns="0" tIns="0" rIns="0" bIns="0" rtlCol="0"/>
            <a:lstStyle/>
            <a:p>
              <a:endParaRPr/>
            </a:p>
          </p:txBody>
        </p:sp>
        <p:sp>
          <p:nvSpPr>
            <p:cNvPr id="18" name="object 18"/>
            <p:cNvSpPr/>
            <p:nvPr/>
          </p:nvSpPr>
          <p:spPr>
            <a:xfrm>
              <a:off x="147637" y="2976626"/>
              <a:ext cx="3839210" cy="1314450"/>
            </a:xfrm>
            <a:custGeom>
              <a:avLst/>
              <a:gdLst/>
              <a:ahLst/>
              <a:cxnLst/>
              <a:rect l="l" t="t" r="r" b="b"/>
              <a:pathLst>
                <a:path w="3839210" h="1314450">
                  <a:moveTo>
                    <a:pt x="0" y="219075"/>
                  </a:moveTo>
                  <a:lnTo>
                    <a:pt x="5785" y="168830"/>
                  </a:lnTo>
                  <a:lnTo>
                    <a:pt x="22266" y="122714"/>
                  </a:lnTo>
                  <a:lnTo>
                    <a:pt x="48127" y="82038"/>
                  </a:lnTo>
                  <a:lnTo>
                    <a:pt x="82054" y="48115"/>
                  </a:lnTo>
                  <a:lnTo>
                    <a:pt x="122730" y="22260"/>
                  </a:lnTo>
                  <a:lnTo>
                    <a:pt x="168842" y="5783"/>
                  </a:lnTo>
                  <a:lnTo>
                    <a:pt x="219075" y="0"/>
                  </a:lnTo>
                  <a:lnTo>
                    <a:pt x="3619436" y="0"/>
                  </a:lnTo>
                  <a:lnTo>
                    <a:pt x="3669687" y="5783"/>
                  </a:lnTo>
                  <a:lnTo>
                    <a:pt x="3715822" y="22260"/>
                  </a:lnTo>
                  <a:lnTo>
                    <a:pt x="3756523" y="48115"/>
                  </a:lnTo>
                  <a:lnTo>
                    <a:pt x="3790472" y="82038"/>
                  </a:lnTo>
                  <a:lnTo>
                    <a:pt x="3816353" y="122714"/>
                  </a:lnTo>
                  <a:lnTo>
                    <a:pt x="3832847" y="168830"/>
                  </a:lnTo>
                  <a:lnTo>
                    <a:pt x="3838638" y="219075"/>
                  </a:lnTo>
                  <a:lnTo>
                    <a:pt x="3838638" y="1095248"/>
                  </a:lnTo>
                  <a:lnTo>
                    <a:pt x="3832847" y="1145499"/>
                  </a:lnTo>
                  <a:lnTo>
                    <a:pt x="3816353" y="1191633"/>
                  </a:lnTo>
                  <a:lnTo>
                    <a:pt x="3790472" y="1232334"/>
                  </a:lnTo>
                  <a:lnTo>
                    <a:pt x="3756523" y="1266284"/>
                  </a:lnTo>
                  <a:lnTo>
                    <a:pt x="3715822" y="1292164"/>
                  </a:lnTo>
                  <a:lnTo>
                    <a:pt x="3669687" y="1308659"/>
                  </a:lnTo>
                  <a:lnTo>
                    <a:pt x="3619436" y="1314450"/>
                  </a:lnTo>
                  <a:lnTo>
                    <a:pt x="219075" y="1314450"/>
                  </a:lnTo>
                  <a:lnTo>
                    <a:pt x="168842" y="1308659"/>
                  </a:lnTo>
                  <a:lnTo>
                    <a:pt x="122730" y="1292164"/>
                  </a:lnTo>
                  <a:lnTo>
                    <a:pt x="82054" y="1266284"/>
                  </a:lnTo>
                  <a:lnTo>
                    <a:pt x="48127" y="1232334"/>
                  </a:lnTo>
                  <a:lnTo>
                    <a:pt x="22266" y="1191633"/>
                  </a:lnTo>
                  <a:lnTo>
                    <a:pt x="5785" y="1145499"/>
                  </a:lnTo>
                  <a:lnTo>
                    <a:pt x="0" y="1095248"/>
                  </a:lnTo>
                  <a:lnTo>
                    <a:pt x="0" y="219075"/>
                  </a:lnTo>
                  <a:close/>
                </a:path>
              </a:pathLst>
            </a:custGeom>
            <a:ln w="12700">
              <a:solidFill>
                <a:srgbClr val="2E528F"/>
              </a:solidFill>
            </a:ln>
          </p:spPr>
          <p:txBody>
            <a:bodyPr wrap="square" lIns="0" tIns="0" rIns="0" bIns="0" rtlCol="0"/>
            <a:lstStyle/>
            <a:p>
              <a:endParaRPr/>
            </a:p>
          </p:txBody>
        </p:sp>
      </p:grpSp>
      <p:sp>
        <p:nvSpPr>
          <p:cNvPr id="19" name="object 19"/>
          <p:cNvSpPr txBox="1"/>
          <p:nvPr/>
        </p:nvSpPr>
        <p:spPr>
          <a:xfrm>
            <a:off x="308242" y="3495807"/>
            <a:ext cx="3512820" cy="1567737"/>
          </a:xfrm>
          <a:prstGeom prst="rect">
            <a:avLst/>
          </a:prstGeom>
        </p:spPr>
        <p:txBody>
          <a:bodyPr vert="horz" wrap="square" lIns="0" tIns="15875" rIns="0" bIns="0" rtlCol="0">
            <a:spAutoFit/>
          </a:bodyPr>
          <a:lstStyle/>
          <a:p>
            <a:pPr marR="1270" algn="ctr">
              <a:lnSpc>
                <a:spcPct val="100000"/>
              </a:lnSpc>
              <a:spcBef>
                <a:spcPts val="125"/>
              </a:spcBef>
            </a:pPr>
            <a:r>
              <a:rPr lang="en-GB" sz="1200" b="1" spc="10" dirty="0">
                <a:latin typeface="Century Gothic" panose="020B0502020202020204" pitchFamily="34" charset="0"/>
                <a:cs typeface="Carlito"/>
              </a:rPr>
              <a:t>COMMUNICATION AND LANGUAGE</a:t>
            </a:r>
          </a:p>
          <a:p>
            <a:pPr marR="1270" algn="just">
              <a:lnSpc>
                <a:spcPct val="100000"/>
              </a:lnSpc>
              <a:spcBef>
                <a:spcPts val="125"/>
              </a:spcBef>
            </a:pPr>
            <a:r>
              <a:rPr lang="en-GB" sz="1100" spc="10" dirty="0">
                <a:latin typeface="Century Gothic" panose="020B0502020202020204" pitchFamily="34" charset="0"/>
              </a:rPr>
              <a:t>This term we are spending lots of time getting to know the children, their likes and interests and encouraging the children to ask for things in nursery that they would like, using simple sentences. We will encourage the children to listen attentively and use their manners at all times. They will engage in lots of exciting story times and sing lots of different songs.</a:t>
            </a:r>
          </a:p>
        </p:txBody>
      </p:sp>
      <p:grpSp>
        <p:nvGrpSpPr>
          <p:cNvPr id="20" name="object 20"/>
          <p:cNvGrpSpPr/>
          <p:nvPr/>
        </p:nvGrpSpPr>
        <p:grpSpPr>
          <a:xfrm>
            <a:off x="126692" y="5289450"/>
            <a:ext cx="3945572" cy="1496950"/>
            <a:chOff x="103187" y="4370451"/>
            <a:chExt cx="3918585" cy="1098550"/>
          </a:xfrm>
        </p:grpSpPr>
        <p:sp>
          <p:nvSpPr>
            <p:cNvPr id="21" name="object 21"/>
            <p:cNvSpPr/>
            <p:nvPr/>
          </p:nvSpPr>
          <p:spPr>
            <a:xfrm>
              <a:off x="109537" y="4376801"/>
              <a:ext cx="3905885" cy="1085850"/>
            </a:xfrm>
            <a:custGeom>
              <a:avLst/>
              <a:gdLst/>
              <a:ahLst/>
              <a:cxnLst/>
              <a:rect l="l" t="t" r="r" b="b"/>
              <a:pathLst>
                <a:path w="3905885" h="1085850">
                  <a:moveTo>
                    <a:pt x="3724211" y="0"/>
                  </a:moveTo>
                  <a:lnTo>
                    <a:pt x="180975" y="0"/>
                  </a:lnTo>
                  <a:lnTo>
                    <a:pt x="132864" y="6464"/>
                  </a:lnTo>
                  <a:lnTo>
                    <a:pt x="89633" y="24708"/>
                  </a:lnTo>
                  <a:lnTo>
                    <a:pt x="53006" y="53006"/>
                  </a:lnTo>
                  <a:lnTo>
                    <a:pt x="24708" y="89633"/>
                  </a:lnTo>
                  <a:lnTo>
                    <a:pt x="6464" y="132864"/>
                  </a:lnTo>
                  <a:lnTo>
                    <a:pt x="0" y="180975"/>
                  </a:lnTo>
                  <a:lnTo>
                    <a:pt x="0" y="904748"/>
                  </a:lnTo>
                  <a:lnTo>
                    <a:pt x="6464" y="952867"/>
                  </a:lnTo>
                  <a:lnTo>
                    <a:pt x="24708" y="996122"/>
                  </a:lnTo>
                  <a:lnTo>
                    <a:pt x="53006" y="1032779"/>
                  </a:lnTo>
                  <a:lnTo>
                    <a:pt x="89633" y="1061108"/>
                  </a:lnTo>
                  <a:lnTo>
                    <a:pt x="132864" y="1079375"/>
                  </a:lnTo>
                  <a:lnTo>
                    <a:pt x="180975" y="1085850"/>
                  </a:lnTo>
                  <a:lnTo>
                    <a:pt x="3724211" y="1085850"/>
                  </a:lnTo>
                  <a:lnTo>
                    <a:pt x="3772375" y="1079375"/>
                  </a:lnTo>
                  <a:lnTo>
                    <a:pt x="3815642" y="1061108"/>
                  </a:lnTo>
                  <a:lnTo>
                    <a:pt x="3852291" y="1032779"/>
                  </a:lnTo>
                  <a:lnTo>
                    <a:pt x="3880600" y="996122"/>
                  </a:lnTo>
                  <a:lnTo>
                    <a:pt x="3898848" y="952867"/>
                  </a:lnTo>
                  <a:lnTo>
                    <a:pt x="3905313" y="904748"/>
                  </a:lnTo>
                  <a:lnTo>
                    <a:pt x="3905313" y="180975"/>
                  </a:lnTo>
                  <a:lnTo>
                    <a:pt x="3898848" y="132864"/>
                  </a:lnTo>
                  <a:lnTo>
                    <a:pt x="3880600" y="89633"/>
                  </a:lnTo>
                  <a:lnTo>
                    <a:pt x="3852291" y="53006"/>
                  </a:lnTo>
                  <a:lnTo>
                    <a:pt x="3815642" y="24708"/>
                  </a:lnTo>
                  <a:lnTo>
                    <a:pt x="3772375" y="6464"/>
                  </a:lnTo>
                  <a:lnTo>
                    <a:pt x="3724211" y="0"/>
                  </a:lnTo>
                  <a:close/>
                </a:path>
              </a:pathLst>
            </a:custGeom>
            <a:solidFill>
              <a:srgbClr val="DAE2F3"/>
            </a:solidFill>
          </p:spPr>
          <p:txBody>
            <a:bodyPr wrap="square" lIns="0" tIns="0" rIns="0" bIns="0" rtlCol="0"/>
            <a:lstStyle/>
            <a:p>
              <a:endParaRPr/>
            </a:p>
          </p:txBody>
        </p:sp>
        <p:sp>
          <p:nvSpPr>
            <p:cNvPr id="22" name="object 22"/>
            <p:cNvSpPr/>
            <p:nvPr/>
          </p:nvSpPr>
          <p:spPr>
            <a:xfrm>
              <a:off x="109537" y="4376801"/>
              <a:ext cx="3905885" cy="1085850"/>
            </a:xfrm>
            <a:custGeom>
              <a:avLst/>
              <a:gdLst/>
              <a:ahLst/>
              <a:cxnLst/>
              <a:rect l="l" t="t" r="r" b="b"/>
              <a:pathLst>
                <a:path w="3905885" h="1085850">
                  <a:moveTo>
                    <a:pt x="0" y="180975"/>
                  </a:moveTo>
                  <a:lnTo>
                    <a:pt x="6464" y="132864"/>
                  </a:lnTo>
                  <a:lnTo>
                    <a:pt x="24708" y="89633"/>
                  </a:lnTo>
                  <a:lnTo>
                    <a:pt x="53006" y="53006"/>
                  </a:lnTo>
                  <a:lnTo>
                    <a:pt x="89633" y="24708"/>
                  </a:lnTo>
                  <a:lnTo>
                    <a:pt x="132864" y="6464"/>
                  </a:lnTo>
                  <a:lnTo>
                    <a:pt x="180975" y="0"/>
                  </a:lnTo>
                  <a:lnTo>
                    <a:pt x="3724211" y="0"/>
                  </a:lnTo>
                  <a:lnTo>
                    <a:pt x="3772375" y="6464"/>
                  </a:lnTo>
                  <a:lnTo>
                    <a:pt x="3815642" y="24708"/>
                  </a:lnTo>
                  <a:lnTo>
                    <a:pt x="3852291" y="53006"/>
                  </a:lnTo>
                  <a:lnTo>
                    <a:pt x="3880600" y="89633"/>
                  </a:lnTo>
                  <a:lnTo>
                    <a:pt x="3898848" y="132864"/>
                  </a:lnTo>
                  <a:lnTo>
                    <a:pt x="3905313" y="180975"/>
                  </a:lnTo>
                  <a:lnTo>
                    <a:pt x="3905313" y="904748"/>
                  </a:lnTo>
                  <a:lnTo>
                    <a:pt x="3898848" y="952867"/>
                  </a:lnTo>
                  <a:lnTo>
                    <a:pt x="3880600" y="996122"/>
                  </a:lnTo>
                  <a:lnTo>
                    <a:pt x="3852291" y="1032779"/>
                  </a:lnTo>
                  <a:lnTo>
                    <a:pt x="3815642" y="1061108"/>
                  </a:lnTo>
                  <a:lnTo>
                    <a:pt x="3772375" y="1079375"/>
                  </a:lnTo>
                  <a:lnTo>
                    <a:pt x="3724211" y="1085850"/>
                  </a:lnTo>
                  <a:lnTo>
                    <a:pt x="180975" y="1085850"/>
                  </a:lnTo>
                  <a:lnTo>
                    <a:pt x="132864" y="1079375"/>
                  </a:lnTo>
                  <a:lnTo>
                    <a:pt x="89633" y="1061108"/>
                  </a:lnTo>
                  <a:lnTo>
                    <a:pt x="53006" y="1032779"/>
                  </a:lnTo>
                  <a:lnTo>
                    <a:pt x="24708" y="996122"/>
                  </a:lnTo>
                  <a:lnTo>
                    <a:pt x="6464" y="952867"/>
                  </a:lnTo>
                  <a:lnTo>
                    <a:pt x="0" y="904748"/>
                  </a:lnTo>
                  <a:lnTo>
                    <a:pt x="0" y="180975"/>
                  </a:lnTo>
                  <a:close/>
                </a:path>
              </a:pathLst>
            </a:custGeom>
            <a:ln w="12700">
              <a:solidFill>
                <a:srgbClr val="2E528F"/>
              </a:solidFill>
            </a:ln>
          </p:spPr>
          <p:txBody>
            <a:bodyPr wrap="square" lIns="0" tIns="0" rIns="0" bIns="0" rtlCol="0"/>
            <a:lstStyle/>
            <a:p>
              <a:endParaRPr/>
            </a:p>
          </p:txBody>
        </p:sp>
      </p:grpSp>
      <p:sp>
        <p:nvSpPr>
          <p:cNvPr id="23" name="object 23"/>
          <p:cNvSpPr txBox="1"/>
          <p:nvPr/>
        </p:nvSpPr>
        <p:spPr>
          <a:xfrm>
            <a:off x="243932" y="5324100"/>
            <a:ext cx="3714929" cy="1193275"/>
          </a:xfrm>
          <a:prstGeom prst="rect">
            <a:avLst/>
          </a:prstGeom>
        </p:spPr>
        <p:txBody>
          <a:bodyPr vert="horz" wrap="square" lIns="0" tIns="15875" rIns="0" bIns="0" rtlCol="0">
            <a:spAutoFit/>
          </a:bodyPr>
          <a:lstStyle/>
          <a:p>
            <a:pPr marR="3175" algn="ctr">
              <a:lnSpc>
                <a:spcPct val="100000"/>
              </a:lnSpc>
              <a:spcBef>
                <a:spcPts val="125"/>
              </a:spcBef>
            </a:pPr>
            <a:r>
              <a:rPr lang="en-GB" sz="1100" b="1" spc="10" dirty="0">
                <a:latin typeface="Century Gothic" panose="020B0502020202020204" pitchFamily="34" charset="0"/>
                <a:cs typeface="Carlito"/>
              </a:rPr>
              <a:t>PERSONAL, SOCIAL AND EMOTIONAL DEVELOPMENT </a:t>
            </a:r>
          </a:p>
          <a:p>
            <a:pPr marL="7620" marR="3175" algn="just">
              <a:spcBef>
                <a:spcPts val="260"/>
              </a:spcBef>
            </a:pPr>
            <a:r>
              <a:rPr lang="en-GB" sz="1050" spc="10" dirty="0">
                <a:latin typeface="Century Gothic" panose="020B0502020202020204" pitchFamily="34" charset="0"/>
              </a:rPr>
              <a:t>In our ‘All About me!’ theme, children are developing their ability to see themselves as special, unique and a valuable member of our nursery class and the wider community. We teach children how to build relationships with their peers and adults in class. We will be learning how to play together and communicate. </a:t>
            </a:r>
          </a:p>
        </p:txBody>
      </p:sp>
      <p:grpSp>
        <p:nvGrpSpPr>
          <p:cNvPr id="28" name="object 28"/>
          <p:cNvGrpSpPr/>
          <p:nvPr/>
        </p:nvGrpSpPr>
        <p:grpSpPr>
          <a:xfrm>
            <a:off x="8193150" y="1903226"/>
            <a:ext cx="3855718" cy="1190203"/>
            <a:chOff x="8215376" y="1694289"/>
            <a:chExt cx="3855718" cy="1644287"/>
          </a:xfrm>
        </p:grpSpPr>
        <p:sp>
          <p:nvSpPr>
            <p:cNvPr id="29" name="object 29"/>
            <p:cNvSpPr/>
            <p:nvPr/>
          </p:nvSpPr>
          <p:spPr>
            <a:xfrm>
              <a:off x="8251569" y="1694289"/>
              <a:ext cx="3819525" cy="1628774"/>
            </a:xfrm>
            <a:custGeom>
              <a:avLst/>
              <a:gdLst/>
              <a:ahLst/>
              <a:cxnLst/>
              <a:rect l="l" t="t" r="r" b="b"/>
              <a:pathLst>
                <a:path w="3819525" h="1628775">
                  <a:moveTo>
                    <a:pt x="3547999" y="0"/>
                  </a:moveTo>
                  <a:lnTo>
                    <a:pt x="271399" y="0"/>
                  </a:lnTo>
                  <a:lnTo>
                    <a:pt x="222622" y="4373"/>
                  </a:lnTo>
                  <a:lnTo>
                    <a:pt x="176711" y="16982"/>
                  </a:lnTo>
                  <a:lnTo>
                    <a:pt x="134431" y="37060"/>
                  </a:lnTo>
                  <a:lnTo>
                    <a:pt x="96552" y="63839"/>
                  </a:lnTo>
                  <a:lnTo>
                    <a:pt x="63839" y="96552"/>
                  </a:lnTo>
                  <a:lnTo>
                    <a:pt x="37060" y="134431"/>
                  </a:lnTo>
                  <a:lnTo>
                    <a:pt x="16982" y="176711"/>
                  </a:lnTo>
                  <a:lnTo>
                    <a:pt x="4373" y="222622"/>
                  </a:lnTo>
                  <a:lnTo>
                    <a:pt x="0" y="271399"/>
                  </a:lnTo>
                  <a:lnTo>
                    <a:pt x="0" y="1357249"/>
                  </a:lnTo>
                  <a:lnTo>
                    <a:pt x="4373" y="1406029"/>
                  </a:lnTo>
                  <a:lnTo>
                    <a:pt x="16982" y="1451953"/>
                  </a:lnTo>
                  <a:lnTo>
                    <a:pt x="37060" y="1494249"/>
                  </a:lnTo>
                  <a:lnTo>
                    <a:pt x="63839" y="1532148"/>
                  </a:lnTo>
                  <a:lnTo>
                    <a:pt x="96552" y="1564882"/>
                  </a:lnTo>
                  <a:lnTo>
                    <a:pt x="134431" y="1591681"/>
                  </a:lnTo>
                  <a:lnTo>
                    <a:pt x="176711" y="1611776"/>
                  </a:lnTo>
                  <a:lnTo>
                    <a:pt x="222622" y="1624397"/>
                  </a:lnTo>
                  <a:lnTo>
                    <a:pt x="271399" y="1628775"/>
                  </a:lnTo>
                  <a:lnTo>
                    <a:pt x="3547999" y="1628775"/>
                  </a:lnTo>
                  <a:lnTo>
                    <a:pt x="3596779" y="1624397"/>
                  </a:lnTo>
                  <a:lnTo>
                    <a:pt x="3642703" y="1611776"/>
                  </a:lnTo>
                  <a:lnTo>
                    <a:pt x="3684999" y="1591681"/>
                  </a:lnTo>
                  <a:lnTo>
                    <a:pt x="3722898" y="1564882"/>
                  </a:lnTo>
                  <a:lnTo>
                    <a:pt x="3755632" y="1532148"/>
                  </a:lnTo>
                  <a:lnTo>
                    <a:pt x="3782431" y="1494249"/>
                  </a:lnTo>
                  <a:lnTo>
                    <a:pt x="3802526" y="1451953"/>
                  </a:lnTo>
                  <a:lnTo>
                    <a:pt x="3815147" y="1406029"/>
                  </a:lnTo>
                  <a:lnTo>
                    <a:pt x="3819525" y="1357249"/>
                  </a:lnTo>
                  <a:lnTo>
                    <a:pt x="3819525" y="271399"/>
                  </a:lnTo>
                  <a:lnTo>
                    <a:pt x="3815147" y="222622"/>
                  </a:lnTo>
                  <a:lnTo>
                    <a:pt x="3802526" y="176711"/>
                  </a:lnTo>
                  <a:lnTo>
                    <a:pt x="3782431" y="134431"/>
                  </a:lnTo>
                  <a:lnTo>
                    <a:pt x="3755632" y="96552"/>
                  </a:lnTo>
                  <a:lnTo>
                    <a:pt x="3722898" y="63839"/>
                  </a:lnTo>
                  <a:lnTo>
                    <a:pt x="3684999" y="37060"/>
                  </a:lnTo>
                  <a:lnTo>
                    <a:pt x="3642703" y="16982"/>
                  </a:lnTo>
                  <a:lnTo>
                    <a:pt x="3596779" y="4373"/>
                  </a:lnTo>
                  <a:lnTo>
                    <a:pt x="3547999" y="0"/>
                  </a:lnTo>
                  <a:close/>
                </a:path>
              </a:pathLst>
            </a:custGeom>
            <a:solidFill>
              <a:srgbClr val="DAE2F3"/>
            </a:solidFill>
          </p:spPr>
          <p:txBody>
            <a:bodyPr wrap="square" lIns="0" tIns="0" rIns="0" bIns="0" rtlCol="0"/>
            <a:lstStyle/>
            <a:p>
              <a:endParaRPr dirty="0"/>
            </a:p>
          </p:txBody>
        </p:sp>
        <p:sp>
          <p:nvSpPr>
            <p:cNvPr id="30" name="object 30"/>
            <p:cNvSpPr/>
            <p:nvPr/>
          </p:nvSpPr>
          <p:spPr>
            <a:xfrm>
              <a:off x="8215376" y="1709801"/>
              <a:ext cx="3819525" cy="1628775"/>
            </a:xfrm>
            <a:custGeom>
              <a:avLst/>
              <a:gdLst/>
              <a:ahLst/>
              <a:cxnLst/>
              <a:rect l="l" t="t" r="r" b="b"/>
              <a:pathLst>
                <a:path w="3819525" h="1628775">
                  <a:moveTo>
                    <a:pt x="0" y="271399"/>
                  </a:moveTo>
                  <a:lnTo>
                    <a:pt x="4373" y="222622"/>
                  </a:lnTo>
                  <a:lnTo>
                    <a:pt x="16982" y="176711"/>
                  </a:lnTo>
                  <a:lnTo>
                    <a:pt x="37060" y="134431"/>
                  </a:lnTo>
                  <a:lnTo>
                    <a:pt x="63839" y="96552"/>
                  </a:lnTo>
                  <a:lnTo>
                    <a:pt x="96552" y="63839"/>
                  </a:lnTo>
                  <a:lnTo>
                    <a:pt x="134431" y="37060"/>
                  </a:lnTo>
                  <a:lnTo>
                    <a:pt x="176711" y="16982"/>
                  </a:lnTo>
                  <a:lnTo>
                    <a:pt x="222622" y="4373"/>
                  </a:lnTo>
                  <a:lnTo>
                    <a:pt x="271399" y="0"/>
                  </a:lnTo>
                  <a:lnTo>
                    <a:pt x="3547999" y="0"/>
                  </a:lnTo>
                  <a:lnTo>
                    <a:pt x="3596779" y="4373"/>
                  </a:lnTo>
                  <a:lnTo>
                    <a:pt x="3642703" y="16982"/>
                  </a:lnTo>
                  <a:lnTo>
                    <a:pt x="3684999" y="37060"/>
                  </a:lnTo>
                  <a:lnTo>
                    <a:pt x="3722898" y="63839"/>
                  </a:lnTo>
                  <a:lnTo>
                    <a:pt x="3755632" y="96552"/>
                  </a:lnTo>
                  <a:lnTo>
                    <a:pt x="3782431" y="134431"/>
                  </a:lnTo>
                  <a:lnTo>
                    <a:pt x="3802526" y="176711"/>
                  </a:lnTo>
                  <a:lnTo>
                    <a:pt x="3815147" y="222622"/>
                  </a:lnTo>
                  <a:lnTo>
                    <a:pt x="3819525" y="271399"/>
                  </a:lnTo>
                  <a:lnTo>
                    <a:pt x="3819525" y="1357249"/>
                  </a:lnTo>
                  <a:lnTo>
                    <a:pt x="3815147" y="1406029"/>
                  </a:lnTo>
                  <a:lnTo>
                    <a:pt x="3802526" y="1451953"/>
                  </a:lnTo>
                  <a:lnTo>
                    <a:pt x="3782431" y="1494249"/>
                  </a:lnTo>
                  <a:lnTo>
                    <a:pt x="3755632" y="1532148"/>
                  </a:lnTo>
                  <a:lnTo>
                    <a:pt x="3722898" y="1564882"/>
                  </a:lnTo>
                  <a:lnTo>
                    <a:pt x="3684999" y="1591681"/>
                  </a:lnTo>
                  <a:lnTo>
                    <a:pt x="3642703" y="1611776"/>
                  </a:lnTo>
                  <a:lnTo>
                    <a:pt x="3596779" y="1624397"/>
                  </a:lnTo>
                  <a:lnTo>
                    <a:pt x="3547999" y="1628775"/>
                  </a:lnTo>
                  <a:lnTo>
                    <a:pt x="271399" y="1628775"/>
                  </a:lnTo>
                  <a:lnTo>
                    <a:pt x="222622" y="1624397"/>
                  </a:lnTo>
                  <a:lnTo>
                    <a:pt x="176711" y="1611776"/>
                  </a:lnTo>
                  <a:lnTo>
                    <a:pt x="134431" y="1591681"/>
                  </a:lnTo>
                  <a:lnTo>
                    <a:pt x="96552" y="1564882"/>
                  </a:lnTo>
                  <a:lnTo>
                    <a:pt x="63839" y="1532148"/>
                  </a:lnTo>
                  <a:lnTo>
                    <a:pt x="37060" y="1494249"/>
                  </a:lnTo>
                  <a:lnTo>
                    <a:pt x="16982" y="1451953"/>
                  </a:lnTo>
                  <a:lnTo>
                    <a:pt x="4373" y="1406029"/>
                  </a:lnTo>
                  <a:lnTo>
                    <a:pt x="0" y="1357249"/>
                  </a:lnTo>
                  <a:lnTo>
                    <a:pt x="0" y="271399"/>
                  </a:lnTo>
                  <a:close/>
                </a:path>
              </a:pathLst>
            </a:custGeom>
            <a:ln w="12700">
              <a:solidFill>
                <a:srgbClr val="2E528F"/>
              </a:solidFill>
            </a:ln>
          </p:spPr>
          <p:txBody>
            <a:bodyPr wrap="square" lIns="0" tIns="0" rIns="0" bIns="0" rtlCol="0"/>
            <a:lstStyle/>
            <a:p>
              <a:endParaRPr/>
            </a:p>
          </p:txBody>
        </p:sp>
      </p:grpSp>
      <p:sp>
        <p:nvSpPr>
          <p:cNvPr id="31" name="object 31"/>
          <p:cNvSpPr txBox="1"/>
          <p:nvPr/>
        </p:nvSpPr>
        <p:spPr>
          <a:xfrm>
            <a:off x="8374442" y="1952835"/>
            <a:ext cx="3456940" cy="1059906"/>
          </a:xfrm>
          <a:prstGeom prst="rect">
            <a:avLst/>
          </a:prstGeom>
        </p:spPr>
        <p:txBody>
          <a:bodyPr vert="horz" wrap="square" lIns="0" tIns="15875" rIns="0" bIns="0" rtlCol="0">
            <a:spAutoFit/>
          </a:bodyPr>
          <a:lstStyle/>
          <a:p>
            <a:pPr algn="ctr">
              <a:lnSpc>
                <a:spcPct val="100000"/>
              </a:lnSpc>
              <a:spcBef>
                <a:spcPts val="125"/>
              </a:spcBef>
            </a:pPr>
            <a:r>
              <a:rPr lang="en-GB" sz="1200" b="1" spc="5" dirty="0">
                <a:latin typeface="Century Gothic" panose="020B0502020202020204" pitchFamily="34" charset="0"/>
                <a:cs typeface="Carlito"/>
              </a:rPr>
              <a:t>UNDERSTANDING THE WORLD</a:t>
            </a:r>
          </a:p>
          <a:p>
            <a:pPr algn="just">
              <a:lnSpc>
                <a:spcPct val="100000"/>
              </a:lnSpc>
              <a:spcBef>
                <a:spcPts val="125"/>
              </a:spcBef>
            </a:pPr>
            <a:r>
              <a:rPr lang="en-GB" sz="1100" spc="10" dirty="0">
                <a:latin typeface="Century Gothic" panose="020B0502020202020204" pitchFamily="34" charset="0"/>
              </a:rPr>
              <a:t>In our ‘All about Me!’ theme we will be talking about ourselves, what we look like and how we are similar and different to our friends in nursery. We will talk about who lives at home with us and the  people who are special to us in our families.. </a:t>
            </a:r>
          </a:p>
        </p:txBody>
      </p:sp>
      <p:grpSp>
        <p:nvGrpSpPr>
          <p:cNvPr id="32" name="object 32"/>
          <p:cNvGrpSpPr/>
          <p:nvPr/>
        </p:nvGrpSpPr>
        <p:grpSpPr>
          <a:xfrm>
            <a:off x="8209024" y="174110"/>
            <a:ext cx="3775075" cy="1598519"/>
            <a:chOff x="8209026" y="112776"/>
            <a:chExt cx="3775075" cy="1536700"/>
          </a:xfrm>
        </p:grpSpPr>
        <p:sp>
          <p:nvSpPr>
            <p:cNvPr id="33" name="object 33"/>
            <p:cNvSpPr/>
            <p:nvPr/>
          </p:nvSpPr>
          <p:spPr>
            <a:xfrm>
              <a:off x="8215376" y="119126"/>
              <a:ext cx="3762375" cy="1524000"/>
            </a:xfrm>
            <a:custGeom>
              <a:avLst/>
              <a:gdLst/>
              <a:ahLst/>
              <a:cxnLst/>
              <a:rect l="l" t="t" r="r" b="b"/>
              <a:pathLst>
                <a:path w="3762375" h="1524000">
                  <a:moveTo>
                    <a:pt x="3508248" y="0"/>
                  </a:moveTo>
                  <a:lnTo>
                    <a:pt x="254000" y="0"/>
                  </a:lnTo>
                  <a:lnTo>
                    <a:pt x="208328" y="4090"/>
                  </a:lnTo>
                  <a:lnTo>
                    <a:pt x="165349" y="15884"/>
                  </a:lnTo>
                  <a:lnTo>
                    <a:pt x="125777" y="34666"/>
                  </a:lnTo>
                  <a:lnTo>
                    <a:pt x="90328" y="59719"/>
                  </a:lnTo>
                  <a:lnTo>
                    <a:pt x="59719" y="90328"/>
                  </a:lnTo>
                  <a:lnTo>
                    <a:pt x="34666" y="125777"/>
                  </a:lnTo>
                  <a:lnTo>
                    <a:pt x="15884" y="165349"/>
                  </a:lnTo>
                  <a:lnTo>
                    <a:pt x="4090" y="208328"/>
                  </a:lnTo>
                  <a:lnTo>
                    <a:pt x="0" y="254000"/>
                  </a:lnTo>
                  <a:lnTo>
                    <a:pt x="0" y="1269873"/>
                  </a:lnTo>
                  <a:lnTo>
                    <a:pt x="4090" y="1315548"/>
                  </a:lnTo>
                  <a:lnTo>
                    <a:pt x="15884" y="1358539"/>
                  </a:lnTo>
                  <a:lnTo>
                    <a:pt x="34666" y="1398128"/>
                  </a:lnTo>
                  <a:lnTo>
                    <a:pt x="59719" y="1433597"/>
                  </a:lnTo>
                  <a:lnTo>
                    <a:pt x="90328" y="1464227"/>
                  </a:lnTo>
                  <a:lnTo>
                    <a:pt x="125777" y="1489300"/>
                  </a:lnTo>
                  <a:lnTo>
                    <a:pt x="165349" y="1508099"/>
                  </a:lnTo>
                  <a:lnTo>
                    <a:pt x="208328" y="1519905"/>
                  </a:lnTo>
                  <a:lnTo>
                    <a:pt x="254000" y="1524000"/>
                  </a:lnTo>
                  <a:lnTo>
                    <a:pt x="3508248" y="1524000"/>
                  </a:lnTo>
                  <a:lnTo>
                    <a:pt x="3553923" y="1519905"/>
                  </a:lnTo>
                  <a:lnTo>
                    <a:pt x="3596914" y="1508099"/>
                  </a:lnTo>
                  <a:lnTo>
                    <a:pt x="3636503" y="1489300"/>
                  </a:lnTo>
                  <a:lnTo>
                    <a:pt x="3671972" y="1464227"/>
                  </a:lnTo>
                  <a:lnTo>
                    <a:pt x="3702602" y="1433597"/>
                  </a:lnTo>
                  <a:lnTo>
                    <a:pt x="3727675" y="1398128"/>
                  </a:lnTo>
                  <a:lnTo>
                    <a:pt x="3746474" y="1358539"/>
                  </a:lnTo>
                  <a:lnTo>
                    <a:pt x="3758280" y="1315548"/>
                  </a:lnTo>
                  <a:lnTo>
                    <a:pt x="3762375" y="1269873"/>
                  </a:lnTo>
                  <a:lnTo>
                    <a:pt x="3762375" y="254000"/>
                  </a:lnTo>
                  <a:lnTo>
                    <a:pt x="3758280" y="208328"/>
                  </a:lnTo>
                  <a:lnTo>
                    <a:pt x="3746474" y="165349"/>
                  </a:lnTo>
                  <a:lnTo>
                    <a:pt x="3727675" y="125777"/>
                  </a:lnTo>
                  <a:lnTo>
                    <a:pt x="3702602" y="90328"/>
                  </a:lnTo>
                  <a:lnTo>
                    <a:pt x="3671972" y="59719"/>
                  </a:lnTo>
                  <a:lnTo>
                    <a:pt x="3636503" y="34666"/>
                  </a:lnTo>
                  <a:lnTo>
                    <a:pt x="3596914" y="15884"/>
                  </a:lnTo>
                  <a:lnTo>
                    <a:pt x="3553923" y="4090"/>
                  </a:lnTo>
                  <a:lnTo>
                    <a:pt x="3508248" y="0"/>
                  </a:lnTo>
                  <a:close/>
                </a:path>
              </a:pathLst>
            </a:custGeom>
            <a:solidFill>
              <a:srgbClr val="DAE2F3"/>
            </a:solidFill>
          </p:spPr>
          <p:txBody>
            <a:bodyPr wrap="square" lIns="0" tIns="0" rIns="0" bIns="0" rtlCol="0"/>
            <a:lstStyle/>
            <a:p>
              <a:endParaRPr/>
            </a:p>
          </p:txBody>
        </p:sp>
        <p:sp>
          <p:nvSpPr>
            <p:cNvPr id="34" name="object 34"/>
            <p:cNvSpPr/>
            <p:nvPr/>
          </p:nvSpPr>
          <p:spPr>
            <a:xfrm>
              <a:off x="8215376" y="119126"/>
              <a:ext cx="3762375" cy="1524000"/>
            </a:xfrm>
            <a:custGeom>
              <a:avLst/>
              <a:gdLst/>
              <a:ahLst/>
              <a:cxnLst/>
              <a:rect l="l" t="t" r="r" b="b"/>
              <a:pathLst>
                <a:path w="3762375" h="1524000">
                  <a:moveTo>
                    <a:pt x="0" y="254000"/>
                  </a:moveTo>
                  <a:lnTo>
                    <a:pt x="4090" y="208328"/>
                  </a:lnTo>
                  <a:lnTo>
                    <a:pt x="15884" y="165349"/>
                  </a:lnTo>
                  <a:lnTo>
                    <a:pt x="34666" y="125777"/>
                  </a:lnTo>
                  <a:lnTo>
                    <a:pt x="59719" y="90328"/>
                  </a:lnTo>
                  <a:lnTo>
                    <a:pt x="90328" y="59719"/>
                  </a:lnTo>
                  <a:lnTo>
                    <a:pt x="125777" y="34666"/>
                  </a:lnTo>
                  <a:lnTo>
                    <a:pt x="165349" y="15884"/>
                  </a:lnTo>
                  <a:lnTo>
                    <a:pt x="208328" y="4090"/>
                  </a:lnTo>
                  <a:lnTo>
                    <a:pt x="254000" y="0"/>
                  </a:lnTo>
                  <a:lnTo>
                    <a:pt x="3508248" y="0"/>
                  </a:lnTo>
                  <a:lnTo>
                    <a:pt x="3553923" y="4090"/>
                  </a:lnTo>
                  <a:lnTo>
                    <a:pt x="3596914" y="15884"/>
                  </a:lnTo>
                  <a:lnTo>
                    <a:pt x="3636503" y="34666"/>
                  </a:lnTo>
                  <a:lnTo>
                    <a:pt x="3671972" y="59719"/>
                  </a:lnTo>
                  <a:lnTo>
                    <a:pt x="3702602" y="90328"/>
                  </a:lnTo>
                  <a:lnTo>
                    <a:pt x="3727675" y="125777"/>
                  </a:lnTo>
                  <a:lnTo>
                    <a:pt x="3746474" y="165349"/>
                  </a:lnTo>
                  <a:lnTo>
                    <a:pt x="3758280" y="208328"/>
                  </a:lnTo>
                  <a:lnTo>
                    <a:pt x="3762375" y="254000"/>
                  </a:lnTo>
                  <a:lnTo>
                    <a:pt x="3762375" y="1269873"/>
                  </a:lnTo>
                  <a:lnTo>
                    <a:pt x="3758280" y="1315548"/>
                  </a:lnTo>
                  <a:lnTo>
                    <a:pt x="3746474" y="1358539"/>
                  </a:lnTo>
                  <a:lnTo>
                    <a:pt x="3727675" y="1398128"/>
                  </a:lnTo>
                  <a:lnTo>
                    <a:pt x="3702602" y="1433597"/>
                  </a:lnTo>
                  <a:lnTo>
                    <a:pt x="3671972" y="1464227"/>
                  </a:lnTo>
                  <a:lnTo>
                    <a:pt x="3636503" y="1489300"/>
                  </a:lnTo>
                  <a:lnTo>
                    <a:pt x="3596914" y="1508099"/>
                  </a:lnTo>
                  <a:lnTo>
                    <a:pt x="3553923" y="1519905"/>
                  </a:lnTo>
                  <a:lnTo>
                    <a:pt x="3508248" y="1524000"/>
                  </a:lnTo>
                  <a:lnTo>
                    <a:pt x="254000" y="1524000"/>
                  </a:lnTo>
                  <a:lnTo>
                    <a:pt x="208328" y="1519905"/>
                  </a:lnTo>
                  <a:lnTo>
                    <a:pt x="165349" y="1508099"/>
                  </a:lnTo>
                  <a:lnTo>
                    <a:pt x="125777" y="1489300"/>
                  </a:lnTo>
                  <a:lnTo>
                    <a:pt x="90328" y="1464227"/>
                  </a:lnTo>
                  <a:lnTo>
                    <a:pt x="59719" y="1433597"/>
                  </a:lnTo>
                  <a:lnTo>
                    <a:pt x="34666" y="1398128"/>
                  </a:lnTo>
                  <a:lnTo>
                    <a:pt x="15884" y="1358539"/>
                  </a:lnTo>
                  <a:lnTo>
                    <a:pt x="4090" y="1315548"/>
                  </a:lnTo>
                  <a:lnTo>
                    <a:pt x="0" y="1269873"/>
                  </a:lnTo>
                  <a:lnTo>
                    <a:pt x="0" y="254000"/>
                  </a:lnTo>
                  <a:close/>
                </a:path>
              </a:pathLst>
            </a:custGeom>
            <a:ln w="12700">
              <a:solidFill>
                <a:srgbClr val="2E528F"/>
              </a:solidFill>
            </a:ln>
          </p:spPr>
          <p:txBody>
            <a:bodyPr wrap="square" lIns="0" tIns="0" rIns="0" bIns="0" rtlCol="0"/>
            <a:lstStyle/>
            <a:p>
              <a:endParaRPr/>
            </a:p>
          </p:txBody>
        </p:sp>
      </p:grpSp>
      <p:sp>
        <p:nvSpPr>
          <p:cNvPr id="35" name="object 35"/>
          <p:cNvSpPr txBox="1"/>
          <p:nvPr/>
        </p:nvSpPr>
        <p:spPr>
          <a:xfrm>
            <a:off x="8278238" y="224518"/>
            <a:ext cx="3699511" cy="1440778"/>
          </a:xfrm>
          <a:prstGeom prst="rect">
            <a:avLst/>
          </a:prstGeom>
        </p:spPr>
        <p:txBody>
          <a:bodyPr vert="horz" wrap="square" lIns="0" tIns="32384" rIns="0" bIns="0" rtlCol="0">
            <a:spAutoFit/>
          </a:bodyPr>
          <a:lstStyle/>
          <a:p>
            <a:pPr marL="10795" algn="ctr">
              <a:lnSpc>
                <a:spcPct val="100000"/>
              </a:lnSpc>
              <a:spcBef>
                <a:spcPts val="254"/>
              </a:spcBef>
            </a:pPr>
            <a:r>
              <a:rPr sz="1200" b="1" spc="5" dirty="0">
                <a:latin typeface="Century Gothic" panose="020B0502020202020204" pitchFamily="34" charset="0"/>
                <a:cs typeface="Carlito"/>
              </a:rPr>
              <a:t>MATHS</a:t>
            </a:r>
            <a:endParaRPr lang="en-GB" sz="1200" b="1" spc="5" dirty="0">
              <a:latin typeface="Century Gothic" panose="020B0502020202020204" pitchFamily="34" charset="0"/>
              <a:cs typeface="Carlito"/>
            </a:endParaRPr>
          </a:p>
          <a:p>
            <a:pPr marL="10795" algn="just">
              <a:lnSpc>
                <a:spcPct val="100000"/>
              </a:lnSpc>
              <a:spcBef>
                <a:spcPts val="254"/>
              </a:spcBef>
            </a:pPr>
            <a:r>
              <a:rPr lang="en-GB" sz="1100" spc="10" dirty="0">
                <a:latin typeface="Century Gothic" panose="020B0502020202020204" pitchFamily="34" charset="0"/>
              </a:rPr>
              <a:t>In maths we will introduce the children to numbers 1,2 and 3. We will count objects and learn about what each of the numbers represents.  We will learn how to compare sets of objects talking about which is more and which is less. We will sing lots of songs to help the children learn about numbers like 5 little ducks and 5 speckled frogs.</a:t>
            </a:r>
          </a:p>
        </p:txBody>
      </p:sp>
      <p:grpSp>
        <p:nvGrpSpPr>
          <p:cNvPr id="36" name="object 36"/>
          <p:cNvGrpSpPr/>
          <p:nvPr/>
        </p:nvGrpSpPr>
        <p:grpSpPr>
          <a:xfrm>
            <a:off x="8174100" y="3233762"/>
            <a:ext cx="3822700" cy="1576905"/>
            <a:chOff x="8209026" y="3427476"/>
            <a:chExt cx="3822700" cy="1260475"/>
          </a:xfrm>
        </p:grpSpPr>
        <p:sp>
          <p:nvSpPr>
            <p:cNvPr id="37" name="object 37"/>
            <p:cNvSpPr/>
            <p:nvPr/>
          </p:nvSpPr>
          <p:spPr>
            <a:xfrm>
              <a:off x="8215376" y="3433826"/>
              <a:ext cx="3810000" cy="1247775"/>
            </a:xfrm>
            <a:custGeom>
              <a:avLst/>
              <a:gdLst/>
              <a:ahLst/>
              <a:cxnLst/>
              <a:rect l="l" t="t" r="r" b="b"/>
              <a:pathLst>
                <a:path w="3810000" h="1247775">
                  <a:moveTo>
                    <a:pt x="3601974" y="0"/>
                  </a:moveTo>
                  <a:lnTo>
                    <a:pt x="207899" y="0"/>
                  </a:lnTo>
                  <a:lnTo>
                    <a:pt x="160233" y="5491"/>
                  </a:lnTo>
                  <a:lnTo>
                    <a:pt x="116475" y="21133"/>
                  </a:lnTo>
                  <a:lnTo>
                    <a:pt x="77873" y="45676"/>
                  </a:lnTo>
                  <a:lnTo>
                    <a:pt x="45676" y="77873"/>
                  </a:lnTo>
                  <a:lnTo>
                    <a:pt x="21133" y="116475"/>
                  </a:lnTo>
                  <a:lnTo>
                    <a:pt x="5491" y="160233"/>
                  </a:lnTo>
                  <a:lnTo>
                    <a:pt x="0" y="207899"/>
                  </a:lnTo>
                  <a:lnTo>
                    <a:pt x="0" y="1039749"/>
                  </a:lnTo>
                  <a:lnTo>
                    <a:pt x="5491" y="1087421"/>
                  </a:lnTo>
                  <a:lnTo>
                    <a:pt x="21133" y="1131197"/>
                  </a:lnTo>
                  <a:lnTo>
                    <a:pt x="45676" y="1169824"/>
                  </a:lnTo>
                  <a:lnTo>
                    <a:pt x="77873" y="1202048"/>
                  </a:lnTo>
                  <a:lnTo>
                    <a:pt x="116475" y="1226616"/>
                  </a:lnTo>
                  <a:lnTo>
                    <a:pt x="160233" y="1242276"/>
                  </a:lnTo>
                  <a:lnTo>
                    <a:pt x="207899" y="1247775"/>
                  </a:lnTo>
                  <a:lnTo>
                    <a:pt x="3601974" y="1247775"/>
                  </a:lnTo>
                  <a:lnTo>
                    <a:pt x="3649646" y="1242276"/>
                  </a:lnTo>
                  <a:lnTo>
                    <a:pt x="3693422" y="1226616"/>
                  </a:lnTo>
                  <a:lnTo>
                    <a:pt x="3732049" y="1202048"/>
                  </a:lnTo>
                  <a:lnTo>
                    <a:pt x="3764273" y="1169824"/>
                  </a:lnTo>
                  <a:lnTo>
                    <a:pt x="3788841" y="1131197"/>
                  </a:lnTo>
                  <a:lnTo>
                    <a:pt x="3804501" y="1087421"/>
                  </a:lnTo>
                  <a:lnTo>
                    <a:pt x="3810000" y="1039749"/>
                  </a:lnTo>
                  <a:lnTo>
                    <a:pt x="3810000" y="207899"/>
                  </a:lnTo>
                  <a:lnTo>
                    <a:pt x="3804501" y="160233"/>
                  </a:lnTo>
                  <a:lnTo>
                    <a:pt x="3788841" y="116475"/>
                  </a:lnTo>
                  <a:lnTo>
                    <a:pt x="3764273" y="77873"/>
                  </a:lnTo>
                  <a:lnTo>
                    <a:pt x="3732049" y="45676"/>
                  </a:lnTo>
                  <a:lnTo>
                    <a:pt x="3693422" y="21133"/>
                  </a:lnTo>
                  <a:lnTo>
                    <a:pt x="3649646" y="5491"/>
                  </a:lnTo>
                  <a:lnTo>
                    <a:pt x="3601974" y="0"/>
                  </a:lnTo>
                  <a:close/>
                </a:path>
              </a:pathLst>
            </a:custGeom>
            <a:solidFill>
              <a:srgbClr val="DAE2F3"/>
            </a:solidFill>
          </p:spPr>
          <p:txBody>
            <a:bodyPr wrap="square" lIns="0" tIns="0" rIns="0" bIns="0" rtlCol="0"/>
            <a:lstStyle/>
            <a:p>
              <a:endParaRPr/>
            </a:p>
          </p:txBody>
        </p:sp>
        <p:sp>
          <p:nvSpPr>
            <p:cNvPr id="38" name="object 38"/>
            <p:cNvSpPr/>
            <p:nvPr/>
          </p:nvSpPr>
          <p:spPr>
            <a:xfrm>
              <a:off x="8215376" y="3433826"/>
              <a:ext cx="3810000" cy="1247775"/>
            </a:xfrm>
            <a:custGeom>
              <a:avLst/>
              <a:gdLst/>
              <a:ahLst/>
              <a:cxnLst/>
              <a:rect l="l" t="t" r="r" b="b"/>
              <a:pathLst>
                <a:path w="3810000" h="1247775">
                  <a:moveTo>
                    <a:pt x="0" y="207899"/>
                  </a:moveTo>
                  <a:lnTo>
                    <a:pt x="5491" y="160233"/>
                  </a:lnTo>
                  <a:lnTo>
                    <a:pt x="21133" y="116475"/>
                  </a:lnTo>
                  <a:lnTo>
                    <a:pt x="45676" y="77873"/>
                  </a:lnTo>
                  <a:lnTo>
                    <a:pt x="77873" y="45676"/>
                  </a:lnTo>
                  <a:lnTo>
                    <a:pt x="116475" y="21133"/>
                  </a:lnTo>
                  <a:lnTo>
                    <a:pt x="160233" y="5491"/>
                  </a:lnTo>
                  <a:lnTo>
                    <a:pt x="207899" y="0"/>
                  </a:lnTo>
                  <a:lnTo>
                    <a:pt x="3601974" y="0"/>
                  </a:lnTo>
                  <a:lnTo>
                    <a:pt x="3649646" y="5491"/>
                  </a:lnTo>
                  <a:lnTo>
                    <a:pt x="3693422" y="21133"/>
                  </a:lnTo>
                  <a:lnTo>
                    <a:pt x="3732049" y="45676"/>
                  </a:lnTo>
                  <a:lnTo>
                    <a:pt x="3764273" y="77873"/>
                  </a:lnTo>
                  <a:lnTo>
                    <a:pt x="3788841" y="116475"/>
                  </a:lnTo>
                  <a:lnTo>
                    <a:pt x="3804501" y="160233"/>
                  </a:lnTo>
                  <a:lnTo>
                    <a:pt x="3810000" y="207899"/>
                  </a:lnTo>
                  <a:lnTo>
                    <a:pt x="3810000" y="1039749"/>
                  </a:lnTo>
                  <a:lnTo>
                    <a:pt x="3804501" y="1087421"/>
                  </a:lnTo>
                  <a:lnTo>
                    <a:pt x="3788841" y="1131197"/>
                  </a:lnTo>
                  <a:lnTo>
                    <a:pt x="3764273" y="1169824"/>
                  </a:lnTo>
                  <a:lnTo>
                    <a:pt x="3732049" y="1202048"/>
                  </a:lnTo>
                  <a:lnTo>
                    <a:pt x="3693422" y="1226616"/>
                  </a:lnTo>
                  <a:lnTo>
                    <a:pt x="3649646" y="1242276"/>
                  </a:lnTo>
                  <a:lnTo>
                    <a:pt x="3601974" y="1247775"/>
                  </a:lnTo>
                  <a:lnTo>
                    <a:pt x="207899" y="1247775"/>
                  </a:lnTo>
                  <a:lnTo>
                    <a:pt x="160233" y="1242276"/>
                  </a:lnTo>
                  <a:lnTo>
                    <a:pt x="116475" y="1226616"/>
                  </a:lnTo>
                  <a:lnTo>
                    <a:pt x="77873" y="1202048"/>
                  </a:lnTo>
                  <a:lnTo>
                    <a:pt x="45676" y="1169824"/>
                  </a:lnTo>
                  <a:lnTo>
                    <a:pt x="21133" y="1131197"/>
                  </a:lnTo>
                  <a:lnTo>
                    <a:pt x="5491" y="1087421"/>
                  </a:lnTo>
                  <a:lnTo>
                    <a:pt x="0" y="1039749"/>
                  </a:lnTo>
                  <a:lnTo>
                    <a:pt x="0" y="207899"/>
                  </a:lnTo>
                  <a:close/>
                </a:path>
              </a:pathLst>
            </a:custGeom>
            <a:ln w="12700">
              <a:solidFill>
                <a:srgbClr val="2E528F"/>
              </a:solidFill>
            </a:ln>
          </p:spPr>
          <p:txBody>
            <a:bodyPr wrap="square" lIns="0" tIns="0" rIns="0" bIns="0" rtlCol="0"/>
            <a:lstStyle/>
            <a:p>
              <a:endParaRPr/>
            </a:p>
          </p:txBody>
        </p:sp>
      </p:grpSp>
      <p:sp>
        <p:nvSpPr>
          <p:cNvPr id="39" name="object 39"/>
          <p:cNvSpPr txBox="1"/>
          <p:nvPr/>
        </p:nvSpPr>
        <p:spPr>
          <a:xfrm>
            <a:off x="8220763" y="3348361"/>
            <a:ext cx="3662995" cy="1398460"/>
          </a:xfrm>
          <a:prstGeom prst="rect">
            <a:avLst/>
          </a:prstGeom>
        </p:spPr>
        <p:txBody>
          <a:bodyPr vert="horz" wrap="square" lIns="0" tIns="15875" rIns="0" bIns="0" rtlCol="0">
            <a:spAutoFit/>
          </a:bodyPr>
          <a:lstStyle/>
          <a:p>
            <a:pPr marL="17145" algn="ctr">
              <a:lnSpc>
                <a:spcPct val="100000"/>
              </a:lnSpc>
              <a:spcBef>
                <a:spcPts val="125"/>
              </a:spcBef>
            </a:pPr>
            <a:r>
              <a:rPr lang="en-GB" sz="1200" b="1" spc="30" dirty="0">
                <a:latin typeface="Century Gothic" panose="020B0502020202020204" pitchFamily="34" charset="0"/>
                <a:cs typeface="Carlito"/>
              </a:rPr>
              <a:t>EXPRESSIVE </a:t>
            </a:r>
            <a:r>
              <a:rPr sz="1200" b="1" spc="30" dirty="0">
                <a:latin typeface="Century Gothic" panose="020B0502020202020204" pitchFamily="34" charset="0"/>
                <a:cs typeface="Carlito"/>
              </a:rPr>
              <a:t>ART </a:t>
            </a:r>
            <a:r>
              <a:rPr lang="en-GB" sz="1200" b="1" spc="15" dirty="0">
                <a:latin typeface="Century Gothic" panose="020B0502020202020204" pitchFamily="34" charset="0"/>
                <a:cs typeface="Carlito"/>
              </a:rPr>
              <a:t>AND </a:t>
            </a:r>
            <a:r>
              <a:rPr sz="1200" b="1" spc="-210" dirty="0">
                <a:latin typeface="Century Gothic" panose="020B0502020202020204" pitchFamily="34" charset="0"/>
                <a:cs typeface="Carlito"/>
              </a:rPr>
              <a:t> </a:t>
            </a:r>
            <a:r>
              <a:rPr sz="1200" b="1" spc="5" dirty="0">
                <a:latin typeface="Century Gothic" panose="020B0502020202020204" pitchFamily="34" charset="0"/>
                <a:cs typeface="Carlito"/>
              </a:rPr>
              <a:t>DESIGN</a:t>
            </a:r>
            <a:endParaRPr lang="en-GB" sz="1200" b="1" spc="5" dirty="0">
              <a:latin typeface="Century Gothic" panose="020B0502020202020204" pitchFamily="34" charset="0"/>
              <a:cs typeface="Carlito"/>
            </a:endParaRPr>
          </a:p>
          <a:p>
            <a:pPr marL="17145" algn="just">
              <a:lnSpc>
                <a:spcPct val="100000"/>
              </a:lnSpc>
              <a:spcBef>
                <a:spcPts val="125"/>
              </a:spcBef>
            </a:pPr>
            <a:r>
              <a:rPr lang="en-GB" sz="1100" spc="10" dirty="0">
                <a:latin typeface="Century Gothic" panose="020B0502020202020204" pitchFamily="34" charset="0"/>
              </a:rPr>
              <a:t>The children will be given the opportunity to explore with different media in their drawing, painting and creating. The children will be making a paper plate portrait of themselves and drawing a picture of themselves. We will then look at Autumn and do craft activities such as leaf printing and painting with Autumn colours. </a:t>
            </a:r>
          </a:p>
        </p:txBody>
      </p:sp>
      <p:grpSp>
        <p:nvGrpSpPr>
          <p:cNvPr id="44" name="object 44"/>
          <p:cNvGrpSpPr/>
          <p:nvPr/>
        </p:nvGrpSpPr>
        <p:grpSpPr>
          <a:xfrm>
            <a:off x="8201930" y="4989009"/>
            <a:ext cx="3832225" cy="1300598"/>
            <a:chOff x="8237601" y="5922962"/>
            <a:chExt cx="3832225" cy="841375"/>
          </a:xfrm>
        </p:grpSpPr>
        <p:sp>
          <p:nvSpPr>
            <p:cNvPr id="45" name="object 45"/>
            <p:cNvSpPr/>
            <p:nvPr/>
          </p:nvSpPr>
          <p:spPr>
            <a:xfrm>
              <a:off x="8243951" y="5929312"/>
              <a:ext cx="3819525" cy="828675"/>
            </a:xfrm>
            <a:custGeom>
              <a:avLst/>
              <a:gdLst/>
              <a:ahLst/>
              <a:cxnLst/>
              <a:rect l="l" t="t" r="r" b="b"/>
              <a:pathLst>
                <a:path w="3819525" h="828675">
                  <a:moveTo>
                    <a:pt x="3681349" y="0"/>
                  </a:moveTo>
                  <a:lnTo>
                    <a:pt x="138049" y="0"/>
                  </a:lnTo>
                  <a:lnTo>
                    <a:pt x="94382" y="7041"/>
                  </a:lnTo>
                  <a:lnTo>
                    <a:pt x="56482" y="26648"/>
                  </a:lnTo>
                  <a:lnTo>
                    <a:pt x="26611" y="56545"/>
                  </a:lnTo>
                  <a:lnTo>
                    <a:pt x="7029" y="94458"/>
                  </a:lnTo>
                  <a:lnTo>
                    <a:pt x="0" y="138112"/>
                  </a:lnTo>
                  <a:lnTo>
                    <a:pt x="0" y="690562"/>
                  </a:lnTo>
                  <a:lnTo>
                    <a:pt x="7029" y="734216"/>
                  </a:lnTo>
                  <a:lnTo>
                    <a:pt x="26611" y="772129"/>
                  </a:lnTo>
                  <a:lnTo>
                    <a:pt x="56482" y="802026"/>
                  </a:lnTo>
                  <a:lnTo>
                    <a:pt x="94382" y="821633"/>
                  </a:lnTo>
                  <a:lnTo>
                    <a:pt x="138049" y="828675"/>
                  </a:lnTo>
                  <a:lnTo>
                    <a:pt x="3681349" y="828675"/>
                  </a:lnTo>
                  <a:lnTo>
                    <a:pt x="3725028" y="821633"/>
                  </a:lnTo>
                  <a:lnTo>
                    <a:pt x="3762960" y="802026"/>
                  </a:lnTo>
                  <a:lnTo>
                    <a:pt x="3792869" y="772129"/>
                  </a:lnTo>
                  <a:lnTo>
                    <a:pt x="3812482" y="734216"/>
                  </a:lnTo>
                  <a:lnTo>
                    <a:pt x="3819525" y="690562"/>
                  </a:lnTo>
                  <a:lnTo>
                    <a:pt x="3819525" y="138112"/>
                  </a:lnTo>
                  <a:lnTo>
                    <a:pt x="3812482" y="94458"/>
                  </a:lnTo>
                  <a:lnTo>
                    <a:pt x="3792869" y="56545"/>
                  </a:lnTo>
                  <a:lnTo>
                    <a:pt x="3762960" y="26648"/>
                  </a:lnTo>
                  <a:lnTo>
                    <a:pt x="3725028" y="7041"/>
                  </a:lnTo>
                  <a:lnTo>
                    <a:pt x="3681349" y="0"/>
                  </a:lnTo>
                  <a:close/>
                </a:path>
              </a:pathLst>
            </a:custGeom>
            <a:solidFill>
              <a:srgbClr val="DAE2F3"/>
            </a:solidFill>
          </p:spPr>
          <p:txBody>
            <a:bodyPr wrap="square" lIns="0" tIns="0" rIns="0" bIns="0" rtlCol="0"/>
            <a:lstStyle/>
            <a:p>
              <a:endParaRPr/>
            </a:p>
          </p:txBody>
        </p:sp>
        <p:sp>
          <p:nvSpPr>
            <p:cNvPr id="46" name="object 46"/>
            <p:cNvSpPr/>
            <p:nvPr/>
          </p:nvSpPr>
          <p:spPr>
            <a:xfrm>
              <a:off x="8243951" y="5929312"/>
              <a:ext cx="3819525" cy="828675"/>
            </a:xfrm>
            <a:custGeom>
              <a:avLst/>
              <a:gdLst/>
              <a:ahLst/>
              <a:cxnLst/>
              <a:rect l="l" t="t" r="r" b="b"/>
              <a:pathLst>
                <a:path w="3819525" h="828675">
                  <a:moveTo>
                    <a:pt x="0" y="138112"/>
                  </a:moveTo>
                  <a:lnTo>
                    <a:pt x="7029" y="94458"/>
                  </a:lnTo>
                  <a:lnTo>
                    <a:pt x="26611" y="56545"/>
                  </a:lnTo>
                  <a:lnTo>
                    <a:pt x="56482" y="26648"/>
                  </a:lnTo>
                  <a:lnTo>
                    <a:pt x="94382" y="7041"/>
                  </a:lnTo>
                  <a:lnTo>
                    <a:pt x="138049" y="0"/>
                  </a:lnTo>
                  <a:lnTo>
                    <a:pt x="3681349" y="0"/>
                  </a:lnTo>
                  <a:lnTo>
                    <a:pt x="3725028" y="7041"/>
                  </a:lnTo>
                  <a:lnTo>
                    <a:pt x="3762960" y="26648"/>
                  </a:lnTo>
                  <a:lnTo>
                    <a:pt x="3792869" y="56545"/>
                  </a:lnTo>
                  <a:lnTo>
                    <a:pt x="3812482" y="94458"/>
                  </a:lnTo>
                  <a:lnTo>
                    <a:pt x="3819525" y="138112"/>
                  </a:lnTo>
                  <a:lnTo>
                    <a:pt x="3819525" y="690562"/>
                  </a:lnTo>
                  <a:lnTo>
                    <a:pt x="3812482" y="734216"/>
                  </a:lnTo>
                  <a:lnTo>
                    <a:pt x="3792869" y="772129"/>
                  </a:lnTo>
                  <a:lnTo>
                    <a:pt x="3762960" y="802026"/>
                  </a:lnTo>
                  <a:lnTo>
                    <a:pt x="3725028" y="821633"/>
                  </a:lnTo>
                  <a:lnTo>
                    <a:pt x="3681349" y="828675"/>
                  </a:lnTo>
                  <a:lnTo>
                    <a:pt x="138049" y="828675"/>
                  </a:lnTo>
                  <a:lnTo>
                    <a:pt x="94382" y="821633"/>
                  </a:lnTo>
                  <a:lnTo>
                    <a:pt x="56482" y="802026"/>
                  </a:lnTo>
                  <a:lnTo>
                    <a:pt x="26611" y="772129"/>
                  </a:lnTo>
                  <a:lnTo>
                    <a:pt x="7029" y="734216"/>
                  </a:lnTo>
                  <a:lnTo>
                    <a:pt x="0" y="690562"/>
                  </a:lnTo>
                  <a:lnTo>
                    <a:pt x="0" y="138112"/>
                  </a:lnTo>
                  <a:close/>
                </a:path>
              </a:pathLst>
            </a:custGeom>
            <a:ln w="12700">
              <a:solidFill>
                <a:srgbClr val="2E528F"/>
              </a:solidFill>
            </a:ln>
          </p:spPr>
          <p:txBody>
            <a:bodyPr wrap="square" lIns="0" tIns="0" rIns="0" bIns="0" rtlCol="0"/>
            <a:lstStyle/>
            <a:p>
              <a:endParaRPr/>
            </a:p>
          </p:txBody>
        </p:sp>
      </p:grpSp>
      <p:sp>
        <p:nvSpPr>
          <p:cNvPr id="47" name="object 47"/>
          <p:cNvSpPr txBox="1"/>
          <p:nvPr/>
        </p:nvSpPr>
        <p:spPr>
          <a:xfrm>
            <a:off x="8278238" y="5142941"/>
            <a:ext cx="3757376" cy="1136850"/>
          </a:xfrm>
          <a:prstGeom prst="rect">
            <a:avLst/>
          </a:prstGeom>
        </p:spPr>
        <p:txBody>
          <a:bodyPr vert="horz" wrap="square" lIns="0" tIns="15875" rIns="0" bIns="0" rtlCol="0" anchor="t">
            <a:spAutoFit/>
          </a:bodyPr>
          <a:lstStyle/>
          <a:p>
            <a:pPr algn="ctr">
              <a:lnSpc>
                <a:spcPct val="100000"/>
              </a:lnSpc>
              <a:spcBef>
                <a:spcPts val="125"/>
              </a:spcBef>
            </a:pPr>
            <a:r>
              <a:rPr sz="1200" b="1" spc="5" dirty="0">
                <a:latin typeface="Century Gothic" panose="020B0502020202020204" pitchFamily="34" charset="0"/>
                <a:cs typeface="Carlito"/>
              </a:rPr>
              <a:t>RELIGIOUS</a:t>
            </a:r>
            <a:r>
              <a:rPr sz="1200" b="1" spc="-95" dirty="0">
                <a:latin typeface="Century Gothic" panose="020B0502020202020204" pitchFamily="34" charset="0"/>
                <a:cs typeface="Carlito"/>
              </a:rPr>
              <a:t> </a:t>
            </a:r>
            <a:r>
              <a:rPr sz="1200" b="1" dirty="0">
                <a:latin typeface="Century Gothic" panose="020B0502020202020204" pitchFamily="34" charset="0"/>
                <a:cs typeface="Carlito"/>
              </a:rPr>
              <a:t>EDUCATION</a:t>
            </a:r>
            <a:endParaRPr lang="en-GB" sz="1200" b="1" dirty="0">
              <a:latin typeface="Century Gothic" panose="020B0502020202020204" pitchFamily="34" charset="0"/>
              <a:cs typeface="Carlito"/>
            </a:endParaRPr>
          </a:p>
          <a:p>
            <a:pPr algn="ctr">
              <a:lnSpc>
                <a:spcPct val="100000"/>
              </a:lnSpc>
              <a:spcBef>
                <a:spcPts val="125"/>
              </a:spcBef>
            </a:pPr>
            <a:r>
              <a:rPr lang="en-GB" sz="1200" spc="10" dirty="0">
                <a:latin typeface="Century Gothic" panose="020B0502020202020204" pitchFamily="34" charset="0"/>
              </a:rPr>
              <a:t>In nursery throughout the year we will be learning all about stories from the bible like Noah’s Ark. We will read and discuss a different story each term. We will also be learning about different religious festivals starting with Harvest and Holi. </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772" y="2204801"/>
            <a:ext cx="3912185" cy="1393931"/>
          </a:xfrm>
          <a:prstGeom prst="rect">
            <a:avLst/>
          </a:prstGeom>
        </p:spPr>
      </p:pic>
      <p:grpSp>
        <p:nvGrpSpPr>
          <p:cNvPr id="48" name="object 48"/>
          <p:cNvGrpSpPr/>
          <p:nvPr/>
        </p:nvGrpSpPr>
        <p:grpSpPr>
          <a:xfrm>
            <a:off x="4167882" y="4771672"/>
            <a:ext cx="3928110" cy="1990063"/>
            <a:chOff x="93662" y="5551551"/>
            <a:chExt cx="3928110" cy="1212850"/>
          </a:xfrm>
        </p:grpSpPr>
        <p:sp>
          <p:nvSpPr>
            <p:cNvPr id="49" name="object 49"/>
            <p:cNvSpPr/>
            <p:nvPr/>
          </p:nvSpPr>
          <p:spPr>
            <a:xfrm>
              <a:off x="100012" y="5557901"/>
              <a:ext cx="3915410" cy="1200150"/>
            </a:xfrm>
            <a:custGeom>
              <a:avLst/>
              <a:gdLst/>
              <a:ahLst/>
              <a:cxnLst/>
              <a:rect l="l" t="t" r="r" b="b"/>
              <a:pathLst>
                <a:path w="3915410" h="1200150">
                  <a:moveTo>
                    <a:pt x="3714686" y="0"/>
                  </a:moveTo>
                  <a:lnTo>
                    <a:pt x="200025" y="0"/>
                  </a:lnTo>
                  <a:lnTo>
                    <a:pt x="154163" y="5279"/>
                  </a:lnTo>
                  <a:lnTo>
                    <a:pt x="112061" y="20319"/>
                  </a:lnTo>
                  <a:lnTo>
                    <a:pt x="74922" y="43920"/>
                  </a:lnTo>
                  <a:lnTo>
                    <a:pt x="43945" y="74883"/>
                  </a:lnTo>
                  <a:lnTo>
                    <a:pt x="20331" y="112010"/>
                  </a:lnTo>
                  <a:lnTo>
                    <a:pt x="5283" y="154103"/>
                  </a:lnTo>
                  <a:lnTo>
                    <a:pt x="0" y="199961"/>
                  </a:lnTo>
                  <a:lnTo>
                    <a:pt x="0" y="1000061"/>
                  </a:lnTo>
                  <a:lnTo>
                    <a:pt x="5283" y="1045923"/>
                  </a:lnTo>
                  <a:lnTo>
                    <a:pt x="20331" y="1088024"/>
                  </a:lnTo>
                  <a:lnTo>
                    <a:pt x="43945" y="1125164"/>
                  </a:lnTo>
                  <a:lnTo>
                    <a:pt x="74922" y="1156141"/>
                  </a:lnTo>
                  <a:lnTo>
                    <a:pt x="112061" y="1179754"/>
                  </a:lnTo>
                  <a:lnTo>
                    <a:pt x="154163" y="1194803"/>
                  </a:lnTo>
                  <a:lnTo>
                    <a:pt x="200025" y="1200086"/>
                  </a:lnTo>
                  <a:lnTo>
                    <a:pt x="3714686" y="1200086"/>
                  </a:lnTo>
                  <a:lnTo>
                    <a:pt x="3760563" y="1194803"/>
                  </a:lnTo>
                  <a:lnTo>
                    <a:pt x="3802686" y="1179754"/>
                  </a:lnTo>
                  <a:lnTo>
                    <a:pt x="3839849" y="1156141"/>
                  </a:lnTo>
                  <a:lnTo>
                    <a:pt x="3870851" y="1125164"/>
                  </a:lnTo>
                  <a:lnTo>
                    <a:pt x="3894485" y="1088024"/>
                  </a:lnTo>
                  <a:lnTo>
                    <a:pt x="3909549" y="1045923"/>
                  </a:lnTo>
                  <a:lnTo>
                    <a:pt x="3914838" y="1000061"/>
                  </a:lnTo>
                  <a:lnTo>
                    <a:pt x="3914838" y="199961"/>
                  </a:lnTo>
                  <a:lnTo>
                    <a:pt x="3909549" y="154103"/>
                  </a:lnTo>
                  <a:lnTo>
                    <a:pt x="3894485" y="112010"/>
                  </a:lnTo>
                  <a:lnTo>
                    <a:pt x="3870851" y="74883"/>
                  </a:lnTo>
                  <a:lnTo>
                    <a:pt x="3839849" y="43920"/>
                  </a:lnTo>
                  <a:lnTo>
                    <a:pt x="3802686" y="20319"/>
                  </a:lnTo>
                  <a:lnTo>
                    <a:pt x="3760563" y="5279"/>
                  </a:lnTo>
                  <a:lnTo>
                    <a:pt x="3714686" y="0"/>
                  </a:lnTo>
                  <a:close/>
                </a:path>
              </a:pathLst>
            </a:custGeom>
            <a:solidFill>
              <a:srgbClr val="DAE2F3"/>
            </a:solidFill>
          </p:spPr>
          <p:txBody>
            <a:bodyPr wrap="square" lIns="0" tIns="0" rIns="0" bIns="0" rtlCol="0"/>
            <a:lstStyle/>
            <a:p>
              <a:endParaRPr dirty="0"/>
            </a:p>
          </p:txBody>
        </p:sp>
        <p:sp>
          <p:nvSpPr>
            <p:cNvPr id="50" name="object 50"/>
            <p:cNvSpPr/>
            <p:nvPr/>
          </p:nvSpPr>
          <p:spPr>
            <a:xfrm>
              <a:off x="100012" y="5557901"/>
              <a:ext cx="3915410" cy="1200150"/>
            </a:xfrm>
            <a:custGeom>
              <a:avLst/>
              <a:gdLst/>
              <a:ahLst/>
              <a:cxnLst/>
              <a:rect l="l" t="t" r="r" b="b"/>
              <a:pathLst>
                <a:path w="3915410" h="1200150">
                  <a:moveTo>
                    <a:pt x="0" y="199961"/>
                  </a:moveTo>
                  <a:lnTo>
                    <a:pt x="5283" y="154103"/>
                  </a:lnTo>
                  <a:lnTo>
                    <a:pt x="20331" y="112010"/>
                  </a:lnTo>
                  <a:lnTo>
                    <a:pt x="43945" y="74883"/>
                  </a:lnTo>
                  <a:lnTo>
                    <a:pt x="74922" y="43920"/>
                  </a:lnTo>
                  <a:lnTo>
                    <a:pt x="112061" y="20319"/>
                  </a:lnTo>
                  <a:lnTo>
                    <a:pt x="154163" y="5279"/>
                  </a:lnTo>
                  <a:lnTo>
                    <a:pt x="200025" y="0"/>
                  </a:lnTo>
                  <a:lnTo>
                    <a:pt x="3714686" y="0"/>
                  </a:lnTo>
                  <a:lnTo>
                    <a:pt x="3760563" y="5279"/>
                  </a:lnTo>
                  <a:lnTo>
                    <a:pt x="3802686" y="20319"/>
                  </a:lnTo>
                  <a:lnTo>
                    <a:pt x="3839849" y="43920"/>
                  </a:lnTo>
                  <a:lnTo>
                    <a:pt x="3870851" y="74883"/>
                  </a:lnTo>
                  <a:lnTo>
                    <a:pt x="3894485" y="112010"/>
                  </a:lnTo>
                  <a:lnTo>
                    <a:pt x="3909549" y="154103"/>
                  </a:lnTo>
                  <a:lnTo>
                    <a:pt x="3914838" y="199961"/>
                  </a:lnTo>
                  <a:lnTo>
                    <a:pt x="3914838" y="1000061"/>
                  </a:lnTo>
                  <a:lnTo>
                    <a:pt x="3909549" y="1045923"/>
                  </a:lnTo>
                  <a:lnTo>
                    <a:pt x="3894485" y="1088024"/>
                  </a:lnTo>
                  <a:lnTo>
                    <a:pt x="3870851" y="1125164"/>
                  </a:lnTo>
                  <a:lnTo>
                    <a:pt x="3839849" y="1156141"/>
                  </a:lnTo>
                  <a:lnTo>
                    <a:pt x="3802686" y="1179754"/>
                  </a:lnTo>
                  <a:lnTo>
                    <a:pt x="3760563" y="1194803"/>
                  </a:lnTo>
                  <a:lnTo>
                    <a:pt x="3714686" y="1200086"/>
                  </a:lnTo>
                  <a:lnTo>
                    <a:pt x="200025" y="1200086"/>
                  </a:lnTo>
                  <a:lnTo>
                    <a:pt x="154163" y="1194803"/>
                  </a:lnTo>
                  <a:lnTo>
                    <a:pt x="112061" y="1179754"/>
                  </a:lnTo>
                  <a:lnTo>
                    <a:pt x="74922" y="1156141"/>
                  </a:lnTo>
                  <a:lnTo>
                    <a:pt x="43945" y="1125164"/>
                  </a:lnTo>
                  <a:lnTo>
                    <a:pt x="20331" y="1088024"/>
                  </a:lnTo>
                  <a:lnTo>
                    <a:pt x="5283" y="1045923"/>
                  </a:lnTo>
                  <a:lnTo>
                    <a:pt x="0" y="1000061"/>
                  </a:lnTo>
                  <a:lnTo>
                    <a:pt x="0" y="199961"/>
                  </a:lnTo>
                  <a:close/>
                </a:path>
              </a:pathLst>
            </a:custGeom>
            <a:ln w="12700">
              <a:solidFill>
                <a:srgbClr val="2E528F"/>
              </a:solidFill>
            </a:ln>
          </p:spPr>
          <p:txBody>
            <a:bodyPr wrap="square" lIns="0" tIns="0" rIns="0" bIns="0" rtlCol="0"/>
            <a:lstStyle/>
            <a:p>
              <a:endParaRPr/>
            </a:p>
          </p:txBody>
        </p:sp>
      </p:grpSp>
      <p:sp>
        <p:nvSpPr>
          <p:cNvPr id="51" name="object 51"/>
          <p:cNvSpPr txBox="1"/>
          <p:nvPr/>
        </p:nvSpPr>
        <p:spPr>
          <a:xfrm>
            <a:off x="4244772" y="4825187"/>
            <a:ext cx="3718699" cy="1737014"/>
          </a:xfrm>
          <a:prstGeom prst="rect">
            <a:avLst/>
          </a:prstGeom>
        </p:spPr>
        <p:txBody>
          <a:bodyPr vert="horz" wrap="square" lIns="0" tIns="15875" rIns="0" bIns="0" rtlCol="0">
            <a:spAutoFit/>
          </a:bodyPr>
          <a:lstStyle/>
          <a:p>
            <a:pPr algn="ctr">
              <a:lnSpc>
                <a:spcPct val="100000"/>
              </a:lnSpc>
              <a:spcBef>
                <a:spcPts val="125"/>
              </a:spcBef>
            </a:pPr>
            <a:r>
              <a:rPr lang="en-GB" sz="1200" b="1" spc="10" dirty="0">
                <a:latin typeface="Century Gothic" panose="020B0502020202020204" pitchFamily="34" charset="0"/>
                <a:cs typeface="Carlito"/>
              </a:rPr>
              <a:t>PHYSICAL DEVELOPMENT</a:t>
            </a:r>
          </a:p>
          <a:p>
            <a:pPr algn="just">
              <a:lnSpc>
                <a:spcPct val="100000"/>
              </a:lnSpc>
              <a:spcBef>
                <a:spcPts val="125"/>
              </a:spcBef>
            </a:pPr>
            <a:r>
              <a:rPr lang="en-GB" sz="1100" spc="10" dirty="0">
                <a:latin typeface="Century Gothic" panose="020B0502020202020204" pitchFamily="34" charset="0"/>
              </a:rPr>
              <a:t>Every day, the children in nursery have time to develop both their gross and fine motor skills, this includes playing with the tyres, balls, hoops and equipment outside and lots on inside activities like drawing, painting, cutting and building. In our outside classroom there are lots of opportunities for physical development like the climbing frame, crates and sandpit. On Friday the children have the opportunity to use the scooters and bikes.  </a:t>
            </a:r>
          </a:p>
        </p:txBody>
      </p:sp>
      <p:sp>
        <p:nvSpPr>
          <p:cNvPr id="4" name="TextBox 3"/>
          <p:cNvSpPr txBox="1"/>
          <p:nvPr/>
        </p:nvSpPr>
        <p:spPr>
          <a:xfrm>
            <a:off x="4186932" y="224518"/>
            <a:ext cx="3870325" cy="523220"/>
          </a:xfrm>
          <a:prstGeom prst="rect">
            <a:avLst/>
          </a:prstGeom>
          <a:noFill/>
        </p:spPr>
        <p:txBody>
          <a:bodyPr wrap="square" rtlCol="0">
            <a:spAutoFit/>
          </a:bodyPr>
          <a:lstStyle/>
          <a:p>
            <a:pPr algn="ctr"/>
            <a:r>
              <a:rPr lang="en-GB" sz="1400" dirty="0">
                <a:latin typeface="Century Gothic" panose="020B0502020202020204" pitchFamily="34" charset="0"/>
              </a:rPr>
              <a:t>These are the books we will be reading as part of our Talk Through Stories scheme…</a:t>
            </a:r>
          </a:p>
        </p:txBody>
      </p:sp>
      <p:sp>
        <p:nvSpPr>
          <p:cNvPr id="53" name="TextBox 52">
            <a:extLst>
              <a:ext uri="{FF2B5EF4-FFF2-40B4-BE49-F238E27FC236}">
                <a16:creationId xmlns:a16="http://schemas.microsoft.com/office/drawing/2014/main" id="{33D9D7E4-D146-4D1D-ACD0-4ADCC4A37630}"/>
              </a:ext>
            </a:extLst>
          </p:cNvPr>
          <p:cNvSpPr txBox="1"/>
          <p:nvPr/>
        </p:nvSpPr>
        <p:spPr>
          <a:xfrm>
            <a:off x="188982" y="344794"/>
            <a:ext cx="3756024" cy="1785104"/>
          </a:xfrm>
          <a:prstGeom prst="rect">
            <a:avLst/>
          </a:prstGeom>
          <a:noFill/>
        </p:spPr>
        <p:txBody>
          <a:bodyPr wrap="square">
            <a:spAutoFit/>
          </a:bodyPr>
          <a:lstStyle/>
          <a:p>
            <a:pPr algn="just"/>
            <a:r>
              <a:rPr lang="en-GB" sz="1100" spc="10" dirty="0">
                <a:latin typeface="Century Gothic" panose="020B0502020202020204" pitchFamily="34" charset="0"/>
              </a:rPr>
              <a:t>Nursery Phonics will begin in Autumn term and focuses on developing children's listening and speaking skills, laying the foundation for reading and writing. It includes seven key areas: environmental sounds, instrumental sounds, body percussion, rhythm and rhyme, alliteration, voice sounds, and oral blending and segmenting. These activities help children tune into sounds, recognise patterns, and begin to blend and segment simple words.</a:t>
            </a:r>
          </a:p>
        </p:txBody>
      </p:sp>
      <p:pic>
        <p:nvPicPr>
          <p:cNvPr id="8" name="Picture 7">
            <a:extLst>
              <a:ext uri="{FF2B5EF4-FFF2-40B4-BE49-F238E27FC236}">
                <a16:creationId xmlns:a16="http://schemas.microsoft.com/office/drawing/2014/main" id="{09C364B7-2D03-44AB-A766-3ACF0F1E68A1}"/>
              </a:ext>
            </a:extLst>
          </p:cNvPr>
          <p:cNvPicPr>
            <a:picLocks noChangeAspect="1"/>
          </p:cNvPicPr>
          <p:nvPr/>
        </p:nvPicPr>
        <p:blipFill>
          <a:blip r:embed="rId4"/>
          <a:stretch>
            <a:fillRect/>
          </a:stretch>
        </p:blipFill>
        <p:spPr>
          <a:xfrm>
            <a:off x="6553970" y="766637"/>
            <a:ext cx="927381" cy="1139289"/>
          </a:xfrm>
          <a:prstGeom prst="rect">
            <a:avLst/>
          </a:prstGeom>
        </p:spPr>
      </p:pic>
      <p:pic>
        <p:nvPicPr>
          <p:cNvPr id="24" name="Picture 23">
            <a:extLst>
              <a:ext uri="{FF2B5EF4-FFF2-40B4-BE49-F238E27FC236}">
                <a16:creationId xmlns:a16="http://schemas.microsoft.com/office/drawing/2014/main" id="{ED31B888-4988-4AEE-B1DB-BD673FAEFFB1}"/>
              </a:ext>
            </a:extLst>
          </p:cNvPr>
          <p:cNvPicPr>
            <a:picLocks noChangeAspect="1"/>
          </p:cNvPicPr>
          <p:nvPr/>
        </p:nvPicPr>
        <p:blipFill>
          <a:blip r:embed="rId5"/>
          <a:stretch>
            <a:fillRect/>
          </a:stretch>
        </p:blipFill>
        <p:spPr>
          <a:xfrm>
            <a:off x="4758743" y="784926"/>
            <a:ext cx="1206075" cy="10082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E797D87CEAD94CB8A562D749B8AF77" ma:contentTypeVersion="20" ma:contentTypeDescription="Create a new document." ma:contentTypeScope="" ma:versionID="c494b2781fffe16e66e0cdab1962eb31">
  <xsd:schema xmlns:xsd="http://www.w3.org/2001/XMLSchema" xmlns:xs="http://www.w3.org/2001/XMLSchema" xmlns:p="http://schemas.microsoft.com/office/2006/metadata/properties" xmlns:ns2="47649452-3dcf-40e7-b31e-bd95414e8fea" xmlns:ns3="93628db6-08f8-47f6-b0cb-e832eb13878f" targetNamespace="http://schemas.microsoft.com/office/2006/metadata/properties" ma:root="true" ma:fieldsID="a78bce7fc9190cd9102ea580c9147bed" ns2:_="" ns3:_="">
    <xsd:import namespace="47649452-3dcf-40e7-b31e-bd95414e8fea"/>
    <xsd:import namespace="93628db6-08f8-47f6-b0cb-e832eb1387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649452-3dcf-40e7-b31e-bd95414e8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1bc14f5-2dd4-4080-9c68-602a155cfb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628db6-08f8-47f6-b0cb-e832eb13878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cd1045-20e7-4cee-af29-313c36a12a08}" ma:internalName="TaxCatchAll" ma:showField="CatchAllData" ma:web="93628db6-08f8-47f6-b0cb-e832eb1387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628db6-08f8-47f6-b0cb-e832eb13878f" xsi:nil="true"/>
    <lcf76f155ced4ddcb4097134ff3c332f xmlns="47649452-3dcf-40e7-b31e-bd95414e8f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AB4B2E-5E0E-4621-93C5-6D6E816C3F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649452-3dcf-40e7-b31e-bd95414e8fea"/>
    <ds:schemaRef ds:uri="93628db6-08f8-47f6-b0cb-e832eb1387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41E66-4490-4412-8A90-A530224B47FB}">
  <ds:schemaRefs>
    <ds:schemaRef ds:uri="http://schemas.microsoft.com/sharepoint/v3/contenttype/forms"/>
  </ds:schemaRefs>
</ds:datastoreItem>
</file>

<file path=customXml/itemProps3.xml><?xml version="1.0" encoding="utf-8"?>
<ds:datastoreItem xmlns:ds="http://schemas.openxmlformats.org/officeDocument/2006/customXml" ds:itemID="{49926FBD-2720-435D-8CAE-934A6323156F}">
  <ds:schemaRefs>
    <ds:schemaRef ds:uri="http://schemas.microsoft.com/office/2006/metadata/properties"/>
    <ds:schemaRef ds:uri="http://schemas.microsoft.com/office/2006/documentManagement/types"/>
    <ds:schemaRef ds:uri="93628db6-08f8-47f6-b0cb-e832eb13878f"/>
    <ds:schemaRef ds:uri="http://purl.org/dc/elements/1.1/"/>
    <ds:schemaRef ds:uri="http://schemas.openxmlformats.org/package/2006/metadata/core-properties"/>
    <ds:schemaRef ds:uri="http://schemas.microsoft.com/office/infopath/2007/PartnerControls"/>
    <ds:schemaRef ds:uri="http://purl.org/dc/terms/"/>
    <ds:schemaRef ds:uri="47649452-3dcf-40e7-b31e-bd95414e8fe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1830</TotalTime>
  <Words>601</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Carlito</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Lister</dc:creator>
  <cp:lastModifiedBy>Jennifer Smith</cp:lastModifiedBy>
  <cp:revision>66</cp:revision>
  <dcterms:created xsi:type="dcterms:W3CDTF">2022-04-24T12:01:44Z</dcterms:created>
  <dcterms:modified xsi:type="dcterms:W3CDTF">2025-09-16T12:55:48Z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2022-01-10T00:00:00Z</vt:filetime>
  </property>
  <property fmtid="{D5CDD505-2E9C-101B-9397-08002B2CF9AE}" pid="3" name="LastSaved">
    <vt:filetime>2022-04-24T00:00:00Z</vt:filetime>
  </property>
  <property fmtid="{D5CDD505-2E9C-101B-9397-08002B2CF9AE}" pid="4" name="ContentTypeId">
    <vt:lpwstr>0x0101008AE797D87CEAD94CB8A562D749B8AF77</vt:lpwstr>
  </property>
  <property fmtid="{D5CDD505-2E9C-101B-9397-08002B2CF9AE}" pid="5" name="MediaServiceImageTags">
    <vt:lpwstr/>
  </property>
</Properties>
</file>