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Lst>
  <p:sldSz cx="7556500" cy="10693400"/>
  <p:notesSz cx="6858000" cy="9144000"/>
  <p:embeddedFontLst>
    <p:embeddedFont>
      <p:font typeface="Calibri" panose="020F0502020204030204" pitchFamily="34" charset="0"/>
      <p:regular r:id="rId9"/>
      <p:bold r:id="rId10"/>
      <p:italic r:id="rId11"/>
      <p:boldItalic r:id="rId12"/>
    </p:embeddedFont>
    <p:embeddedFont>
      <p:font typeface="Canva Sans" panose="020B0604020202020204" charset="0"/>
      <p:regular r:id="rId13"/>
    </p:embeddedFont>
    <p:embeddedFont>
      <p:font typeface="Canva Sans Bold" panose="020B0604020202020204" charset="0"/>
      <p:regular r:id="rId14"/>
    </p:embeddedFont>
    <p:embeddedFont>
      <p:font typeface="HK Grotesk Bold" panose="020B0604020202020204" charset="0"/>
      <p:regular r:id="rId15"/>
    </p:embeddedFont>
    <p:embeddedFont>
      <p:font typeface="HK Grotesk Medium" panose="020B0604020202020204" charset="0"/>
      <p:regular r:id="rId16"/>
    </p:embeddedFont>
    <p:embeddedFont>
      <p:font typeface="Poppins" panose="00000500000000000000" pitchFamily="2" charset="0"/>
      <p:regular r:id="rId17"/>
    </p:embeddedFont>
    <p:embeddedFont>
      <p:font typeface="Poppins Bold" panose="00000800000000000000" charset="0"/>
      <p:regular r:id="rId18"/>
    </p:embeddedFont>
    <p:embeddedFont>
      <p:font typeface="Poppins Heavy"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2597"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tableStyles" Target="tableStyle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st-matthews.bolton.sch.u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6440" y="132686"/>
            <a:ext cx="7048195" cy="1966954"/>
          </a:xfrm>
          <a:prstGeom prst="rect">
            <a:avLst/>
          </a:prstGeom>
        </p:spPr>
        <p:txBody>
          <a:bodyPr lIns="0" tIns="0" rIns="0" bIns="0" rtlCol="0" anchor="t">
            <a:spAutoFit/>
          </a:bodyPr>
          <a:lstStyle/>
          <a:p>
            <a:pPr algn="ctr">
              <a:lnSpc>
                <a:spcPts val="16010"/>
              </a:lnSpc>
            </a:pPr>
            <a:r>
              <a:rPr lang="en-US" sz="11435" b="1">
                <a:solidFill>
                  <a:srgbClr val="050A30"/>
                </a:solidFill>
                <a:latin typeface="HK Grotesk Bold"/>
                <a:ea typeface="HK Grotesk Bold"/>
                <a:cs typeface="HK Grotesk Bold"/>
                <a:sym typeface="HK Grotesk Bold"/>
              </a:rPr>
              <a:t>Newsletter</a:t>
            </a:r>
          </a:p>
        </p:txBody>
      </p:sp>
      <p:grpSp>
        <p:nvGrpSpPr>
          <p:cNvPr id="3" name="Group 3"/>
          <p:cNvGrpSpPr/>
          <p:nvPr/>
        </p:nvGrpSpPr>
        <p:grpSpPr>
          <a:xfrm>
            <a:off x="236440" y="2113018"/>
            <a:ext cx="3543560" cy="5948714"/>
            <a:chOff x="0" y="0"/>
            <a:chExt cx="1758996" cy="2952895"/>
          </a:xfrm>
        </p:grpSpPr>
        <p:sp>
          <p:nvSpPr>
            <p:cNvPr id="4" name="Freeform 4"/>
            <p:cNvSpPr/>
            <p:nvPr/>
          </p:nvSpPr>
          <p:spPr>
            <a:xfrm>
              <a:off x="0" y="0"/>
              <a:ext cx="1758996" cy="2952895"/>
            </a:xfrm>
            <a:custGeom>
              <a:avLst/>
              <a:gdLst/>
              <a:ahLst/>
              <a:cxnLst/>
              <a:rect l="l" t="t" r="r" b="b"/>
              <a:pathLst>
                <a:path w="1758996" h="2952895">
                  <a:moveTo>
                    <a:pt x="0" y="0"/>
                  </a:moveTo>
                  <a:lnTo>
                    <a:pt x="1758996" y="0"/>
                  </a:lnTo>
                  <a:lnTo>
                    <a:pt x="1758996" y="2952895"/>
                  </a:lnTo>
                  <a:lnTo>
                    <a:pt x="0" y="2952895"/>
                  </a:lnTo>
                  <a:close/>
                </a:path>
              </a:pathLst>
            </a:custGeom>
            <a:solidFill>
              <a:srgbClr val="050A30"/>
            </a:solidFill>
          </p:spPr>
        </p:sp>
      </p:grpSp>
      <p:grpSp>
        <p:nvGrpSpPr>
          <p:cNvPr id="5" name="Group 5"/>
          <p:cNvGrpSpPr/>
          <p:nvPr/>
        </p:nvGrpSpPr>
        <p:grpSpPr>
          <a:xfrm>
            <a:off x="236440" y="8122887"/>
            <a:ext cx="7048195" cy="2310691"/>
            <a:chOff x="0" y="0"/>
            <a:chExt cx="3498670" cy="1147009"/>
          </a:xfrm>
        </p:grpSpPr>
        <p:sp>
          <p:nvSpPr>
            <p:cNvPr id="6" name="Freeform 6"/>
            <p:cNvSpPr/>
            <p:nvPr/>
          </p:nvSpPr>
          <p:spPr>
            <a:xfrm>
              <a:off x="0" y="0"/>
              <a:ext cx="3498670" cy="1147009"/>
            </a:xfrm>
            <a:custGeom>
              <a:avLst/>
              <a:gdLst/>
              <a:ahLst/>
              <a:cxnLst/>
              <a:rect l="l" t="t" r="r" b="b"/>
              <a:pathLst>
                <a:path w="3498670" h="1147009">
                  <a:moveTo>
                    <a:pt x="0" y="0"/>
                  </a:moveTo>
                  <a:lnTo>
                    <a:pt x="3498670" y="0"/>
                  </a:lnTo>
                  <a:lnTo>
                    <a:pt x="3498670" y="1147009"/>
                  </a:lnTo>
                  <a:lnTo>
                    <a:pt x="0" y="1147009"/>
                  </a:lnTo>
                  <a:close/>
                </a:path>
              </a:pathLst>
            </a:custGeom>
            <a:solidFill>
              <a:srgbClr val="5CB6F9"/>
            </a:solidFill>
          </p:spPr>
        </p:sp>
      </p:grpSp>
      <p:grpSp>
        <p:nvGrpSpPr>
          <p:cNvPr id="7" name="Group 7"/>
          <p:cNvGrpSpPr/>
          <p:nvPr/>
        </p:nvGrpSpPr>
        <p:grpSpPr>
          <a:xfrm>
            <a:off x="3909803" y="2407730"/>
            <a:ext cx="3374832" cy="874710"/>
            <a:chOff x="0" y="0"/>
            <a:chExt cx="1675241" cy="434199"/>
          </a:xfrm>
        </p:grpSpPr>
        <p:sp>
          <p:nvSpPr>
            <p:cNvPr id="8" name="Freeform 8"/>
            <p:cNvSpPr/>
            <p:nvPr/>
          </p:nvSpPr>
          <p:spPr>
            <a:xfrm>
              <a:off x="0" y="0"/>
              <a:ext cx="1675241" cy="434199"/>
            </a:xfrm>
            <a:custGeom>
              <a:avLst/>
              <a:gdLst/>
              <a:ahLst/>
              <a:cxnLst/>
              <a:rect l="l" t="t" r="r" b="b"/>
              <a:pathLst>
                <a:path w="1675241" h="434199">
                  <a:moveTo>
                    <a:pt x="0" y="0"/>
                  </a:moveTo>
                  <a:lnTo>
                    <a:pt x="1675241" y="0"/>
                  </a:lnTo>
                  <a:lnTo>
                    <a:pt x="1675241" y="434199"/>
                  </a:lnTo>
                  <a:lnTo>
                    <a:pt x="0" y="434199"/>
                  </a:lnTo>
                  <a:close/>
                </a:path>
              </a:pathLst>
            </a:custGeom>
            <a:solidFill>
              <a:srgbClr val="5CB6F9"/>
            </a:solidFill>
          </p:spPr>
        </p:sp>
      </p:grpSp>
      <p:sp>
        <p:nvSpPr>
          <p:cNvPr id="9" name="AutoShape 9"/>
          <p:cNvSpPr/>
          <p:nvPr/>
        </p:nvSpPr>
        <p:spPr>
          <a:xfrm>
            <a:off x="428660" y="2113018"/>
            <a:ext cx="3351340" cy="90246"/>
          </a:xfrm>
          <a:prstGeom prst="line">
            <a:avLst/>
          </a:prstGeom>
          <a:ln w="571500" cap="rnd">
            <a:solidFill>
              <a:srgbClr val="233DFF"/>
            </a:solidFill>
            <a:prstDash val="solid"/>
            <a:headEnd type="none" w="sm" len="sm"/>
            <a:tailEnd type="none" w="sm" len="sm"/>
          </a:ln>
        </p:spPr>
      </p:sp>
      <p:grpSp>
        <p:nvGrpSpPr>
          <p:cNvPr id="10" name="Group 10"/>
          <p:cNvGrpSpPr/>
          <p:nvPr/>
        </p:nvGrpSpPr>
        <p:grpSpPr>
          <a:xfrm>
            <a:off x="3365918" y="2072279"/>
            <a:ext cx="261972" cy="261971"/>
            <a:chOff x="0" y="0"/>
            <a:chExt cx="6350000" cy="6349975"/>
          </a:xfrm>
        </p:grpSpPr>
        <p:sp>
          <p:nvSpPr>
            <p:cNvPr id="11" name="Freeform 1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5CB6F9"/>
            </a:solidFill>
            <a:ln w="12700">
              <a:solidFill>
                <a:srgbClr val="000000"/>
              </a:solidFill>
            </a:ln>
          </p:spPr>
        </p:sp>
      </p:grpSp>
      <p:grpSp>
        <p:nvGrpSpPr>
          <p:cNvPr id="12" name="Group 12"/>
          <p:cNvGrpSpPr/>
          <p:nvPr/>
        </p:nvGrpSpPr>
        <p:grpSpPr>
          <a:xfrm>
            <a:off x="625014" y="1968655"/>
            <a:ext cx="261972" cy="261971"/>
            <a:chOff x="0" y="0"/>
            <a:chExt cx="6350000" cy="6349975"/>
          </a:xfrm>
        </p:grpSpPr>
        <p:sp>
          <p:nvSpPr>
            <p:cNvPr id="13" name="Freeform 1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5CB6F9"/>
            </a:solidFill>
            <a:ln w="12700">
              <a:solidFill>
                <a:srgbClr val="000000"/>
              </a:solidFill>
            </a:ln>
          </p:spPr>
        </p:sp>
      </p:grpSp>
      <p:sp>
        <p:nvSpPr>
          <p:cNvPr id="14" name="Freeform 14"/>
          <p:cNvSpPr/>
          <p:nvPr/>
        </p:nvSpPr>
        <p:spPr>
          <a:xfrm>
            <a:off x="3909803" y="3706030"/>
            <a:ext cx="3374832" cy="4416857"/>
          </a:xfrm>
          <a:custGeom>
            <a:avLst/>
            <a:gdLst/>
            <a:ahLst/>
            <a:cxnLst/>
            <a:rect l="l" t="t" r="r" b="b"/>
            <a:pathLst>
              <a:path w="3374832" h="4416857">
                <a:moveTo>
                  <a:pt x="0" y="0"/>
                </a:moveTo>
                <a:lnTo>
                  <a:pt x="3374833" y="0"/>
                </a:lnTo>
                <a:lnTo>
                  <a:pt x="3374833" y="4416857"/>
                </a:lnTo>
                <a:lnTo>
                  <a:pt x="0" y="4416857"/>
                </a:lnTo>
                <a:lnTo>
                  <a:pt x="0" y="0"/>
                </a:lnTo>
                <a:close/>
              </a:path>
            </a:pathLst>
          </a:custGeom>
          <a:blipFill>
            <a:blip r:embed="rId2"/>
            <a:stretch>
              <a:fillRect l="-2419" r="-2419"/>
            </a:stretch>
          </a:blipFill>
        </p:spPr>
      </p:sp>
      <p:sp>
        <p:nvSpPr>
          <p:cNvPr id="15" name="Freeform 15"/>
          <p:cNvSpPr/>
          <p:nvPr/>
        </p:nvSpPr>
        <p:spPr>
          <a:xfrm>
            <a:off x="497930" y="8840352"/>
            <a:ext cx="1583978" cy="697423"/>
          </a:xfrm>
          <a:custGeom>
            <a:avLst/>
            <a:gdLst/>
            <a:ahLst/>
            <a:cxnLst/>
            <a:rect l="l" t="t" r="r" b="b"/>
            <a:pathLst>
              <a:path w="1583978" h="697423">
                <a:moveTo>
                  <a:pt x="0" y="0"/>
                </a:moveTo>
                <a:lnTo>
                  <a:pt x="1583978" y="0"/>
                </a:lnTo>
                <a:lnTo>
                  <a:pt x="1583978" y="697423"/>
                </a:lnTo>
                <a:lnTo>
                  <a:pt x="0" y="697423"/>
                </a:lnTo>
                <a:lnTo>
                  <a:pt x="0" y="0"/>
                </a:lnTo>
                <a:close/>
              </a:path>
            </a:pathLst>
          </a:custGeom>
          <a:blipFill>
            <a:blip r:embed="rId3"/>
            <a:stretch>
              <a:fillRect/>
            </a:stretch>
          </a:blipFill>
        </p:spPr>
      </p:sp>
      <p:sp>
        <p:nvSpPr>
          <p:cNvPr id="16" name="TextBox 16"/>
          <p:cNvSpPr txBox="1"/>
          <p:nvPr/>
        </p:nvSpPr>
        <p:spPr>
          <a:xfrm>
            <a:off x="758387" y="281544"/>
            <a:ext cx="2191436" cy="228600"/>
          </a:xfrm>
          <a:prstGeom prst="rect">
            <a:avLst/>
          </a:prstGeom>
        </p:spPr>
        <p:txBody>
          <a:bodyPr lIns="0" tIns="0" rIns="0" bIns="0" rtlCol="0" anchor="t">
            <a:spAutoFit/>
          </a:bodyPr>
          <a:lstStyle/>
          <a:p>
            <a:pPr algn="l">
              <a:lnSpc>
                <a:spcPts val="1727"/>
              </a:lnSpc>
            </a:pPr>
            <a:r>
              <a:rPr lang="en-US" sz="1439" b="1">
                <a:solidFill>
                  <a:srgbClr val="050A30"/>
                </a:solidFill>
                <a:latin typeface="HK Grotesk Medium"/>
                <a:ea typeface="HK Grotesk Medium"/>
                <a:cs typeface="HK Grotesk Medium"/>
                <a:sym typeface="HK Grotesk Medium"/>
              </a:rPr>
              <a:t>24th October 2025</a:t>
            </a:r>
          </a:p>
        </p:txBody>
      </p:sp>
      <p:sp>
        <p:nvSpPr>
          <p:cNvPr id="17" name="TextBox 17"/>
          <p:cNvSpPr txBox="1"/>
          <p:nvPr/>
        </p:nvSpPr>
        <p:spPr>
          <a:xfrm>
            <a:off x="3627890" y="252461"/>
            <a:ext cx="3176110" cy="249364"/>
          </a:xfrm>
          <a:prstGeom prst="rect">
            <a:avLst/>
          </a:prstGeom>
        </p:spPr>
        <p:txBody>
          <a:bodyPr lIns="0" tIns="0" rIns="0" bIns="0" rtlCol="0" anchor="t">
            <a:spAutoFit/>
          </a:bodyPr>
          <a:lstStyle/>
          <a:p>
            <a:pPr algn="r">
              <a:lnSpc>
                <a:spcPts val="2005"/>
              </a:lnSpc>
            </a:pPr>
            <a:r>
              <a:rPr lang="en-US" sz="1432" b="1" u="sng">
                <a:solidFill>
                  <a:srgbClr val="050A30"/>
                </a:solidFill>
                <a:latin typeface="HK Grotesk Medium"/>
                <a:ea typeface="HK Grotesk Medium"/>
                <a:cs typeface="HK Grotesk Medium"/>
                <a:sym typeface="HK Grotesk Medium"/>
                <a:hlinkClick r:id="rId4" tooltip="https://st-matthews.bolton.sch.uk"/>
              </a:rPr>
              <a:t>www</a:t>
            </a:r>
            <a:r>
              <a:rPr lang="en-US" sz="1432" b="1">
                <a:solidFill>
                  <a:srgbClr val="050A30"/>
                </a:solidFill>
                <a:latin typeface="HK Grotesk Medium"/>
                <a:ea typeface="HK Grotesk Medium"/>
                <a:cs typeface="HK Grotesk Medium"/>
                <a:sym typeface="HK Grotesk Medium"/>
              </a:rPr>
              <a:t>.st-matthews.bolton.sch.uk</a:t>
            </a:r>
          </a:p>
        </p:txBody>
      </p:sp>
      <p:sp>
        <p:nvSpPr>
          <p:cNvPr id="18" name="TextBox 18"/>
          <p:cNvSpPr txBox="1"/>
          <p:nvPr/>
        </p:nvSpPr>
        <p:spPr>
          <a:xfrm>
            <a:off x="4032963" y="2521234"/>
            <a:ext cx="3146758" cy="638175"/>
          </a:xfrm>
          <a:prstGeom prst="rect">
            <a:avLst/>
          </a:prstGeom>
        </p:spPr>
        <p:txBody>
          <a:bodyPr lIns="0" tIns="0" rIns="0" bIns="0" rtlCol="0" anchor="t">
            <a:spAutoFit/>
          </a:bodyPr>
          <a:lstStyle/>
          <a:p>
            <a:pPr algn="ctr">
              <a:lnSpc>
                <a:spcPts val="2520"/>
              </a:lnSpc>
            </a:pPr>
            <a:r>
              <a:rPr lang="en-US" sz="2100" b="1">
                <a:solidFill>
                  <a:srgbClr val="050A30"/>
                </a:solidFill>
                <a:latin typeface="HK Grotesk Bold"/>
                <a:ea typeface="HK Grotesk Bold"/>
                <a:cs typeface="HK Grotesk Bold"/>
                <a:sym typeface="HK Grotesk Bold"/>
              </a:rPr>
              <a:t>School Term Dates </a:t>
            </a:r>
          </a:p>
          <a:p>
            <a:pPr algn="ctr">
              <a:lnSpc>
                <a:spcPts val="2520"/>
              </a:lnSpc>
            </a:pPr>
            <a:r>
              <a:rPr lang="en-US" sz="2100" b="1">
                <a:solidFill>
                  <a:srgbClr val="050A30"/>
                </a:solidFill>
                <a:latin typeface="HK Grotesk Bold"/>
                <a:ea typeface="HK Grotesk Bold"/>
                <a:cs typeface="HK Grotesk Bold"/>
                <a:sym typeface="HK Grotesk Bold"/>
              </a:rPr>
              <a:t>2025-2026</a:t>
            </a:r>
          </a:p>
        </p:txBody>
      </p:sp>
      <p:sp>
        <p:nvSpPr>
          <p:cNvPr id="19" name="TextBox 19"/>
          <p:cNvSpPr txBox="1"/>
          <p:nvPr/>
        </p:nvSpPr>
        <p:spPr>
          <a:xfrm>
            <a:off x="2666670" y="8180037"/>
            <a:ext cx="2732587" cy="298704"/>
          </a:xfrm>
          <a:prstGeom prst="rect">
            <a:avLst/>
          </a:prstGeom>
        </p:spPr>
        <p:txBody>
          <a:bodyPr lIns="0" tIns="0" rIns="0" bIns="0" rtlCol="0" anchor="t">
            <a:spAutoFit/>
          </a:bodyPr>
          <a:lstStyle/>
          <a:p>
            <a:pPr algn="l">
              <a:lnSpc>
                <a:spcPts val="2268"/>
              </a:lnSpc>
            </a:pPr>
            <a:r>
              <a:rPr lang="en-US" sz="2100" b="1" u="sng">
                <a:solidFill>
                  <a:srgbClr val="050A30"/>
                </a:solidFill>
                <a:latin typeface="HK Grotesk Bold"/>
                <a:ea typeface="HK Grotesk Bold"/>
                <a:cs typeface="HK Grotesk Bold"/>
                <a:sym typeface="HK Grotesk Bold"/>
              </a:rPr>
              <a:t>Important Notice</a:t>
            </a:r>
          </a:p>
        </p:txBody>
      </p:sp>
      <p:sp>
        <p:nvSpPr>
          <p:cNvPr id="20" name="TextBox 20"/>
          <p:cNvSpPr txBox="1"/>
          <p:nvPr/>
        </p:nvSpPr>
        <p:spPr>
          <a:xfrm>
            <a:off x="941898" y="1968655"/>
            <a:ext cx="2424019" cy="400050"/>
          </a:xfrm>
          <a:prstGeom prst="rect">
            <a:avLst/>
          </a:prstGeom>
        </p:spPr>
        <p:txBody>
          <a:bodyPr lIns="0" tIns="0" rIns="0" bIns="0" rtlCol="0" anchor="t">
            <a:spAutoFit/>
          </a:bodyPr>
          <a:lstStyle/>
          <a:p>
            <a:pPr algn="ctr">
              <a:lnSpc>
                <a:spcPts val="1640"/>
              </a:lnSpc>
            </a:pPr>
            <a:r>
              <a:rPr lang="en-US" sz="1366" b="1" spc="109">
                <a:solidFill>
                  <a:srgbClr val="F4F6FC"/>
                </a:solidFill>
                <a:latin typeface="HK Grotesk Bold"/>
                <a:ea typeface="HK Grotesk Bold"/>
                <a:cs typeface="HK Grotesk Bold"/>
                <a:sym typeface="HK Grotesk Bold"/>
              </a:rPr>
              <a:t>MESSAGE FROM THE </a:t>
            </a:r>
          </a:p>
          <a:p>
            <a:pPr algn="ctr">
              <a:lnSpc>
                <a:spcPts val="1640"/>
              </a:lnSpc>
            </a:pPr>
            <a:r>
              <a:rPr lang="en-US" sz="1366" b="1" spc="109">
                <a:solidFill>
                  <a:srgbClr val="F4F6FC"/>
                </a:solidFill>
                <a:latin typeface="HK Grotesk Bold"/>
                <a:ea typeface="HK Grotesk Bold"/>
                <a:cs typeface="HK Grotesk Bold"/>
                <a:sym typeface="HK Grotesk Bold"/>
              </a:rPr>
              <a:t>HEADTEACHER</a:t>
            </a:r>
          </a:p>
        </p:txBody>
      </p:sp>
      <p:sp>
        <p:nvSpPr>
          <p:cNvPr id="21" name="TextBox 21"/>
          <p:cNvSpPr txBox="1"/>
          <p:nvPr/>
        </p:nvSpPr>
        <p:spPr>
          <a:xfrm>
            <a:off x="2666670" y="8570312"/>
            <a:ext cx="4513052" cy="1546352"/>
          </a:xfrm>
          <a:prstGeom prst="rect">
            <a:avLst/>
          </a:prstGeom>
        </p:spPr>
        <p:txBody>
          <a:bodyPr lIns="0" tIns="0" rIns="0" bIns="0" rtlCol="0" anchor="t">
            <a:spAutoFit/>
          </a:bodyPr>
          <a:lstStyle/>
          <a:p>
            <a:pPr algn="l">
              <a:lnSpc>
                <a:spcPts val="1393"/>
              </a:lnSpc>
            </a:pPr>
            <a:r>
              <a:rPr lang="en-US" sz="995" b="1">
                <a:solidFill>
                  <a:srgbClr val="050A30"/>
                </a:solidFill>
                <a:latin typeface="HK Grotesk Medium"/>
                <a:ea typeface="HK Grotesk Medium"/>
                <a:cs typeface="HK Grotesk Medium"/>
                <a:sym typeface="HK Grotesk Medium"/>
              </a:rPr>
              <a:t>If you're driving your child to school please make sure you park safely, legally and considerately. </a:t>
            </a:r>
          </a:p>
          <a:p>
            <a:pPr algn="l">
              <a:lnSpc>
                <a:spcPts val="1393"/>
              </a:lnSpc>
            </a:pPr>
            <a:endParaRPr lang="en-US" sz="995" b="1">
              <a:solidFill>
                <a:srgbClr val="050A30"/>
              </a:solidFill>
              <a:latin typeface="HK Grotesk Medium"/>
              <a:ea typeface="HK Grotesk Medium"/>
              <a:cs typeface="HK Grotesk Medium"/>
              <a:sym typeface="HK Grotesk Medium"/>
            </a:endParaRPr>
          </a:p>
          <a:p>
            <a:pPr algn="l">
              <a:lnSpc>
                <a:spcPts val="1393"/>
              </a:lnSpc>
            </a:pPr>
            <a:r>
              <a:rPr lang="en-US" sz="995" b="1">
                <a:solidFill>
                  <a:srgbClr val="050A30"/>
                </a:solidFill>
                <a:latin typeface="HK Grotesk Medium"/>
                <a:ea typeface="HK Grotesk Medium"/>
                <a:cs typeface="HK Grotesk Medium"/>
                <a:sym typeface="HK Grotesk Medium"/>
              </a:rPr>
              <a:t>Please do not block the school gate as you are preventing staff from getting to school on time and do not use the garages near school to turn your vehicle around or drop off, this is for local residents.</a:t>
            </a:r>
          </a:p>
          <a:p>
            <a:pPr algn="l">
              <a:lnSpc>
                <a:spcPts val="1393"/>
              </a:lnSpc>
            </a:pPr>
            <a:endParaRPr lang="en-US" sz="995" b="1">
              <a:solidFill>
                <a:srgbClr val="050A30"/>
              </a:solidFill>
              <a:latin typeface="HK Grotesk Medium"/>
              <a:ea typeface="HK Grotesk Medium"/>
              <a:cs typeface="HK Grotesk Medium"/>
              <a:sym typeface="HK Grotesk Medium"/>
            </a:endParaRPr>
          </a:p>
          <a:p>
            <a:pPr algn="l">
              <a:lnSpc>
                <a:spcPts val="1393"/>
              </a:lnSpc>
            </a:pPr>
            <a:r>
              <a:rPr lang="en-US" sz="995" b="1">
                <a:solidFill>
                  <a:srgbClr val="050A30"/>
                </a:solidFill>
                <a:latin typeface="HK Grotesk Medium"/>
                <a:ea typeface="HK Grotesk Medium"/>
                <a:cs typeface="HK Grotesk Medium"/>
                <a:sym typeface="HK Grotesk Medium"/>
              </a:rPr>
              <a:t>Please don't park across household driveways near schools and always park safely. We don't want to see anyone hurt.</a:t>
            </a:r>
          </a:p>
        </p:txBody>
      </p:sp>
      <p:sp>
        <p:nvSpPr>
          <p:cNvPr id="22" name="TextBox 22"/>
          <p:cNvSpPr txBox="1"/>
          <p:nvPr/>
        </p:nvSpPr>
        <p:spPr>
          <a:xfrm>
            <a:off x="342775" y="2835559"/>
            <a:ext cx="3285115" cy="4242352"/>
          </a:xfrm>
          <a:prstGeom prst="rect">
            <a:avLst/>
          </a:prstGeom>
        </p:spPr>
        <p:txBody>
          <a:bodyPr lIns="0" tIns="0" rIns="0" bIns="0" rtlCol="0" anchor="t">
            <a:spAutoFit/>
          </a:bodyPr>
          <a:lstStyle/>
          <a:p>
            <a:pPr algn="l">
              <a:lnSpc>
                <a:spcPts val="1061"/>
              </a:lnSpc>
            </a:pPr>
            <a:r>
              <a:rPr lang="en-US" sz="884" b="1">
                <a:solidFill>
                  <a:srgbClr val="FFFFFF"/>
                </a:solidFill>
                <a:latin typeface="HK Grotesk Medium"/>
                <a:ea typeface="HK Grotesk Medium"/>
                <a:cs typeface="HK Grotesk Medium"/>
                <a:sym typeface="HK Grotesk Medium"/>
              </a:rPr>
              <a:t>Dear Parent / Carers, </a:t>
            </a:r>
          </a:p>
          <a:p>
            <a:pPr algn="l">
              <a:lnSpc>
                <a:spcPts val="1061"/>
              </a:lnSpc>
            </a:pPr>
            <a:endParaRPr lang="en-US" sz="884" b="1">
              <a:solidFill>
                <a:srgbClr val="FFFFFF"/>
              </a:solidFill>
              <a:latin typeface="HK Grotesk Medium"/>
              <a:ea typeface="HK Grotesk Medium"/>
              <a:cs typeface="HK Grotesk Medium"/>
              <a:sym typeface="HK Grotesk Medium"/>
            </a:endParaRPr>
          </a:p>
          <a:p>
            <a:pPr algn="l">
              <a:lnSpc>
                <a:spcPts val="1061"/>
              </a:lnSpc>
            </a:pPr>
            <a:endParaRPr lang="en-US" sz="884" b="1">
              <a:solidFill>
                <a:srgbClr val="FFFFFF"/>
              </a:solidFill>
              <a:latin typeface="HK Grotesk Medium"/>
              <a:ea typeface="HK Grotesk Medium"/>
              <a:cs typeface="HK Grotesk Medium"/>
              <a:sym typeface="HK Grotesk Medium"/>
            </a:endParaRPr>
          </a:p>
          <a:p>
            <a:pPr algn="l">
              <a:lnSpc>
                <a:spcPts val="1061"/>
              </a:lnSpc>
            </a:pPr>
            <a:r>
              <a:rPr lang="en-US" sz="884" b="1">
                <a:solidFill>
                  <a:srgbClr val="FFFFFF"/>
                </a:solidFill>
                <a:latin typeface="HK Grotesk Medium"/>
                <a:ea typeface="HK Grotesk Medium"/>
                <a:cs typeface="HK Grotesk Medium"/>
                <a:sym typeface="HK Grotesk Medium"/>
              </a:rPr>
              <a:t>As we come to the end of the first half-term of this year, I would like to say a huge thank you to our staff and children for all your hard work. Many of our classes have already taken part in a wide range of enrichment activities linked to the curriculum, with lots more planned for after half-term.</a:t>
            </a:r>
          </a:p>
          <a:p>
            <a:pPr algn="l">
              <a:lnSpc>
                <a:spcPts val="1061"/>
              </a:lnSpc>
            </a:pPr>
            <a:endParaRPr lang="en-US" sz="884" b="1">
              <a:solidFill>
                <a:srgbClr val="FFFFFF"/>
              </a:solidFill>
              <a:latin typeface="HK Grotesk Medium"/>
              <a:ea typeface="HK Grotesk Medium"/>
              <a:cs typeface="HK Grotesk Medium"/>
              <a:sym typeface="HK Grotesk Medium"/>
            </a:endParaRPr>
          </a:p>
          <a:p>
            <a:pPr algn="l">
              <a:lnSpc>
                <a:spcPts val="1061"/>
              </a:lnSpc>
            </a:pPr>
            <a:endParaRPr lang="en-US" sz="884" b="1">
              <a:solidFill>
                <a:srgbClr val="FFFFFF"/>
              </a:solidFill>
              <a:latin typeface="HK Grotesk Medium"/>
              <a:ea typeface="HK Grotesk Medium"/>
              <a:cs typeface="HK Grotesk Medium"/>
              <a:sym typeface="HK Grotesk Medium"/>
            </a:endParaRPr>
          </a:p>
          <a:p>
            <a:pPr algn="l">
              <a:lnSpc>
                <a:spcPts val="1061"/>
              </a:lnSpc>
            </a:pPr>
            <a:r>
              <a:rPr lang="en-US" sz="884" b="1">
                <a:solidFill>
                  <a:srgbClr val="FFFFFF"/>
                </a:solidFill>
                <a:latin typeface="HK Grotesk Medium"/>
                <a:ea typeface="HK Grotesk Medium"/>
                <a:cs typeface="HK Grotesk Medium"/>
                <a:sym typeface="HK Grotesk Medium"/>
              </a:rPr>
              <a:t>This month, our sports teams have been busy taking part in football and dodgeball events in Bolton with Mr. Mistry. </a:t>
            </a:r>
          </a:p>
          <a:p>
            <a:pPr algn="l">
              <a:lnSpc>
                <a:spcPts val="1061"/>
              </a:lnSpc>
            </a:pPr>
            <a:endParaRPr lang="en-US" sz="884" b="1">
              <a:solidFill>
                <a:srgbClr val="FFFFFF"/>
              </a:solidFill>
              <a:latin typeface="HK Grotesk Medium"/>
              <a:ea typeface="HK Grotesk Medium"/>
              <a:cs typeface="HK Grotesk Medium"/>
              <a:sym typeface="HK Grotesk Medium"/>
            </a:endParaRPr>
          </a:p>
          <a:p>
            <a:pPr algn="l">
              <a:lnSpc>
                <a:spcPts val="1061"/>
              </a:lnSpc>
            </a:pPr>
            <a:endParaRPr lang="en-US" sz="884" b="1">
              <a:solidFill>
                <a:srgbClr val="FFFFFF"/>
              </a:solidFill>
              <a:latin typeface="HK Grotesk Medium"/>
              <a:ea typeface="HK Grotesk Medium"/>
              <a:cs typeface="HK Grotesk Medium"/>
              <a:sym typeface="HK Grotesk Medium"/>
            </a:endParaRPr>
          </a:p>
          <a:p>
            <a:pPr algn="l">
              <a:lnSpc>
                <a:spcPts val="1061"/>
              </a:lnSpc>
            </a:pPr>
            <a:r>
              <a:rPr lang="en-US" sz="884" b="1">
                <a:solidFill>
                  <a:srgbClr val="FFFFFF"/>
                </a:solidFill>
                <a:latin typeface="HK Grotesk Medium"/>
                <a:ea typeface="HK Grotesk Medium"/>
                <a:cs typeface="HK Grotesk Medium"/>
                <a:sym typeface="HK Grotesk Medium"/>
              </a:rPr>
              <a:t>Year 3 visited Bolton Museum to take part in an Egyptian workshop linked to their learning in History. Our Reception classes had a visit to Bolton Library this week and Year 4 visited the circus at Blackpool Tower. </a:t>
            </a:r>
          </a:p>
          <a:p>
            <a:pPr algn="l">
              <a:lnSpc>
                <a:spcPts val="1061"/>
              </a:lnSpc>
            </a:pPr>
            <a:endParaRPr lang="en-US" sz="884" b="1">
              <a:solidFill>
                <a:srgbClr val="FFFFFF"/>
              </a:solidFill>
              <a:latin typeface="HK Grotesk Medium"/>
              <a:ea typeface="HK Grotesk Medium"/>
              <a:cs typeface="HK Grotesk Medium"/>
              <a:sym typeface="HK Grotesk Medium"/>
            </a:endParaRPr>
          </a:p>
          <a:p>
            <a:pPr algn="l">
              <a:lnSpc>
                <a:spcPts val="1061"/>
              </a:lnSpc>
            </a:pPr>
            <a:endParaRPr lang="en-US" sz="884" b="1">
              <a:solidFill>
                <a:srgbClr val="FFFFFF"/>
              </a:solidFill>
              <a:latin typeface="HK Grotesk Medium"/>
              <a:ea typeface="HK Grotesk Medium"/>
              <a:cs typeface="HK Grotesk Medium"/>
              <a:sym typeface="HK Grotesk Medium"/>
            </a:endParaRPr>
          </a:p>
          <a:p>
            <a:pPr algn="l">
              <a:lnSpc>
                <a:spcPts val="1061"/>
              </a:lnSpc>
            </a:pPr>
            <a:r>
              <a:rPr lang="en-US" sz="884" b="1">
                <a:solidFill>
                  <a:srgbClr val="FFFFFF"/>
                </a:solidFill>
                <a:latin typeface="HK Grotesk Medium"/>
                <a:ea typeface="HK Grotesk Medium"/>
                <a:cs typeface="HK Grotesk Medium"/>
                <a:sym typeface="HK Grotesk Medium"/>
              </a:rPr>
              <a:t>A huge thank you to the families who attended the Nursery 'stay and play' this week. We had some lovely feedback from the visit and look forward to welcoming you again soon. </a:t>
            </a:r>
          </a:p>
          <a:p>
            <a:pPr algn="l">
              <a:lnSpc>
                <a:spcPts val="1061"/>
              </a:lnSpc>
            </a:pPr>
            <a:endParaRPr lang="en-US" sz="884" b="1">
              <a:solidFill>
                <a:srgbClr val="FFFFFF"/>
              </a:solidFill>
              <a:latin typeface="HK Grotesk Medium"/>
              <a:ea typeface="HK Grotesk Medium"/>
              <a:cs typeface="HK Grotesk Medium"/>
              <a:sym typeface="HK Grotesk Medium"/>
            </a:endParaRPr>
          </a:p>
          <a:p>
            <a:pPr algn="l">
              <a:lnSpc>
                <a:spcPts val="1061"/>
              </a:lnSpc>
            </a:pPr>
            <a:endParaRPr lang="en-US" sz="884" b="1">
              <a:solidFill>
                <a:srgbClr val="FFFFFF"/>
              </a:solidFill>
              <a:latin typeface="HK Grotesk Medium"/>
              <a:ea typeface="HK Grotesk Medium"/>
              <a:cs typeface="HK Grotesk Medium"/>
              <a:sym typeface="HK Grotesk Medium"/>
            </a:endParaRPr>
          </a:p>
          <a:p>
            <a:pPr algn="l">
              <a:lnSpc>
                <a:spcPts val="1061"/>
              </a:lnSpc>
            </a:pPr>
            <a:r>
              <a:rPr lang="en-US" sz="884" b="1">
                <a:solidFill>
                  <a:srgbClr val="FFFFFF"/>
                </a:solidFill>
                <a:latin typeface="HK Grotesk Medium"/>
                <a:ea typeface="HK Grotesk Medium"/>
                <a:cs typeface="HK Grotesk Medium"/>
                <a:sym typeface="HK Grotesk Medium"/>
              </a:rPr>
              <a:t>Have a lovely half-term break, and we look forward to seeing everyone back in school on Monday 3rd November at 8.40am.  </a:t>
            </a:r>
          </a:p>
          <a:p>
            <a:pPr algn="l">
              <a:lnSpc>
                <a:spcPts val="1061"/>
              </a:lnSpc>
              <a:spcBef>
                <a:spcPct val="0"/>
              </a:spcBef>
            </a:pPr>
            <a:endParaRPr lang="en-US" sz="884" b="1">
              <a:solidFill>
                <a:srgbClr val="FFFFFF"/>
              </a:solidFill>
              <a:latin typeface="HK Grotesk Medium"/>
              <a:ea typeface="HK Grotesk Medium"/>
              <a:cs typeface="HK Grotesk Medium"/>
              <a:sym typeface="HK Grotesk Medium"/>
            </a:endParaRPr>
          </a:p>
          <a:p>
            <a:pPr algn="l">
              <a:lnSpc>
                <a:spcPts val="1061"/>
              </a:lnSpc>
              <a:spcBef>
                <a:spcPct val="0"/>
              </a:spcBef>
            </a:pPr>
            <a:endParaRPr lang="en-US" sz="884" b="1">
              <a:solidFill>
                <a:srgbClr val="FFFFFF"/>
              </a:solidFill>
              <a:latin typeface="HK Grotesk Medium"/>
              <a:ea typeface="HK Grotesk Medium"/>
              <a:cs typeface="HK Grotesk Medium"/>
              <a:sym typeface="HK Grotesk Medium"/>
            </a:endParaRPr>
          </a:p>
          <a:p>
            <a:pPr algn="l">
              <a:lnSpc>
                <a:spcPts val="1061"/>
              </a:lnSpc>
              <a:spcBef>
                <a:spcPct val="0"/>
              </a:spcBef>
            </a:pPr>
            <a:r>
              <a:rPr lang="en-US" sz="884" b="1">
                <a:solidFill>
                  <a:srgbClr val="FFFFFF"/>
                </a:solidFill>
                <a:latin typeface="HK Grotesk Medium"/>
                <a:ea typeface="HK Grotesk Medium"/>
                <a:cs typeface="HK Grotesk Medium"/>
                <a:sym typeface="HK Grotesk Medium"/>
              </a:rPr>
              <a:t>Best wishes,</a:t>
            </a:r>
          </a:p>
          <a:p>
            <a:pPr algn="l">
              <a:lnSpc>
                <a:spcPts val="1181"/>
              </a:lnSpc>
              <a:spcBef>
                <a:spcPct val="0"/>
              </a:spcBef>
            </a:pPr>
            <a:r>
              <a:rPr lang="en-US" sz="984" b="1">
                <a:solidFill>
                  <a:srgbClr val="FFFFFF"/>
                </a:solidFill>
                <a:latin typeface="HK Grotesk Medium"/>
                <a:ea typeface="HK Grotesk Medium"/>
                <a:cs typeface="HK Grotesk Medium"/>
                <a:sym typeface="HK Grotesk Medium"/>
              </a:rPr>
              <a:t>Mrs Lister </a:t>
            </a:r>
          </a:p>
          <a:p>
            <a:pPr algn="l">
              <a:lnSpc>
                <a:spcPts val="1181"/>
              </a:lnSpc>
              <a:spcBef>
                <a:spcPct val="0"/>
              </a:spcBef>
            </a:pPr>
            <a:endParaRPr lang="en-US" sz="984" b="1">
              <a:solidFill>
                <a:srgbClr val="FFFFFF"/>
              </a:solidFill>
              <a:latin typeface="HK Grotesk Medium"/>
              <a:ea typeface="HK Grotesk Medium"/>
              <a:cs typeface="HK Grotesk Medium"/>
              <a:sym typeface="HK Grotesk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36243" y="2303037"/>
            <a:ext cx="2453816" cy="1463088"/>
            <a:chOff x="0" y="0"/>
            <a:chExt cx="3271754" cy="1950784"/>
          </a:xfrm>
        </p:grpSpPr>
        <p:sp>
          <p:nvSpPr>
            <p:cNvPr id="3" name="Freeform 3"/>
            <p:cNvSpPr/>
            <p:nvPr/>
          </p:nvSpPr>
          <p:spPr>
            <a:xfrm>
              <a:off x="0" y="0"/>
              <a:ext cx="3271754" cy="1950784"/>
            </a:xfrm>
            <a:custGeom>
              <a:avLst/>
              <a:gdLst/>
              <a:ahLst/>
              <a:cxnLst/>
              <a:rect l="l" t="t" r="r" b="b"/>
              <a:pathLst>
                <a:path w="3271754" h="1950784">
                  <a:moveTo>
                    <a:pt x="0" y="0"/>
                  </a:moveTo>
                  <a:lnTo>
                    <a:pt x="3271754" y="0"/>
                  </a:lnTo>
                  <a:lnTo>
                    <a:pt x="3271754" y="1950784"/>
                  </a:lnTo>
                  <a:lnTo>
                    <a:pt x="0" y="1950784"/>
                  </a:lnTo>
                  <a:lnTo>
                    <a:pt x="0" y="0"/>
                  </a:lnTo>
                  <a:close/>
                </a:path>
              </a:pathLst>
            </a:custGeom>
            <a:blipFill>
              <a:blip r:embed="rId2"/>
              <a:stretch>
                <a:fillRect/>
              </a:stretch>
            </a:blipFill>
          </p:spPr>
        </p:sp>
        <p:sp>
          <p:nvSpPr>
            <p:cNvPr id="4" name="Freeform 4"/>
            <p:cNvSpPr/>
            <p:nvPr/>
          </p:nvSpPr>
          <p:spPr>
            <a:xfrm rot="281003">
              <a:off x="179234" y="276096"/>
              <a:ext cx="1248638" cy="1329195"/>
            </a:xfrm>
            <a:custGeom>
              <a:avLst/>
              <a:gdLst/>
              <a:ahLst/>
              <a:cxnLst/>
              <a:rect l="l" t="t" r="r" b="b"/>
              <a:pathLst>
                <a:path w="1248638" h="1329195">
                  <a:moveTo>
                    <a:pt x="0" y="0"/>
                  </a:moveTo>
                  <a:lnTo>
                    <a:pt x="1248638" y="0"/>
                  </a:lnTo>
                  <a:lnTo>
                    <a:pt x="1248638" y="1329195"/>
                  </a:lnTo>
                  <a:lnTo>
                    <a:pt x="0" y="1329195"/>
                  </a:lnTo>
                  <a:lnTo>
                    <a:pt x="0" y="0"/>
                  </a:lnTo>
                  <a:close/>
                </a:path>
              </a:pathLst>
            </a:custGeom>
            <a:blipFill>
              <a:blip r:embed="rId3"/>
              <a:stretch>
                <a:fillRect/>
              </a:stretch>
            </a:blipFill>
          </p:spPr>
        </p:sp>
        <p:sp>
          <p:nvSpPr>
            <p:cNvPr id="5" name="Freeform 5"/>
            <p:cNvSpPr/>
            <p:nvPr/>
          </p:nvSpPr>
          <p:spPr>
            <a:xfrm rot="-269042">
              <a:off x="1850559" y="203940"/>
              <a:ext cx="1192513" cy="1243413"/>
            </a:xfrm>
            <a:custGeom>
              <a:avLst/>
              <a:gdLst/>
              <a:ahLst/>
              <a:cxnLst/>
              <a:rect l="l" t="t" r="r" b="b"/>
              <a:pathLst>
                <a:path w="1192513" h="1243413">
                  <a:moveTo>
                    <a:pt x="0" y="0"/>
                  </a:moveTo>
                  <a:lnTo>
                    <a:pt x="1192513" y="0"/>
                  </a:lnTo>
                  <a:lnTo>
                    <a:pt x="1192513" y="1243413"/>
                  </a:lnTo>
                  <a:lnTo>
                    <a:pt x="0" y="1243413"/>
                  </a:lnTo>
                  <a:lnTo>
                    <a:pt x="0" y="0"/>
                  </a:lnTo>
                  <a:close/>
                </a:path>
              </a:pathLst>
            </a:custGeom>
            <a:blipFill>
              <a:blip r:embed="rId4"/>
              <a:stretch>
                <a:fillRect/>
              </a:stretch>
            </a:blipFill>
          </p:spPr>
        </p:sp>
      </p:grpSp>
      <p:sp>
        <p:nvSpPr>
          <p:cNvPr id="6" name="Freeform 6"/>
          <p:cNvSpPr/>
          <p:nvPr/>
        </p:nvSpPr>
        <p:spPr>
          <a:xfrm>
            <a:off x="669165" y="2269258"/>
            <a:ext cx="2653721" cy="1496867"/>
          </a:xfrm>
          <a:custGeom>
            <a:avLst/>
            <a:gdLst/>
            <a:ahLst/>
            <a:cxnLst/>
            <a:rect l="l" t="t" r="r" b="b"/>
            <a:pathLst>
              <a:path w="2653721" h="1496867">
                <a:moveTo>
                  <a:pt x="0" y="0"/>
                </a:moveTo>
                <a:lnTo>
                  <a:pt x="2653721" y="0"/>
                </a:lnTo>
                <a:lnTo>
                  <a:pt x="2653721" y="1496867"/>
                </a:lnTo>
                <a:lnTo>
                  <a:pt x="0" y="1496867"/>
                </a:lnTo>
                <a:lnTo>
                  <a:pt x="0" y="0"/>
                </a:lnTo>
                <a:close/>
              </a:path>
            </a:pathLst>
          </a:custGeom>
          <a:blipFill>
            <a:blip r:embed="rId2"/>
            <a:stretch>
              <a:fillRect t="-2853" b="-2853"/>
            </a:stretch>
          </a:blipFill>
        </p:spPr>
      </p:sp>
      <p:sp>
        <p:nvSpPr>
          <p:cNvPr id="7" name="Freeform 7"/>
          <p:cNvSpPr/>
          <p:nvPr/>
        </p:nvSpPr>
        <p:spPr>
          <a:xfrm rot="260651">
            <a:off x="781034" y="2488374"/>
            <a:ext cx="1047518" cy="954607"/>
          </a:xfrm>
          <a:custGeom>
            <a:avLst/>
            <a:gdLst/>
            <a:ahLst/>
            <a:cxnLst/>
            <a:rect l="l" t="t" r="r" b="b"/>
            <a:pathLst>
              <a:path w="1047518" h="954607">
                <a:moveTo>
                  <a:pt x="0" y="0"/>
                </a:moveTo>
                <a:lnTo>
                  <a:pt x="1047518" y="0"/>
                </a:lnTo>
                <a:lnTo>
                  <a:pt x="1047518" y="954607"/>
                </a:lnTo>
                <a:lnTo>
                  <a:pt x="0" y="954607"/>
                </a:lnTo>
                <a:lnTo>
                  <a:pt x="0" y="0"/>
                </a:lnTo>
                <a:close/>
              </a:path>
            </a:pathLst>
          </a:custGeom>
          <a:blipFill>
            <a:blip r:embed="rId5"/>
            <a:stretch>
              <a:fillRect t="-2635" r="-4597" b="-7678"/>
            </a:stretch>
          </a:blipFill>
        </p:spPr>
      </p:sp>
      <p:sp>
        <p:nvSpPr>
          <p:cNvPr id="8" name="Freeform 8"/>
          <p:cNvSpPr/>
          <p:nvPr/>
        </p:nvSpPr>
        <p:spPr>
          <a:xfrm rot="-202731">
            <a:off x="2157135" y="2417471"/>
            <a:ext cx="967032" cy="957903"/>
          </a:xfrm>
          <a:custGeom>
            <a:avLst/>
            <a:gdLst/>
            <a:ahLst/>
            <a:cxnLst/>
            <a:rect l="l" t="t" r="r" b="b"/>
            <a:pathLst>
              <a:path w="967032" h="957903">
                <a:moveTo>
                  <a:pt x="0" y="0"/>
                </a:moveTo>
                <a:lnTo>
                  <a:pt x="967033" y="0"/>
                </a:lnTo>
                <a:lnTo>
                  <a:pt x="967033" y="957904"/>
                </a:lnTo>
                <a:lnTo>
                  <a:pt x="0" y="957904"/>
                </a:lnTo>
                <a:lnTo>
                  <a:pt x="0" y="0"/>
                </a:lnTo>
                <a:close/>
              </a:path>
            </a:pathLst>
          </a:custGeom>
          <a:blipFill>
            <a:blip r:embed="rId6"/>
            <a:stretch>
              <a:fillRect l="-423" r="-423"/>
            </a:stretch>
          </a:blipFill>
        </p:spPr>
      </p:sp>
      <p:grpSp>
        <p:nvGrpSpPr>
          <p:cNvPr id="9" name="Group 9"/>
          <p:cNvGrpSpPr/>
          <p:nvPr/>
        </p:nvGrpSpPr>
        <p:grpSpPr>
          <a:xfrm>
            <a:off x="637645" y="5346000"/>
            <a:ext cx="2984204" cy="1779332"/>
            <a:chOff x="0" y="0"/>
            <a:chExt cx="3978939" cy="2372443"/>
          </a:xfrm>
        </p:grpSpPr>
        <p:sp>
          <p:nvSpPr>
            <p:cNvPr id="10" name="Freeform 10"/>
            <p:cNvSpPr/>
            <p:nvPr/>
          </p:nvSpPr>
          <p:spPr>
            <a:xfrm>
              <a:off x="0" y="0"/>
              <a:ext cx="3978939" cy="2372443"/>
            </a:xfrm>
            <a:custGeom>
              <a:avLst/>
              <a:gdLst/>
              <a:ahLst/>
              <a:cxnLst/>
              <a:rect l="l" t="t" r="r" b="b"/>
              <a:pathLst>
                <a:path w="3978939" h="2372443">
                  <a:moveTo>
                    <a:pt x="0" y="0"/>
                  </a:moveTo>
                  <a:lnTo>
                    <a:pt x="3978939" y="0"/>
                  </a:lnTo>
                  <a:lnTo>
                    <a:pt x="3978939" y="2372443"/>
                  </a:lnTo>
                  <a:lnTo>
                    <a:pt x="0" y="2372443"/>
                  </a:lnTo>
                  <a:lnTo>
                    <a:pt x="0" y="0"/>
                  </a:lnTo>
                  <a:close/>
                </a:path>
              </a:pathLst>
            </a:custGeom>
            <a:blipFill>
              <a:blip r:embed="rId2"/>
              <a:stretch>
                <a:fillRect/>
              </a:stretch>
            </a:blipFill>
          </p:spPr>
        </p:sp>
        <p:sp>
          <p:nvSpPr>
            <p:cNvPr id="11" name="Freeform 11"/>
            <p:cNvSpPr/>
            <p:nvPr/>
          </p:nvSpPr>
          <p:spPr>
            <a:xfrm rot="294480">
              <a:off x="181468" y="336350"/>
              <a:ext cx="1500097" cy="1599842"/>
            </a:xfrm>
            <a:custGeom>
              <a:avLst/>
              <a:gdLst/>
              <a:ahLst/>
              <a:cxnLst/>
              <a:rect l="l" t="t" r="r" b="b"/>
              <a:pathLst>
                <a:path w="1500097" h="1599842">
                  <a:moveTo>
                    <a:pt x="0" y="0"/>
                  </a:moveTo>
                  <a:lnTo>
                    <a:pt x="1500097" y="0"/>
                  </a:lnTo>
                  <a:lnTo>
                    <a:pt x="1500097" y="1599842"/>
                  </a:lnTo>
                  <a:lnTo>
                    <a:pt x="0" y="1599842"/>
                  </a:lnTo>
                  <a:lnTo>
                    <a:pt x="0" y="0"/>
                  </a:lnTo>
                  <a:close/>
                </a:path>
              </a:pathLst>
            </a:custGeom>
            <a:blipFill>
              <a:blip r:embed="rId7"/>
              <a:stretch>
                <a:fillRect l="-180" r="-22606" b="-3678"/>
              </a:stretch>
            </a:blipFill>
          </p:spPr>
        </p:sp>
        <p:sp>
          <p:nvSpPr>
            <p:cNvPr id="12" name="Freeform 12"/>
            <p:cNvSpPr/>
            <p:nvPr/>
          </p:nvSpPr>
          <p:spPr>
            <a:xfrm rot="-230321">
              <a:off x="2251888" y="189478"/>
              <a:ext cx="1434566" cy="1565111"/>
            </a:xfrm>
            <a:custGeom>
              <a:avLst/>
              <a:gdLst/>
              <a:ahLst/>
              <a:cxnLst/>
              <a:rect l="l" t="t" r="r" b="b"/>
              <a:pathLst>
                <a:path w="1434566" h="1565111">
                  <a:moveTo>
                    <a:pt x="0" y="0"/>
                  </a:moveTo>
                  <a:lnTo>
                    <a:pt x="1434567" y="0"/>
                  </a:lnTo>
                  <a:lnTo>
                    <a:pt x="1434567" y="1565111"/>
                  </a:lnTo>
                  <a:lnTo>
                    <a:pt x="0" y="1565111"/>
                  </a:lnTo>
                  <a:lnTo>
                    <a:pt x="0" y="0"/>
                  </a:lnTo>
                  <a:close/>
                </a:path>
              </a:pathLst>
            </a:custGeom>
            <a:blipFill>
              <a:blip r:embed="rId8"/>
              <a:stretch>
                <a:fillRect l="-7922" r="-14514" b="-12889"/>
              </a:stretch>
            </a:blipFill>
          </p:spPr>
        </p:sp>
      </p:grpSp>
      <p:grpSp>
        <p:nvGrpSpPr>
          <p:cNvPr id="13" name="Group 13"/>
          <p:cNvGrpSpPr/>
          <p:nvPr/>
        </p:nvGrpSpPr>
        <p:grpSpPr>
          <a:xfrm>
            <a:off x="4336243" y="5319035"/>
            <a:ext cx="2801639" cy="1670477"/>
            <a:chOff x="0" y="0"/>
            <a:chExt cx="3735518" cy="2227303"/>
          </a:xfrm>
        </p:grpSpPr>
        <p:sp>
          <p:nvSpPr>
            <p:cNvPr id="14" name="Freeform 14"/>
            <p:cNvSpPr/>
            <p:nvPr/>
          </p:nvSpPr>
          <p:spPr>
            <a:xfrm>
              <a:off x="0" y="0"/>
              <a:ext cx="3735518" cy="2227303"/>
            </a:xfrm>
            <a:custGeom>
              <a:avLst/>
              <a:gdLst/>
              <a:ahLst/>
              <a:cxnLst/>
              <a:rect l="l" t="t" r="r" b="b"/>
              <a:pathLst>
                <a:path w="3735518" h="2227303">
                  <a:moveTo>
                    <a:pt x="0" y="0"/>
                  </a:moveTo>
                  <a:lnTo>
                    <a:pt x="3735518" y="0"/>
                  </a:lnTo>
                  <a:lnTo>
                    <a:pt x="3735518" y="2227303"/>
                  </a:lnTo>
                  <a:lnTo>
                    <a:pt x="0" y="2227303"/>
                  </a:lnTo>
                  <a:lnTo>
                    <a:pt x="0" y="0"/>
                  </a:lnTo>
                  <a:close/>
                </a:path>
              </a:pathLst>
            </a:custGeom>
            <a:blipFill>
              <a:blip r:embed="rId2"/>
              <a:stretch>
                <a:fillRect/>
              </a:stretch>
            </a:blipFill>
          </p:spPr>
        </p:sp>
        <p:sp>
          <p:nvSpPr>
            <p:cNvPr id="15" name="Freeform 15"/>
            <p:cNvSpPr/>
            <p:nvPr/>
          </p:nvSpPr>
          <p:spPr>
            <a:xfrm rot="269326">
              <a:off x="274218" y="343004"/>
              <a:ext cx="1294596" cy="1384993"/>
            </a:xfrm>
            <a:custGeom>
              <a:avLst/>
              <a:gdLst/>
              <a:ahLst/>
              <a:cxnLst/>
              <a:rect l="l" t="t" r="r" b="b"/>
              <a:pathLst>
                <a:path w="1294596" h="1384993">
                  <a:moveTo>
                    <a:pt x="0" y="0"/>
                  </a:moveTo>
                  <a:lnTo>
                    <a:pt x="1294596" y="0"/>
                  </a:lnTo>
                  <a:lnTo>
                    <a:pt x="1294596" y="1384993"/>
                  </a:lnTo>
                  <a:lnTo>
                    <a:pt x="0" y="1384993"/>
                  </a:lnTo>
                  <a:lnTo>
                    <a:pt x="0" y="0"/>
                  </a:lnTo>
                  <a:close/>
                </a:path>
              </a:pathLst>
            </a:custGeom>
            <a:blipFill>
              <a:blip r:embed="rId9"/>
              <a:stretch>
                <a:fillRect l="-16628" r="-5729"/>
              </a:stretch>
            </a:blipFill>
          </p:spPr>
        </p:sp>
        <p:sp>
          <p:nvSpPr>
            <p:cNvPr id="16" name="Freeform 16"/>
            <p:cNvSpPr/>
            <p:nvPr/>
          </p:nvSpPr>
          <p:spPr>
            <a:xfrm rot="-199047">
              <a:off x="2128476" y="218968"/>
              <a:ext cx="1317284" cy="1430425"/>
            </a:xfrm>
            <a:custGeom>
              <a:avLst/>
              <a:gdLst/>
              <a:ahLst/>
              <a:cxnLst/>
              <a:rect l="l" t="t" r="r" b="b"/>
              <a:pathLst>
                <a:path w="1317284" h="1430425">
                  <a:moveTo>
                    <a:pt x="0" y="0"/>
                  </a:moveTo>
                  <a:lnTo>
                    <a:pt x="1317283" y="0"/>
                  </a:lnTo>
                  <a:lnTo>
                    <a:pt x="1317283" y="1430425"/>
                  </a:lnTo>
                  <a:lnTo>
                    <a:pt x="0" y="1430425"/>
                  </a:lnTo>
                  <a:lnTo>
                    <a:pt x="0" y="0"/>
                  </a:lnTo>
                  <a:close/>
                </a:path>
              </a:pathLst>
            </a:custGeom>
            <a:blipFill>
              <a:blip r:embed="rId10"/>
              <a:stretch>
                <a:fillRect/>
              </a:stretch>
            </a:blipFill>
          </p:spPr>
        </p:sp>
      </p:grpSp>
      <p:sp>
        <p:nvSpPr>
          <p:cNvPr id="17" name="Freeform 17"/>
          <p:cNvSpPr/>
          <p:nvPr/>
        </p:nvSpPr>
        <p:spPr>
          <a:xfrm>
            <a:off x="3277063" y="9211307"/>
            <a:ext cx="1059180" cy="922688"/>
          </a:xfrm>
          <a:custGeom>
            <a:avLst/>
            <a:gdLst/>
            <a:ahLst/>
            <a:cxnLst/>
            <a:rect l="l" t="t" r="r" b="b"/>
            <a:pathLst>
              <a:path w="1059180" h="922688">
                <a:moveTo>
                  <a:pt x="0" y="0"/>
                </a:moveTo>
                <a:lnTo>
                  <a:pt x="1059180" y="0"/>
                </a:lnTo>
                <a:lnTo>
                  <a:pt x="1059180" y="922688"/>
                </a:lnTo>
                <a:lnTo>
                  <a:pt x="0" y="922688"/>
                </a:lnTo>
                <a:lnTo>
                  <a:pt x="0" y="0"/>
                </a:lnTo>
                <a:close/>
              </a:path>
            </a:pathLst>
          </a:custGeom>
          <a:blipFill>
            <a:blip r:embed="rId11"/>
            <a:stretch>
              <a:fillRect/>
            </a:stretch>
          </a:blipFill>
        </p:spPr>
      </p:sp>
      <p:sp>
        <p:nvSpPr>
          <p:cNvPr id="18" name="TextBox 18"/>
          <p:cNvSpPr txBox="1"/>
          <p:nvPr/>
        </p:nvSpPr>
        <p:spPr>
          <a:xfrm>
            <a:off x="192938" y="75225"/>
            <a:ext cx="7042114" cy="1784985"/>
          </a:xfrm>
          <a:prstGeom prst="rect">
            <a:avLst/>
          </a:prstGeom>
        </p:spPr>
        <p:txBody>
          <a:bodyPr lIns="0" tIns="0" rIns="0" bIns="0" rtlCol="0" anchor="t">
            <a:spAutoFit/>
          </a:bodyPr>
          <a:lstStyle/>
          <a:p>
            <a:pPr algn="ctr">
              <a:lnSpc>
                <a:spcPts val="7140"/>
              </a:lnSpc>
            </a:pPr>
            <a:r>
              <a:rPr lang="en-US" sz="5100" b="1">
                <a:solidFill>
                  <a:srgbClr val="000000"/>
                </a:solidFill>
                <a:latin typeface="HK Grotesk Bold"/>
                <a:ea typeface="HK Grotesk Bold"/>
                <a:cs typeface="HK Grotesk Bold"/>
                <a:sym typeface="HK Grotesk Bold"/>
              </a:rPr>
              <a:t>St. Matthew’s School Uniform</a:t>
            </a:r>
          </a:p>
        </p:txBody>
      </p:sp>
      <p:sp>
        <p:nvSpPr>
          <p:cNvPr id="19" name="TextBox 19"/>
          <p:cNvSpPr txBox="1"/>
          <p:nvPr/>
        </p:nvSpPr>
        <p:spPr>
          <a:xfrm>
            <a:off x="3348392" y="1683605"/>
            <a:ext cx="863215" cy="363423"/>
          </a:xfrm>
          <a:prstGeom prst="rect">
            <a:avLst/>
          </a:prstGeom>
        </p:spPr>
        <p:txBody>
          <a:bodyPr lIns="0" tIns="0" rIns="0" bIns="0" rtlCol="0" anchor="t">
            <a:spAutoFit/>
          </a:bodyPr>
          <a:lstStyle/>
          <a:p>
            <a:pPr algn="ctr">
              <a:lnSpc>
                <a:spcPts val="3068"/>
              </a:lnSpc>
            </a:pPr>
            <a:r>
              <a:rPr lang="en-US" sz="2192" b="1">
                <a:solidFill>
                  <a:srgbClr val="000000"/>
                </a:solidFill>
                <a:latin typeface="Canva Sans Bold"/>
                <a:ea typeface="Canva Sans Bold"/>
                <a:cs typeface="Canva Sans Bold"/>
                <a:sym typeface="Canva Sans Bold"/>
              </a:rPr>
              <a:t>Boys</a:t>
            </a:r>
          </a:p>
        </p:txBody>
      </p:sp>
      <p:sp>
        <p:nvSpPr>
          <p:cNvPr id="20" name="TextBox 20"/>
          <p:cNvSpPr txBox="1"/>
          <p:nvPr/>
        </p:nvSpPr>
        <p:spPr>
          <a:xfrm>
            <a:off x="333690" y="3935175"/>
            <a:ext cx="6721564" cy="1028700"/>
          </a:xfrm>
          <a:prstGeom prst="rect">
            <a:avLst/>
          </a:prstGeom>
        </p:spPr>
        <p:txBody>
          <a:bodyPr lIns="0" tIns="0" rIns="0" bIns="0" rtlCol="0" anchor="t">
            <a:spAutoFit/>
          </a:bodyPr>
          <a:lstStyle/>
          <a:p>
            <a:pPr algn="ctr">
              <a:lnSpc>
                <a:spcPts val="1368"/>
              </a:lnSpc>
              <a:spcBef>
                <a:spcPct val="0"/>
              </a:spcBef>
            </a:pPr>
            <a:r>
              <a:rPr lang="en-US" sz="1140" b="1">
                <a:solidFill>
                  <a:srgbClr val="000000"/>
                </a:solidFill>
                <a:latin typeface="HK Grotesk Medium"/>
                <a:ea typeface="HK Grotesk Medium"/>
                <a:cs typeface="HK Grotesk Medium"/>
                <a:sym typeface="HK Grotesk Medium"/>
              </a:rPr>
              <a:t>Trousers (grey/black)</a:t>
            </a:r>
          </a:p>
          <a:p>
            <a:pPr algn="ctr">
              <a:lnSpc>
                <a:spcPts val="1368"/>
              </a:lnSpc>
              <a:spcBef>
                <a:spcPct val="0"/>
              </a:spcBef>
            </a:pPr>
            <a:r>
              <a:rPr lang="en-US" sz="1140" b="1">
                <a:solidFill>
                  <a:srgbClr val="000000"/>
                </a:solidFill>
                <a:latin typeface="HK Grotesk Medium"/>
                <a:ea typeface="HK Grotesk Medium"/>
                <a:cs typeface="HK Grotesk Medium"/>
                <a:sym typeface="HK Grotesk Medium"/>
              </a:rPr>
              <a:t>Sweaters/sweatshirts/fleece (navy blue)</a:t>
            </a:r>
          </a:p>
          <a:p>
            <a:pPr algn="ctr">
              <a:lnSpc>
                <a:spcPts val="1368"/>
              </a:lnSpc>
              <a:spcBef>
                <a:spcPct val="0"/>
              </a:spcBef>
            </a:pPr>
            <a:r>
              <a:rPr lang="en-US" sz="1140" b="1">
                <a:solidFill>
                  <a:srgbClr val="000000"/>
                </a:solidFill>
                <a:latin typeface="HK Grotesk Medium"/>
                <a:ea typeface="HK Grotesk Medium"/>
                <a:cs typeface="HK Grotesk Medium"/>
                <a:sym typeface="HK Grotesk Medium"/>
              </a:rPr>
              <a:t>Shirts/polo-necked shirts (white)</a:t>
            </a:r>
          </a:p>
          <a:p>
            <a:pPr algn="ctr">
              <a:lnSpc>
                <a:spcPts val="1368"/>
              </a:lnSpc>
              <a:spcBef>
                <a:spcPct val="0"/>
              </a:spcBef>
            </a:pPr>
            <a:r>
              <a:rPr lang="en-US" sz="1140" b="1">
                <a:solidFill>
                  <a:srgbClr val="000000"/>
                </a:solidFill>
                <a:latin typeface="HK Grotesk Medium"/>
                <a:ea typeface="HK Grotesk Medium"/>
                <a:cs typeface="HK Grotesk Medium"/>
                <a:sym typeface="HK Grotesk Medium"/>
              </a:rPr>
              <a:t>Socks (white/grey/black)</a:t>
            </a:r>
          </a:p>
          <a:p>
            <a:pPr algn="ctr">
              <a:lnSpc>
                <a:spcPts val="1368"/>
              </a:lnSpc>
              <a:spcBef>
                <a:spcPct val="0"/>
              </a:spcBef>
            </a:pPr>
            <a:r>
              <a:rPr lang="en-US" sz="1140" b="1">
                <a:solidFill>
                  <a:srgbClr val="000000"/>
                </a:solidFill>
                <a:latin typeface="HK Grotesk Medium"/>
                <a:ea typeface="HK Grotesk Medium"/>
                <a:cs typeface="HK Grotesk Medium"/>
                <a:sym typeface="HK Grotesk Medium"/>
              </a:rPr>
              <a:t>Footwear – black shoes/trainers (all black including laces, no obvious logos)</a:t>
            </a:r>
          </a:p>
          <a:p>
            <a:pPr algn="ctr">
              <a:lnSpc>
                <a:spcPts val="1368"/>
              </a:lnSpc>
              <a:spcBef>
                <a:spcPct val="0"/>
              </a:spcBef>
            </a:pPr>
            <a:endParaRPr lang="en-US" sz="1140" b="1">
              <a:solidFill>
                <a:srgbClr val="000000"/>
              </a:solidFill>
              <a:latin typeface="HK Grotesk Medium"/>
              <a:ea typeface="HK Grotesk Medium"/>
              <a:cs typeface="HK Grotesk Medium"/>
              <a:sym typeface="HK Grotesk Medium"/>
            </a:endParaRPr>
          </a:p>
        </p:txBody>
      </p:sp>
      <p:sp>
        <p:nvSpPr>
          <p:cNvPr id="21" name="TextBox 21"/>
          <p:cNvSpPr txBox="1"/>
          <p:nvPr/>
        </p:nvSpPr>
        <p:spPr>
          <a:xfrm>
            <a:off x="3478177" y="4889775"/>
            <a:ext cx="603647" cy="356234"/>
          </a:xfrm>
          <a:prstGeom prst="rect">
            <a:avLst/>
          </a:prstGeom>
        </p:spPr>
        <p:txBody>
          <a:bodyPr lIns="0" tIns="0" rIns="0" bIns="0" rtlCol="0" anchor="t">
            <a:spAutoFit/>
          </a:bodyPr>
          <a:lstStyle/>
          <a:p>
            <a:pPr algn="ctr">
              <a:lnSpc>
                <a:spcPts val="2940"/>
              </a:lnSpc>
            </a:pPr>
            <a:r>
              <a:rPr lang="en-US" sz="2100" b="1">
                <a:solidFill>
                  <a:srgbClr val="000000"/>
                </a:solidFill>
                <a:latin typeface="Canva Sans Bold"/>
                <a:ea typeface="Canva Sans Bold"/>
                <a:cs typeface="Canva Sans Bold"/>
                <a:sym typeface="Canva Sans Bold"/>
              </a:rPr>
              <a:t>Girls</a:t>
            </a:r>
          </a:p>
        </p:txBody>
      </p:sp>
      <p:sp>
        <p:nvSpPr>
          <p:cNvPr id="22" name="TextBox 22"/>
          <p:cNvSpPr txBox="1"/>
          <p:nvPr/>
        </p:nvSpPr>
        <p:spPr>
          <a:xfrm>
            <a:off x="637645" y="7125332"/>
            <a:ext cx="6721564" cy="1200150"/>
          </a:xfrm>
          <a:prstGeom prst="rect">
            <a:avLst/>
          </a:prstGeom>
        </p:spPr>
        <p:txBody>
          <a:bodyPr lIns="0" tIns="0" rIns="0" bIns="0" rtlCol="0" anchor="t">
            <a:spAutoFit/>
          </a:bodyPr>
          <a:lstStyle/>
          <a:p>
            <a:pPr algn="ctr">
              <a:lnSpc>
                <a:spcPts val="1368"/>
              </a:lnSpc>
              <a:spcBef>
                <a:spcPct val="0"/>
              </a:spcBef>
            </a:pPr>
            <a:r>
              <a:rPr lang="en-US" sz="1140" b="1">
                <a:solidFill>
                  <a:srgbClr val="000000"/>
                </a:solidFill>
                <a:latin typeface="HK Grotesk Medium"/>
                <a:ea typeface="HK Grotesk Medium"/>
                <a:cs typeface="HK Grotesk Medium"/>
                <a:sym typeface="HK Grotesk Medium"/>
              </a:rPr>
              <a:t>Trousers (grey/black)</a:t>
            </a:r>
          </a:p>
          <a:p>
            <a:pPr algn="ctr">
              <a:lnSpc>
                <a:spcPts val="1368"/>
              </a:lnSpc>
              <a:spcBef>
                <a:spcPct val="0"/>
              </a:spcBef>
            </a:pPr>
            <a:r>
              <a:rPr lang="en-US" sz="1140" b="1">
                <a:solidFill>
                  <a:srgbClr val="000000"/>
                </a:solidFill>
                <a:latin typeface="HK Grotesk Medium"/>
                <a:ea typeface="HK Grotesk Medium"/>
                <a:cs typeface="HK Grotesk Medium"/>
                <a:sym typeface="HK Grotesk Medium"/>
              </a:rPr>
              <a:t>Skirts/pinafore dresses (grey/black)</a:t>
            </a:r>
          </a:p>
          <a:p>
            <a:pPr algn="ctr">
              <a:lnSpc>
                <a:spcPts val="1368"/>
              </a:lnSpc>
              <a:spcBef>
                <a:spcPct val="0"/>
              </a:spcBef>
            </a:pPr>
            <a:r>
              <a:rPr lang="en-US" sz="1140" b="1">
                <a:solidFill>
                  <a:srgbClr val="000000"/>
                </a:solidFill>
                <a:latin typeface="HK Grotesk Medium"/>
                <a:ea typeface="HK Grotesk Medium"/>
                <a:cs typeface="HK Grotesk Medium"/>
                <a:sym typeface="HK Grotesk Medium"/>
              </a:rPr>
              <a:t>Sweaters/sweatshirts/fleece/cardigans (navy blue)</a:t>
            </a:r>
          </a:p>
          <a:p>
            <a:pPr algn="ctr">
              <a:lnSpc>
                <a:spcPts val="1368"/>
              </a:lnSpc>
              <a:spcBef>
                <a:spcPct val="0"/>
              </a:spcBef>
            </a:pPr>
            <a:r>
              <a:rPr lang="en-US" sz="1140" b="1">
                <a:solidFill>
                  <a:srgbClr val="000000"/>
                </a:solidFill>
                <a:latin typeface="HK Grotesk Medium"/>
                <a:ea typeface="HK Grotesk Medium"/>
                <a:cs typeface="HK Grotesk Medium"/>
                <a:sym typeface="HK Grotesk Medium"/>
              </a:rPr>
              <a:t>Shirts/polo-necked shirts/ blouses (white)</a:t>
            </a:r>
          </a:p>
          <a:p>
            <a:pPr algn="ctr">
              <a:lnSpc>
                <a:spcPts val="1368"/>
              </a:lnSpc>
              <a:spcBef>
                <a:spcPct val="0"/>
              </a:spcBef>
            </a:pPr>
            <a:r>
              <a:rPr lang="en-US" sz="1140" b="1">
                <a:solidFill>
                  <a:srgbClr val="000000"/>
                </a:solidFill>
                <a:latin typeface="HK Grotesk Medium"/>
                <a:ea typeface="HK Grotesk Medium"/>
                <a:cs typeface="HK Grotesk Medium"/>
                <a:sym typeface="HK Grotesk Medium"/>
              </a:rPr>
              <a:t>Socks/tights (white/grey/black)</a:t>
            </a:r>
          </a:p>
          <a:p>
            <a:pPr algn="ctr">
              <a:lnSpc>
                <a:spcPts val="1368"/>
              </a:lnSpc>
              <a:spcBef>
                <a:spcPct val="0"/>
              </a:spcBef>
            </a:pPr>
            <a:r>
              <a:rPr lang="en-US" sz="1140" b="1">
                <a:solidFill>
                  <a:srgbClr val="000000"/>
                </a:solidFill>
                <a:latin typeface="HK Grotesk Medium"/>
                <a:ea typeface="HK Grotesk Medium"/>
                <a:cs typeface="HK Grotesk Medium"/>
                <a:sym typeface="HK Grotesk Medium"/>
              </a:rPr>
              <a:t>Footwear – black shoes/trainers (all black including laces, no obvious logos)</a:t>
            </a:r>
          </a:p>
          <a:p>
            <a:pPr algn="ctr">
              <a:lnSpc>
                <a:spcPts val="1368"/>
              </a:lnSpc>
              <a:spcBef>
                <a:spcPct val="0"/>
              </a:spcBef>
            </a:pPr>
            <a:endParaRPr lang="en-US" sz="1140" b="1">
              <a:solidFill>
                <a:srgbClr val="000000"/>
              </a:solidFill>
              <a:latin typeface="HK Grotesk Medium"/>
              <a:ea typeface="HK Grotesk Medium"/>
              <a:cs typeface="HK Grotesk Medium"/>
              <a:sym typeface="HK Grotesk Medium"/>
            </a:endParaRPr>
          </a:p>
        </p:txBody>
      </p:sp>
      <p:sp>
        <p:nvSpPr>
          <p:cNvPr id="23" name="TextBox 23"/>
          <p:cNvSpPr txBox="1"/>
          <p:nvPr/>
        </p:nvSpPr>
        <p:spPr>
          <a:xfrm>
            <a:off x="746384" y="8354057"/>
            <a:ext cx="6240400" cy="981075"/>
          </a:xfrm>
          <a:prstGeom prst="rect">
            <a:avLst/>
          </a:prstGeom>
        </p:spPr>
        <p:txBody>
          <a:bodyPr lIns="0" tIns="0" rIns="0" bIns="0" rtlCol="0" anchor="t">
            <a:spAutoFit/>
          </a:bodyPr>
          <a:lstStyle/>
          <a:p>
            <a:pPr algn="ctr">
              <a:lnSpc>
                <a:spcPts val="2567"/>
              </a:lnSpc>
            </a:pPr>
            <a:r>
              <a:rPr lang="en-US" sz="2139" b="1">
                <a:solidFill>
                  <a:srgbClr val="000000"/>
                </a:solidFill>
                <a:latin typeface="HK Grotesk Bold"/>
                <a:ea typeface="HK Grotesk Bold"/>
                <a:cs typeface="HK Grotesk Bold"/>
                <a:sym typeface="HK Grotesk Bold"/>
              </a:rPr>
              <a:t>Jewellery</a:t>
            </a:r>
          </a:p>
          <a:p>
            <a:pPr algn="ctr">
              <a:lnSpc>
                <a:spcPts val="1368"/>
              </a:lnSpc>
            </a:pPr>
            <a:endParaRPr lang="en-US" sz="2139" b="1">
              <a:solidFill>
                <a:srgbClr val="000000"/>
              </a:solidFill>
              <a:latin typeface="HK Grotesk Bold"/>
              <a:ea typeface="HK Grotesk Bold"/>
              <a:cs typeface="HK Grotesk Bold"/>
              <a:sym typeface="HK Grotesk Bold"/>
            </a:endParaRPr>
          </a:p>
          <a:p>
            <a:pPr algn="ctr">
              <a:lnSpc>
                <a:spcPts val="1368"/>
              </a:lnSpc>
              <a:spcBef>
                <a:spcPct val="0"/>
              </a:spcBef>
            </a:pPr>
            <a:r>
              <a:rPr lang="en-US" sz="1140" b="1">
                <a:solidFill>
                  <a:srgbClr val="000000"/>
                </a:solidFill>
                <a:latin typeface="HK Grotesk Medium"/>
                <a:ea typeface="HK Grotesk Medium"/>
                <a:cs typeface="HK Grotesk Medium"/>
                <a:sym typeface="HK Grotesk Medium"/>
              </a:rPr>
              <a:t>No jewellery should be worn at school apart from a pair of small plain studs earrings (large or hoop earrings are not allowed for health and safety reasons) and a simple watch (no smart watches) </a:t>
            </a:r>
          </a:p>
          <a:p>
            <a:pPr algn="ctr">
              <a:lnSpc>
                <a:spcPts val="1128"/>
              </a:lnSpc>
              <a:spcBef>
                <a:spcPct val="0"/>
              </a:spcBef>
            </a:pPr>
            <a:endParaRPr lang="en-US" sz="1140" b="1">
              <a:solidFill>
                <a:srgbClr val="000000"/>
              </a:solidFill>
              <a:latin typeface="HK Grotesk Medium"/>
              <a:ea typeface="HK Grotesk Medium"/>
              <a:cs typeface="HK Grotesk Medium"/>
              <a:sym typeface="HK Grotesk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5763" y="163649"/>
            <a:ext cx="800474" cy="592351"/>
          </a:xfrm>
          <a:custGeom>
            <a:avLst/>
            <a:gdLst/>
            <a:ahLst/>
            <a:cxnLst/>
            <a:rect l="l" t="t" r="r" b="b"/>
            <a:pathLst>
              <a:path w="800474" h="592351">
                <a:moveTo>
                  <a:pt x="0" y="0"/>
                </a:moveTo>
                <a:lnTo>
                  <a:pt x="800474" y="0"/>
                </a:lnTo>
                <a:lnTo>
                  <a:pt x="800474" y="592351"/>
                </a:lnTo>
                <a:lnTo>
                  <a:pt x="0" y="592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19557" y="3330589"/>
            <a:ext cx="5120886" cy="6398446"/>
          </a:xfrm>
          <a:custGeom>
            <a:avLst/>
            <a:gdLst/>
            <a:ahLst/>
            <a:cxnLst/>
            <a:rect l="l" t="t" r="r" b="b"/>
            <a:pathLst>
              <a:path w="5120886" h="6398446">
                <a:moveTo>
                  <a:pt x="0" y="0"/>
                </a:moveTo>
                <a:lnTo>
                  <a:pt x="5120886" y="0"/>
                </a:lnTo>
                <a:lnTo>
                  <a:pt x="5120886" y="6398447"/>
                </a:lnTo>
                <a:lnTo>
                  <a:pt x="0" y="6398447"/>
                </a:lnTo>
                <a:lnTo>
                  <a:pt x="0" y="0"/>
                </a:lnTo>
                <a:close/>
              </a:path>
            </a:pathLst>
          </a:custGeom>
          <a:blipFill>
            <a:blip r:embed="rId4"/>
            <a:stretch>
              <a:fillRect/>
            </a:stretch>
          </a:blipFill>
        </p:spPr>
      </p:sp>
      <p:sp>
        <p:nvSpPr>
          <p:cNvPr id="4" name="TextBox 4"/>
          <p:cNvSpPr txBox="1"/>
          <p:nvPr/>
        </p:nvSpPr>
        <p:spPr>
          <a:xfrm>
            <a:off x="1567636" y="191343"/>
            <a:ext cx="7002118" cy="1177787"/>
          </a:xfrm>
          <a:prstGeom prst="rect">
            <a:avLst/>
          </a:prstGeom>
        </p:spPr>
        <p:txBody>
          <a:bodyPr lIns="0" tIns="0" rIns="0" bIns="0" rtlCol="0" anchor="t">
            <a:spAutoFit/>
          </a:bodyPr>
          <a:lstStyle/>
          <a:p>
            <a:pPr algn="l">
              <a:lnSpc>
                <a:spcPts val="4369"/>
              </a:lnSpc>
            </a:pPr>
            <a:r>
              <a:rPr lang="en-US" sz="4369" b="1">
                <a:solidFill>
                  <a:srgbClr val="233DFF"/>
                </a:solidFill>
                <a:latin typeface="Poppins Bold"/>
                <a:ea typeface="Poppins Bold"/>
                <a:cs typeface="Poppins Bold"/>
                <a:sym typeface="Poppins Bold"/>
              </a:rPr>
              <a:t>INFORMATION FOR PARENTS</a:t>
            </a:r>
          </a:p>
        </p:txBody>
      </p:sp>
      <p:sp>
        <p:nvSpPr>
          <p:cNvPr id="5" name="TextBox 5"/>
          <p:cNvSpPr txBox="1"/>
          <p:nvPr/>
        </p:nvSpPr>
        <p:spPr>
          <a:xfrm>
            <a:off x="1261572" y="1733247"/>
            <a:ext cx="5036855" cy="1533825"/>
          </a:xfrm>
          <a:prstGeom prst="rect">
            <a:avLst/>
          </a:prstGeom>
        </p:spPr>
        <p:txBody>
          <a:bodyPr lIns="0" tIns="0" rIns="0" bIns="0" rtlCol="0" anchor="t">
            <a:spAutoFit/>
          </a:bodyPr>
          <a:lstStyle/>
          <a:p>
            <a:pPr algn="ctr">
              <a:lnSpc>
                <a:spcPts val="2083"/>
              </a:lnSpc>
              <a:spcBef>
                <a:spcPct val="0"/>
              </a:spcBef>
            </a:pPr>
            <a:r>
              <a:rPr lang="en-US" sz="1488">
                <a:solidFill>
                  <a:srgbClr val="233DFF"/>
                </a:solidFill>
                <a:latin typeface="Canva Sans"/>
                <a:ea typeface="Canva Sans"/>
                <a:cs typeface="Canva Sans"/>
                <a:sym typeface="Canva Sans"/>
              </a:rPr>
              <a:t>Autism Spectrum Parent Workshop- </a:t>
            </a:r>
          </a:p>
          <a:p>
            <a:pPr algn="ctr">
              <a:lnSpc>
                <a:spcPts val="2083"/>
              </a:lnSpc>
              <a:spcBef>
                <a:spcPct val="0"/>
              </a:spcBef>
            </a:pPr>
            <a:r>
              <a:rPr lang="en-US" sz="1488">
                <a:solidFill>
                  <a:srgbClr val="233DFF"/>
                </a:solidFill>
                <a:latin typeface="Canva Sans"/>
                <a:ea typeface="Canva Sans"/>
                <a:cs typeface="Canva Sans"/>
                <a:sym typeface="Canva Sans"/>
              </a:rPr>
              <a:t>Developing Play Skills</a:t>
            </a:r>
          </a:p>
          <a:p>
            <a:pPr algn="ctr">
              <a:lnSpc>
                <a:spcPts val="2083"/>
              </a:lnSpc>
              <a:spcBef>
                <a:spcPct val="0"/>
              </a:spcBef>
            </a:pPr>
            <a:r>
              <a:rPr lang="en-US" sz="1488">
                <a:solidFill>
                  <a:srgbClr val="233DFF"/>
                </a:solidFill>
                <a:latin typeface="Canva Sans"/>
                <a:ea typeface="Canva Sans"/>
                <a:cs typeface="Canva Sans"/>
                <a:sym typeface="Canva Sans"/>
              </a:rPr>
              <a:t>Fri 21st Nov 9.30-10.30</a:t>
            </a:r>
          </a:p>
          <a:p>
            <a:pPr algn="ctr">
              <a:lnSpc>
                <a:spcPts val="2083"/>
              </a:lnSpc>
              <a:spcBef>
                <a:spcPct val="0"/>
              </a:spcBef>
            </a:pPr>
            <a:r>
              <a:rPr lang="en-US" sz="1488">
                <a:solidFill>
                  <a:srgbClr val="233DFF"/>
                </a:solidFill>
                <a:latin typeface="Canva Sans"/>
                <a:ea typeface="Canva Sans"/>
                <a:cs typeface="Canva Sans"/>
                <a:sym typeface="Canva Sans"/>
              </a:rPr>
              <a:t>£15 per family</a:t>
            </a:r>
          </a:p>
          <a:p>
            <a:pPr algn="ctr">
              <a:lnSpc>
                <a:spcPts val="2083"/>
              </a:lnSpc>
              <a:spcBef>
                <a:spcPct val="0"/>
              </a:spcBef>
            </a:pPr>
            <a:r>
              <a:rPr lang="en-US" sz="1488">
                <a:solidFill>
                  <a:srgbClr val="233DFF"/>
                </a:solidFill>
                <a:latin typeface="Canva Sans"/>
                <a:ea typeface="Canva Sans"/>
                <a:cs typeface="Canva Sans"/>
                <a:sym typeface="Canva Sans"/>
              </a:rPr>
              <a:t>Book here: www.woodbridgesend.co.uk/training</a:t>
            </a:r>
          </a:p>
          <a:p>
            <a:pPr algn="ctr">
              <a:lnSpc>
                <a:spcPts val="2083"/>
              </a:lnSpc>
              <a:spcBef>
                <a:spcPct val="0"/>
              </a:spcBef>
            </a:pPr>
            <a:endParaRPr lang="en-US" sz="1488">
              <a:solidFill>
                <a:srgbClr val="233DFF"/>
              </a:solidFill>
              <a:latin typeface="Canva Sans"/>
              <a:ea typeface="Canva Sans"/>
              <a:cs typeface="Canva Sans"/>
              <a:sym typeface="Canva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83481" y="-1256712"/>
            <a:ext cx="5320748" cy="532074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3DFF"/>
            </a:solidFill>
          </p:spPr>
        </p:sp>
        <p:sp>
          <p:nvSpPr>
            <p:cNvPr id="4" name="TextBox 4"/>
            <p:cNvSpPr txBox="1"/>
            <p:nvPr/>
          </p:nvSpPr>
          <p:spPr>
            <a:xfrm>
              <a:off x="76200" y="47625"/>
              <a:ext cx="660400" cy="688975"/>
            </a:xfrm>
            <a:prstGeom prst="rect">
              <a:avLst/>
            </a:prstGeom>
          </p:spPr>
          <p:txBody>
            <a:bodyPr lIns="84000" tIns="84000" rIns="84000" bIns="84000" rtlCol="0" anchor="ctr"/>
            <a:lstStyle/>
            <a:p>
              <a:pPr algn="ctr">
                <a:lnSpc>
                  <a:spcPts val="2083"/>
                </a:lnSpc>
                <a:spcBef>
                  <a:spcPct val="0"/>
                </a:spcBef>
              </a:pPr>
              <a:endParaRPr/>
            </a:p>
          </p:txBody>
        </p:sp>
      </p:grpSp>
      <p:grpSp>
        <p:nvGrpSpPr>
          <p:cNvPr id="5" name="Group 5"/>
          <p:cNvGrpSpPr/>
          <p:nvPr/>
        </p:nvGrpSpPr>
        <p:grpSpPr>
          <a:xfrm>
            <a:off x="4080410" y="-472860"/>
            <a:ext cx="4356409" cy="4226188"/>
            <a:chOff x="0" y="0"/>
            <a:chExt cx="812800" cy="788504"/>
          </a:xfrm>
        </p:grpSpPr>
        <p:sp>
          <p:nvSpPr>
            <p:cNvPr id="6" name="Freeform 6"/>
            <p:cNvSpPr/>
            <p:nvPr/>
          </p:nvSpPr>
          <p:spPr>
            <a:xfrm>
              <a:off x="0" y="0"/>
              <a:ext cx="812800" cy="788504"/>
            </a:xfrm>
            <a:custGeom>
              <a:avLst/>
              <a:gdLst/>
              <a:ahLst/>
              <a:cxnLst/>
              <a:rect l="l" t="t" r="r" b="b"/>
              <a:pathLst>
                <a:path w="812800" h="788504">
                  <a:moveTo>
                    <a:pt x="406400" y="0"/>
                  </a:moveTo>
                  <a:cubicBezTo>
                    <a:pt x="181951" y="0"/>
                    <a:pt x="0" y="176513"/>
                    <a:pt x="0" y="394252"/>
                  </a:cubicBezTo>
                  <a:cubicBezTo>
                    <a:pt x="0" y="611991"/>
                    <a:pt x="181951" y="788504"/>
                    <a:pt x="406400" y="788504"/>
                  </a:cubicBezTo>
                  <a:cubicBezTo>
                    <a:pt x="630849" y="788504"/>
                    <a:pt x="812800" y="611991"/>
                    <a:pt x="812800" y="394252"/>
                  </a:cubicBezTo>
                  <a:cubicBezTo>
                    <a:pt x="812800" y="176513"/>
                    <a:pt x="630849" y="0"/>
                    <a:pt x="406400" y="0"/>
                  </a:cubicBezTo>
                  <a:close/>
                </a:path>
              </a:pathLst>
            </a:custGeom>
            <a:blipFill>
              <a:blip r:embed="rId2"/>
              <a:stretch>
                <a:fillRect l="-26140" r="-26140"/>
              </a:stretch>
            </a:blipFill>
          </p:spPr>
        </p:sp>
      </p:grpSp>
      <p:grpSp>
        <p:nvGrpSpPr>
          <p:cNvPr id="7" name="Group 7"/>
          <p:cNvGrpSpPr/>
          <p:nvPr/>
        </p:nvGrpSpPr>
        <p:grpSpPr>
          <a:xfrm>
            <a:off x="-183350" y="8116550"/>
            <a:ext cx="2847984" cy="2893787"/>
            <a:chOff x="0" y="0"/>
            <a:chExt cx="812800" cy="825872"/>
          </a:xfrm>
        </p:grpSpPr>
        <p:sp>
          <p:nvSpPr>
            <p:cNvPr id="8" name="Freeform 8"/>
            <p:cNvSpPr/>
            <p:nvPr/>
          </p:nvSpPr>
          <p:spPr>
            <a:xfrm>
              <a:off x="0" y="0"/>
              <a:ext cx="812800" cy="825872"/>
            </a:xfrm>
            <a:custGeom>
              <a:avLst/>
              <a:gdLst/>
              <a:ahLst/>
              <a:cxnLst/>
              <a:rect l="l" t="t" r="r" b="b"/>
              <a:pathLst>
                <a:path w="812800" h="825872">
                  <a:moveTo>
                    <a:pt x="406400" y="0"/>
                  </a:moveTo>
                  <a:cubicBezTo>
                    <a:pt x="181951" y="0"/>
                    <a:pt x="0" y="184878"/>
                    <a:pt x="0" y="412936"/>
                  </a:cubicBezTo>
                  <a:cubicBezTo>
                    <a:pt x="0" y="640994"/>
                    <a:pt x="181951" y="825872"/>
                    <a:pt x="406400" y="825872"/>
                  </a:cubicBezTo>
                  <a:cubicBezTo>
                    <a:pt x="630849" y="825872"/>
                    <a:pt x="812800" y="640994"/>
                    <a:pt x="812800" y="412936"/>
                  </a:cubicBezTo>
                  <a:cubicBezTo>
                    <a:pt x="812800" y="184878"/>
                    <a:pt x="630849" y="0"/>
                    <a:pt x="406400" y="0"/>
                  </a:cubicBezTo>
                  <a:close/>
                </a:path>
              </a:pathLst>
            </a:custGeom>
            <a:solidFill>
              <a:srgbClr val="233DFF"/>
            </a:solidFill>
          </p:spPr>
        </p:sp>
        <p:sp>
          <p:nvSpPr>
            <p:cNvPr id="9" name="TextBox 9"/>
            <p:cNvSpPr txBox="1"/>
            <p:nvPr/>
          </p:nvSpPr>
          <p:spPr>
            <a:xfrm>
              <a:off x="76200" y="48851"/>
              <a:ext cx="660400" cy="699596"/>
            </a:xfrm>
            <a:prstGeom prst="rect">
              <a:avLst/>
            </a:prstGeom>
          </p:spPr>
          <p:txBody>
            <a:bodyPr lIns="84000" tIns="84000" rIns="84000" bIns="84000" rtlCol="0" anchor="ctr"/>
            <a:lstStyle/>
            <a:p>
              <a:pPr algn="ctr">
                <a:lnSpc>
                  <a:spcPts val="2083"/>
                </a:lnSpc>
                <a:spcBef>
                  <a:spcPct val="0"/>
                </a:spcBef>
              </a:pPr>
              <a:endParaRPr/>
            </a:p>
          </p:txBody>
        </p:sp>
      </p:grpSp>
      <p:sp>
        <p:nvSpPr>
          <p:cNvPr id="10" name="Freeform 10"/>
          <p:cNvSpPr/>
          <p:nvPr/>
        </p:nvSpPr>
        <p:spPr>
          <a:xfrm>
            <a:off x="355763" y="163649"/>
            <a:ext cx="800474" cy="592351"/>
          </a:xfrm>
          <a:custGeom>
            <a:avLst/>
            <a:gdLst/>
            <a:ahLst/>
            <a:cxnLst/>
            <a:rect l="l" t="t" r="r" b="b"/>
            <a:pathLst>
              <a:path w="800474" h="592351">
                <a:moveTo>
                  <a:pt x="0" y="0"/>
                </a:moveTo>
                <a:lnTo>
                  <a:pt x="800474" y="0"/>
                </a:lnTo>
                <a:lnTo>
                  <a:pt x="800474" y="592351"/>
                </a:lnTo>
                <a:lnTo>
                  <a:pt x="0" y="5923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1" name="Group 11"/>
          <p:cNvGrpSpPr/>
          <p:nvPr/>
        </p:nvGrpSpPr>
        <p:grpSpPr>
          <a:xfrm>
            <a:off x="4940524" y="8116550"/>
            <a:ext cx="2999945" cy="299994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3DFF"/>
            </a:solidFill>
          </p:spPr>
        </p:sp>
        <p:sp>
          <p:nvSpPr>
            <p:cNvPr id="13" name="TextBox 13"/>
            <p:cNvSpPr txBox="1"/>
            <p:nvPr/>
          </p:nvSpPr>
          <p:spPr>
            <a:xfrm>
              <a:off x="76200" y="47625"/>
              <a:ext cx="660400" cy="688975"/>
            </a:xfrm>
            <a:prstGeom prst="rect">
              <a:avLst/>
            </a:prstGeom>
          </p:spPr>
          <p:txBody>
            <a:bodyPr lIns="84000" tIns="84000" rIns="84000" bIns="84000" rtlCol="0" anchor="ctr"/>
            <a:lstStyle/>
            <a:p>
              <a:pPr algn="ctr">
                <a:lnSpc>
                  <a:spcPts val="2083"/>
                </a:lnSpc>
                <a:spcBef>
                  <a:spcPct val="0"/>
                </a:spcBef>
              </a:pPr>
              <a:endParaRPr/>
            </a:p>
          </p:txBody>
        </p:sp>
      </p:grpSp>
      <p:grpSp>
        <p:nvGrpSpPr>
          <p:cNvPr id="14" name="Group 14"/>
          <p:cNvGrpSpPr/>
          <p:nvPr/>
        </p:nvGrpSpPr>
        <p:grpSpPr>
          <a:xfrm>
            <a:off x="2262830" y="8070290"/>
            <a:ext cx="2940048" cy="294004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3DFF"/>
            </a:solidFill>
          </p:spPr>
        </p:sp>
        <p:sp>
          <p:nvSpPr>
            <p:cNvPr id="16" name="TextBox 16"/>
            <p:cNvSpPr txBox="1"/>
            <p:nvPr/>
          </p:nvSpPr>
          <p:spPr>
            <a:xfrm>
              <a:off x="76200" y="47625"/>
              <a:ext cx="660400" cy="688975"/>
            </a:xfrm>
            <a:prstGeom prst="rect">
              <a:avLst/>
            </a:prstGeom>
          </p:spPr>
          <p:txBody>
            <a:bodyPr lIns="84000" tIns="84000" rIns="84000" bIns="84000" rtlCol="0" anchor="ctr"/>
            <a:lstStyle/>
            <a:p>
              <a:pPr algn="ctr">
                <a:lnSpc>
                  <a:spcPts val="2083"/>
                </a:lnSpc>
                <a:spcBef>
                  <a:spcPct val="0"/>
                </a:spcBef>
              </a:pPr>
              <a:endParaRPr/>
            </a:p>
          </p:txBody>
        </p:sp>
      </p:grpSp>
      <p:grpSp>
        <p:nvGrpSpPr>
          <p:cNvPr id="17" name="Group 17"/>
          <p:cNvGrpSpPr/>
          <p:nvPr/>
        </p:nvGrpSpPr>
        <p:grpSpPr>
          <a:xfrm>
            <a:off x="5157688" y="8303765"/>
            <a:ext cx="2565616" cy="256561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6889" r="-16889"/>
              </a:stretch>
            </a:blipFill>
          </p:spPr>
        </p:sp>
      </p:grpSp>
      <p:grpSp>
        <p:nvGrpSpPr>
          <p:cNvPr id="19" name="Group 19"/>
          <p:cNvGrpSpPr/>
          <p:nvPr/>
        </p:nvGrpSpPr>
        <p:grpSpPr>
          <a:xfrm>
            <a:off x="2509616" y="8303765"/>
            <a:ext cx="2540768" cy="2419661"/>
            <a:chOff x="0" y="0"/>
            <a:chExt cx="853482" cy="812800"/>
          </a:xfrm>
        </p:grpSpPr>
        <p:sp>
          <p:nvSpPr>
            <p:cNvPr id="20" name="Freeform 20"/>
            <p:cNvSpPr/>
            <p:nvPr/>
          </p:nvSpPr>
          <p:spPr>
            <a:xfrm>
              <a:off x="0" y="0"/>
              <a:ext cx="853482" cy="812800"/>
            </a:xfrm>
            <a:custGeom>
              <a:avLst/>
              <a:gdLst/>
              <a:ahLst/>
              <a:cxnLst/>
              <a:rect l="l" t="t" r="r" b="b"/>
              <a:pathLst>
                <a:path w="853482" h="812800">
                  <a:moveTo>
                    <a:pt x="426741" y="0"/>
                  </a:moveTo>
                  <a:cubicBezTo>
                    <a:pt x="191058" y="0"/>
                    <a:pt x="0" y="181951"/>
                    <a:pt x="0" y="406400"/>
                  </a:cubicBezTo>
                  <a:cubicBezTo>
                    <a:pt x="0" y="630849"/>
                    <a:pt x="191058" y="812800"/>
                    <a:pt x="426741" y="812800"/>
                  </a:cubicBezTo>
                  <a:cubicBezTo>
                    <a:pt x="662423" y="812800"/>
                    <a:pt x="853482" y="630849"/>
                    <a:pt x="853482" y="406400"/>
                  </a:cubicBezTo>
                  <a:cubicBezTo>
                    <a:pt x="853482" y="181951"/>
                    <a:pt x="662423" y="0"/>
                    <a:pt x="426741" y="0"/>
                  </a:cubicBezTo>
                  <a:close/>
                </a:path>
              </a:pathLst>
            </a:custGeom>
            <a:blipFill>
              <a:blip r:embed="rId6"/>
              <a:stretch>
                <a:fillRect l="-13701" r="-13701"/>
              </a:stretch>
            </a:blipFill>
          </p:spPr>
        </p:sp>
      </p:grpSp>
      <p:sp>
        <p:nvSpPr>
          <p:cNvPr id="21" name="TextBox 21"/>
          <p:cNvSpPr txBox="1"/>
          <p:nvPr/>
        </p:nvSpPr>
        <p:spPr>
          <a:xfrm>
            <a:off x="3646896" y="4455050"/>
            <a:ext cx="3431129" cy="1520769"/>
          </a:xfrm>
          <a:prstGeom prst="rect">
            <a:avLst/>
          </a:prstGeom>
        </p:spPr>
        <p:txBody>
          <a:bodyPr lIns="0" tIns="0" rIns="0" bIns="0" rtlCol="0" anchor="t">
            <a:spAutoFit/>
          </a:bodyPr>
          <a:lstStyle/>
          <a:p>
            <a:pPr algn="ctr">
              <a:lnSpc>
                <a:spcPts val="1626"/>
              </a:lnSpc>
            </a:pPr>
            <a:endParaRPr/>
          </a:p>
          <a:p>
            <a:pPr algn="ctr">
              <a:lnSpc>
                <a:spcPts val="1626"/>
              </a:lnSpc>
            </a:pPr>
            <a:endParaRPr/>
          </a:p>
          <a:p>
            <a:pPr algn="l">
              <a:lnSpc>
                <a:spcPts val="1768"/>
              </a:lnSpc>
            </a:pPr>
            <a:r>
              <a:rPr lang="en-US" sz="1263">
                <a:solidFill>
                  <a:srgbClr val="000000"/>
                </a:solidFill>
                <a:latin typeface="Poppins"/>
                <a:ea typeface="Poppins"/>
                <a:cs typeface="Poppins"/>
                <a:sym typeface="Poppins"/>
              </a:rPr>
              <a:t>In Forest School 3J had a fire this week. We toasted marshmallows, melted chocolate and dipped apple slices in it: which we had picked from one of our apple tress</a:t>
            </a:r>
          </a:p>
          <a:p>
            <a:pPr algn="l">
              <a:lnSpc>
                <a:spcPts val="1768"/>
              </a:lnSpc>
            </a:pPr>
            <a:endParaRPr lang="en-US" sz="1263">
              <a:solidFill>
                <a:srgbClr val="000000"/>
              </a:solidFill>
              <a:latin typeface="Poppins"/>
              <a:ea typeface="Poppins"/>
              <a:cs typeface="Poppins"/>
              <a:sym typeface="Poppins"/>
            </a:endParaRPr>
          </a:p>
        </p:txBody>
      </p:sp>
      <p:grpSp>
        <p:nvGrpSpPr>
          <p:cNvPr id="22" name="Group 22"/>
          <p:cNvGrpSpPr/>
          <p:nvPr/>
        </p:nvGrpSpPr>
        <p:grpSpPr>
          <a:xfrm>
            <a:off x="57235" y="8387637"/>
            <a:ext cx="2397873" cy="239787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16889" r="-16889"/>
              </a:stretch>
            </a:blipFill>
          </p:spPr>
        </p:sp>
      </p:grpSp>
      <p:grpSp>
        <p:nvGrpSpPr>
          <p:cNvPr id="24" name="Group 24"/>
          <p:cNvGrpSpPr/>
          <p:nvPr/>
        </p:nvGrpSpPr>
        <p:grpSpPr>
          <a:xfrm>
            <a:off x="4940524" y="1894163"/>
            <a:ext cx="2707266" cy="270726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3DFF"/>
            </a:solidFill>
          </p:spPr>
        </p:sp>
        <p:sp>
          <p:nvSpPr>
            <p:cNvPr id="26" name="TextBox 26"/>
            <p:cNvSpPr txBox="1"/>
            <p:nvPr/>
          </p:nvSpPr>
          <p:spPr>
            <a:xfrm>
              <a:off x="76200" y="47625"/>
              <a:ext cx="660400" cy="688975"/>
            </a:xfrm>
            <a:prstGeom prst="rect">
              <a:avLst/>
            </a:prstGeom>
          </p:spPr>
          <p:txBody>
            <a:bodyPr lIns="84000" tIns="84000" rIns="84000" bIns="84000" rtlCol="0" anchor="ctr"/>
            <a:lstStyle/>
            <a:p>
              <a:pPr algn="ctr">
                <a:lnSpc>
                  <a:spcPts val="2083"/>
                </a:lnSpc>
                <a:spcBef>
                  <a:spcPct val="0"/>
                </a:spcBef>
              </a:pPr>
              <a:endParaRPr/>
            </a:p>
          </p:txBody>
        </p:sp>
      </p:grpSp>
      <p:grpSp>
        <p:nvGrpSpPr>
          <p:cNvPr id="27" name="Group 27"/>
          <p:cNvGrpSpPr/>
          <p:nvPr/>
        </p:nvGrpSpPr>
        <p:grpSpPr>
          <a:xfrm>
            <a:off x="5097970" y="2087152"/>
            <a:ext cx="2321289" cy="232128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16889" r="-16889"/>
              </a:stretch>
            </a:blipFill>
          </p:spPr>
        </p:sp>
      </p:grpSp>
      <p:grpSp>
        <p:nvGrpSpPr>
          <p:cNvPr id="29" name="Group 29"/>
          <p:cNvGrpSpPr/>
          <p:nvPr/>
        </p:nvGrpSpPr>
        <p:grpSpPr>
          <a:xfrm>
            <a:off x="413162" y="3691047"/>
            <a:ext cx="2965086" cy="2965086"/>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3DFF"/>
            </a:solidFill>
          </p:spPr>
        </p:sp>
        <p:sp>
          <p:nvSpPr>
            <p:cNvPr id="31" name="TextBox 31"/>
            <p:cNvSpPr txBox="1"/>
            <p:nvPr/>
          </p:nvSpPr>
          <p:spPr>
            <a:xfrm>
              <a:off x="76200" y="47625"/>
              <a:ext cx="660400" cy="688975"/>
            </a:xfrm>
            <a:prstGeom prst="rect">
              <a:avLst/>
            </a:prstGeom>
          </p:spPr>
          <p:txBody>
            <a:bodyPr lIns="84000" tIns="84000" rIns="84000" bIns="84000" rtlCol="0" anchor="ctr"/>
            <a:lstStyle/>
            <a:p>
              <a:pPr algn="ctr">
                <a:lnSpc>
                  <a:spcPts val="2083"/>
                </a:lnSpc>
                <a:spcBef>
                  <a:spcPct val="0"/>
                </a:spcBef>
              </a:pPr>
              <a:endParaRPr/>
            </a:p>
          </p:txBody>
        </p:sp>
      </p:grpSp>
      <p:grpSp>
        <p:nvGrpSpPr>
          <p:cNvPr id="32" name="Group 32"/>
          <p:cNvGrpSpPr/>
          <p:nvPr/>
        </p:nvGrpSpPr>
        <p:grpSpPr>
          <a:xfrm>
            <a:off x="620034" y="3897919"/>
            <a:ext cx="2551342" cy="2551342"/>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16889" r="-16889"/>
              </a:stretch>
            </a:blipFill>
          </p:spPr>
        </p:sp>
      </p:grpSp>
      <p:sp>
        <p:nvSpPr>
          <p:cNvPr id="34" name="TextBox 34"/>
          <p:cNvSpPr txBox="1"/>
          <p:nvPr/>
        </p:nvSpPr>
        <p:spPr>
          <a:xfrm>
            <a:off x="627302" y="6941882"/>
            <a:ext cx="6211103" cy="828780"/>
          </a:xfrm>
          <a:prstGeom prst="rect">
            <a:avLst/>
          </a:prstGeom>
        </p:spPr>
        <p:txBody>
          <a:bodyPr lIns="0" tIns="0" rIns="0" bIns="0" rtlCol="0" anchor="t">
            <a:spAutoFit/>
          </a:bodyPr>
          <a:lstStyle/>
          <a:p>
            <a:pPr algn="ctr">
              <a:lnSpc>
                <a:spcPts val="2245"/>
              </a:lnSpc>
            </a:pPr>
            <a:r>
              <a:rPr lang="en-US" sz="1497">
                <a:solidFill>
                  <a:srgbClr val="000000"/>
                </a:solidFill>
                <a:latin typeface="Poppins"/>
                <a:ea typeface="Poppins"/>
                <a:cs typeface="Poppins"/>
                <a:sym typeface="Poppins"/>
              </a:rPr>
              <a:t>Year 3J have also created leaf art in Forest School and we also made shelters</a:t>
            </a:r>
          </a:p>
          <a:p>
            <a:pPr algn="ctr">
              <a:lnSpc>
                <a:spcPts val="2245"/>
              </a:lnSpc>
            </a:pPr>
            <a:endParaRPr lang="en-US" sz="1497">
              <a:solidFill>
                <a:srgbClr val="000000"/>
              </a:solidFill>
              <a:latin typeface="Poppins"/>
              <a:ea typeface="Poppins"/>
              <a:cs typeface="Poppins"/>
              <a:sym typeface="Poppins"/>
            </a:endParaRPr>
          </a:p>
        </p:txBody>
      </p:sp>
      <p:sp>
        <p:nvSpPr>
          <p:cNvPr id="35" name="TextBox 35"/>
          <p:cNvSpPr txBox="1"/>
          <p:nvPr/>
        </p:nvSpPr>
        <p:spPr>
          <a:xfrm>
            <a:off x="1240642" y="225875"/>
            <a:ext cx="2839768" cy="1177787"/>
          </a:xfrm>
          <a:prstGeom prst="rect">
            <a:avLst/>
          </a:prstGeom>
        </p:spPr>
        <p:txBody>
          <a:bodyPr lIns="0" tIns="0" rIns="0" bIns="0" rtlCol="0" anchor="t">
            <a:spAutoFit/>
          </a:bodyPr>
          <a:lstStyle/>
          <a:p>
            <a:pPr algn="l">
              <a:lnSpc>
                <a:spcPts val="4369"/>
              </a:lnSpc>
            </a:pPr>
            <a:r>
              <a:rPr lang="en-US" sz="4369" b="1">
                <a:solidFill>
                  <a:srgbClr val="233DFF"/>
                </a:solidFill>
                <a:latin typeface="Poppins Bold"/>
                <a:ea typeface="Poppins Bold"/>
                <a:cs typeface="Poppins Bold"/>
                <a:sym typeface="Poppins Bold"/>
              </a:rPr>
              <a:t>SCHOOL NEWS</a:t>
            </a:r>
          </a:p>
        </p:txBody>
      </p:sp>
      <p:sp>
        <p:nvSpPr>
          <p:cNvPr id="36" name="TextBox 36"/>
          <p:cNvSpPr txBox="1"/>
          <p:nvPr/>
        </p:nvSpPr>
        <p:spPr>
          <a:xfrm>
            <a:off x="311570" y="2510287"/>
            <a:ext cx="4396091" cy="488178"/>
          </a:xfrm>
          <a:prstGeom prst="rect">
            <a:avLst/>
          </a:prstGeom>
        </p:spPr>
        <p:txBody>
          <a:bodyPr lIns="0" tIns="0" rIns="0" bIns="0" rtlCol="0" anchor="t">
            <a:spAutoFit/>
          </a:bodyPr>
          <a:lstStyle/>
          <a:p>
            <a:pPr algn="l">
              <a:lnSpc>
                <a:spcPts val="3469"/>
              </a:lnSpc>
            </a:pPr>
            <a:r>
              <a:rPr lang="en-US" sz="3469" b="1">
                <a:solidFill>
                  <a:srgbClr val="000000"/>
                </a:solidFill>
                <a:latin typeface="Poppins Heavy"/>
                <a:ea typeface="Poppins Heavy"/>
                <a:cs typeface="Poppins Heavy"/>
                <a:sym typeface="Poppins Heavy"/>
              </a:rPr>
              <a:t>FOREST SCHOOL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83481" y="-1256712"/>
            <a:ext cx="5320748" cy="532074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3DFF"/>
            </a:solidFill>
          </p:spPr>
        </p:sp>
        <p:sp>
          <p:nvSpPr>
            <p:cNvPr id="4" name="TextBox 4"/>
            <p:cNvSpPr txBox="1"/>
            <p:nvPr/>
          </p:nvSpPr>
          <p:spPr>
            <a:xfrm>
              <a:off x="76200" y="47625"/>
              <a:ext cx="660400" cy="688975"/>
            </a:xfrm>
            <a:prstGeom prst="rect">
              <a:avLst/>
            </a:prstGeom>
          </p:spPr>
          <p:txBody>
            <a:bodyPr lIns="84000" tIns="84000" rIns="84000" bIns="84000" rtlCol="0" anchor="ctr"/>
            <a:lstStyle/>
            <a:p>
              <a:pPr algn="ctr">
                <a:lnSpc>
                  <a:spcPts val="2083"/>
                </a:lnSpc>
                <a:spcBef>
                  <a:spcPct val="0"/>
                </a:spcBef>
              </a:pPr>
              <a:endParaRPr/>
            </a:p>
          </p:txBody>
        </p:sp>
      </p:grpSp>
      <p:grpSp>
        <p:nvGrpSpPr>
          <p:cNvPr id="5" name="Group 5"/>
          <p:cNvGrpSpPr/>
          <p:nvPr/>
        </p:nvGrpSpPr>
        <p:grpSpPr>
          <a:xfrm>
            <a:off x="3997964" y="-454539"/>
            <a:ext cx="4356409" cy="4226188"/>
            <a:chOff x="0" y="0"/>
            <a:chExt cx="812800" cy="788504"/>
          </a:xfrm>
        </p:grpSpPr>
        <p:sp>
          <p:nvSpPr>
            <p:cNvPr id="6" name="Freeform 6"/>
            <p:cNvSpPr/>
            <p:nvPr/>
          </p:nvSpPr>
          <p:spPr>
            <a:xfrm>
              <a:off x="0" y="0"/>
              <a:ext cx="812800" cy="788504"/>
            </a:xfrm>
            <a:custGeom>
              <a:avLst/>
              <a:gdLst/>
              <a:ahLst/>
              <a:cxnLst/>
              <a:rect l="l" t="t" r="r" b="b"/>
              <a:pathLst>
                <a:path w="812800" h="788504">
                  <a:moveTo>
                    <a:pt x="406400" y="0"/>
                  </a:moveTo>
                  <a:cubicBezTo>
                    <a:pt x="181951" y="0"/>
                    <a:pt x="0" y="176513"/>
                    <a:pt x="0" y="394252"/>
                  </a:cubicBezTo>
                  <a:cubicBezTo>
                    <a:pt x="0" y="611991"/>
                    <a:pt x="181951" y="788504"/>
                    <a:pt x="406400" y="788504"/>
                  </a:cubicBezTo>
                  <a:cubicBezTo>
                    <a:pt x="630849" y="788504"/>
                    <a:pt x="812800" y="611991"/>
                    <a:pt x="812800" y="394252"/>
                  </a:cubicBezTo>
                  <a:cubicBezTo>
                    <a:pt x="812800" y="176513"/>
                    <a:pt x="630849" y="0"/>
                    <a:pt x="406400" y="0"/>
                  </a:cubicBezTo>
                  <a:close/>
                </a:path>
              </a:pathLst>
            </a:custGeom>
            <a:blipFill>
              <a:blip r:embed="rId2"/>
              <a:stretch>
                <a:fillRect l="-26140" r="-26140"/>
              </a:stretch>
            </a:blipFill>
          </p:spPr>
        </p:sp>
      </p:grpSp>
      <p:sp>
        <p:nvSpPr>
          <p:cNvPr id="7" name="Freeform 7"/>
          <p:cNvSpPr/>
          <p:nvPr/>
        </p:nvSpPr>
        <p:spPr>
          <a:xfrm>
            <a:off x="457309" y="163649"/>
            <a:ext cx="800474" cy="592351"/>
          </a:xfrm>
          <a:custGeom>
            <a:avLst/>
            <a:gdLst/>
            <a:ahLst/>
            <a:cxnLst/>
            <a:rect l="l" t="t" r="r" b="b"/>
            <a:pathLst>
              <a:path w="800474" h="592351">
                <a:moveTo>
                  <a:pt x="0" y="0"/>
                </a:moveTo>
                <a:lnTo>
                  <a:pt x="800474" y="0"/>
                </a:lnTo>
                <a:lnTo>
                  <a:pt x="800474" y="592351"/>
                </a:lnTo>
                <a:lnTo>
                  <a:pt x="0" y="5923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8" name="Group 8"/>
          <p:cNvGrpSpPr/>
          <p:nvPr/>
        </p:nvGrpSpPr>
        <p:grpSpPr>
          <a:xfrm>
            <a:off x="303990" y="3506142"/>
            <a:ext cx="4520692" cy="3117201"/>
            <a:chOff x="0" y="0"/>
            <a:chExt cx="2256028" cy="1555623"/>
          </a:xfrm>
        </p:grpSpPr>
        <p:sp>
          <p:nvSpPr>
            <p:cNvPr id="9" name="Freeform 9"/>
            <p:cNvSpPr/>
            <p:nvPr/>
          </p:nvSpPr>
          <p:spPr>
            <a:xfrm>
              <a:off x="-3302" y="-6096"/>
              <a:ext cx="2259203" cy="1567815"/>
            </a:xfrm>
            <a:custGeom>
              <a:avLst/>
              <a:gdLst/>
              <a:ahLst/>
              <a:cxnLst/>
              <a:rect l="l" t="t" r="r" b="b"/>
              <a:pathLst>
                <a:path w="2259203" h="1567815">
                  <a:moveTo>
                    <a:pt x="2230501" y="453009"/>
                  </a:moveTo>
                  <a:cubicBezTo>
                    <a:pt x="2226564" y="418465"/>
                    <a:pt x="2212213" y="385953"/>
                    <a:pt x="2189099" y="360045"/>
                  </a:cubicBezTo>
                  <a:cubicBezTo>
                    <a:pt x="2122932" y="285877"/>
                    <a:pt x="1980057" y="134493"/>
                    <a:pt x="1893570" y="101092"/>
                  </a:cubicBezTo>
                  <a:cubicBezTo>
                    <a:pt x="1736344" y="40513"/>
                    <a:pt x="1639951" y="18796"/>
                    <a:pt x="1603248" y="11938"/>
                  </a:cubicBezTo>
                  <a:cubicBezTo>
                    <a:pt x="1593088" y="10033"/>
                    <a:pt x="1582928" y="9144"/>
                    <a:pt x="1572514" y="9144"/>
                  </a:cubicBezTo>
                  <a:lnTo>
                    <a:pt x="730250" y="9144"/>
                  </a:lnTo>
                  <a:cubicBezTo>
                    <a:pt x="725551" y="9144"/>
                    <a:pt x="720852" y="8890"/>
                    <a:pt x="716153" y="8509"/>
                  </a:cubicBezTo>
                  <a:cubicBezTo>
                    <a:pt x="689483" y="6350"/>
                    <a:pt x="581660" y="0"/>
                    <a:pt x="415671" y="22352"/>
                  </a:cubicBezTo>
                  <a:cubicBezTo>
                    <a:pt x="240411" y="45974"/>
                    <a:pt x="160147" y="144399"/>
                    <a:pt x="72009" y="254889"/>
                  </a:cubicBezTo>
                  <a:cubicBezTo>
                    <a:pt x="72009" y="254889"/>
                    <a:pt x="20193" y="322199"/>
                    <a:pt x="11430" y="479171"/>
                  </a:cubicBezTo>
                  <a:cubicBezTo>
                    <a:pt x="5588" y="583057"/>
                    <a:pt x="0" y="853186"/>
                    <a:pt x="5461" y="1024001"/>
                  </a:cubicBezTo>
                  <a:cubicBezTo>
                    <a:pt x="8001" y="1103884"/>
                    <a:pt x="43053" y="1180084"/>
                    <a:pt x="81153" y="1246759"/>
                  </a:cubicBezTo>
                  <a:cubicBezTo>
                    <a:pt x="133858" y="1339088"/>
                    <a:pt x="216916" y="1413256"/>
                    <a:pt x="319786" y="1454150"/>
                  </a:cubicBezTo>
                  <a:cubicBezTo>
                    <a:pt x="330581" y="1458468"/>
                    <a:pt x="341249" y="1462532"/>
                    <a:pt x="351790" y="1466596"/>
                  </a:cubicBezTo>
                  <a:cubicBezTo>
                    <a:pt x="403733" y="1486662"/>
                    <a:pt x="449072" y="1502410"/>
                    <a:pt x="487807" y="1514856"/>
                  </a:cubicBezTo>
                  <a:cubicBezTo>
                    <a:pt x="579374" y="1544193"/>
                    <a:pt x="675132" y="1558671"/>
                    <a:pt x="771271" y="1558671"/>
                  </a:cubicBezTo>
                  <a:lnTo>
                    <a:pt x="862203" y="1558671"/>
                  </a:lnTo>
                  <a:cubicBezTo>
                    <a:pt x="862203" y="1558671"/>
                    <a:pt x="1382903" y="1558671"/>
                    <a:pt x="1382903" y="1558671"/>
                  </a:cubicBezTo>
                  <a:lnTo>
                    <a:pt x="1514983" y="1558671"/>
                  </a:lnTo>
                  <a:cubicBezTo>
                    <a:pt x="1519682" y="1558671"/>
                    <a:pt x="1524381" y="1558925"/>
                    <a:pt x="1529080" y="1559306"/>
                  </a:cubicBezTo>
                  <a:cubicBezTo>
                    <a:pt x="1555750" y="1561465"/>
                    <a:pt x="1663573" y="1567815"/>
                    <a:pt x="1829562" y="1545463"/>
                  </a:cubicBezTo>
                  <a:cubicBezTo>
                    <a:pt x="2004949" y="1521841"/>
                    <a:pt x="2082292" y="1453261"/>
                    <a:pt x="2170303" y="1342771"/>
                  </a:cubicBezTo>
                  <a:cubicBezTo>
                    <a:pt x="2170303" y="1342771"/>
                    <a:pt x="2170303" y="1342771"/>
                    <a:pt x="2170557" y="1342390"/>
                  </a:cubicBezTo>
                  <a:cubicBezTo>
                    <a:pt x="2205355" y="1295781"/>
                    <a:pt x="2225929" y="1240155"/>
                    <a:pt x="2230247" y="1182243"/>
                  </a:cubicBezTo>
                  <a:cubicBezTo>
                    <a:pt x="2239645" y="1055624"/>
                    <a:pt x="2257425" y="807085"/>
                    <a:pt x="2259076" y="719201"/>
                  </a:cubicBezTo>
                  <a:cubicBezTo>
                    <a:pt x="2259203" y="711962"/>
                    <a:pt x="2258822" y="704723"/>
                    <a:pt x="2258060" y="697484"/>
                  </a:cubicBezTo>
                  <a:lnTo>
                    <a:pt x="2230374" y="453136"/>
                  </a:lnTo>
                  <a:close/>
                </a:path>
              </a:pathLst>
            </a:custGeom>
            <a:blipFill>
              <a:blip r:embed="rId5"/>
              <a:stretch>
                <a:fillRect t="-4192" b="-4192"/>
              </a:stretch>
            </a:blipFill>
          </p:spPr>
        </p:sp>
      </p:grpSp>
      <p:grpSp>
        <p:nvGrpSpPr>
          <p:cNvPr id="10" name="Group 10"/>
          <p:cNvGrpSpPr/>
          <p:nvPr/>
        </p:nvGrpSpPr>
        <p:grpSpPr>
          <a:xfrm>
            <a:off x="2695259" y="7032918"/>
            <a:ext cx="4711498" cy="3248769"/>
            <a:chOff x="0" y="0"/>
            <a:chExt cx="2256028" cy="1555623"/>
          </a:xfrm>
        </p:grpSpPr>
        <p:sp>
          <p:nvSpPr>
            <p:cNvPr id="11" name="Freeform 11"/>
            <p:cNvSpPr/>
            <p:nvPr/>
          </p:nvSpPr>
          <p:spPr>
            <a:xfrm>
              <a:off x="-3302" y="-6096"/>
              <a:ext cx="2259203" cy="1567815"/>
            </a:xfrm>
            <a:custGeom>
              <a:avLst/>
              <a:gdLst/>
              <a:ahLst/>
              <a:cxnLst/>
              <a:rect l="l" t="t" r="r" b="b"/>
              <a:pathLst>
                <a:path w="2259203" h="1567815">
                  <a:moveTo>
                    <a:pt x="2230501" y="453009"/>
                  </a:moveTo>
                  <a:cubicBezTo>
                    <a:pt x="2226564" y="418465"/>
                    <a:pt x="2212213" y="385953"/>
                    <a:pt x="2189099" y="360045"/>
                  </a:cubicBezTo>
                  <a:cubicBezTo>
                    <a:pt x="2122932" y="285877"/>
                    <a:pt x="1980057" y="134493"/>
                    <a:pt x="1893570" y="101092"/>
                  </a:cubicBezTo>
                  <a:cubicBezTo>
                    <a:pt x="1736344" y="40513"/>
                    <a:pt x="1639951" y="18796"/>
                    <a:pt x="1603248" y="11938"/>
                  </a:cubicBezTo>
                  <a:cubicBezTo>
                    <a:pt x="1593088" y="10033"/>
                    <a:pt x="1582928" y="9144"/>
                    <a:pt x="1572514" y="9144"/>
                  </a:cubicBezTo>
                  <a:lnTo>
                    <a:pt x="730250" y="9144"/>
                  </a:lnTo>
                  <a:cubicBezTo>
                    <a:pt x="725551" y="9144"/>
                    <a:pt x="720852" y="8890"/>
                    <a:pt x="716153" y="8509"/>
                  </a:cubicBezTo>
                  <a:cubicBezTo>
                    <a:pt x="689483" y="6350"/>
                    <a:pt x="581660" y="0"/>
                    <a:pt x="415671" y="22352"/>
                  </a:cubicBezTo>
                  <a:cubicBezTo>
                    <a:pt x="240411" y="45974"/>
                    <a:pt x="160147" y="144399"/>
                    <a:pt x="72009" y="254889"/>
                  </a:cubicBezTo>
                  <a:cubicBezTo>
                    <a:pt x="72009" y="254889"/>
                    <a:pt x="20193" y="322199"/>
                    <a:pt x="11430" y="479171"/>
                  </a:cubicBezTo>
                  <a:cubicBezTo>
                    <a:pt x="5588" y="583057"/>
                    <a:pt x="0" y="853186"/>
                    <a:pt x="5461" y="1024001"/>
                  </a:cubicBezTo>
                  <a:cubicBezTo>
                    <a:pt x="8001" y="1103884"/>
                    <a:pt x="43053" y="1180084"/>
                    <a:pt x="81153" y="1246759"/>
                  </a:cubicBezTo>
                  <a:cubicBezTo>
                    <a:pt x="133858" y="1339088"/>
                    <a:pt x="216916" y="1413256"/>
                    <a:pt x="319786" y="1454150"/>
                  </a:cubicBezTo>
                  <a:cubicBezTo>
                    <a:pt x="330581" y="1458468"/>
                    <a:pt x="341249" y="1462532"/>
                    <a:pt x="351790" y="1466596"/>
                  </a:cubicBezTo>
                  <a:cubicBezTo>
                    <a:pt x="403733" y="1486662"/>
                    <a:pt x="449072" y="1502410"/>
                    <a:pt x="487807" y="1514856"/>
                  </a:cubicBezTo>
                  <a:cubicBezTo>
                    <a:pt x="579374" y="1544193"/>
                    <a:pt x="675132" y="1558671"/>
                    <a:pt x="771271" y="1558671"/>
                  </a:cubicBezTo>
                  <a:lnTo>
                    <a:pt x="862203" y="1558671"/>
                  </a:lnTo>
                  <a:cubicBezTo>
                    <a:pt x="862203" y="1558671"/>
                    <a:pt x="1382903" y="1558671"/>
                    <a:pt x="1382903" y="1558671"/>
                  </a:cubicBezTo>
                  <a:lnTo>
                    <a:pt x="1514983" y="1558671"/>
                  </a:lnTo>
                  <a:cubicBezTo>
                    <a:pt x="1519682" y="1558671"/>
                    <a:pt x="1524381" y="1558925"/>
                    <a:pt x="1529080" y="1559306"/>
                  </a:cubicBezTo>
                  <a:cubicBezTo>
                    <a:pt x="1555750" y="1561465"/>
                    <a:pt x="1663573" y="1567815"/>
                    <a:pt x="1829562" y="1545463"/>
                  </a:cubicBezTo>
                  <a:cubicBezTo>
                    <a:pt x="2004949" y="1521841"/>
                    <a:pt x="2082292" y="1453261"/>
                    <a:pt x="2170303" y="1342771"/>
                  </a:cubicBezTo>
                  <a:cubicBezTo>
                    <a:pt x="2170303" y="1342771"/>
                    <a:pt x="2170303" y="1342771"/>
                    <a:pt x="2170557" y="1342390"/>
                  </a:cubicBezTo>
                  <a:cubicBezTo>
                    <a:pt x="2205355" y="1295781"/>
                    <a:pt x="2225929" y="1240155"/>
                    <a:pt x="2230247" y="1182243"/>
                  </a:cubicBezTo>
                  <a:cubicBezTo>
                    <a:pt x="2239645" y="1055624"/>
                    <a:pt x="2257425" y="807085"/>
                    <a:pt x="2259076" y="719201"/>
                  </a:cubicBezTo>
                  <a:cubicBezTo>
                    <a:pt x="2259203" y="711962"/>
                    <a:pt x="2258822" y="704723"/>
                    <a:pt x="2258060" y="697484"/>
                  </a:cubicBezTo>
                  <a:lnTo>
                    <a:pt x="2230374" y="453136"/>
                  </a:lnTo>
                  <a:close/>
                </a:path>
              </a:pathLst>
            </a:custGeom>
            <a:blipFill>
              <a:blip r:embed="rId6"/>
              <a:stretch>
                <a:fillRect t="-4192" b="-4192"/>
              </a:stretch>
            </a:blipFill>
          </p:spPr>
        </p:sp>
      </p:grpSp>
      <p:sp>
        <p:nvSpPr>
          <p:cNvPr id="12" name="TextBox 12"/>
          <p:cNvSpPr txBox="1"/>
          <p:nvPr/>
        </p:nvSpPr>
        <p:spPr>
          <a:xfrm>
            <a:off x="1342189" y="225875"/>
            <a:ext cx="2839768" cy="1177787"/>
          </a:xfrm>
          <a:prstGeom prst="rect">
            <a:avLst/>
          </a:prstGeom>
        </p:spPr>
        <p:txBody>
          <a:bodyPr lIns="0" tIns="0" rIns="0" bIns="0" rtlCol="0" anchor="t">
            <a:spAutoFit/>
          </a:bodyPr>
          <a:lstStyle/>
          <a:p>
            <a:pPr algn="l">
              <a:lnSpc>
                <a:spcPts val="4369"/>
              </a:lnSpc>
            </a:pPr>
            <a:r>
              <a:rPr lang="en-US" sz="4369" b="1">
                <a:solidFill>
                  <a:srgbClr val="233DFF"/>
                </a:solidFill>
                <a:latin typeface="Poppins Bold"/>
                <a:ea typeface="Poppins Bold"/>
                <a:cs typeface="Poppins Bold"/>
                <a:sym typeface="Poppins Bold"/>
              </a:rPr>
              <a:t>SCHOOL NEWS</a:t>
            </a:r>
          </a:p>
        </p:txBody>
      </p:sp>
      <p:sp>
        <p:nvSpPr>
          <p:cNvPr id="13" name="TextBox 13"/>
          <p:cNvSpPr txBox="1"/>
          <p:nvPr/>
        </p:nvSpPr>
        <p:spPr>
          <a:xfrm>
            <a:off x="-76137" y="2172009"/>
            <a:ext cx="4496859" cy="926328"/>
          </a:xfrm>
          <a:prstGeom prst="rect">
            <a:avLst/>
          </a:prstGeom>
        </p:spPr>
        <p:txBody>
          <a:bodyPr lIns="0" tIns="0" rIns="0" bIns="0" rtlCol="0" anchor="t">
            <a:spAutoFit/>
          </a:bodyPr>
          <a:lstStyle/>
          <a:p>
            <a:pPr algn="ctr">
              <a:lnSpc>
                <a:spcPts val="3469"/>
              </a:lnSpc>
            </a:pPr>
            <a:r>
              <a:rPr lang="en-US" sz="3469" b="1">
                <a:solidFill>
                  <a:srgbClr val="000000"/>
                </a:solidFill>
                <a:latin typeface="Poppins Bold"/>
                <a:ea typeface="Poppins Bold"/>
                <a:cs typeface="Poppins Bold"/>
                <a:sym typeface="Poppins Bold"/>
              </a:rPr>
              <a:t>HARVEST </a:t>
            </a:r>
          </a:p>
          <a:p>
            <a:pPr algn="ctr">
              <a:lnSpc>
                <a:spcPts val="3469"/>
              </a:lnSpc>
            </a:pPr>
            <a:r>
              <a:rPr lang="en-US" sz="3469" b="1">
                <a:solidFill>
                  <a:srgbClr val="000000"/>
                </a:solidFill>
                <a:latin typeface="Poppins Bold"/>
                <a:ea typeface="Poppins Bold"/>
                <a:cs typeface="Poppins Bold"/>
                <a:sym typeface="Poppins Bold"/>
              </a:rPr>
              <a:t>FESTIVAL </a:t>
            </a:r>
            <a:r>
              <a:rPr lang="en-US" sz="3469">
                <a:solidFill>
                  <a:srgbClr val="000000"/>
                </a:solidFill>
                <a:latin typeface="Poppins"/>
                <a:ea typeface="Poppins"/>
                <a:cs typeface="Poppins"/>
                <a:sym typeface="Poppins"/>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7309" y="163649"/>
            <a:ext cx="800474" cy="592351"/>
          </a:xfrm>
          <a:custGeom>
            <a:avLst/>
            <a:gdLst/>
            <a:ahLst/>
            <a:cxnLst/>
            <a:rect l="l" t="t" r="r" b="b"/>
            <a:pathLst>
              <a:path w="800474" h="592351">
                <a:moveTo>
                  <a:pt x="0" y="0"/>
                </a:moveTo>
                <a:lnTo>
                  <a:pt x="800474" y="0"/>
                </a:lnTo>
                <a:lnTo>
                  <a:pt x="800474" y="592351"/>
                </a:lnTo>
                <a:lnTo>
                  <a:pt x="0" y="592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342189" y="225875"/>
            <a:ext cx="2839768" cy="1177787"/>
          </a:xfrm>
          <a:prstGeom prst="rect">
            <a:avLst/>
          </a:prstGeom>
        </p:spPr>
        <p:txBody>
          <a:bodyPr lIns="0" tIns="0" rIns="0" bIns="0" rtlCol="0" anchor="t">
            <a:spAutoFit/>
          </a:bodyPr>
          <a:lstStyle/>
          <a:p>
            <a:pPr algn="l">
              <a:lnSpc>
                <a:spcPts val="4369"/>
              </a:lnSpc>
            </a:pPr>
            <a:r>
              <a:rPr lang="en-US" sz="4369" b="1">
                <a:solidFill>
                  <a:srgbClr val="233DFF"/>
                </a:solidFill>
                <a:latin typeface="Poppins Bold"/>
                <a:ea typeface="Poppins Bold"/>
                <a:cs typeface="Poppins Bold"/>
                <a:sym typeface="Poppins Bold"/>
              </a:rPr>
              <a:t>SCHOOL NEWS</a:t>
            </a:r>
          </a:p>
        </p:txBody>
      </p:sp>
      <p:grpSp>
        <p:nvGrpSpPr>
          <p:cNvPr id="4" name="Group 4"/>
          <p:cNvGrpSpPr/>
          <p:nvPr/>
        </p:nvGrpSpPr>
        <p:grpSpPr>
          <a:xfrm>
            <a:off x="3783481" y="-1256712"/>
            <a:ext cx="5320748" cy="532074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3DFF"/>
            </a:solidFill>
          </p:spPr>
        </p:sp>
        <p:sp>
          <p:nvSpPr>
            <p:cNvPr id="6" name="TextBox 6"/>
            <p:cNvSpPr txBox="1"/>
            <p:nvPr/>
          </p:nvSpPr>
          <p:spPr>
            <a:xfrm>
              <a:off x="76200" y="47625"/>
              <a:ext cx="660400" cy="688975"/>
            </a:xfrm>
            <a:prstGeom prst="rect">
              <a:avLst/>
            </a:prstGeom>
          </p:spPr>
          <p:txBody>
            <a:bodyPr lIns="84000" tIns="84000" rIns="84000" bIns="84000" rtlCol="0" anchor="ctr"/>
            <a:lstStyle/>
            <a:p>
              <a:pPr algn="ctr">
                <a:lnSpc>
                  <a:spcPts val="2083"/>
                </a:lnSpc>
                <a:spcBef>
                  <a:spcPct val="0"/>
                </a:spcBef>
              </a:pPr>
              <a:endParaRPr/>
            </a:p>
          </p:txBody>
        </p:sp>
      </p:grpSp>
      <p:grpSp>
        <p:nvGrpSpPr>
          <p:cNvPr id="7" name="Group 7"/>
          <p:cNvGrpSpPr/>
          <p:nvPr/>
        </p:nvGrpSpPr>
        <p:grpSpPr>
          <a:xfrm>
            <a:off x="3939665" y="-161396"/>
            <a:ext cx="3792765" cy="3839623"/>
            <a:chOff x="0" y="0"/>
            <a:chExt cx="778881" cy="788504"/>
          </a:xfrm>
        </p:grpSpPr>
        <p:sp>
          <p:nvSpPr>
            <p:cNvPr id="8" name="Freeform 8"/>
            <p:cNvSpPr/>
            <p:nvPr/>
          </p:nvSpPr>
          <p:spPr>
            <a:xfrm>
              <a:off x="0" y="0"/>
              <a:ext cx="778881" cy="788504"/>
            </a:xfrm>
            <a:custGeom>
              <a:avLst/>
              <a:gdLst/>
              <a:ahLst/>
              <a:cxnLst/>
              <a:rect l="l" t="t" r="r" b="b"/>
              <a:pathLst>
                <a:path w="778881" h="788504">
                  <a:moveTo>
                    <a:pt x="389441" y="0"/>
                  </a:moveTo>
                  <a:cubicBezTo>
                    <a:pt x="174358" y="0"/>
                    <a:pt x="0" y="176513"/>
                    <a:pt x="0" y="394252"/>
                  </a:cubicBezTo>
                  <a:cubicBezTo>
                    <a:pt x="0" y="611991"/>
                    <a:pt x="174358" y="788504"/>
                    <a:pt x="389441" y="788504"/>
                  </a:cubicBezTo>
                  <a:cubicBezTo>
                    <a:pt x="604523" y="788504"/>
                    <a:pt x="778881" y="611991"/>
                    <a:pt x="778881" y="394252"/>
                  </a:cubicBezTo>
                  <a:cubicBezTo>
                    <a:pt x="778881" y="176513"/>
                    <a:pt x="604523" y="0"/>
                    <a:pt x="389441" y="0"/>
                  </a:cubicBezTo>
                  <a:close/>
                </a:path>
              </a:pathLst>
            </a:custGeom>
            <a:blipFill>
              <a:blip r:embed="rId4"/>
              <a:stretch>
                <a:fillRect l="-17490" r="-17490"/>
              </a:stretch>
            </a:blipFill>
          </p:spPr>
        </p:sp>
      </p:grpSp>
      <p:grpSp>
        <p:nvGrpSpPr>
          <p:cNvPr id="9" name="Group 9"/>
          <p:cNvGrpSpPr/>
          <p:nvPr/>
        </p:nvGrpSpPr>
        <p:grpSpPr>
          <a:xfrm>
            <a:off x="3939665" y="7435617"/>
            <a:ext cx="3512335" cy="2797558"/>
            <a:chOff x="0" y="0"/>
            <a:chExt cx="1666875" cy="1327658"/>
          </a:xfrm>
        </p:grpSpPr>
        <p:sp>
          <p:nvSpPr>
            <p:cNvPr id="10" name="Freeform 10"/>
            <p:cNvSpPr/>
            <p:nvPr/>
          </p:nvSpPr>
          <p:spPr>
            <a:xfrm>
              <a:off x="0" y="0"/>
              <a:ext cx="1667002" cy="1327785"/>
            </a:xfrm>
            <a:custGeom>
              <a:avLst/>
              <a:gdLst/>
              <a:ahLst/>
              <a:cxnLst/>
              <a:rect l="l" t="t" r="r" b="b"/>
              <a:pathLst>
                <a:path w="1667002" h="1327785">
                  <a:moveTo>
                    <a:pt x="3175" y="0"/>
                  </a:moveTo>
                  <a:lnTo>
                    <a:pt x="175133" y="12700"/>
                  </a:lnTo>
                  <a:lnTo>
                    <a:pt x="1437386" y="12700"/>
                  </a:lnTo>
                  <a:cubicBezTo>
                    <a:pt x="1438402" y="12700"/>
                    <a:pt x="1477772" y="14097"/>
                    <a:pt x="1548892" y="25400"/>
                  </a:cubicBezTo>
                  <a:cubicBezTo>
                    <a:pt x="1628902" y="38100"/>
                    <a:pt x="1634617" y="38100"/>
                    <a:pt x="1634617" y="38100"/>
                  </a:cubicBezTo>
                  <a:lnTo>
                    <a:pt x="1634617" y="319278"/>
                  </a:lnTo>
                  <a:lnTo>
                    <a:pt x="1542415" y="341503"/>
                  </a:lnTo>
                  <a:lnTo>
                    <a:pt x="1477645" y="340614"/>
                  </a:lnTo>
                  <a:lnTo>
                    <a:pt x="1336802" y="343027"/>
                  </a:lnTo>
                  <a:lnTo>
                    <a:pt x="1641602" y="399034"/>
                  </a:lnTo>
                  <a:lnTo>
                    <a:pt x="1641602" y="749427"/>
                  </a:lnTo>
                  <a:lnTo>
                    <a:pt x="1654302" y="971677"/>
                  </a:lnTo>
                  <a:lnTo>
                    <a:pt x="1349502" y="978027"/>
                  </a:lnTo>
                  <a:lnTo>
                    <a:pt x="1451102" y="1003427"/>
                  </a:lnTo>
                  <a:cubicBezTo>
                    <a:pt x="1452245" y="1009142"/>
                    <a:pt x="1540002" y="1003427"/>
                    <a:pt x="1580642" y="1014857"/>
                  </a:cubicBezTo>
                  <a:cubicBezTo>
                    <a:pt x="1629029" y="1028446"/>
                    <a:pt x="1654302" y="1041527"/>
                    <a:pt x="1654302" y="1041527"/>
                  </a:cubicBezTo>
                  <a:cubicBezTo>
                    <a:pt x="1654302" y="1041527"/>
                    <a:pt x="1653159" y="1116711"/>
                    <a:pt x="1660017" y="1168019"/>
                  </a:cubicBezTo>
                  <a:cubicBezTo>
                    <a:pt x="1666875" y="1219327"/>
                    <a:pt x="1660017" y="1257681"/>
                    <a:pt x="1660017" y="1257681"/>
                  </a:cubicBezTo>
                  <a:lnTo>
                    <a:pt x="1667002" y="1295527"/>
                  </a:lnTo>
                  <a:lnTo>
                    <a:pt x="1527302" y="1308227"/>
                  </a:lnTo>
                  <a:cubicBezTo>
                    <a:pt x="1527302" y="1308227"/>
                    <a:pt x="1421638" y="1309116"/>
                    <a:pt x="1372870" y="1315085"/>
                  </a:cubicBezTo>
                  <a:cubicBezTo>
                    <a:pt x="1324102" y="1321054"/>
                    <a:pt x="1068070" y="1317371"/>
                    <a:pt x="1068070" y="1317371"/>
                  </a:cubicBezTo>
                  <a:lnTo>
                    <a:pt x="600202" y="1320927"/>
                  </a:lnTo>
                  <a:lnTo>
                    <a:pt x="343789" y="1315085"/>
                  </a:lnTo>
                  <a:cubicBezTo>
                    <a:pt x="343789" y="1315085"/>
                    <a:pt x="276987" y="1309243"/>
                    <a:pt x="228981" y="1315085"/>
                  </a:cubicBezTo>
                  <a:cubicBezTo>
                    <a:pt x="180975" y="1320927"/>
                    <a:pt x="153670" y="1327785"/>
                    <a:pt x="153670" y="1327785"/>
                  </a:cubicBezTo>
                  <a:lnTo>
                    <a:pt x="49657" y="1327785"/>
                  </a:lnTo>
                  <a:lnTo>
                    <a:pt x="36957" y="1117727"/>
                  </a:lnTo>
                  <a:cubicBezTo>
                    <a:pt x="36957" y="1117727"/>
                    <a:pt x="68580" y="1126363"/>
                    <a:pt x="169291" y="1071245"/>
                  </a:cubicBezTo>
                  <a:cubicBezTo>
                    <a:pt x="270002" y="1016127"/>
                    <a:pt x="295402" y="1003427"/>
                    <a:pt x="295402" y="1003427"/>
                  </a:cubicBezTo>
                  <a:lnTo>
                    <a:pt x="29845" y="1034542"/>
                  </a:lnTo>
                  <a:cubicBezTo>
                    <a:pt x="17653" y="970915"/>
                    <a:pt x="3302" y="749427"/>
                    <a:pt x="3302" y="749427"/>
                  </a:cubicBezTo>
                  <a:lnTo>
                    <a:pt x="381" y="502920"/>
                  </a:lnTo>
                  <a:lnTo>
                    <a:pt x="2032" y="337185"/>
                  </a:lnTo>
                  <a:lnTo>
                    <a:pt x="333375" y="304800"/>
                  </a:lnTo>
                  <a:lnTo>
                    <a:pt x="3175" y="266700"/>
                  </a:lnTo>
                  <a:lnTo>
                    <a:pt x="7112" y="188468"/>
                  </a:lnTo>
                  <a:lnTo>
                    <a:pt x="0" y="77089"/>
                  </a:lnTo>
                  <a:lnTo>
                    <a:pt x="3175" y="0"/>
                  </a:lnTo>
                  <a:close/>
                </a:path>
              </a:pathLst>
            </a:custGeom>
            <a:blipFill>
              <a:blip r:embed="rId5"/>
              <a:stretch>
                <a:fillRect l="-3100" r="-3100"/>
              </a:stretch>
            </a:blipFill>
          </p:spPr>
        </p:sp>
      </p:grpSp>
      <p:grpSp>
        <p:nvGrpSpPr>
          <p:cNvPr id="11" name="Group 11"/>
          <p:cNvGrpSpPr/>
          <p:nvPr/>
        </p:nvGrpSpPr>
        <p:grpSpPr>
          <a:xfrm>
            <a:off x="-234637" y="7556600"/>
            <a:ext cx="3566193" cy="3566193"/>
            <a:chOff x="0" y="0"/>
            <a:chExt cx="6350000" cy="6350000"/>
          </a:xfrm>
        </p:grpSpPr>
        <p:sp>
          <p:nvSpPr>
            <p:cNvPr id="12" name="Freeform 12"/>
            <p:cNvSpPr/>
            <p:nvPr/>
          </p:nvSpPr>
          <p:spPr>
            <a:xfrm>
              <a:off x="0" y="0"/>
              <a:ext cx="6350000" cy="6350000"/>
            </a:xfrm>
            <a:custGeom>
              <a:avLst/>
              <a:gdLst/>
              <a:ahLst/>
              <a:cxnLst/>
              <a:rect l="l" t="t" r="r" b="b"/>
              <a:pathLst>
                <a:path w="6350000" h="6350000">
                  <a:moveTo>
                    <a:pt x="0" y="3484334"/>
                  </a:moveTo>
                  <a:lnTo>
                    <a:pt x="0" y="0"/>
                  </a:lnTo>
                  <a:lnTo>
                    <a:pt x="5404803" y="0"/>
                  </a:lnTo>
                  <a:cubicBezTo>
                    <a:pt x="5773928" y="369126"/>
                    <a:pt x="5980874" y="576072"/>
                    <a:pt x="6350000" y="945198"/>
                  </a:cubicBezTo>
                  <a:lnTo>
                    <a:pt x="6350000" y="6350000"/>
                  </a:lnTo>
                  <a:lnTo>
                    <a:pt x="2865666" y="6350000"/>
                  </a:lnTo>
                  <a:cubicBezTo>
                    <a:pt x="1746555" y="5230889"/>
                    <a:pt x="1119111" y="4603445"/>
                    <a:pt x="0" y="3484334"/>
                  </a:cubicBezTo>
                  <a:close/>
                </a:path>
              </a:pathLst>
            </a:custGeom>
            <a:blipFill>
              <a:blip r:embed="rId6"/>
              <a:stretch>
                <a:fillRect l="-16666" r="-16666"/>
              </a:stretch>
            </a:blipFill>
          </p:spPr>
        </p:sp>
      </p:grpSp>
      <p:sp>
        <p:nvSpPr>
          <p:cNvPr id="13" name="TextBox 13"/>
          <p:cNvSpPr txBox="1"/>
          <p:nvPr/>
        </p:nvSpPr>
        <p:spPr>
          <a:xfrm>
            <a:off x="772576" y="1739113"/>
            <a:ext cx="2558980" cy="926328"/>
          </a:xfrm>
          <a:prstGeom prst="rect">
            <a:avLst/>
          </a:prstGeom>
        </p:spPr>
        <p:txBody>
          <a:bodyPr lIns="0" tIns="0" rIns="0" bIns="0" rtlCol="0" anchor="t">
            <a:spAutoFit/>
          </a:bodyPr>
          <a:lstStyle/>
          <a:p>
            <a:pPr algn="ctr">
              <a:lnSpc>
                <a:spcPts val="3469"/>
              </a:lnSpc>
            </a:pPr>
            <a:r>
              <a:rPr lang="en-US" sz="3469" b="1">
                <a:solidFill>
                  <a:srgbClr val="000000"/>
                </a:solidFill>
                <a:latin typeface="Poppins Bold"/>
                <a:ea typeface="Poppins Bold"/>
                <a:cs typeface="Poppins Bold"/>
                <a:sym typeface="Poppins Bold"/>
              </a:rPr>
              <a:t>SPORTING </a:t>
            </a:r>
          </a:p>
          <a:p>
            <a:pPr algn="ctr">
              <a:lnSpc>
                <a:spcPts val="3469"/>
              </a:lnSpc>
            </a:pPr>
            <a:r>
              <a:rPr lang="en-US" sz="3469" b="1">
                <a:solidFill>
                  <a:srgbClr val="000000"/>
                </a:solidFill>
                <a:latin typeface="Poppins Bold"/>
                <a:ea typeface="Poppins Bold"/>
                <a:cs typeface="Poppins Bold"/>
                <a:sym typeface="Poppins Bold"/>
              </a:rPr>
              <a:t>EVENTS</a:t>
            </a:r>
          </a:p>
        </p:txBody>
      </p:sp>
      <p:sp>
        <p:nvSpPr>
          <p:cNvPr id="14" name="TextBox 14"/>
          <p:cNvSpPr txBox="1"/>
          <p:nvPr/>
        </p:nvSpPr>
        <p:spPr>
          <a:xfrm>
            <a:off x="594791" y="3061374"/>
            <a:ext cx="3189922" cy="537845"/>
          </a:xfrm>
          <a:prstGeom prst="rect">
            <a:avLst/>
          </a:prstGeom>
        </p:spPr>
        <p:txBody>
          <a:bodyPr lIns="0" tIns="0" rIns="0" bIns="0" rtlCol="0" anchor="t">
            <a:spAutoFit/>
          </a:bodyPr>
          <a:lstStyle/>
          <a:p>
            <a:pPr algn="ctr">
              <a:lnSpc>
                <a:spcPts val="4480"/>
              </a:lnSpc>
            </a:pPr>
            <a:r>
              <a:rPr lang="en-US" sz="3200" b="1">
                <a:solidFill>
                  <a:srgbClr val="000000"/>
                </a:solidFill>
                <a:latin typeface="Canva Sans Bold"/>
                <a:ea typeface="Canva Sans Bold"/>
                <a:cs typeface="Canva Sans Bold"/>
                <a:sym typeface="Canva Sans Bold"/>
              </a:rPr>
              <a:t>Cluster Football</a:t>
            </a:r>
          </a:p>
        </p:txBody>
      </p:sp>
      <p:sp>
        <p:nvSpPr>
          <p:cNvPr id="15" name="TextBox 15"/>
          <p:cNvSpPr txBox="1"/>
          <p:nvPr/>
        </p:nvSpPr>
        <p:spPr>
          <a:xfrm>
            <a:off x="1548459" y="6087244"/>
            <a:ext cx="4200804" cy="1099820"/>
          </a:xfrm>
          <a:prstGeom prst="rect">
            <a:avLst/>
          </a:prstGeom>
        </p:spPr>
        <p:txBody>
          <a:bodyPr lIns="0" tIns="0" rIns="0" bIns="0" rtlCol="0" anchor="t">
            <a:spAutoFit/>
          </a:bodyPr>
          <a:lstStyle/>
          <a:p>
            <a:pPr algn="ctr">
              <a:lnSpc>
                <a:spcPts val="4480"/>
              </a:lnSpc>
            </a:pPr>
            <a:r>
              <a:rPr lang="en-US" sz="3200" b="1">
                <a:solidFill>
                  <a:srgbClr val="000000"/>
                </a:solidFill>
                <a:latin typeface="Canva Sans Bold"/>
                <a:ea typeface="Canva Sans Bold"/>
                <a:cs typeface="Canva Sans Bold"/>
                <a:sym typeface="Canva Sans Bold"/>
              </a:rPr>
              <a:t>Year 1 Football </a:t>
            </a:r>
          </a:p>
          <a:p>
            <a:pPr algn="ctr">
              <a:lnSpc>
                <a:spcPts val="4480"/>
              </a:lnSpc>
            </a:pPr>
            <a:r>
              <a:rPr lang="en-US" sz="3200" b="1">
                <a:solidFill>
                  <a:srgbClr val="000000"/>
                </a:solidFill>
                <a:latin typeface="Canva Sans Bold"/>
                <a:ea typeface="Canva Sans Bold"/>
                <a:cs typeface="Canva Sans Bold"/>
                <a:sym typeface="Canva Sans Bold"/>
              </a:rPr>
              <a:t>Event on 8th October</a:t>
            </a:r>
          </a:p>
        </p:txBody>
      </p:sp>
      <p:sp>
        <p:nvSpPr>
          <p:cNvPr id="16" name="TextBox 16"/>
          <p:cNvSpPr txBox="1"/>
          <p:nvPr/>
        </p:nvSpPr>
        <p:spPr>
          <a:xfrm>
            <a:off x="265622" y="3649653"/>
            <a:ext cx="7028756" cy="2863238"/>
          </a:xfrm>
          <a:prstGeom prst="rect">
            <a:avLst/>
          </a:prstGeom>
        </p:spPr>
        <p:txBody>
          <a:bodyPr lIns="0" tIns="0" rIns="0" bIns="0" rtlCol="0" anchor="t">
            <a:spAutoFit/>
          </a:bodyPr>
          <a:lstStyle/>
          <a:p>
            <a:pPr algn="l">
              <a:lnSpc>
                <a:spcPts val="1764"/>
              </a:lnSpc>
              <a:spcBef>
                <a:spcPct val="0"/>
              </a:spcBef>
            </a:pPr>
            <a:r>
              <a:rPr lang="en-US" sz="1260">
                <a:solidFill>
                  <a:srgbClr val="000000"/>
                </a:solidFill>
                <a:latin typeface="Poppins"/>
                <a:ea typeface="Poppins"/>
                <a:cs typeface="Poppins"/>
                <a:sym typeface="Poppins"/>
              </a:rPr>
              <a:t>On the 22nd October, our school took part in an exciting </a:t>
            </a:r>
          </a:p>
          <a:p>
            <a:pPr algn="l">
              <a:lnSpc>
                <a:spcPts val="1764"/>
              </a:lnSpc>
              <a:spcBef>
                <a:spcPct val="0"/>
              </a:spcBef>
            </a:pPr>
            <a:r>
              <a:rPr lang="en-US" sz="1260">
                <a:solidFill>
                  <a:srgbClr val="000000"/>
                </a:solidFill>
                <a:latin typeface="Poppins"/>
                <a:ea typeface="Poppins"/>
                <a:cs typeface="Poppins"/>
                <a:sym typeface="Poppins"/>
              </a:rPr>
              <a:t>football cluster event against local schools. It was a fantastic </a:t>
            </a:r>
          </a:p>
          <a:p>
            <a:pPr algn="l">
              <a:lnSpc>
                <a:spcPts val="1764"/>
              </a:lnSpc>
              <a:spcBef>
                <a:spcPct val="0"/>
              </a:spcBef>
            </a:pPr>
            <a:r>
              <a:rPr lang="en-US" sz="1260">
                <a:solidFill>
                  <a:srgbClr val="000000"/>
                </a:solidFill>
                <a:latin typeface="Poppins"/>
                <a:ea typeface="Poppins"/>
                <a:cs typeface="Poppins"/>
                <a:sym typeface="Poppins"/>
              </a:rPr>
              <a:t>evening filled with energy, teamwork, and great sportsmanship!</a:t>
            </a:r>
          </a:p>
          <a:p>
            <a:pPr algn="l">
              <a:lnSpc>
                <a:spcPts val="1764"/>
              </a:lnSpc>
              <a:spcBef>
                <a:spcPct val="0"/>
              </a:spcBef>
            </a:pPr>
            <a:endParaRPr lang="en-US" sz="1260">
              <a:solidFill>
                <a:srgbClr val="000000"/>
              </a:solidFill>
              <a:latin typeface="Poppins"/>
              <a:ea typeface="Poppins"/>
              <a:cs typeface="Poppins"/>
              <a:sym typeface="Poppins"/>
            </a:endParaRPr>
          </a:p>
          <a:p>
            <a:pPr algn="l">
              <a:lnSpc>
                <a:spcPts val="1764"/>
              </a:lnSpc>
              <a:spcBef>
                <a:spcPct val="0"/>
              </a:spcBef>
            </a:pPr>
            <a:r>
              <a:rPr lang="en-US" sz="1260">
                <a:solidFill>
                  <a:srgbClr val="000000"/>
                </a:solidFill>
                <a:latin typeface="Poppins"/>
                <a:ea typeface="Poppins"/>
                <a:cs typeface="Poppins"/>
                <a:sym typeface="Poppins"/>
              </a:rPr>
              <a:t>Our team played brilliantly, showing excellent passing, determination, and support for one another throughout every match. We’re so proud of how everyone worked together and represented our school so well.</a:t>
            </a:r>
          </a:p>
          <a:p>
            <a:pPr algn="l">
              <a:lnSpc>
                <a:spcPts val="1764"/>
              </a:lnSpc>
              <a:spcBef>
                <a:spcPct val="0"/>
              </a:spcBef>
            </a:pPr>
            <a:endParaRPr lang="en-US" sz="1260">
              <a:solidFill>
                <a:srgbClr val="000000"/>
              </a:solidFill>
              <a:latin typeface="Poppins"/>
              <a:ea typeface="Poppins"/>
              <a:cs typeface="Poppins"/>
              <a:sym typeface="Poppins"/>
            </a:endParaRPr>
          </a:p>
          <a:p>
            <a:pPr algn="l">
              <a:lnSpc>
                <a:spcPts val="1764"/>
              </a:lnSpc>
              <a:spcBef>
                <a:spcPct val="0"/>
              </a:spcBef>
            </a:pPr>
            <a:r>
              <a:rPr lang="en-US" sz="1260">
                <a:solidFill>
                  <a:srgbClr val="000000"/>
                </a:solidFill>
                <a:latin typeface="Poppins"/>
                <a:ea typeface="Poppins"/>
                <a:cs typeface="Poppins"/>
                <a:sym typeface="Poppins"/>
              </a:rPr>
              <a:t>A special mention to Lilleyah, Ishaal, and Barento for scoring some superb goals! ⚽👏</a:t>
            </a:r>
          </a:p>
          <a:p>
            <a:pPr algn="l">
              <a:lnSpc>
                <a:spcPts val="1764"/>
              </a:lnSpc>
              <a:spcBef>
                <a:spcPct val="0"/>
              </a:spcBef>
            </a:pPr>
            <a:r>
              <a:rPr lang="en-US" sz="1260">
                <a:solidFill>
                  <a:srgbClr val="000000"/>
                </a:solidFill>
                <a:latin typeface="Poppins"/>
                <a:ea typeface="Poppins"/>
                <a:cs typeface="Poppins"/>
                <a:sym typeface="Poppins"/>
              </a:rPr>
              <a:t>Well done to the whole team for their fantastic effort and positive attitude — you all did us proud!</a:t>
            </a:r>
          </a:p>
          <a:p>
            <a:pPr algn="l">
              <a:lnSpc>
                <a:spcPts val="1803"/>
              </a:lnSpc>
              <a:spcBef>
                <a:spcPct val="0"/>
              </a:spcBef>
            </a:pPr>
            <a:endParaRPr lang="en-US" sz="1260">
              <a:solidFill>
                <a:srgbClr val="000000"/>
              </a:solidFill>
              <a:latin typeface="Poppins"/>
              <a:ea typeface="Poppins"/>
              <a:cs typeface="Poppins"/>
              <a:sym typeface="Poppins"/>
            </a:endParaRPr>
          </a:p>
          <a:p>
            <a:pPr algn="l">
              <a:lnSpc>
                <a:spcPts val="1803"/>
              </a:lnSpc>
              <a:spcBef>
                <a:spcPct val="0"/>
              </a:spcBef>
            </a:pPr>
            <a:endParaRPr lang="en-US" sz="1260">
              <a:solidFill>
                <a:srgbClr val="000000"/>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7309" y="163649"/>
            <a:ext cx="800474" cy="592351"/>
          </a:xfrm>
          <a:custGeom>
            <a:avLst/>
            <a:gdLst/>
            <a:ahLst/>
            <a:cxnLst/>
            <a:rect l="l" t="t" r="r" b="b"/>
            <a:pathLst>
              <a:path w="800474" h="592351">
                <a:moveTo>
                  <a:pt x="0" y="0"/>
                </a:moveTo>
                <a:lnTo>
                  <a:pt x="800474" y="0"/>
                </a:lnTo>
                <a:lnTo>
                  <a:pt x="800474" y="592351"/>
                </a:lnTo>
                <a:lnTo>
                  <a:pt x="0" y="592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342189" y="225875"/>
            <a:ext cx="2839768" cy="1177787"/>
          </a:xfrm>
          <a:prstGeom prst="rect">
            <a:avLst/>
          </a:prstGeom>
        </p:spPr>
        <p:txBody>
          <a:bodyPr lIns="0" tIns="0" rIns="0" bIns="0" rtlCol="0" anchor="t">
            <a:spAutoFit/>
          </a:bodyPr>
          <a:lstStyle/>
          <a:p>
            <a:pPr algn="l">
              <a:lnSpc>
                <a:spcPts val="4369"/>
              </a:lnSpc>
            </a:pPr>
            <a:r>
              <a:rPr lang="en-US" sz="4369" b="1">
                <a:solidFill>
                  <a:srgbClr val="233DFF"/>
                </a:solidFill>
                <a:latin typeface="Poppins Bold"/>
                <a:ea typeface="Poppins Bold"/>
                <a:cs typeface="Poppins Bold"/>
                <a:sym typeface="Poppins Bold"/>
              </a:rPr>
              <a:t>SCHOOL NEWS</a:t>
            </a:r>
          </a:p>
        </p:txBody>
      </p:sp>
      <p:grpSp>
        <p:nvGrpSpPr>
          <p:cNvPr id="4" name="Group 4"/>
          <p:cNvGrpSpPr/>
          <p:nvPr/>
        </p:nvGrpSpPr>
        <p:grpSpPr>
          <a:xfrm>
            <a:off x="3783481" y="-1256712"/>
            <a:ext cx="5320748" cy="532074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3DFF"/>
            </a:solidFill>
          </p:spPr>
        </p:sp>
        <p:sp>
          <p:nvSpPr>
            <p:cNvPr id="6" name="TextBox 6"/>
            <p:cNvSpPr txBox="1"/>
            <p:nvPr/>
          </p:nvSpPr>
          <p:spPr>
            <a:xfrm>
              <a:off x="76200" y="47625"/>
              <a:ext cx="660400" cy="688975"/>
            </a:xfrm>
            <a:prstGeom prst="rect">
              <a:avLst/>
            </a:prstGeom>
          </p:spPr>
          <p:txBody>
            <a:bodyPr lIns="84000" tIns="84000" rIns="84000" bIns="84000" rtlCol="0" anchor="ctr"/>
            <a:lstStyle/>
            <a:p>
              <a:pPr algn="ctr">
                <a:lnSpc>
                  <a:spcPts val="2083"/>
                </a:lnSpc>
                <a:spcBef>
                  <a:spcPct val="0"/>
                </a:spcBef>
              </a:pPr>
              <a:endParaRPr/>
            </a:p>
          </p:txBody>
        </p:sp>
      </p:grpSp>
      <p:grpSp>
        <p:nvGrpSpPr>
          <p:cNvPr id="7" name="Group 7"/>
          <p:cNvGrpSpPr/>
          <p:nvPr/>
        </p:nvGrpSpPr>
        <p:grpSpPr>
          <a:xfrm>
            <a:off x="3939665" y="-206777"/>
            <a:ext cx="4325418" cy="3880148"/>
            <a:chOff x="0" y="0"/>
            <a:chExt cx="878990" cy="788504"/>
          </a:xfrm>
        </p:grpSpPr>
        <p:sp>
          <p:nvSpPr>
            <p:cNvPr id="8" name="Freeform 8"/>
            <p:cNvSpPr/>
            <p:nvPr/>
          </p:nvSpPr>
          <p:spPr>
            <a:xfrm>
              <a:off x="0" y="0"/>
              <a:ext cx="878990" cy="788504"/>
            </a:xfrm>
            <a:custGeom>
              <a:avLst/>
              <a:gdLst/>
              <a:ahLst/>
              <a:cxnLst/>
              <a:rect l="l" t="t" r="r" b="b"/>
              <a:pathLst>
                <a:path w="878990" h="788504">
                  <a:moveTo>
                    <a:pt x="439495" y="0"/>
                  </a:moveTo>
                  <a:cubicBezTo>
                    <a:pt x="196769" y="0"/>
                    <a:pt x="0" y="176513"/>
                    <a:pt x="0" y="394252"/>
                  </a:cubicBezTo>
                  <a:cubicBezTo>
                    <a:pt x="0" y="611991"/>
                    <a:pt x="196769" y="788504"/>
                    <a:pt x="439495" y="788504"/>
                  </a:cubicBezTo>
                  <a:cubicBezTo>
                    <a:pt x="682221" y="788504"/>
                    <a:pt x="878990" y="611991"/>
                    <a:pt x="878990" y="394252"/>
                  </a:cubicBezTo>
                  <a:cubicBezTo>
                    <a:pt x="878990" y="176513"/>
                    <a:pt x="682221" y="0"/>
                    <a:pt x="439495" y="0"/>
                  </a:cubicBezTo>
                  <a:close/>
                </a:path>
              </a:pathLst>
            </a:custGeom>
            <a:blipFill>
              <a:blip r:embed="rId4"/>
              <a:stretch>
                <a:fillRect l="-9803" r="-9803"/>
              </a:stretch>
            </a:blipFill>
          </p:spPr>
        </p:sp>
      </p:grpSp>
      <p:grpSp>
        <p:nvGrpSpPr>
          <p:cNvPr id="9" name="Group 9"/>
          <p:cNvGrpSpPr/>
          <p:nvPr/>
        </p:nvGrpSpPr>
        <p:grpSpPr>
          <a:xfrm>
            <a:off x="4319165" y="4496994"/>
            <a:ext cx="4707061" cy="4008289"/>
            <a:chOff x="0" y="0"/>
            <a:chExt cx="1460623" cy="1243791"/>
          </a:xfrm>
        </p:grpSpPr>
        <p:sp>
          <p:nvSpPr>
            <p:cNvPr id="10" name="Freeform 10"/>
            <p:cNvSpPr/>
            <p:nvPr/>
          </p:nvSpPr>
          <p:spPr>
            <a:xfrm>
              <a:off x="0" y="0"/>
              <a:ext cx="1460627" cy="1243792"/>
            </a:xfrm>
            <a:custGeom>
              <a:avLst/>
              <a:gdLst/>
              <a:ahLst/>
              <a:cxnLst/>
              <a:rect l="l" t="t" r="r" b="b"/>
              <a:pathLst>
                <a:path w="1460627" h="1243792">
                  <a:moveTo>
                    <a:pt x="1046362" y="38122"/>
                  </a:moveTo>
                  <a:cubicBezTo>
                    <a:pt x="1024662" y="13865"/>
                    <a:pt x="993657" y="0"/>
                    <a:pt x="961111" y="0"/>
                  </a:cubicBezTo>
                  <a:lnTo>
                    <a:pt x="114385" y="0"/>
                  </a:lnTo>
                  <a:cubicBezTo>
                    <a:pt x="51213" y="1"/>
                    <a:pt x="1" y="51211"/>
                    <a:pt x="0" y="114384"/>
                  </a:cubicBezTo>
                  <a:lnTo>
                    <a:pt x="0" y="501214"/>
                  </a:lnTo>
                  <a:lnTo>
                    <a:pt x="0" y="795306"/>
                  </a:lnTo>
                  <a:cubicBezTo>
                    <a:pt x="0" y="858478"/>
                    <a:pt x="51211" y="909690"/>
                    <a:pt x="114384" y="909690"/>
                  </a:cubicBezTo>
                  <a:lnTo>
                    <a:pt x="587586" y="909690"/>
                  </a:lnTo>
                  <a:cubicBezTo>
                    <a:pt x="620132" y="909690"/>
                    <a:pt x="651138" y="923554"/>
                    <a:pt x="672837" y="947811"/>
                  </a:cubicBezTo>
                  <a:lnTo>
                    <a:pt x="903501" y="1205669"/>
                  </a:lnTo>
                  <a:cubicBezTo>
                    <a:pt x="925201" y="1229927"/>
                    <a:pt x="956207" y="1243791"/>
                    <a:pt x="988753" y="1243791"/>
                  </a:cubicBezTo>
                  <a:lnTo>
                    <a:pt x="1346239" y="1243791"/>
                  </a:lnTo>
                  <a:cubicBezTo>
                    <a:pt x="1376576" y="1243792"/>
                    <a:pt x="1405670" y="1231742"/>
                    <a:pt x="1427122" y="1210291"/>
                  </a:cubicBezTo>
                  <a:cubicBezTo>
                    <a:pt x="1448574" y="1188841"/>
                    <a:pt x="1460626" y="1159748"/>
                    <a:pt x="1460627" y="1129411"/>
                  </a:cubicBezTo>
                  <a:lnTo>
                    <a:pt x="1460627" y="562247"/>
                  </a:lnTo>
                  <a:cubicBezTo>
                    <a:pt x="1460627" y="522943"/>
                    <a:pt x="1446140" y="485019"/>
                    <a:pt x="1419935" y="455726"/>
                  </a:cubicBezTo>
                  <a:close/>
                </a:path>
              </a:pathLst>
            </a:custGeom>
            <a:blipFill>
              <a:blip r:embed="rId5"/>
              <a:stretch>
                <a:fillRect l="-6959" r="-6959"/>
              </a:stretch>
            </a:blipFill>
          </p:spPr>
        </p:sp>
      </p:grpSp>
      <p:grpSp>
        <p:nvGrpSpPr>
          <p:cNvPr id="11" name="Group 11"/>
          <p:cNvGrpSpPr/>
          <p:nvPr/>
        </p:nvGrpSpPr>
        <p:grpSpPr>
          <a:xfrm>
            <a:off x="3939665" y="7435617"/>
            <a:ext cx="3512335" cy="2797558"/>
            <a:chOff x="0" y="0"/>
            <a:chExt cx="1666875" cy="1327658"/>
          </a:xfrm>
        </p:grpSpPr>
        <p:sp>
          <p:nvSpPr>
            <p:cNvPr id="12" name="Freeform 12"/>
            <p:cNvSpPr/>
            <p:nvPr/>
          </p:nvSpPr>
          <p:spPr>
            <a:xfrm>
              <a:off x="0" y="0"/>
              <a:ext cx="1667002" cy="1327785"/>
            </a:xfrm>
            <a:custGeom>
              <a:avLst/>
              <a:gdLst/>
              <a:ahLst/>
              <a:cxnLst/>
              <a:rect l="l" t="t" r="r" b="b"/>
              <a:pathLst>
                <a:path w="1667002" h="1327785">
                  <a:moveTo>
                    <a:pt x="3175" y="0"/>
                  </a:moveTo>
                  <a:lnTo>
                    <a:pt x="175133" y="12700"/>
                  </a:lnTo>
                  <a:lnTo>
                    <a:pt x="1437386" y="12700"/>
                  </a:lnTo>
                  <a:cubicBezTo>
                    <a:pt x="1438402" y="12700"/>
                    <a:pt x="1477772" y="14097"/>
                    <a:pt x="1548892" y="25400"/>
                  </a:cubicBezTo>
                  <a:cubicBezTo>
                    <a:pt x="1628902" y="38100"/>
                    <a:pt x="1634617" y="38100"/>
                    <a:pt x="1634617" y="38100"/>
                  </a:cubicBezTo>
                  <a:lnTo>
                    <a:pt x="1634617" y="319278"/>
                  </a:lnTo>
                  <a:lnTo>
                    <a:pt x="1542415" y="341503"/>
                  </a:lnTo>
                  <a:lnTo>
                    <a:pt x="1477645" y="340614"/>
                  </a:lnTo>
                  <a:lnTo>
                    <a:pt x="1336802" y="343027"/>
                  </a:lnTo>
                  <a:lnTo>
                    <a:pt x="1641602" y="399034"/>
                  </a:lnTo>
                  <a:lnTo>
                    <a:pt x="1641602" y="749427"/>
                  </a:lnTo>
                  <a:lnTo>
                    <a:pt x="1654302" y="971677"/>
                  </a:lnTo>
                  <a:lnTo>
                    <a:pt x="1349502" y="978027"/>
                  </a:lnTo>
                  <a:lnTo>
                    <a:pt x="1451102" y="1003427"/>
                  </a:lnTo>
                  <a:cubicBezTo>
                    <a:pt x="1452245" y="1009142"/>
                    <a:pt x="1540002" y="1003427"/>
                    <a:pt x="1580642" y="1014857"/>
                  </a:cubicBezTo>
                  <a:cubicBezTo>
                    <a:pt x="1629029" y="1028446"/>
                    <a:pt x="1654302" y="1041527"/>
                    <a:pt x="1654302" y="1041527"/>
                  </a:cubicBezTo>
                  <a:cubicBezTo>
                    <a:pt x="1654302" y="1041527"/>
                    <a:pt x="1653159" y="1116711"/>
                    <a:pt x="1660017" y="1168019"/>
                  </a:cubicBezTo>
                  <a:cubicBezTo>
                    <a:pt x="1666875" y="1219327"/>
                    <a:pt x="1660017" y="1257681"/>
                    <a:pt x="1660017" y="1257681"/>
                  </a:cubicBezTo>
                  <a:lnTo>
                    <a:pt x="1667002" y="1295527"/>
                  </a:lnTo>
                  <a:lnTo>
                    <a:pt x="1527302" y="1308227"/>
                  </a:lnTo>
                  <a:cubicBezTo>
                    <a:pt x="1527302" y="1308227"/>
                    <a:pt x="1421638" y="1309116"/>
                    <a:pt x="1372870" y="1315085"/>
                  </a:cubicBezTo>
                  <a:cubicBezTo>
                    <a:pt x="1324102" y="1321054"/>
                    <a:pt x="1068070" y="1317371"/>
                    <a:pt x="1068070" y="1317371"/>
                  </a:cubicBezTo>
                  <a:lnTo>
                    <a:pt x="600202" y="1320927"/>
                  </a:lnTo>
                  <a:lnTo>
                    <a:pt x="343789" y="1315085"/>
                  </a:lnTo>
                  <a:cubicBezTo>
                    <a:pt x="343789" y="1315085"/>
                    <a:pt x="276987" y="1309243"/>
                    <a:pt x="228981" y="1315085"/>
                  </a:cubicBezTo>
                  <a:cubicBezTo>
                    <a:pt x="180975" y="1320927"/>
                    <a:pt x="153670" y="1327785"/>
                    <a:pt x="153670" y="1327785"/>
                  </a:cubicBezTo>
                  <a:lnTo>
                    <a:pt x="49657" y="1327785"/>
                  </a:lnTo>
                  <a:lnTo>
                    <a:pt x="36957" y="1117727"/>
                  </a:lnTo>
                  <a:cubicBezTo>
                    <a:pt x="36957" y="1117727"/>
                    <a:pt x="68580" y="1126363"/>
                    <a:pt x="169291" y="1071245"/>
                  </a:cubicBezTo>
                  <a:cubicBezTo>
                    <a:pt x="270002" y="1016127"/>
                    <a:pt x="295402" y="1003427"/>
                    <a:pt x="295402" y="1003427"/>
                  </a:cubicBezTo>
                  <a:lnTo>
                    <a:pt x="29845" y="1034542"/>
                  </a:lnTo>
                  <a:cubicBezTo>
                    <a:pt x="17653" y="970915"/>
                    <a:pt x="3302" y="749427"/>
                    <a:pt x="3302" y="749427"/>
                  </a:cubicBezTo>
                  <a:lnTo>
                    <a:pt x="381" y="502920"/>
                  </a:lnTo>
                  <a:lnTo>
                    <a:pt x="2032" y="337185"/>
                  </a:lnTo>
                  <a:lnTo>
                    <a:pt x="333375" y="304800"/>
                  </a:lnTo>
                  <a:lnTo>
                    <a:pt x="3175" y="266700"/>
                  </a:lnTo>
                  <a:lnTo>
                    <a:pt x="7112" y="188468"/>
                  </a:lnTo>
                  <a:lnTo>
                    <a:pt x="0" y="77089"/>
                  </a:lnTo>
                  <a:lnTo>
                    <a:pt x="3175" y="0"/>
                  </a:lnTo>
                  <a:close/>
                </a:path>
              </a:pathLst>
            </a:custGeom>
            <a:blipFill>
              <a:blip r:embed="rId6"/>
              <a:stretch>
                <a:fillRect l="-3278" r="-3278"/>
              </a:stretch>
            </a:blipFill>
          </p:spPr>
        </p:sp>
      </p:grpSp>
      <p:grpSp>
        <p:nvGrpSpPr>
          <p:cNvPr id="13" name="Group 13"/>
          <p:cNvGrpSpPr/>
          <p:nvPr/>
        </p:nvGrpSpPr>
        <p:grpSpPr>
          <a:xfrm>
            <a:off x="-644734" y="6574942"/>
            <a:ext cx="4518908" cy="4518908"/>
            <a:chOff x="0" y="0"/>
            <a:chExt cx="6350000" cy="6350000"/>
          </a:xfrm>
        </p:grpSpPr>
        <p:sp>
          <p:nvSpPr>
            <p:cNvPr id="14" name="Freeform 14"/>
            <p:cNvSpPr/>
            <p:nvPr/>
          </p:nvSpPr>
          <p:spPr>
            <a:xfrm>
              <a:off x="0" y="0"/>
              <a:ext cx="6350000" cy="6350000"/>
            </a:xfrm>
            <a:custGeom>
              <a:avLst/>
              <a:gdLst/>
              <a:ahLst/>
              <a:cxnLst/>
              <a:rect l="l" t="t" r="r" b="b"/>
              <a:pathLst>
                <a:path w="6350000" h="6350000">
                  <a:moveTo>
                    <a:pt x="0" y="3484334"/>
                  </a:moveTo>
                  <a:lnTo>
                    <a:pt x="0" y="0"/>
                  </a:lnTo>
                  <a:lnTo>
                    <a:pt x="5404803" y="0"/>
                  </a:lnTo>
                  <a:cubicBezTo>
                    <a:pt x="5773928" y="369126"/>
                    <a:pt x="5980874" y="576072"/>
                    <a:pt x="6350000" y="945198"/>
                  </a:cubicBezTo>
                  <a:lnTo>
                    <a:pt x="6350000" y="6350000"/>
                  </a:lnTo>
                  <a:lnTo>
                    <a:pt x="2865666" y="6350000"/>
                  </a:lnTo>
                  <a:cubicBezTo>
                    <a:pt x="1746555" y="5230889"/>
                    <a:pt x="1119111" y="4603445"/>
                    <a:pt x="0" y="3484334"/>
                  </a:cubicBezTo>
                  <a:close/>
                </a:path>
              </a:pathLst>
            </a:custGeom>
            <a:blipFill>
              <a:blip r:embed="rId7"/>
              <a:stretch>
                <a:fillRect l="-16889" r="-16889"/>
              </a:stretch>
            </a:blipFill>
          </p:spPr>
        </p:sp>
      </p:grpSp>
      <p:sp>
        <p:nvSpPr>
          <p:cNvPr id="15" name="TextBox 15"/>
          <p:cNvSpPr txBox="1"/>
          <p:nvPr/>
        </p:nvSpPr>
        <p:spPr>
          <a:xfrm>
            <a:off x="658494" y="1537577"/>
            <a:ext cx="2673062" cy="926328"/>
          </a:xfrm>
          <a:prstGeom prst="rect">
            <a:avLst/>
          </a:prstGeom>
        </p:spPr>
        <p:txBody>
          <a:bodyPr lIns="0" tIns="0" rIns="0" bIns="0" rtlCol="0" anchor="t">
            <a:spAutoFit/>
          </a:bodyPr>
          <a:lstStyle/>
          <a:p>
            <a:pPr algn="just">
              <a:lnSpc>
                <a:spcPts val="3469"/>
              </a:lnSpc>
            </a:pPr>
            <a:r>
              <a:rPr lang="en-US" sz="3469" b="1">
                <a:solidFill>
                  <a:srgbClr val="000000"/>
                </a:solidFill>
                <a:latin typeface="Poppins Bold"/>
                <a:ea typeface="Poppins Bold"/>
                <a:cs typeface="Poppins Bold"/>
                <a:sym typeface="Poppins Bold"/>
              </a:rPr>
              <a:t>SPORTING </a:t>
            </a:r>
          </a:p>
          <a:p>
            <a:pPr algn="just">
              <a:lnSpc>
                <a:spcPts val="3469"/>
              </a:lnSpc>
            </a:pPr>
            <a:r>
              <a:rPr lang="en-US" sz="3469" b="1">
                <a:solidFill>
                  <a:srgbClr val="000000"/>
                </a:solidFill>
                <a:latin typeface="Poppins Bold"/>
                <a:ea typeface="Poppins Bold"/>
                <a:cs typeface="Poppins Bold"/>
                <a:sym typeface="Poppins Bold"/>
              </a:rPr>
              <a:t>EVENTS</a:t>
            </a:r>
          </a:p>
        </p:txBody>
      </p:sp>
      <p:sp>
        <p:nvSpPr>
          <p:cNvPr id="16" name="TextBox 16"/>
          <p:cNvSpPr txBox="1"/>
          <p:nvPr/>
        </p:nvSpPr>
        <p:spPr>
          <a:xfrm>
            <a:off x="279319" y="2502570"/>
            <a:ext cx="3189922" cy="537845"/>
          </a:xfrm>
          <a:prstGeom prst="rect">
            <a:avLst/>
          </a:prstGeom>
        </p:spPr>
        <p:txBody>
          <a:bodyPr lIns="0" tIns="0" rIns="0" bIns="0" rtlCol="0" anchor="t">
            <a:spAutoFit/>
          </a:bodyPr>
          <a:lstStyle/>
          <a:p>
            <a:pPr algn="ctr">
              <a:lnSpc>
                <a:spcPts val="4480"/>
              </a:lnSpc>
            </a:pPr>
            <a:r>
              <a:rPr lang="en-US" sz="3200" b="1">
                <a:solidFill>
                  <a:srgbClr val="000000"/>
                </a:solidFill>
                <a:latin typeface="Canva Sans Bold"/>
                <a:ea typeface="Canva Sans Bold"/>
                <a:cs typeface="Canva Sans Bold"/>
                <a:sym typeface="Canva Sans Bold"/>
              </a:rPr>
              <a:t>Cluster Football</a:t>
            </a:r>
          </a:p>
        </p:txBody>
      </p:sp>
      <p:sp>
        <p:nvSpPr>
          <p:cNvPr id="17" name="TextBox 17"/>
          <p:cNvSpPr txBox="1"/>
          <p:nvPr/>
        </p:nvSpPr>
        <p:spPr>
          <a:xfrm>
            <a:off x="373583" y="5012503"/>
            <a:ext cx="4200804" cy="537845"/>
          </a:xfrm>
          <a:prstGeom prst="rect">
            <a:avLst/>
          </a:prstGeom>
        </p:spPr>
        <p:txBody>
          <a:bodyPr lIns="0" tIns="0" rIns="0" bIns="0" rtlCol="0" anchor="t">
            <a:spAutoFit/>
          </a:bodyPr>
          <a:lstStyle/>
          <a:p>
            <a:pPr algn="ctr">
              <a:lnSpc>
                <a:spcPts val="4480"/>
              </a:lnSpc>
            </a:pPr>
            <a:r>
              <a:rPr lang="en-US" sz="3200" b="1">
                <a:solidFill>
                  <a:srgbClr val="000000"/>
                </a:solidFill>
                <a:latin typeface="Canva Sans Bold"/>
                <a:ea typeface="Canva Sans Bold"/>
                <a:cs typeface="Canva Sans Bold"/>
                <a:sym typeface="Canva Sans Bold"/>
              </a:rPr>
              <a:t>Year 5 &amp; 6</a:t>
            </a:r>
          </a:p>
        </p:txBody>
      </p:sp>
      <p:sp>
        <p:nvSpPr>
          <p:cNvPr id="18" name="TextBox 18"/>
          <p:cNvSpPr txBox="1"/>
          <p:nvPr/>
        </p:nvSpPr>
        <p:spPr>
          <a:xfrm>
            <a:off x="373583" y="3320496"/>
            <a:ext cx="3789283" cy="1376980"/>
          </a:xfrm>
          <a:prstGeom prst="rect">
            <a:avLst/>
          </a:prstGeom>
        </p:spPr>
        <p:txBody>
          <a:bodyPr lIns="0" tIns="0" rIns="0" bIns="0" rtlCol="0" anchor="t">
            <a:spAutoFit/>
          </a:bodyPr>
          <a:lstStyle/>
          <a:p>
            <a:pPr algn="l">
              <a:lnSpc>
                <a:spcPts val="1803"/>
              </a:lnSpc>
              <a:spcBef>
                <a:spcPct val="0"/>
              </a:spcBef>
            </a:pPr>
            <a:r>
              <a:rPr lang="en-US" sz="1288">
                <a:solidFill>
                  <a:srgbClr val="000000"/>
                </a:solidFill>
                <a:latin typeface="Poppins"/>
                <a:ea typeface="Poppins"/>
                <a:cs typeface="Poppins"/>
                <a:sym typeface="Poppins"/>
              </a:rPr>
              <a:t>On the 2nd October we played The Olive tree in </a:t>
            </a:r>
          </a:p>
          <a:p>
            <a:pPr algn="l">
              <a:lnSpc>
                <a:spcPts val="1803"/>
              </a:lnSpc>
              <a:spcBef>
                <a:spcPct val="0"/>
              </a:spcBef>
            </a:pPr>
            <a:r>
              <a:rPr lang="en-US" sz="1288">
                <a:solidFill>
                  <a:srgbClr val="000000"/>
                </a:solidFill>
                <a:latin typeface="Poppins"/>
                <a:ea typeface="Poppins"/>
                <a:cs typeface="Poppins"/>
                <a:sym typeface="Poppins"/>
              </a:rPr>
              <a:t>a close and intense game in the football </a:t>
            </a:r>
          </a:p>
          <a:p>
            <a:pPr algn="l">
              <a:lnSpc>
                <a:spcPts val="1803"/>
              </a:lnSpc>
              <a:spcBef>
                <a:spcPct val="0"/>
              </a:spcBef>
            </a:pPr>
            <a:r>
              <a:rPr lang="en-US" sz="1288">
                <a:solidFill>
                  <a:srgbClr val="000000"/>
                </a:solidFill>
                <a:latin typeface="Poppins"/>
                <a:ea typeface="Poppins"/>
                <a:cs typeface="Poppins"/>
                <a:sym typeface="Poppins"/>
              </a:rPr>
              <a:t>league cup. </a:t>
            </a:r>
          </a:p>
          <a:p>
            <a:pPr algn="l">
              <a:lnSpc>
                <a:spcPts val="1803"/>
              </a:lnSpc>
              <a:spcBef>
                <a:spcPct val="0"/>
              </a:spcBef>
            </a:pPr>
            <a:endParaRPr lang="en-US" sz="1288">
              <a:solidFill>
                <a:srgbClr val="000000"/>
              </a:solidFill>
              <a:latin typeface="Poppins"/>
              <a:ea typeface="Poppins"/>
              <a:cs typeface="Poppins"/>
              <a:sym typeface="Poppins"/>
            </a:endParaRPr>
          </a:p>
          <a:p>
            <a:pPr algn="l">
              <a:lnSpc>
                <a:spcPts val="1803"/>
              </a:lnSpc>
              <a:spcBef>
                <a:spcPct val="0"/>
              </a:spcBef>
            </a:pPr>
            <a:r>
              <a:rPr lang="en-US" sz="1288">
                <a:solidFill>
                  <a:srgbClr val="000000"/>
                </a:solidFill>
                <a:latin typeface="Poppins"/>
                <a:ea typeface="Poppins"/>
                <a:cs typeface="Poppins"/>
                <a:sym typeface="Poppins"/>
              </a:rPr>
              <a:t>We won 1-0. Verry happy boys on the way </a:t>
            </a:r>
          </a:p>
          <a:p>
            <a:pPr algn="l">
              <a:lnSpc>
                <a:spcPts val="1803"/>
              </a:lnSpc>
              <a:spcBef>
                <a:spcPct val="0"/>
              </a:spcBef>
            </a:pPr>
            <a:r>
              <a:rPr lang="en-US" sz="1288">
                <a:solidFill>
                  <a:srgbClr val="000000"/>
                </a:solidFill>
                <a:latin typeface="Poppins"/>
                <a:ea typeface="Poppins"/>
                <a:cs typeface="Poppins"/>
                <a:sym typeface="Poppins"/>
              </a:rPr>
              <a:t>home yesterday.</a:t>
            </a:r>
          </a:p>
        </p:txBody>
      </p:sp>
      <p:sp>
        <p:nvSpPr>
          <p:cNvPr id="19" name="TextBox 19"/>
          <p:cNvSpPr txBox="1"/>
          <p:nvPr/>
        </p:nvSpPr>
        <p:spPr>
          <a:xfrm>
            <a:off x="373583" y="5979186"/>
            <a:ext cx="3945582" cy="1276650"/>
          </a:xfrm>
          <a:prstGeom prst="rect">
            <a:avLst/>
          </a:prstGeom>
        </p:spPr>
        <p:txBody>
          <a:bodyPr lIns="0" tIns="0" rIns="0" bIns="0" rtlCol="0" anchor="t">
            <a:spAutoFit/>
          </a:bodyPr>
          <a:lstStyle/>
          <a:p>
            <a:pPr algn="l">
              <a:lnSpc>
                <a:spcPts val="2083"/>
              </a:lnSpc>
              <a:spcBef>
                <a:spcPct val="0"/>
              </a:spcBef>
            </a:pPr>
            <a:r>
              <a:rPr lang="en-US" sz="1488">
                <a:solidFill>
                  <a:srgbClr val="000000"/>
                </a:solidFill>
                <a:latin typeface="Canva Sans"/>
                <a:ea typeface="Canva Sans"/>
                <a:cs typeface="Canva Sans"/>
                <a:sym typeface="Canva Sans"/>
              </a:rPr>
              <a:t>1st October 2025.  During our football training session with year 5 and 6 we invited the Olive school for a friendly match.</a:t>
            </a:r>
          </a:p>
          <a:p>
            <a:pPr algn="ctr">
              <a:lnSpc>
                <a:spcPts val="2083"/>
              </a:lnSpc>
              <a:spcBef>
                <a:spcPct val="0"/>
              </a:spcBef>
            </a:pPr>
            <a:endParaRPr lang="en-US" sz="1488">
              <a:solidFill>
                <a:srgbClr val="000000"/>
              </a:solidFill>
              <a:latin typeface="Canva Sans"/>
              <a:ea typeface="Canva Sans"/>
              <a:cs typeface="Canva Sans"/>
              <a:sym typeface="Canva Sa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724</Words>
  <Application>Microsoft Office PowerPoint</Application>
  <PresentationFormat>Custom</PresentationFormat>
  <Paragraphs>91</Paragraphs>
  <Slides>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vt:i4>
      </vt:variant>
    </vt:vector>
  </HeadingPairs>
  <TitlesOfParts>
    <vt:vector size="17" baseType="lpstr">
      <vt:lpstr>Poppins Heavy</vt:lpstr>
      <vt:lpstr>Canva Sans</vt:lpstr>
      <vt:lpstr>Arial</vt:lpstr>
      <vt:lpstr>Poppins</vt:lpstr>
      <vt:lpstr>Calibri</vt:lpstr>
      <vt:lpstr>Canva Sans Bold</vt:lpstr>
      <vt:lpstr>HK Grotesk Bold</vt:lpstr>
      <vt:lpstr>Poppins Bold</vt:lpstr>
      <vt:lpstr>HK Grotesk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White Modern Business Company Newsletter Flyer</dc:title>
  <dc:creator>Charlotte Hughes</dc:creator>
  <cp:lastModifiedBy>Charlotte Hughes</cp:lastModifiedBy>
  <cp:revision>1</cp:revision>
  <dcterms:created xsi:type="dcterms:W3CDTF">2006-08-16T00:00:00Z</dcterms:created>
  <dcterms:modified xsi:type="dcterms:W3CDTF">2025-10-24T09:56:31Z</dcterms:modified>
  <dc:identifier>DAG0Fp1EHFo</dc:identifier>
</cp:coreProperties>
</file>