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1"/>
  </p:handoutMasterIdLst>
  <p:sldIdLst>
    <p:sldId id="256" r:id="rId2"/>
    <p:sldId id="267" r:id="rId3"/>
    <p:sldId id="268" r:id="rId4"/>
    <p:sldId id="269" r:id="rId5"/>
    <p:sldId id="270" r:id="rId6"/>
    <p:sldId id="272" r:id="rId7"/>
    <p:sldId id="273" r:id="rId8"/>
    <p:sldId id="257" r:id="rId9"/>
    <p:sldId id="258" r:id="rId10"/>
    <p:sldId id="266" r:id="rId11"/>
    <p:sldId id="259" r:id="rId12"/>
    <p:sldId id="271" r:id="rId13"/>
    <p:sldId id="274" r:id="rId14"/>
    <p:sldId id="276" r:id="rId15"/>
    <p:sldId id="264" r:id="rId16"/>
    <p:sldId id="260" r:id="rId17"/>
    <p:sldId id="263" r:id="rId18"/>
    <p:sldId id="275" r:id="rId19"/>
    <p:sldId id="26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18" autoAdjust="0"/>
    <p:restoredTop sz="94660"/>
  </p:normalViewPr>
  <p:slideViewPr>
    <p:cSldViewPr>
      <p:cViewPr varScale="1">
        <p:scale>
          <a:sx n="53" d="100"/>
          <a:sy n="53" d="100"/>
        </p:scale>
        <p:origin x="195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23A93FB-F050-4F23-9F4F-7CB448F81967}" type="datetimeFigureOut">
              <a:rPr lang="en-GB" smtClean="0"/>
              <a:t>13/09/2023</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665C660-796F-43C6-8247-CB95E9043E57}" type="slidenum">
              <a:rPr lang="en-GB" smtClean="0"/>
              <a:t>‹#›</a:t>
            </a:fld>
            <a:endParaRPr lang="en-GB"/>
          </a:p>
        </p:txBody>
      </p:sp>
    </p:spTree>
    <p:extLst>
      <p:ext uri="{BB962C8B-B14F-4D97-AF65-F5344CB8AC3E}">
        <p14:creationId xmlns:p14="http://schemas.microsoft.com/office/powerpoint/2010/main" val="197327222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FE0FD8F-8EF2-442D-B5DE-F90DC03F9ACF}" type="datetimeFigureOut">
              <a:rPr lang="en-GB" smtClean="0"/>
              <a:t>13/09/2023</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30A7F94-75EB-4FB4-B89D-72715FE6C913}"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E0FD8F-8EF2-442D-B5DE-F90DC03F9ACF}" type="datetimeFigureOut">
              <a:rPr lang="en-GB" smtClean="0"/>
              <a:t>13/09/2023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0A7F94-75EB-4FB4-B89D-72715FE6C91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E0FD8F-8EF2-442D-B5DE-F90DC03F9ACF}" type="datetimeFigureOut">
              <a:rPr lang="en-GB" smtClean="0"/>
              <a:t>13/09/2023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0A7F94-75EB-4FB4-B89D-72715FE6C913}"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E0FD8F-8EF2-442D-B5DE-F90DC03F9ACF}" type="datetimeFigureOut">
              <a:rPr lang="en-GB" smtClean="0"/>
              <a:t>13/09/2023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0A7F94-75EB-4FB4-B89D-72715FE6C913}" type="slidenum">
              <a:rPr lang="en-GB" smtClean="0"/>
              <a:t>‹#›</a:t>
            </a:fld>
            <a:endParaRPr lang="en-GB"/>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FE0FD8F-8EF2-442D-B5DE-F90DC03F9ACF}" type="datetimeFigureOut">
              <a:rPr lang="en-GB" smtClean="0"/>
              <a:t>13/09/2023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0A7F94-75EB-4FB4-B89D-72715FE6C913}"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FE0FD8F-8EF2-442D-B5DE-F90DC03F9ACF}" type="datetimeFigureOut">
              <a:rPr lang="en-GB" smtClean="0"/>
              <a:t>13/09/2023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0A7F94-75EB-4FB4-B89D-72715FE6C913}" type="slidenum">
              <a:rPr lang="en-GB" smtClean="0"/>
              <a:t>‹#›</a:t>
            </a:fld>
            <a:endParaRPr lang="en-GB"/>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FE0FD8F-8EF2-442D-B5DE-F90DC03F9ACF}" type="datetimeFigureOut">
              <a:rPr lang="en-GB" smtClean="0"/>
              <a:t>13/09/2023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30A7F94-75EB-4FB4-B89D-72715FE6C913}"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FE0FD8F-8EF2-442D-B5DE-F90DC03F9ACF}" type="datetimeFigureOut">
              <a:rPr lang="en-GB" smtClean="0"/>
              <a:t>13/09/2023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30A7F94-75EB-4FB4-B89D-72715FE6C913}" type="slidenum">
              <a:rPr lang="en-GB" smtClean="0"/>
              <a:t>‹#›</a:t>
            </a:fld>
            <a:endParaRPr lang="en-GB"/>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E0FD8F-8EF2-442D-B5DE-F90DC03F9ACF}" type="datetimeFigureOut">
              <a:rPr lang="en-GB" smtClean="0"/>
              <a:t>13/09/2023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30A7F94-75EB-4FB4-B89D-72715FE6C91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AFE0FD8F-8EF2-442D-B5DE-F90DC03F9ACF}" type="datetimeFigureOut">
              <a:rPr lang="en-GB" smtClean="0"/>
              <a:t>13/09/2023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0A7F94-75EB-4FB4-B89D-72715FE6C913}"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FE0FD8F-8EF2-442D-B5DE-F90DC03F9ACF}" type="datetimeFigureOut">
              <a:rPr lang="en-GB" smtClean="0"/>
              <a:t>13/09/2023</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30A7F94-75EB-4FB4-B89D-72715FE6C913}"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FE0FD8F-8EF2-442D-B5DE-F90DC03F9ACF}" type="datetimeFigureOut">
              <a:rPr lang="en-GB" smtClean="0"/>
              <a:t>13/09/2023</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30A7F94-75EB-4FB4-B89D-72715FE6C913}"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060848"/>
            <a:ext cx="7772400" cy="1089466"/>
          </a:xfrm>
        </p:spPr>
        <p:txBody>
          <a:bodyPr/>
          <a:lstStyle/>
          <a:p>
            <a:r>
              <a:rPr lang="en-GB" dirty="0" smtClean="0"/>
              <a:t>Year 3 Meet the Teacher</a:t>
            </a:r>
            <a:endParaRPr lang="en-GB" dirty="0"/>
          </a:p>
        </p:txBody>
      </p:sp>
      <p:sp>
        <p:nvSpPr>
          <p:cNvPr id="3" name="Subtitle 2"/>
          <p:cNvSpPr>
            <a:spLocks noGrp="1"/>
          </p:cNvSpPr>
          <p:nvPr>
            <p:ph type="subTitle" idx="1"/>
          </p:nvPr>
        </p:nvSpPr>
        <p:spPr/>
        <p:txBody>
          <a:bodyPr/>
          <a:lstStyle/>
          <a:p>
            <a:r>
              <a:rPr lang="en-GB" dirty="0" smtClean="0"/>
              <a:t>Thursday 14</a:t>
            </a:r>
            <a:r>
              <a:rPr lang="en-GB" baseline="30000" dirty="0" smtClean="0"/>
              <a:t>th</a:t>
            </a:r>
            <a:r>
              <a:rPr lang="en-GB" dirty="0" smtClean="0"/>
              <a:t> September 2023</a:t>
            </a:r>
            <a:endParaRPr lang="en-GB" dirty="0"/>
          </a:p>
        </p:txBody>
      </p:sp>
    </p:spTree>
    <p:extLst>
      <p:ext uri="{BB962C8B-B14F-4D97-AF65-F5344CB8AC3E}">
        <p14:creationId xmlns:p14="http://schemas.microsoft.com/office/powerpoint/2010/main" val="10683271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109728" indent="0">
              <a:buNone/>
            </a:pPr>
            <a:r>
              <a:rPr lang="en-GB" sz="2000" dirty="0" smtClean="0">
                <a:latin typeface="Calibri" panose="020F0502020204030204" pitchFamily="34" charset="0"/>
                <a:cs typeface="Calibri" panose="020F0502020204030204" pitchFamily="34" charset="0"/>
              </a:rPr>
              <a:t>Our current whole school focus at St. Matthew’s is reading and getting children to enjoy reading. </a:t>
            </a:r>
          </a:p>
          <a:p>
            <a:pPr marL="109728" indent="0">
              <a:buNone/>
            </a:pPr>
            <a:endParaRPr lang="en-GB" sz="2000" b="1" dirty="0" smtClean="0">
              <a:latin typeface="Calibri" panose="020F0502020204030204" pitchFamily="34" charset="0"/>
              <a:cs typeface="Calibri" panose="020F0502020204030204" pitchFamily="34" charset="0"/>
            </a:endParaRPr>
          </a:p>
          <a:p>
            <a:pPr marL="109728" indent="0">
              <a:buNone/>
            </a:pPr>
            <a:r>
              <a:rPr lang="en-GB" sz="2000" b="1" dirty="0" smtClean="0">
                <a:latin typeface="Calibri" panose="020F0502020204030204" pitchFamily="34" charset="0"/>
                <a:cs typeface="Calibri" panose="020F0502020204030204" pitchFamily="34" charset="0"/>
              </a:rPr>
              <a:t>What we do</a:t>
            </a:r>
            <a:r>
              <a:rPr lang="en-GB" sz="2000" dirty="0" smtClean="0">
                <a:latin typeface="Calibri" panose="020F0502020204030204" pitchFamily="34" charset="0"/>
                <a:cs typeface="Calibri" panose="020F0502020204030204" pitchFamily="34" charset="0"/>
              </a:rPr>
              <a:t>:</a:t>
            </a:r>
          </a:p>
          <a:p>
            <a:r>
              <a:rPr lang="en-GB" sz="2000" dirty="0" smtClean="0">
                <a:latin typeface="Calibri" panose="020F0502020204030204" pitchFamily="34" charset="0"/>
                <a:cs typeface="Calibri" panose="020F0502020204030204" pitchFamily="34" charset="0"/>
              </a:rPr>
              <a:t>Guided reading daily.</a:t>
            </a:r>
          </a:p>
          <a:p>
            <a:r>
              <a:rPr lang="en-GB" sz="2000" dirty="0" smtClean="0">
                <a:latin typeface="Calibri" panose="020F0502020204030204" pitchFamily="34" charset="0"/>
                <a:cs typeface="Calibri" panose="020F0502020204030204" pitchFamily="34" charset="0"/>
              </a:rPr>
              <a:t>Story time for 10 minutes every day.</a:t>
            </a:r>
          </a:p>
          <a:p>
            <a:r>
              <a:rPr lang="en-GB" sz="2000" dirty="0" smtClean="0">
                <a:latin typeface="Calibri" panose="020F0502020204030204" pitchFamily="34" charset="0"/>
                <a:cs typeface="Calibri" panose="020F0502020204030204" pitchFamily="34" charset="0"/>
              </a:rPr>
              <a:t>One to one reading weekly.</a:t>
            </a:r>
          </a:p>
          <a:p>
            <a:r>
              <a:rPr lang="en-GB" sz="2000" dirty="0" smtClean="0">
                <a:latin typeface="Calibri" panose="020F0502020204030204" pitchFamily="34" charset="0"/>
                <a:cs typeface="Calibri" panose="020F0502020204030204" pitchFamily="34" charset="0"/>
              </a:rPr>
              <a:t>Please bring reading books every day.</a:t>
            </a:r>
          </a:p>
          <a:p>
            <a:r>
              <a:rPr lang="en-GB" sz="2000" dirty="0" smtClean="0">
                <a:latin typeface="Calibri" panose="020F0502020204030204" pitchFamily="34" charset="0"/>
                <a:cs typeface="Calibri" panose="020F0502020204030204" pitchFamily="34" charset="0"/>
              </a:rPr>
              <a:t>Reading at home – they need to be reading at home every evening and sign the reading record. (If the child reads </a:t>
            </a:r>
            <a:r>
              <a:rPr lang="en-GB" sz="2000" dirty="0" smtClean="0">
                <a:latin typeface="Calibri" panose="020F0502020204030204" pitchFamily="34" charset="0"/>
                <a:cs typeface="Calibri" panose="020F0502020204030204" pitchFamily="34" charset="0"/>
              </a:rPr>
              <a:t>at </a:t>
            </a:r>
            <a:r>
              <a:rPr lang="en-GB" sz="2000" dirty="0" smtClean="0">
                <a:latin typeface="Calibri" panose="020F0502020204030204" pitchFamily="34" charset="0"/>
                <a:cs typeface="Calibri" panose="020F0502020204030204" pitchFamily="34" charset="0"/>
              </a:rPr>
              <a:t>home 5 times a week, they will get dojos.)</a:t>
            </a:r>
            <a:endParaRPr lang="en-GB" sz="2000" dirty="0" smtClean="0">
              <a:latin typeface="Calibri" panose="020F0502020204030204" pitchFamily="34" charset="0"/>
              <a:cs typeface="Calibri" panose="020F0502020204030204" pitchFamily="34" charset="0"/>
            </a:endParaRPr>
          </a:p>
          <a:p>
            <a:r>
              <a:rPr lang="en-GB" sz="2000" dirty="0" smtClean="0">
                <a:latin typeface="Calibri" panose="020F0502020204030204" pitchFamily="34" charset="0"/>
                <a:cs typeface="Calibri" panose="020F0502020204030204" pitchFamily="34" charset="0"/>
              </a:rPr>
              <a:t>Class novel read in English </a:t>
            </a:r>
            <a:r>
              <a:rPr lang="en-GB" sz="2000" dirty="0" smtClean="0">
                <a:latin typeface="Calibri" panose="020F0502020204030204" pitchFamily="34" charset="0"/>
                <a:cs typeface="Calibri" panose="020F0502020204030204" pitchFamily="34" charset="0"/>
              </a:rPr>
              <a:t>lessons</a:t>
            </a:r>
            <a:r>
              <a:rPr lang="en-GB" sz="2000" dirty="0">
                <a:latin typeface="Calibri" panose="020F0502020204030204" pitchFamily="34" charset="0"/>
                <a:cs typeface="Calibri" panose="020F0502020204030204" pitchFamily="34" charset="0"/>
              </a:rPr>
              <a:t>.</a:t>
            </a:r>
            <a:endParaRPr lang="en-GB" sz="2000" dirty="0" smtClean="0">
              <a:latin typeface="Calibri" panose="020F0502020204030204" pitchFamily="34" charset="0"/>
              <a:cs typeface="Calibri" panose="020F0502020204030204" pitchFamily="34" charset="0"/>
            </a:endParaRPr>
          </a:p>
        </p:txBody>
      </p:sp>
      <p:sp>
        <p:nvSpPr>
          <p:cNvPr id="3" name="Title 2"/>
          <p:cNvSpPr>
            <a:spLocks noGrp="1"/>
          </p:cNvSpPr>
          <p:nvPr>
            <p:ph type="title"/>
          </p:nvPr>
        </p:nvSpPr>
        <p:spPr/>
        <p:txBody>
          <a:bodyPr/>
          <a:lstStyle/>
          <a:p>
            <a:r>
              <a:rPr lang="en-GB" dirty="0" smtClean="0"/>
              <a:t>English – Reading </a:t>
            </a:r>
            <a:endParaRPr lang="en-GB" dirty="0"/>
          </a:p>
        </p:txBody>
      </p:sp>
    </p:spTree>
    <p:extLst>
      <p:ext uri="{BB962C8B-B14F-4D97-AF65-F5344CB8AC3E}">
        <p14:creationId xmlns:p14="http://schemas.microsoft.com/office/powerpoint/2010/main" val="9181826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latin typeface="Calibri" panose="020F0502020204030204" pitchFamily="34" charset="0"/>
                <a:cs typeface="Calibri" panose="020F0502020204030204" pitchFamily="34" charset="0"/>
              </a:rPr>
              <a:t>Children learn new spellings every week.</a:t>
            </a:r>
          </a:p>
          <a:p>
            <a:r>
              <a:rPr lang="en-GB" dirty="0" smtClean="0">
                <a:latin typeface="Calibri" panose="020F0502020204030204" pitchFamily="34" charset="0"/>
                <a:cs typeface="Calibri" panose="020F0502020204030204" pitchFamily="34" charset="0"/>
              </a:rPr>
              <a:t>You have had the whole half term’s spellings already. (If you need another one ask and they are on the </a:t>
            </a:r>
            <a:r>
              <a:rPr lang="en-GB" dirty="0" smtClean="0">
                <a:latin typeface="Calibri" panose="020F0502020204030204" pitchFamily="34" charset="0"/>
                <a:cs typeface="Calibri" panose="020F0502020204030204" pitchFamily="34" charset="0"/>
              </a:rPr>
              <a:t>website too.)</a:t>
            </a:r>
            <a:endParaRPr lang="en-GB" dirty="0" smtClean="0">
              <a:latin typeface="Calibri" panose="020F0502020204030204" pitchFamily="34" charset="0"/>
              <a:cs typeface="Calibri" panose="020F0502020204030204" pitchFamily="34" charset="0"/>
            </a:endParaRPr>
          </a:p>
          <a:p>
            <a:r>
              <a:rPr lang="en-GB" dirty="0" smtClean="0">
                <a:latin typeface="Calibri" panose="020F0502020204030204" pitchFamily="34" charset="0"/>
                <a:cs typeface="Calibri" panose="020F0502020204030204" pitchFamily="34" charset="0"/>
              </a:rPr>
              <a:t>They need to practise these at home each week. (e.g. look, cover, write in their red books.)</a:t>
            </a:r>
          </a:p>
          <a:p>
            <a:r>
              <a:rPr lang="en-GB" dirty="0" smtClean="0">
                <a:latin typeface="Calibri" panose="020F0502020204030204" pitchFamily="34" charset="0"/>
                <a:cs typeface="Calibri" panose="020F0502020204030204" pitchFamily="34" charset="0"/>
              </a:rPr>
              <a:t>Spelling test every week on a Friday.</a:t>
            </a:r>
          </a:p>
        </p:txBody>
      </p:sp>
      <p:sp>
        <p:nvSpPr>
          <p:cNvPr id="3" name="Title 2"/>
          <p:cNvSpPr>
            <a:spLocks noGrp="1"/>
          </p:cNvSpPr>
          <p:nvPr>
            <p:ph type="title"/>
          </p:nvPr>
        </p:nvSpPr>
        <p:spPr/>
        <p:txBody>
          <a:bodyPr/>
          <a:lstStyle/>
          <a:p>
            <a:r>
              <a:rPr lang="en-GB" dirty="0" smtClean="0"/>
              <a:t>Spellings</a:t>
            </a:r>
            <a:endParaRPr lang="en-GB" dirty="0"/>
          </a:p>
        </p:txBody>
      </p:sp>
    </p:spTree>
    <p:extLst>
      <p:ext uri="{BB962C8B-B14F-4D97-AF65-F5344CB8AC3E}">
        <p14:creationId xmlns:p14="http://schemas.microsoft.com/office/powerpoint/2010/main" val="39006981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lvl="0" indent="0">
              <a:spcBef>
                <a:spcPts val="0"/>
              </a:spcBef>
              <a:buClrTx/>
              <a:buSzTx/>
              <a:buNone/>
              <a:defRPr/>
            </a:pPr>
            <a:r>
              <a:rPr lang="en-GB" sz="2400" dirty="0" smtClean="0">
                <a:solidFill>
                  <a:prstClr val="black"/>
                </a:solidFill>
                <a:latin typeface="Calibri" panose="020F0502020204030204" pitchFamily="34" charset="0"/>
                <a:cs typeface="Calibri" panose="020F0502020204030204" pitchFamily="34" charset="0"/>
              </a:rPr>
              <a:t>O</a:t>
            </a:r>
            <a:r>
              <a:rPr lang="en-GB" sz="2800" dirty="0" smtClean="0">
                <a:solidFill>
                  <a:prstClr val="black"/>
                </a:solidFill>
                <a:latin typeface="Calibri" panose="020F0502020204030204" pitchFamily="34" charset="0"/>
                <a:cs typeface="Calibri" panose="020F0502020204030204" pitchFamily="34" charset="0"/>
              </a:rPr>
              <a:t>ur Curriculum is called Learning Means the World:</a:t>
            </a:r>
          </a:p>
          <a:p>
            <a:pPr marL="0" lvl="0" indent="0">
              <a:spcBef>
                <a:spcPts val="0"/>
              </a:spcBef>
              <a:buClrTx/>
              <a:buSzTx/>
              <a:buNone/>
              <a:defRPr/>
            </a:pPr>
            <a:endParaRPr lang="en-GB" sz="2800" dirty="0" smtClean="0">
              <a:solidFill>
                <a:prstClr val="black"/>
              </a:solidFill>
              <a:latin typeface="Calibri" panose="020F0502020204030204" pitchFamily="34" charset="0"/>
              <a:cs typeface="Calibri" panose="020F0502020204030204" pitchFamily="34" charset="0"/>
            </a:endParaRPr>
          </a:p>
          <a:p>
            <a:pPr marL="0" indent="0">
              <a:spcBef>
                <a:spcPts val="0"/>
              </a:spcBef>
              <a:buClrTx/>
              <a:buSzTx/>
              <a:buNone/>
              <a:defRPr/>
            </a:pPr>
            <a:r>
              <a:rPr lang="en-GB" sz="2800" dirty="0" smtClean="0">
                <a:solidFill>
                  <a:prstClr val="black"/>
                </a:solidFill>
                <a:latin typeface="Calibri" panose="020F0502020204030204" pitchFamily="34" charset="0"/>
                <a:cs typeface="Calibri" panose="020F0502020204030204" pitchFamily="34" charset="0"/>
              </a:rPr>
              <a:t>Autumn </a:t>
            </a:r>
            <a:r>
              <a:rPr lang="en-GB" sz="2800" dirty="0">
                <a:solidFill>
                  <a:prstClr val="black"/>
                </a:solidFill>
                <a:latin typeface="Calibri" panose="020F0502020204030204" pitchFamily="34" charset="0"/>
                <a:cs typeface="Calibri" panose="020F0502020204030204" pitchFamily="34" charset="0"/>
              </a:rPr>
              <a:t>1 – </a:t>
            </a:r>
            <a:r>
              <a:rPr lang="en-GB" sz="2800" dirty="0" smtClean="0">
                <a:solidFill>
                  <a:prstClr val="black"/>
                </a:solidFill>
                <a:latin typeface="Calibri" panose="020F0502020204030204" pitchFamily="34" charset="0"/>
                <a:cs typeface="Calibri" panose="020F0502020204030204" pitchFamily="34" charset="0"/>
              </a:rPr>
              <a:t>Law and Order- Rules and Rights</a:t>
            </a:r>
          </a:p>
          <a:p>
            <a:pPr marL="0" indent="0">
              <a:spcBef>
                <a:spcPts val="0"/>
              </a:spcBef>
              <a:buClrTx/>
              <a:buSzTx/>
              <a:buNone/>
              <a:defRPr/>
            </a:pPr>
            <a:r>
              <a:rPr lang="en-GB" sz="2800" dirty="0" smtClean="0">
                <a:solidFill>
                  <a:prstClr val="black"/>
                </a:solidFill>
                <a:latin typeface="Calibri" panose="020F0502020204030204" pitchFamily="34" charset="0"/>
                <a:cs typeface="Calibri" panose="020F0502020204030204" pitchFamily="34" charset="0"/>
              </a:rPr>
              <a:t>Autumn 2-May </a:t>
            </a:r>
            <a:r>
              <a:rPr lang="en-GB" sz="2800" dirty="0">
                <a:solidFill>
                  <a:prstClr val="black"/>
                </a:solidFill>
                <a:latin typeface="Calibri" panose="020F0502020204030204" pitchFamily="34" charset="0"/>
                <a:cs typeface="Calibri" panose="020F0502020204030204" pitchFamily="34" charset="0"/>
              </a:rPr>
              <a:t>The Forces Be With You- S</a:t>
            </a:r>
            <a:r>
              <a:rPr lang="en-GB" sz="2800" dirty="0" smtClean="0">
                <a:solidFill>
                  <a:prstClr val="black"/>
                </a:solidFill>
                <a:latin typeface="Calibri" panose="020F0502020204030204" pitchFamily="34" charset="0"/>
                <a:cs typeface="Calibri" panose="020F0502020204030204" pitchFamily="34" charset="0"/>
              </a:rPr>
              <a:t>cience </a:t>
            </a:r>
            <a:endParaRPr lang="en-GB" sz="2800" dirty="0">
              <a:solidFill>
                <a:prstClr val="black"/>
              </a:solidFill>
              <a:latin typeface="Calibri" panose="020F0502020204030204" pitchFamily="34" charset="0"/>
              <a:cs typeface="Calibri" panose="020F0502020204030204" pitchFamily="34" charset="0"/>
            </a:endParaRPr>
          </a:p>
          <a:p>
            <a:pPr marL="0" lvl="0" indent="0">
              <a:spcBef>
                <a:spcPts val="0"/>
              </a:spcBef>
              <a:buClrTx/>
              <a:buSzTx/>
              <a:buNone/>
              <a:defRPr/>
            </a:pPr>
            <a:r>
              <a:rPr lang="en-GB" sz="2800" dirty="0" smtClean="0">
                <a:solidFill>
                  <a:prstClr val="black"/>
                </a:solidFill>
                <a:latin typeface="Calibri" panose="020F0502020204030204" pitchFamily="34" charset="0"/>
                <a:cs typeface="Calibri" panose="020F0502020204030204" pitchFamily="34" charset="0"/>
              </a:rPr>
              <a:t>Spring 1 </a:t>
            </a:r>
            <a:r>
              <a:rPr lang="en-GB" sz="2800" dirty="0">
                <a:solidFill>
                  <a:prstClr val="black"/>
                </a:solidFill>
                <a:latin typeface="Calibri" panose="020F0502020204030204" pitchFamily="34" charset="0"/>
                <a:cs typeface="Calibri" panose="020F0502020204030204" pitchFamily="34" charset="0"/>
              </a:rPr>
              <a:t>– </a:t>
            </a:r>
            <a:r>
              <a:rPr lang="en-GB" sz="2800" dirty="0" smtClean="0">
                <a:solidFill>
                  <a:prstClr val="black"/>
                </a:solidFill>
                <a:latin typeface="Calibri" panose="020F0502020204030204" pitchFamily="34" charset="0"/>
                <a:cs typeface="Calibri" panose="020F0502020204030204" pitchFamily="34" charset="0"/>
              </a:rPr>
              <a:t>A World of Difference- Religious Festivals</a:t>
            </a:r>
          </a:p>
          <a:p>
            <a:pPr marL="0" indent="0">
              <a:spcBef>
                <a:spcPts val="0"/>
              </a:spcBef>
              <a:buClrTx/>
              <a:buSzTx/>
              <a:buNone/>
              <a:defRPr/>
            </a:pPr>
            <a:r>
              <a:rPr lang="en-GB" sz="2800" dirty="0" smtClean="0">
                <a:solidFill>
                  <a:prstClr val="black"/>
                </a:solidFill>
                <a:latin typeface="Calibri" panose="020F0502020204030204" pitchFamily="34" charset="0"/>
                <a:cs typeface="Calibri" panose="020F0502020204030204" pitchFamily="34" charset="0"/>
              </a:rPr>
              <a:t>Spring </a:t>
            </a:r>
            <a:r>
              <a:rPr lang="en-GB" sz="2800" dirty="0">
                <a:solidFill>
                  <a:prstClr val="black"/>
                </a:solidFill>
                <a:latin typeface="Calibri" panose="020F0502020204030204" pitchFamily="34" charset="0"/>
                <a:cs typeface="Calibri" panose="020F0502020204030204" pitchFamily="34" charset="0"/>
              </a:rPr>
              <a:t>2 – </a:t>
            </a:r>
            <a:r>
              <a:rPr lang="en-GB" sz="2800" dirty="0" err="1">
                <a:solidFill>
                  <a:prstClr val="black"/>
                </a:solidFill>
                <a:latin typeface="Calibri" panose="020F0502020204030204" pitchFamily="34" charset="0"/>
                <a:cs typeface="Calibri" panose="020F0502020204030204" pitchFamily="34" charset="0"/>
              </a:rPr>
              <a:t>Lindow</a:t>
            </a:r>
            <a:r>
              <a:rPr lang="en-GB" sz="2800" dirty="0">
                <a:solidFill>
                  <a:prstClr val="black"/>
                </a:solidFill>
                <a:latin typeface="Calibri" panose="020F0502020204030204" pitchFamily="34" charset="0"/>
                <a:cs typeface="Calibri" panose="020F0502020204030204" pitchFamily="34" charset="0"/>
              </a:rPr>
              <a:t> Man- The Story of Prehistoric </a:t>
            </a:r>
            <a:r>
              <a:rPr lang="en-GB" sz="2800" dirty="0" smtClean="0">
                <a:solidFill>
                  <a:prstClr val="black"/>
                </a:solidFill>
                <a:latin typeface="Calibri" panose="020F0502020204030204" pitchFamily="34" charset="0"/>
                <a:cs typeface="Calibri" panose="020F0502020204030204" pitchFamily="34" charset="0"/>
              </a:rPr>
              <a:t>Man</a:t>
            </a:r>
          </a:p>
          <a:p>
            <a:pPr marL="0" lvl="0" indent="0">
              <a:spcBef>
                <a:spcPts val="0"/>
              </a:spcBef>
              <a:buClrTx/>
              <a:buSzTx/>
              <a:buNone/>
              <a:defRPr/>
            </a:pPr>
            <a:r>
              <a:rPr lang="en-GB" sz="2800" dirty="0" smtClean="0">
                <a:solidFill>
                  <a:prstClr val="black"/>
                </a:solidFill>
                <a:latin typeface="Calibri" panose="020F0502020204030204" pitchFamily="34" charset="0"/>
                <a:cs typeface="Calibri" panose="020F0502020204030204" pitchFamily="34" charset="0"/>
              </a:rPr>
              <a:t>Summer 1- </a:t>
            </a:r>
            <a:r>
              <a:rPr lang="en-GB" sz="2800" dirty="0">
                <a:solidFill>
                  <a:prstClr val="black"/>
                </a:solidFill>
                <a:latin typeface="Calibri" panose="020F0502020204030204" pitchFamily="34" charset="0"/>
                <a:cs typeface="Calibri" panose="020F0502020204030204" pitchFamily="34" charset="0"/>
              </a:rPr>
              <a:t>Lightning Speed- The World Wide </a:t>
            </a:r>
            <a:r>
              <a:rPr lang="en-GB" sz="2800" dirty="0" smtClean="0">
                <a:solidFill>
                  <a:prstClr val="black"/>
                </a:solidFill>
                <a:latin typeface="Calibri" panose="020F0502020204030204" pitchFamily="34" charset="0"/>
                <a:cs typeface="Calibri" panose="020F0502020204030204" pitchFamily="34" charset="0"/>
              </a:rPr>
              <a:t>Web</a:t>
            </a:r>
          </a:p>
          <a:p>
            <a:pPr marL="0" lvl="0" indent="0">
              <a:spcBef>
                <a:spcPts val="0"/>
              </a:spcBef>
              <a:buClrTx/>
              <a:buSzTx/>
              <a:buNone/>
              <a:defRPr/>
            </a:pPr>
            <a:r>
              <a:rPr lang="en-GB" sz="2800" dirty="0" smtClean="0">
                <a:solidFill>
                  <a:prstClr val="black"/>
                </a:solidFill>
                <a:latin typeface="Calibri" panose="020F0502020204030204" pitchFamily="34" charset="0"/>
                <a:cs typeface="Calibri" panose="020F0502020204030204" pitchFamily="34" charset="0"/>
              </a:rPr>
              <a:t>Summer 2 – Under The Canopy- Rainforests</a:t>
            </a:r>
            <a:endParaRPr lang="en-GB" sz="2800" dirty="0">
              <a:solidFill>
                <a:prstClr val="black"/>
              </a:solidFill>
              <a:latin typeface="Calibri" panose="020F0502020204030204" pitchFamily="34" charset="0"/>
              <a:cs typeface="Calibri" panose="020F0502020204030204" pitchFamily="34" charset="0"/>
            </a:endParaRPr>
          </a:p>
        </p:txBody>
      </p:sp>
      <p:sp>
        <p:nvSpPr>
          <p:cNvPr id="3" name="Title 2"/>
          <p:cNvSpPr>
            <a:spLocks noGrp="1"/>
          </p:cNvSpPr>
          <p:nvPr>
            <p:ph type="title"/>
          </p:nvPr>
        </p:nvSpPr>
        <p:spPr/>
        <p:txBody>
          <a:bodyPr/>
          <a:lstStyle/>
          <a:p>
            <a:pPr algn="ctr"/>
            <a:r>
              <a:rPr lang="en-GB" dirty="0" smtClean="0"/>
              <a:t>Theme</a:t>
            </a:r>
            <a:endParaRPr lang="en-GB" dirty="0"/>
          </a:p>
        </p:txBody>
      </p:sp>
    </p:spTree>
    <p:extLst>
      <p:ext uri="{BB962C8B-B14F-4D97-AF65-F5344CB8AC3E}">
        <p14:creationId xmlns:p14="http://schemas.microsoft.com/office/powerpoint/2010/main" val="11721681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b="1" u="sng" dirty="0" smtClean="0">
                <a:latin typeface="Calibri" panose="020F0502020204030204" pitchFamily="34" charset="0"/>
                <a:cs typeface="Calibri" panose="020F0502020204030204" pitchFamily="34" charset="0"/>
              </a:rPr>
              <a:t>Law and Order</a:t>
            </a:r>
          </a:p>
          <a:p>
            <a:r>
              <a:rPr lang="en-GB" dirty="0" smtClean="0">
                <a:latin typeface="Calibri" panose="020F0502020204030204" pitchFamily="34" charset="0"/>
                <a:cs typeface="Calibri" panose="020F0502020204030204" pitchFamily="34" charset="0"/>
              </a:rPr>
              <a:t>“</a:t>
            </a:r>
            <a:r>
              <a:rPr lang="en-GB" dirty="0">
                <a:latin typeface="Calibri" panose="020F0502020204030204" pitchFamily="34" charset="0"/>
                <a:cs typeface="Calibri" panose="020F0502020204030204" pitchFamily="34" charset="0"/>
              </a:rPr>
              <a:t>Law and Order” is a thematic unit, based on the concept of justice, with a key focus on citizenship. Pupils will look at the importance of leadership and the meaning of democracy and its origins, before moving on to how this applies practically in communities, both school-wide, locally and nationally. It </a:t>
            </a:r>
            <a:r>
              <a:rPr lang="en-GB" dirty="0" smtClean="0">
                <a:latin typeface="Calibri" panose="020F0502020204030204" pitchFamily="34" charset="0"/>
                <a:cs typeface="Calibri" panose="020F0502020204030204" pitchFamily="34" charset="0"/>
              </a:rPr>
              <a:t>finishes </a:t>
            </a:r>
            <a:r>
              <a:rPr lang="en-GB" dirty="0">
                <a:latin typeface="Calibri" panose="020F0502020204030204" pitchFamily="34" charset="0"/>
                <a:cs typeface="Calibri" panose="020F0502020204030204" pitchFamily="34" charset="0"/>
              </a:rPr>
              <a:t>by recognising issues of justice, rights and responsibilities in their own setting and the wider world</a:t>
            </a:r>
            <a:r>
              <a:rPr lang="en-GB" dirty="0" smtClean="0">
                <a:latin typeface="Calibri" panose="020F0502020204030204" pitchFamily="34" charset="0"/>
                <a:cs typeface="Calibri" panose="020F0502020204030204" pitchFamily="34" charset="0"/>
              </a:rPr>
              <a:t>.</a:t>
            </a:r>
          </a:p>
          <a:p>
            <a:r>
              <a:rPr lang="en-GB" b="1" u="sng" dirty="0" smtClean="0">
                <a:latin typeface="Calibri" panose="020F0502020204030204" pitchFamily="34" charset="0"/>
                <a:cs typeface="Calibri" panose="020F0502020204030204" pitchFamily="34" charset="0"/>
              </a:rPr>
              <a:t>May the Force be with you</a:t>
            </a:r>
            <a:r>
              <a:rPr lang="en-GB" dirty="0">
                <a:latin typeface="Calibri" panose="020F0502020204030204" pitchFamily="34" charset="0"/>
                <a:cs typeface="Calibri" panose="020F0502020204030204" pitchFamily="34" charset="0"/>
              </a:rPr>
              <a:t> </a:t>
            </a:r>
            <a:endParaRPr lang="en-GB" dirty="0" smtClean="0">
              <a:latin typeface="Calibri" panose="020F0502020204030204" pitchFamily="34" charset="0"/>
              <a:cs typeface="Calibri" panose="020F0502020204030204" pitchFamily="34" charset="0"/>
            </a:endParaRPr>
          </a:p>
          <a:p>
            <a:r>
              <a:rPr lang="en-GB" dirty="0" smtClean="0">
                <a:latin typeface="Calibri" panose="020F0502020204030204" pitchFamily="34" charset="0"/>
                <a:cs typeface="Calibri" panose="020F0502020204030204" pitchFamily="34" charset="0"/>
              </a:rPr>
              <a:t>“May the Force be with you” </a:t>
            </a:r>
            <a:r>
              <a:rPr lang="en-GB" dirty="0">
                <a:latin typeface="Calibri" panose="020F0502020204030204" pitchFamily="34" charset="0"/>
                <a:cs typeface="Calibri" panose="020F0502020204030204" pitchFamily="34" charset="0"/>
              </a:rPr>
              <a:t>is a thematic unit, based on </a:t>
            </a:r>
            <a:r>
              <a:rPr lang="en-GB" dirty="0" smtClean="0">
                <a:latin typeface="Calibri" panose="020F0502020204030204" pitchFamily="34" charset="0"/>
                <a:cs typeface="Calibri" panose="020F0502020204030204" pitchFamily="34" charset="0"/>
              </a:rPr>
              <a:t>science </a:t>
            </a:r>
            <a:r>
              <a:rPr lang="en-GB" dirty="0" smtClean="0">
                <a:latin typeface="Calibri" panose="020F0502020204030204" pitchFamily="34" charset="0"/>
                <a:cs typeface="Calibri" panose="020F0502020204030204" pitchFamily="34" charset="0"/>
              </a:rPr>
              <a:t>concepts about forces and magnets.</a:t>
            </a:r>
            <a:endParaRPr lang="en-GB" b="1" u="sng" dirty="0" smtClean="0">
              <a:latin typeface="Calibri" panose="020F0502020204030204" pitchFamily="34" charset="0"/>
              <a:cs typeface="Calibri" panose="020F0502020204030204" pitchFamily="34" charset="0"/>
            </a:endParaRPr>
          </a:p>
          <a:p>
            <a:endParaRPr lang="en-GB" dirty="0"/>
          </a:p>
        </p:txBody>
      </p:sp>
      <p:sp>
        <p:nvSpPr>
          <p:cNvPr id="3" name="Title 2"/>
          <p:cNvSpPr>
            <a:spLocks noGrp="1"/>
          </p:cNvSpPr>
          <p:nvPr>
            <p:ph type="title"/>
          </p:nvPr>
        </p:nvSpPr>
        <p:spPr/>
        <p:txBody>
          <a:bodyPr/>
          <a:lstStyle/>
          <a:p>
            <a:r>
              <a:rPr lang="en-GB" dirty="0" smtClean="0"/>
              <a:t>Autumn Term</a:t>
            </a:r>
            <a:endParaRPr lang="en-GB" dirty="0"/>
          </a:p>
        </p:txBody>
      </p:sp>
    </p:spTree>
    <p:extLst>
      <p:ext uri="{BB962C8B-B14F-4D97-AF65-F5344CB8AC3E}">
        <p14:creationId xmlns:p14="http://schemas.microsoft.com/office/powerpoint/2010/main" val="3880679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Throughout the year we will go on lots of trips and invite visitors to our school. We will let you know when we book our trips.</a:t>
            </a:r>
          </a:p>
          <a:p>
            <a:endParaRPr lang="en-GB" dirty="0" smtClean="0"/>
          </a:p>
          <a:p>
            <a:r>
              <a:rPr lang="en-GB" dirty="0" smtClean="0"/>
              <a:t>We are going to Martin Mere in October.</a:t>
            </a:r>
          </a:p>
          <a:p>
            <a:pPr marL="109728" indent="0">
              <a:buNone/>
            </a:pPr>
            <a:endParaRPr lang="en-GB" dirty="0"/>
          </a:p>
        </p:txBody>
      </p:sp>
      <p:sp>
        <p:nvSpPr>
          <p:cNvPr id="3" name="Title 2"/>
          <p:cNvSpPr>
            <a:spLocks noGrp="1"/>
          </p:cNvSpPr>
          <p:nvPr>
            <p:ph type="title"/>
          </p:nvPr>
        </p:nvSpPr>
        <p:spPr/>
        <p:txBody>
          <a:bodyPr/>
          <a:lstStyle/>
          <a:p>
            <a:r>
              <a:rPr lang="en-GB" dirty="0" smtClean="0"/>
              <a:t>Trips/ visitors</a:t>
            </a:r>
            <a:endParaRPr lang="en-GB" dirty="0"/>
          </a:p>
        </p:txBody>
      </p:sp>
      <p:sp>
        <p:nvSpPr>
          <p:cNvPr id="5" name="AutoShape 2" descr="data:image/jpeg;base64,/9j/4AAQSkZJRgABAQAAAQABAAD/4QBqRXhpZgAASUkqAAgAAAACAA4BAgA8AAAAJgAAABIBAwABAAAAAQAAAAAAAABXaG9vcGVyIFN3YW5zLCBEdWNrcyBhbmQgR2Vlc2UgYXQgTWFydGluIE1lcmUgTmF0dXJlIFJlc2VydmX/7QCIUGhvdG9zaG9wIDMuMAA4QklNBAQAAAAAAGwcAlAACVNpbW9uMTF1axwCeAA8V2hvb3BlciBTd2FucywgRHVja3MgYW5kIEdlZXNlIGF0IE1hcnRpbiBNZXJlIE5hdHVyZSBSZXNlcnZlHAJuABhHZXR0eSBJbWFnZXMvaVN0b2NrcGhvdG//4QVAaHR0cDovL25zLmFkb2JlLmNvbS94YXAvMS4wLwA8P3hwYWNrZXQgYmVnaW49Iu+7vyIgaWQ9Ilc1TTBNcENlaGlIenJlU3pOVGN6a2M5ZCI/Pgo8eDp4bXBtZXRhIHhtbG5zOng9ImFkb2JlOm5zOm1ldGEvIj4KCTxyZGY6UkRGIHhtbG5zOnJkZj0iaHR0cDovL3d3dy53My5vcmcvMTk5OS8wMi8yMi1yZGYtc3ludGF4LW5zIyI+CgkJPHJkZjpEZXNjcmlwdGlvbiByZGY6YWJvdXQ9IiIgeG1sbnM6cGhvdG9zaG9wPSJodHRwOi8vbnMuYWRvYmUuY29tL3Bob3Rvc2hvcC8xLjAvIiB4bWxuczpJcHRjNHhtcENvcmU9Imh0dHA6Ly9pcHRjLm9yZy9zdGQvSXB0YzR4bXBDb3JlLzEuMC94bWxucy8iICAgeG1sbnM6R2V0dHlJbWFnZXNHSUZUPSJodHRwOi8veG1wLmdldHR5aW1hZ2VzLmNvbS9naWZ0LzEuMC8iIHhtbG5zOmRjPSJodHRwOi8vcHVybC5vcmcvZGMvZWxlbWVudHMvMS4xLyIgeG1sbnM6cGx1cz0iaHR0cDovL25zLnVzZXBsdXMub3JnL2xkZi94bXAvMS4wLyIgIHhtbG5zOmlwdGNFeHQ9Imh0dHA6Ly9pcHRjLm9yZy9zdGQvSXB0YzR4bXBFeHQvMjAwOC0wMi0yOS8iIHhtbG5zOnhtcFJpZ2h0cz0iaHR0cDovL25zLmFkb2JlLmNvbS94YXAvMS4wL3JpZ2h0cy8iIHBob3Rvc2hvcDpDcmVkaXQ9IkdldHR5IEltYWdlcy9pU3RvY2twaG90byIgR2V0dHlJbWFnZXNHSUZUOkFzc2V0SUQ9IjEyODA3NTE2NjMiIHhtcFJpZ2h0czpXZWJTdGF0ZW1lbnQ9Imh0dHBzOi8vd3d3LmdldHR5aW1hZ2VzLmNvbS9ldWxhP3V0bV9tZWRpdW09b3JnYW5pYyZhbXA7dXRtX3NvdXJjZT1nb29nbGUmYW1wO3V0bV9jYW1wYWlnbj1pcHRjdXJsIiA+CjxkYzpjcmVhdG9yPjxyZGY6U2VxPjxyZGY6bGk+U2ltb24xMXVrPC9yZGY6bGk+PC9yZGY6U2VxPjwvZGM6Y3JlYXRvcj48ZGM6ZGVzY3JpcHRpb24+PHJkZjpBbHQ+PHJkZjpsaSB4bWw6bGFuZz0ieC1kZWZhdWx0Ij5XaG9vcGVyIFN3YW5zLCBEdWNrcyBhbmQgR2Vlc2UgYXQgTWFydGluIE1lcmUgTmF0dXJlIFJlc2VydmU8L3JkZjpsaT48L3JkZjpBbHQ+PC9kYzpkZXNjcmlwdGlvbj4KPHBsdXM6TGljZW5zb3I+PHJkZjpTZXE+PHJkZjpsaSByZGY6cGFyc2VUeXBlPSdSZXNvdXJjZSc+PHBsdXM6TGljZW5zb3JVUkw+aHR0cHM6Ly93d3cuZ2V0dHlpbWFnZXMuY29tL2RldGFpbC8xMjgwNzUxNjYzP3V0bV9tZWRpdW09b3JnYW5pYyZhbXA7dXRtX3NvdXJjZT1nb29nbGUmYW1wO3V0bV9jYW1wYWlnbj1pcHRjdXJsPC9wbHVzOkxpY2Vuc29yVVJMPjwvcmRmOmxpPjwvcmRmOlNlcT48L3BsdXM6TGljZW5zb3I+CgkJPC9yZGY6RGVzY3JpcHRpb24+Cgk8L3JkZjpSREY+CjwveDp4bXBtZXRhPgo8P3hwYWNrZXQgZW5kPSJ3Ij8+Cv/bAIQACQYHCAcGCQgHCAoKCQsNFg8NDAwNGxQVEBYgHSIiIB0fHyQoNCwkJjEnHx8tPS0xNTc6OjojKz9EPzhDNDk6NwEKCgoNDA0aDw8aNyUfJTc3Nzc3Nzc3Nzc3Nzc3Nzc3Nzc3Nzc3Nzc3Nzc3Nzc3Nzc3Nzc3Nzc3Nzc3Nzc3Nzc3/8AAEQgAoADVAwEiAAIRAQMRAf/EABwAAAIDAQEBAQAAAAAAAAAAAAEEAAIDBQYIB//EAEAQAAEDAwIFAQQIBAUCBwAAAAEAAhEDEiEEMQUTQVFhcRQigaEGIzJCkbHR8BVSgsEWM2KS4UOiJFNjZHOTsv/EABoBAQEBAQEBAQAAAAAAAAAAAAABAgMFBgT/xAArEQACAQMCBAYCAwEAAAAAAAAAARECAxITURQhMZEEIkFSYeFC8DKBoSP/2gAMAwEAAhEDEQA/ANCxC1MFirYvpj56TC1AtW9iFqCTC1C1b2IFiCTCxSxbWKWKiTCxCxb2qWoJMLFLFvapakAXsUtTFqlqokXsRsW9qNqCRexSxMWKWoJMLFLFvapYkCTCxSxb2I2KQBexSxMWKWJAF7FLExYpYkAwsQTFiiQJHyxVLPCbLFUsWJMihpqpppssQLFZApy0LE0WIWKyBaxCxNWIWJIFrELE1YhYrIFrFLEzy0OWrIF7FLExYpYkkkXsUsTFiliCRe1S1MWKWJIkwtUsTFiliSJF7FLExYjYklFrEbExYjYpIFrEbEzYiGJIFuWomrFFJIPmmqmmneX2HyQNI9lwyNMRNNVNNOmn4QNI9lZIJGmhy06aXhV5SuQE+Why05ylOV4VyAny0LE7yvCHL8K5ATsQsThpIctMgKWeFLE3y0OWrkQVsUsTXLU5aSBWxSw9kzy1OWmQFrD2UsKa5anLUyECthRsTPLU5aZFF+Wjy0xyp6lEUY7n4qZFFxTVuX4TIpeERT8KZEFuX4UTfKUTIQdKpU0AE09Rd2yFaNCWXN1N2NpC8nq9TwvT1KjK2qg023GyHA+kb7raloqNfTs1Gn1LDTeAQS4Ykdc4XlU3W+lR6ztULrSejb7E59p1bAFWr7IwEt1DXEdMLgU+H82bK1N4G9rgUX8KfvGPAJW9Sv3GNG3sdN2t0Y++Z7EInUaYCS6AuQOFVd2tcfgVP4VqIyx/watq7VuZdi3sdkVNMRIqt9FHOohwEzK444VqW5iz1cAfwKjuH65m3NaO4z+SutUZ4eg65LNrXE9ABKzdVpt+0HDvjZco0uINEGrVjzKwdS1TvtPd8SrrVDh6Du0nNqmGiPUq7qQbHc7AdV5ws1LSCHmR5Ww1GvH3iYWtdmeGW53RSB2UNGF59+p1pEOvhZvr6x0XEmFVeZH4ZbnpOT6KvK8j8V5z2rUge8HH4oHV1h92FdYnDfJ6TkqcnwvODXVQIIV2cTqsMy74OTWI/D/J6Dko8nwuFR4qxj7n0yZ3kpxvHNOAPcII/wBRhNUmgzo8rwjyfCTpcboOPvWtHqrHjdAGJpn+pTVGhUNiirCh4StHjelefeLG/wBSYHFtHE82n/vR3UNCo0FATMKwo+Fk3i+iJjmN9blq3imiIk1Wj4gqao0ag8rwirN4honCRWaomqNF7Hz43hPHGvJdp3FvUHUMj/8ASa0dDj2kbUp06VTluxYdQwtie1y93X4RNUv5sEiT7uGgRjf95VG8E1Bph1PXFojAFJp+ZC8nC5t+9z1sqdzz3BtXxrhtd9Y8MZUNQWuA1FNuBt18rtD6S8UFW06CmGH/ANw2W/PK7HCtA6k+pzKgqEMJBc0CfGAnOWw5dTpkHAgAjbP911pV1KJXb7MN0P0OKz6Q8SDQHaME9xXbH5q/8f4gQD7Ha7r9aI/NdOm7S1L2020XuZBcGgEgESMeQq1KmmY6kH06QNV1rLg0FxyYAO+AUxu+5diTRsIO+kGpdBdpX3D/ANZpVT9INW5pjTPgA71hnsuqdPpnb6alP/xhUqaTSmB7JQ/+sforje3XYk0bHM/xBXYwO9nqtd/Karf1V6f0o1PMDH0qgnP+Y0/KU9yaDG02toUwDtFMQFaQDho/Bbi7uu32Z8mws/6R1SxxioTGACBKQf8ASSswEjQVDH2fsmV2XO3AWYBJgDwkXF6rt9jy7HM/xA91IOdRcwwJabZHzRZx8ueL2Pa3u5uPkZT5Hu7dJ+G6Ba6QbTExt17fmrNW67fZYWzFv480PP1VNwH+h0H5rGpxhjnF1oAnYMKeBFxI6YPhYvEkkgdUWe67fYhCL+JsO4/7CqniFIjY/wC0/omyxrmg2CO6ry27W/gFpam67fZl4fIr7YwgkAkjpt+aqddS6yPEE/kE0KTHgEAQRv3V3UKYiWAHytf9Pj9/sz5BMaumRMfIj+yHtdPqfzTw0rXH/LA7+6EBpWgg8tp9WpNz4EUfIr7TS6z8/wBERqqMTIhNt0rTP1NP/YFc6CmXQKTDj+UDYKZXV6IuNAkdZRbu78ASgOIaeYvI/pP6J1mgZJ9xvpYMK38PYWiaTP8AaEyv7IkW/kTbr9OZtq7eqKc/h1M70Nj0aP1UWc7/AMf6axt/J16mmphzqpNpcMkux+BwFzdfxfQ8Po1SdQx1SJDCcTG0rlcc4bxXX6k1aPEKXJGW0XMItx3yvO1vopxSrqw11ekGii55rNFwJn7HQz52Wa6L0wqTduq1Etnfp/S7T0NGzUUtNUotDW2hw90OnIB+9Ejb12XG4l9LqzKl730XFz7m8ogkACGyIJBiR8fK2Z9C6lR1P2riLn0ybntA2PWMx42Xb0fA+H6T3hQol4dNxGYz1U4a7U/MV+ItUrynkz9IOLjUEaY6h7mf+S8PYY8tEdNwn9NruOOo0KfsWotNQPpkusaTiWxMx6bZiF6qjp9PQc99EMDnZcWjJPc53WotlpBBK68G46nPi1sef07fpRN1XV6ak18WmqZdmOluF6LTB9KkBWrsq1XfbcwkAnwC4wPijzYG8euFDWHUyV3p8OqThVfyNpG9wPxWUmXTaM4h24VTWHcfiqmsMremjOoy7YJOQSMHOy6Wm4pqdLTZTolgDHF4NoJkzOfiVx+YNw0H4ImsBiGqOzTUoqKrzT5DWqPPquqQGSSbW4aJ8LFxdJMukmT3J7rE1bjJIHgbCBH9lDUA2MeqtNpJdCVXW31NLY6CFnUZcMueBEYOyHM3z8kDWG0wq7SfUiu1Ita3BLdtpCarcLqM4W3VGq1orQ2mWOBcN5JB9EhUqvLfqnNaZ++CVoKxFI0ydyD8f2Vh0N8kVVxzZto20W6im6uwuoBwva3Bt6p6v7E9msDaP2msFEE4AxIPdcgOH7Ktzu4+atVpMiutHa1HC36QMFSpQqPquaG8p8xPfCw1dGhRa3kVefOS620DG26rwniz9FVdhha8BvvCYzuue2vAjJjyuVNFeTTZ0qroxTSHKdRhpPe1p90TaRk5jATFCv8AVEAw2o0FzZ37LnivgkB35IDV0w8sDmh2DaT6/oV009znm/Q6lFoeSGMmAT3wAoxoaXEuJB+67p6YSlHWFtDUUg8htekWOLHQYPZSlqGsqMdA9wgi4Yx3CYuXyE8lzH2tbTLmwAbjILusqLmPayq5znVahLnudId3M9FFnGuOn72LNO4sawPX/uKBqyIjHrK42r4lR0rqLar81qgY2D1/YWprN+98BbMr9EpmcWjpmoOrfyQNYA7R6LmGpAlwcwHYBuShz42aGjsN1SHUNcfzAKntAnB/ELmmtiYJ9MIGsdi0k9gcBBB0faWzgtJ/0uAQNceZ9VzjWdt73nMKvMdEBuPRUQdRmoYajRUe5rCfeLWzA/usTqvrqrQx3La73HmBcO8dEhzXbDB+CAqOO5ysvrMl9Igf9oB6lT2jvn4wkC98facPVC/u4fEhWUTE6HPM/eRZVLnENcxsNLi51VrcD1OfgucHdsEeVOZ3KlTccipKeY97RdBkGe+EecTjdIc0gZOPMZ+al5cMNken6KyTEe57ukfAlU9raHhgLC4yYDp23/NKvqBjyxzheBtP6rJtOgK/OaxoqwRcN4MYx6LKqnnSadEcmdCnqHOLrmOaAQASRnC050DcfikeY45IPpICs15n+X4x+SqMtDwrWkdD0zBKgrY3wk2uccAFxOMGCfB7hQvjG3hwz8kkYjgrM+6QfQwrF8EmWAkRlsLly4Ekklp6hwP/ACgbo3cwHMxv4/YWZNYnVbqHNkQ3+nKnt7Gutquyei51JmoLhTZfWc4gMaTk+g6rN7NQ1zmybmuItnY9RBwFMvQuB1ncSpNJDntHaTE+UFw//H0yQ0Xd/q2n81FyzubHRW7Zx9VxDT6yoypUpNLqVS5nuk2+vfMJhv0gbDbWWkt94OZbPpOQlW6bTBzWuc9052j99VYUNPDiymDHWcLzOIrXRn79Kl+g/pPpHpqJLquhZXuBBmpFnQEYz6JChxs0DUa6a7XPLqZLgHAHpspTpaVpgMa49JcZ/e6u06cOFraQOZxkeqnEXJynmNKmIgZpcZNUtjTvgdSdvwQ/jLnFxZRDoBgGoZJ8BLipT5X1lSCYcIMAgeiu7W0mUXilZTcZ+s3dJ8zjr3Tib240aA1OK6gsPL00OHcEx8N0W8R4lpYfWbRe63DKbi0gnqlmaoMFoLqronMfl+Kh11VoJaz7UA4AEdp7I795vqNK3HQ7n+INQ/RGp9aXFgNlVnNDcwRJG/nG4XIdreIVNQyoNM9rAINMn7fnCw9tqtIAw8mcx0UdqK1SXHO0nGd4/usU13E+TLhbXoP6bUagY1HLa4GC5hiQesESrVtcymAYLiZEXAElckVX7ywSN1PaCBBewyIXZeIvL1MaVvY6g17pAdp2D0qSVq7U0m0qlQ1GXtPusps+0O+dlwjWyc77wFm6qwOLiJO8wVNe9uXC1selGpotoGoakONMEUyMh/UHp+vjZLjVYa6pVpmW5hkwZgCSe3VcA6gkwNt5lZms7JBHxyqrt73Ewte07+u9l1+voarVaou5IAYY7dCOv4q51xfVxWYKMe65zTv2328/JebNR5648RlVLnOP23A95WKHco/izdToq6o9c7XaMVx9Y80A6Pse+4eM4x6rVus0YceY15aDgU+3SZ6/uV4slxiXT/UqjuHELepd9xlU2/afoXEuO6anQZQ4Tp202weaa8O5mBBB3B/XZcenxSk2k17tQ1hdmxsAgev9oXlTDv8AMecTEuz8FQU6cYJXKmmun8mbdVL/ABR65vHdGwua7USLgQXCSROcYGybdx/grn3U6r6QBFwMuuHjH77rxFoByXfFSBOYJ6LeVz3PuZ8j/FHtR9IuFaeq3UUatRz2uDmNsdTc0g9SP7EKmt+k+j1NY1KDeXc8ufUqPc4vHeD+q8djtPZHDSBaFIryyycllY4woPWu+kOiu93bphx/IhFeSLhP2AR5bKi3nd9zMY0e1HRdqqIgkkz08Kg4hSa64A43AjK5JrMOYPgqhqNiR16ysYI1kzsP4hLi5lKPJch7ZVLvdYCAPvGVyxVbGSZid0RqGR9/x0TBCWdBr61XHuAfyhQ8xvvNfnrAE+iQGpadgT8ZUdXED3jt1CQSRsuq7852eo6ofeg1Hkk5z+8pIVQWlwqOAmJJhFrgILnkRtGYRISOutBFzgR3J6ICoxjchp8Hqk2PAy2fQlXhzoIaAOgSCSbnUCBaYzuAoNQJw6B+CXIf2z+CALsnEKwJGDqCQSHY8KpqYF26yBeTgZjoEMjBVgG1+JMwgHTgn8Qsrjt+UoA43+MoQ2vk5+YQDjkhpz2MLO+AciPOyMg4DPRAaFxmI+AKB23B+fzWQmfdmfCkuzJM9fKA1Jz7p970VbnDoAVQfZJzPZHOYG3VCly+SSCJO8HZS+ZIOd1kI+9v2CuGSMAoCXN6zj4IXQCd8bd1CHwQQIG+FLTiYB89UElrwTL91FnJb0me8qIDKSdmgR2UDcSQfPVHmvwA7c9ICnMg7gjudypLKQMMD3ZndWLJGaJxvLlY6knAOdu6FOpUfU924zsBASZIZv6ktf6SVkHsPcAdY2TIfc2S8ADpOVk007vdp3Ebz/yrJSt7Dd74MCYmC74ottLiW7H+YKrhfULnhgPgLWykAC93SJ2lJBZvIIDSSD+MohlMbVS0j+ZBgoEkASZ3uRPJGbpH8qkohYAD7OpOfCBloMVjIPoFmWscRbnwqlgBkPz56JzBqKtQGC4Eb4AkoF1QtzTa6DghZAOd/wBQkzturhr4dkEdbht+KQC7arBAIIJ6R/wrF9MjLiT6bKlwAjcbbYVQ2m4n3AR8coDUVKYyKgGOqF4H3qZ8rF4ZMWN+GVeQBBa2R0IVBcPYdnU/MjKuC3q9gB7AhKuFF0ST6xhaAUSIdg9DdCjBqXUh/wBUY7Kt1MuwfO26pUp0m4h09J2Pos4pl33gRtd/wrIGQ+nJFxx4Vg6mBA+X6JMRJAcQN9gVdwY77Tmj5fJIEDQqNBkPGFC5sZIMdEm1otjIHYNRIY58h3mCkCBxrmfzMJ6g9FEk5gn3rjPaVEhkg//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 name="Picture 5"/>
          <p:cNvPicPr>
            <a:picLocks noChangeAspect="1"/>
          </p:cNvPicPr>
          <p:nvPr/>
        </p:nvPicPr>
        <p:blipFill>
          <a:blip r:embed="rId2"/>
          <a:stretch>
            <a:fillRect/>
          </a:stretch>
        </p:blipFill>
        <p:spPr>
          <a:xfrm>
            <a:off x="5436096" y="3843919"/>
            <a:ext cx="2143125" cy="2143125"/>
          </a:xfrm>
          <a:prstGeom prst="rect">
            <a:avLst/>
          </a:prstGeom>
        </p:spPr>
      </p:pic>
    </p:spTree>
    <p:extLst>
      <p:ext uri="{BB962C8B-B14F-4D97-AF65-F5344CB8AC3E}">
        <p14:creationId xmlns:p14="http://schemas.microsoft.com/office/powerpoint/2010/main" val="3798766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2400" dirty="0" smtClean="0">
                <a:latin typeface="Calibri" panose="020F0502020204030204" pitchFamily="34" charset="0"/>
                <a:cs typeface="Calibri" panose="020F0502020204030204" pitchFamily="34" charset="0"/>
              </a:rPr>
              <a:t>On the reports there are special codes to show your children’s achievement.</a:t>
            </a:r>
          </a:p>
          <a:p>
            <a:r>
              <a:rPr lang="en-GB" sz="2400" dirty="0" smtClean="0">
                <a:latin typeface="Calibri" panose="020F0502020204030204" pitchFamily="34" charset="0"/>
                <a:cs typeface="Calibri" panose="020F0502020204030204" pitchFamily="34" charset="0"/>
              </a:rPr>
              <a:t>This will be measured against national expectations for their age.</a:t>
            </a:r>
          </a:p>
          <a:p>
            <a:r>
              <a:rPr lang="en-GB" sz="2400" dirty="0" smtClean="0">
                <a:latin typeface="Calibri" panose="020F0502020204030204" pitchFamily="34" charset="0"/>
                <a:cs typeface="Calibri" panose="020F0502020204030204" pitchFamily="34" charset="0"/>
              </a:rPr>
              <a:t>The vocabulary that will be used is: </a:t>
            </a:r>
          </a:p>
          <a:p>
            <a:pPr>
              <a:buFont typeface="Wingdings" panose="05000000000000000000" pitchFamily="2" charset="2"/>
              <a:buChar char="§"/>
            </a:pPr>
            <a:r>
              <a:rPr lang="en-GB" sz="2400" dirty="0" smtClean="0">
                <a:latin typeface="Calibri" panose="020F0502020204030204" pitchFamily="34" charset="0"/>
                <a:cs typeface="Calibri" panose="020F0502020204030204" pitchFamily="34" charset="0"/>
              </a:rPr>
              <a:t>entering (4),</a:t>
            </a:r>
          </a:p>
          <a:p>
            <a:pPr>
              <a:buFont typeface="Wingdings" panose="05000000000000000000" pitchFamily="2" charset="2"/>
              <a:buChar char="§"/>
            </a:pPr>
            <a:r>
              <a:rPr lang="en-GB" sz="2400" dirty="0" smtClean="0">
                <a:latin typeface="Calibri" panose="020F0502020204030204" pitchFamily="34" charset="0"/>
                <a:cs typeface="Calibri" panose="020F0502020204030204" pitchFamily="34" charset="0"/>
              </a:rPr>
              <a:t> emerging (3), </a:t>
            </a:r>
          </a:p>
          <a:p>
            <a:pPr>
              <a:buFont typeface="Wingdings" panose="05000000000000000000" pitchFamily="2" charset="2"/>
              <a:buChar char="§"/>
            </a:pPr>
            <a:r>
              <a:rPr lang="en-GB" sz="2400" dirty="0" smtClean="0">
                <a:latin typeface="Calibri" panose="020F0502020204030204" pitchFamily="34" charset="0"/>
                <a:cs typeface="Calibri" panose="020F0502020204030204" pitchFamily="34" charset="0"/>
              </a:rPr>
              <a:t>expected (2), </a:t>
            </a:r>
          </a:p>
          <a:p>
            <a:pPr>
              <a:buFont typeface="Wingdings" panose="05000000000000000000" pitchFamily="2" charset="2"/>
              <a:buChar char="§"/>
            </a:pPr>
            <a:r>
              <a:rPr lang="en-GB" sz="2400" dirty="0" smtClean="0">
                <a:latin typeface="Calibri" panose="020F0502020204030204" pitchFamily="34" charset="0"/>
                <a:cs typeface="Calibri" panose="020F0502020204030204" pitchFamily="34" charset="0"/>
              </a:rPr>
              <a:t>exceeding (1).</a:t>
            </a:r>
            <a:endParaRPr lang="en-GB" sz="2400" dirty="0">
              <a:latin typeface="Calibri" panose="020F0502020204030204" pitchFamily="34" charset="0"/>
              <a:cs typeface="Calibri" panose="020F0502020204030204" pitchFamily="34" charset="0"/>
            </a:endParaRPr>
          </a:p>
        </p:txBody>
      </p:sp>
      <p:sp>
        <p:nvSpPr>
          <p:cNvPr id="3" name="Title 2"/>
          <p:cNvSpPr>
            <a:spLocks noGrp="1"/>
          </p:cNvSpPr>
          <p:nvPr>
            <p:ph type="title"/>
          </p:nvPr>
        </p:nvSpPr>
        <p:spPr/>
        <p:txBody>
          <a:bodyPr/>
          <a:lstStyle/>
          <a:p>
            <a:r>
              <a:rPr lang="en-GB" dirty="0" smtClean="0"/>
              <a:t>Report Language</a:t>
            </a:r>
            <a:endParaRPr lang="en-GB" dirty="0"/>
          </a:p>
        </p:txBody>
      </p:sp>
    </p:spTree>
    <p:extLst>
      <p:ext uri="{BB962C8B-B14F-4D97-AF65-F5344CB8AC3E}">
        <p14:creationId xmlns:p14="http://schemas.microsoft.com/office/powerpoint/2010/main" val="14009370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altLang="en-US" sz="2400" dirty="0">
                <a:latin typeface="Calibri" panose="020F0502020204030204" pitchFamily="34" charset="0"/>
                <a:cs typeface="Calibri" panose="020F0502020204030204" pitchFamily="34" charset="0"/>
              </a:rPr>
              <a:t>Children will get </a:t>
            </a:r>
            <a:r>
              <a:rPr lang="en-GB" altLang="en-US" sz="2400" dirty="0" smtClean="0">
                <a:latin typeface="Calibri" panose="020F0502020204030204" pitchFamily="34" charset="0"/>
                <a:cs typeface="Calibri" panose="020F0502020204030204" pitchFamily="34" charset="0"/>
              </a:rPr>
              <a:t>maths </a:t>
            </a:r>
            <a:r>
              <a:rPr lang="en-GB" altLang="en-US" sz="2400" dirty="0">
                <a:latin typeface="Calibri" panose="020F0502020204030204" pitchFamily="34" charset="0"/>
                <a:cs typeface="Calibri" panose="020F0502020204030204" pitchFamily="34" charset="0"/>
              </a:rPr>
              <a:t>and English homework every </a:t>
            </a:r>
            <a:r>
              <a:rPr lang="en-GB" altLang="en-US" sz="2400" dirty="0" smtClean="0">
                <a:latin typeface="Calibri" panose="020F0502020204030204" pitchFamily="34" charset="0"/>
                <a:cs typeface="Calibri" panose="020F0502020204030204" pitchFamily="34" charset="0"/>
              </a:rPr>
              <a:t>Friday </a:t>
            </a:r>
            <a:r>
              <a:rPr lang="en-GB" altLang="en-US" sz="2400" dirty="0">
                <a:latin typeface="Calibri" panose="020F0502020204030204" pitchFamily="34" charset="0"/>
                <a:cs typeface="Calibri" panose="020F0502020204030204" pitchFamily="34" charset="0"/>
              </a:rPr>
              <a:t>based on what they have been learning about in class</a:t>
            </a:r>
            <a:r>
              <a:rPr lang="en-GB" altLang="en-US" sz="2400" dirty="0" smtClean="0">
                <a:latin typeface="Calibri" panose="020F0502020204030204" pitchFamily="34" charset="0"/>
                <a:cs typeface="Calibri" panose="020F0502020204030204" pitchFamily="34" charset="0"/>
              </a:rPr>
              <a:t>.</a:t>
            </a:r>
          </a:p>
          <a:p>
            <a:pPr marL="109728" indent="0">
              <a:buNone/>
            </a:pPr>
            <a:endParaRPr lang="en-GB" altLang="en-US" sz="2400" dirty="0">
              <a:latin typeface="Calibri" panose="020F0502020204030204" pitchFamily="34" charset="0"/>
              <a:cs typeface="Calibri" panose="020F0502020204030204" pitchFamily="34" charset="0"/>
            </a:endParaRPr>
          </a:p>
          <a:p>
            <a:r>
              <a:rPr lang="en-GB" altLang="en-US" sz="2400" dirty="0">
                <a:latin typeface="Calibri" panose="020F0502020204030204" pitchFamily="34" charset="0"/>
                <a:cs typeface="Calibri" panose="020F0502020204030204" pitchFamily="34" charset="0"/>
              </a:rPr>
              <a:t>It needs to be handed in by </a:t>
            </a:r>
            <a:r>
              <a:rPr lang="en-GB" altLang="en-US" sz="2400" dirty="0" smtClean="0">
                <a:latin typeface="Calibri" panose="020F0502020204030204" pitchFamily="34" charset="0"/>
                <a:cs typeface="Calibri" panose="020F0502020204030204" pitchFamily="34" charset="0"/>
              </a:rPr>
              <a:t>the following Friday </a:t>
            </a:r>
            <a:r>
              <a:rPr lang="en-GB" altLang="en-US" sz="2400" dirty="0">
                <a:latin typeface="Calibri" panose="020F0502020204030204" pitchFamily="34" charset="0"/>
                <a:cs typeface="Calibri" panose="020F0502020204030204" pitchFamily="34" charset="0"/>
              </a:rPr>
              <a:t>at the latest – please remind children to hand it in</a:t>
            </a:r>
            <a:r>
              <a:rPr lang="en-GB" altLang="en-US" sz="2400" dirty="0" smtClean="0">
                <a:latin typeface="Calibri" panose="020F0502020204030204" pitchFamily="34" charset="0"/>
                <a:cs typeface="Calibri" panose="020F0502020204030204" pitchFamily="34" charset="0"/>
              </a:rPr>
              <a:t>.</a:t>
            </a:r>
          </a:p>
          <a:p>
            <a:pPr marL="109728" indent="0">
              <a:buNone/>
            </a:pPr>
            <a:endParaRPr lang="en-GB" altLang="en-US" sz="2400" dirty="0" smtClean="0">
              <a:latin typeface="Calibri" panose="020F0502020204030204" pitchFamily="34" charset="0"/>
              <a:cs typeface="Calibri" panose="020F0502020204030204" pitchFamily="34" charset="0"/>
            </a:endParaRPr>
          </a:p>
          <a:p>
            <a:r>
              <a:rPr lang="en-GB" altLang="en-US" sz="2400" dirty="0" smtClean="0">
                <a:latin typeface="Calibri" panose="020F0502020204030204" pitchFamily="34" charset="0"/>
                <a:cs typeface="Calibri" panose="020F0502020204030204" pitchFamily="34" charset="0"/>
              </a:rPr>
              <a:t>If they hand it on </a:t>
            </a:r>
            <a:r>
              <a:rPr lang="en-GB" altLang="en-US" sz="2400" dirty="0" smtClean="0">
                <a:latin typeface="Calibri" panose="020F0502020204030204" pitchFamily="34" charset="0"/>
                <a:cs typeface="Calibri" panose="020F0502020204030204" pitchFamily="34" charset="0"/>
              </a:rPr>
              <a:t>a </a:t>
            </a:r>
            <a:r>
              <a:rPr lang="en-GB" altLang="en-US" sz="2400" dirty="0" smtClean="0">
                <a:latin typeface="Calibri" panose="020F0502020204030204" pitchFamily="34" charset="0"/>
                <a:cs typeface="Calibri" panose="020F0502020204030204" pitchFamily="34" charset="0"/>
              </a:rPr>
              <a:t>Monday </a:t>
            </a:r>
            <a:r>
              <a:rPr lang="en-GB" altLang="en-US" sz="2400" dirty="0" smtClean="0">
                <a:latin typeface="Calibri" panose="020F0502020204030204" pitchFamily="34" charset="0"/>
                <a:cs typeface="Calibri" panose="020F0502020204030204" pitchFamily="34" charset="0"/>
              </a:rPr>
              <a:t>they </a:t>
            </a:r>
            <a:r>
              <a:rPr lang="en-GB" altLang="en-US" sz="2400" dirty="0" smtClean="0">
                <a:latin typeface="Calibri" panose="020F0502020204030204" pitchFamily="34" charset="0"/>
                <a:cs typeface="Calibri" panose="020F0502020204030204" pitchFamily="34" charset="0"/>
              </a:rPr>
              <a:t>will get </a:t>
            </a:r>
            <a:r>
              <a:rPr lang="en-GB" altLang="en-US" sz="2400" dirty="0" smtClean="0">
                <a:latin typeface="Calibri" panose="020F0502020204030204" pitchFamily="34" charset="0"/>
                <a:cs typeface="Calibri" panose="020F0502020204030204" pitchFamily="34" charset="0"/>
              </a:rPr>
              <a:t>two dojos.</a:t>
            </a:r>
          </a:p>
          <a:p>
            <a:pPr marL="109728" indent="0">
              <a:buNone/>
            </a:pPr>
            <a:endParaRPr lang="en-GB" altLang="en-US" sz="2400" dirty="0">
              <a:latin typeface="Calibri" panose="020F0502020204030204" pitchFamily="34" charset="0"/>
              <a:cs typeface="Calibri" panose="020F0502020204030204" pitchFamily="34" charset="0"/>
            </a:endParaRPr>
          </a:p>
          <a:p>
            <a:r>
              <a:rPr lang="en-GB" altLang="en-US" sz="2400" dirty="0">
                <a:latin typeface="Calibri" panose="020F0502020204030204" pitchFamily="34" charset="0"/>
                <a:cs typeface="Calibri" panose="020F0502020204030204" pitchFamily="34" charset="0"/>
              </a:rPr>
              <a:t>Come and see us with any </a:t>
            </a:r>
            <a:r>
              <a:rPr lang="en-GB" altLang="en-US" sz="2400" dirty="0" smtClean="0">
                <a:latin typeface="Calibri" panose="020F0502020204030204" pitchFamily="34" charset="0"/>
                <a:cs typeface="Calibri" panose="020F0502020204030204" pitchFamily="34" charset="0"/>
              </a:rPr>
              <a:t>problems</a:t>
            </a:r>
            <a:r>
              <a:rPr lang="en-GB" altLang="en-US" sz="2400" dirty="0">
                <a:latin typeface="Calibri" panose="020F0502020204030204" pitchFamily="34" charset="0"/>
                <a:cs typeface="Calibri" panose="020F0502020204030204" pitchFamily="34" charset="0"/>
              </a:rPr>
              <a:t>.</a:t>
            </a:r>
          </a:p>
        </p:txBody>
      </p:sp>
      <p:sp>
        <p:nvSpPr>
          <p:cNvPr id="3" name="Title 2"/>
          <p:cNvSpPr>
            <a:spLocks noGrp="1"/>
          </p:cNvSpPr>
          <p:nvPr>
            <p:ph type="title"/>
          </p:nvPr>
        </p:nvSpPr>
        <p:spPr/>
        <p:txBody>
          <a:bodyPr/>
          <a:lstStyle/>
          <a:p>
            <a:r>
              <a:rPr lang="en-GB" dirty="0" smtClean="0"/>
              <a:t>Homework</a:t>
            </a:r>
            <a:endParaRPr lang="en-GB" dirty="0"/>
          </a:p>
        </p:txBody>
      </p:sp>
    </p:spTree>
    <p:extLst>
      <p:ext uri="{BB962C8B-B14F-4D97-AF65-F5344CB8AC3E}">
        <p14:creationId xmlns:p14="http://schemas.microsoft.com/office/powerpoint/2010/main" val="36035680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2400" dirty="0" smtClean="0">
                <a:latin typeface="Calibri" panose="020F0502020204030204" pitchFamily="34" charset="0"/>
                <a:cs typeface="Calibri" panose="020F0502020204030204" pitchFamily="34" charset="0"/>
              </a:rPr>
              <a:t>Children MUST bring their full kit in school in a bag on a PE day and take it home again at the end of the day. </a:t>
            </a:r>
          </a:p>
          <a:p>
            <a:r>
              <a:rPr lang="en-GB" sz="2400" dirty="0" smtClean="0">
                <a:latin typeface="Calibri" panose="020F0502020204030204" pitchFamily="34" charset="0"/>
                <a:cs typeface="Calibri" panose="020F0502020204030204" pitchFamily="34" charset="0"/>
              </a:rPr>
              <a:t>Black/navy shorts or leggings, white t-shirts and black pumps. (Trainers if outside)</a:t>
            </a:r>
          </a:p>
          <a:p>
            <a:r>
              <a:rPr lang="en-GB" sz="2400" dirty="0" smtClean="0">
                <a:latin typeface="Calibri" panose="020F0502020204030204" pitchFamily="34" charset="0"/>
                <a:cs typeface="Calibri" panose="020F0502020204030204" pitchFamily="34" charset="0"/>
              </a:rPr>
              <a:t>Ear-rings/ jewellery must be removed.</a:t>
            </a:r>
          </a:p>
          <a:p>
            <a:pPr marL="109728" indent="0">
              <a:buNone/>
            </a:pPr>
            <a:endParaRPr lang="en-GB" sz="2400" dirty="0">
              <a:latin typeface="Calibri" panose="020F0502020204030204" pitchFamily="34" charset="0"/>
              <a:cs typeface="Calibri" panose="020F0502020204030204" pitchFamily="34" charset="0"/>
            </a:endParaRPr>
          </a:p>
          <a:p>
            <a:r>
              <a:rPr lang="en-GB" sz="2400" dirty="0" smtClean="0">
                <a:latin typeface="Calibri" panose="020F0502020204030204" pitchFamily="34" charset="0"/>
                <a:cs typeface="Calibri" panose="020F0502020204030204" pitchFamily="34" charset="0"/>
              </a:rPr>
              <a:t>PE days are:</a:t>
            </a:r>
          </a:p>
          <a:p>
            <a:r>
              <a:rPr lang="en-GB" sz="2400" dirty="0" smtClean="0">
                <a:latin typeface="Calibri" panose="020F0502020204030204" pitchFamily="34" charset="0"/>
                <a:cs typeface="Calibri" panose="020F0502020204030204" pitchFamily="34" charset="0"/>
              </a:rPr>
              <a:t>Tuesdays and Thursdays.</a:t>
            </a:r>
            <a:endParaRPr lang="en-GB" sz="2400" dirty="0">
              <a:latin typeface="Calibri" panose="020F0502020204030204" pitchFamily="34" charset="0"/>
              <a:cs typeface="Calibri" panose="020F0502020204030204" pitchFamily="34" charset="0"/>
            </a:endParaRPr>
          </a:p>
        </p:txBody>
      </p:sp>
      <p:sp>
        <p:nvSpPr>
          <p:cNvPr id="3" name="Title 2"/>
          <p:cNvSpPr>
            <a:spLocks noGrp="1"/>
          </p:cNvSpPr>
          <p:nvPr>
            <p:ph type="title"/>
          </p:nvPr>
        </p:nvSpPr>
        <p:spPr/>
        <p:txBody>
          <a:bodyPr/>
          <a:lstStyle/>
          <a:p>
            <a:r>
              <a:rPr lang="en-GB" dirty="0" smtClean="0"/>
              <a:t>P.E Kits</a:t>
            </a:r>
            <a:endParaRPr lang="en-GB" dirty="0"/>
          </a:p>
        </p:txBody>
      </p:sp>
    </p:spTree>
    <p:extLst>
      <p:ext uri="{BB962C8B-B14F-4D97-AF65-F5344CB8AC3E}">
        <p14:creationId xmlns:p14="http://schemas.microsoft.com/office/powerpoint/2010/main" val="28207824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Check the website regularly as this will show you what we have been learning about and tell you what we are learning </a:t>
            </a:r>
            <a:r>
              <a:rPr lang="en-GB" smtClean="0"/>
              <a:t>about next.</a:t>
            </a:r>
          </a:p>
          <a:p>
            <a:endParaRPr lang="en-GB" dirty="0"/>
          </a:p>
        </p:txBody>
      </p:sp>
      <p:sp>
        <p:nvSpPr>
          <p:cNvPr id="3" name="Title 2"/>
          <p:cNvSpPr>
            <a:spLocks noGrp="1"/>
          </p:cNvSpPr>
          <p:nvPr>
            <p:ph type="title"/>
          </p:nvPr>
        </p:nvSpPr>
        <p:spPr/>
        <p:txBody>
          <a:bodyPr/>
          <a:lstStyle/>
          <a:p>
            <a:r>
              <a:rPr lang="en-GB" dirty="0" smtClean="0"/>
              <a:t>Website</a:t>
            </a:r>
            <a:endParaRPr lang="en-GB" dirty="0"/>
          </a:p>
        </p:txBody>
      </p:sp>
    </p:spTree>
    <p:extLst>
      <p:ext uri="{BB962C8B-B14F-4D97-AF65-F5344CB8AC3E}">
        <p14:creationId xmlns:p14="http://schemas.microsoft.com/office/powerpoint/2010/main" val="38191069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2492896"/>
            <a:ext cx="8229600" cy="1143000"/>
          </a:xfrm>
        </p:spPr>
        <p:txBody>
          <a:bodyPr>
            <a:normAutofit fontScale="90000"/>
          </a:bodyPr>
          <a:lstStyle/>
          <a:p>
            <a:pPr lvl="0">
              <a:spcBef>
                <a:spcPts val="0"/>
              </a:spcBef>
              <a:defRPr/>
            </a:pPr>
            <a:r>
              <a:rPr lang="en-US" sz="2800" dirty="0">
                <a:ln w="18415" cmpd="sng">
                  <a:solidFill>
                    <a:srgbClr val="FFFFFF"/>
                  </a:solidFill>
                  <a:prstDash val="solid"/>
                </a:ln>
                <a:solidFill>
                  <a:schemeClr val="tx1"/>
                </a:solidFill>
                <a:effectLst/>
                <a:latin typeface="Calibri" panose="020F0502020204030204" pitchFamily="34" charset="0"/>
                <a:ea typeface="+mn-ea"/>
                <a:cs typeface="Calibri" panose="020F0502020204030204" pitchFamily="34" charset="0"/>
              </a:rPr>
              <a:t/>
            </a:r>
            <a:br>
              <a:rPr lang="en-US" sz="2800" dirty="0">
                <a:ln w="18415" cmpd="sng">
                  <a:solidFill>
                    <a:srgbClr val="FFFFFF"/>
                  </a:solidFill>
                  <a:prstDash val="solid"/>
                </a:ln>
                <a:solidFill>
                  <a:schemeClr val="tx1"/>
                </a:solidFill>
                <a:effectLst/>
                <a:latin typeface="Calibri" panose="020F0502020204030204" pitchFamily="34" charset="0"/>
                <a:ea typeface="+mn-ea"/>
                <a:cs typeface="Calibri" panose="020F0502020204030204" pitchFamily="34" charset="0"/>
              </a:rPr>
            </a:br>
            <a:r>
              <a:rPr lang="en-US" sz="2200" dirty="0">
                <a:ln w="18415" cmpd="sng">
                  <a:solidFill>
                    <a:srgbClr val="FFFFFF"/>
                  </a:solidFill>
                  <a:prstDash val="solid"/>
                </a:ln>
                <a:solidFill>
                  <a:schemeClr val="tx1"/>
                </a:solidFill>
                <a:effectLst/>
                <a:latin typeface="Calibri" panose="020F0502020204030204" pitchFamily="34" charset="0"/>
                <a:ea typeface="+mn-ea"/>
                <a:cs typeface="Calibri" panose="020F0502020204030204" pitchFamily="34" charset="0"/>
              </a:rPr>
              <a:t/>
            </a:r>
            <a:br>
              <a:rPr lang="en-US" sz="2200" dirty="0">
                <a:ln w="18415" cmpd="sng">
                  <a:solidFill>
                    <a:srgbClr val="FFFFFF"/>
                  </a:solidFill>
                  <a:prstDash val="solid"/>
                </a:ln>
                <a:solidFill>
                  <a:schemeClr val="tx1"/>
                </a:solidFill>
                <a:effectLst/>
                <a:latin typeface="Calibri" panose="020F0502020204030204" pitchFamily="34" charset="0"/>
                <a:ea typeface="+mn-ea"/>
                <a:cs typeface="Calibri" panose="020F0502020204030204" pitchFamily="34" charset="0"/>
              </a:rPr>
            </a:br>
            <a:r>
              <a:rPr lang="en-GB" sz="4000" dirty="0">
                <a:solidFill>
                  <a:prstClr val="black"/>
                </a:solidFill>
                <a:effectLst/>
                <a:latin typeface="Calibri" panose="020F0502020204030204" pitchFamily="34" charset="0"/>
                <a:ea typeface="+mn-ea"/>
                <a:cs typeface="Calibri" panose="020F0502020204030204" pitchFamily="34" charset="0"/>
              </a:rPr>
              <a:t>T</a:t>
            </a:r>
            <a:r>
              <a:rPr lang="en-GB" sz="4000" dirty="0" smtClean="0">
                <a:solidFill>
                  <a:prstClr val="black"/>
                </a:solidFill>
                <a:effectLst/>
                <a:latin typeface="Calibri" panose="020F0502020204030204" pitchFamily="34" charset="0"/>
                <a:ea typeface="+mn-ea"/>
                <a:cs typeface="Calibri" panose="020F0502020204030204" pitchFamily="34" charset="0"/>
              </a:rPr>
              <a:t>hank you for coming. </a:t>
            </a:r>
            <a:r>
              <a:rPr lang="en-GB" sz="2200" dirty="0" smtClean="0">
                <a:solidFill>
                  <a:prstClr val="black"/>
                </a:solidFill>
                <a:effectLst/>
                <a:latin typeface="Calibri" panose="020F0502020204030204" pitchFamily="34" charset="0"/>
                <a:ea typeface="+mn-ea"/>
                <a:cs typeface="Calibri" panose="020F0502020204030204" pitchFamily="34" charset="0"/>
              </a:rPr>
              <a:t/>
            </a:r>
            <a:br>
              <a:rPr lang="en-GB" sz="2200" dirty="0" smtClean="0">
                <a:solidFill>
                  <a:prstClr val="black"/>
                </a:solidFill>
                <a:effectLst/>
                <a:latin typeface="Calibri" panose="020F0502020204030204" pitchFamily="34" charset="0"/>
                <a:ea typeface="+mn-ea"/>
                <a:cs typeface="Calibri" panose="020F0502020204030204" pitchFamily="34" charset="0"/>
              </a:rPr>
            </a:br>
            <a:r>
              <a:rPr lang="en-GB" sz="2200" dirty="0">
                <a:solidFill>
                  <a:prstClr val="black"/>
                </a:solidFill>
                <a:effectLst/>
                <a:latin typeface="Calibri" panose="020F0502020204030204" pitchFamily="34" charset="0"/>
                <a:ea typeface="+mn-ea"/>
                <a:cs typeface="Calibri" panose="020F0502020204030204" pitchFamily="34" charset="0"/>
              </a:rPr>
              <a:t/>
            </a:r>
            <a:br>
              <a:rPr lang="en-GB" sz="2200" dirty="0">
                <a:solidFill>
                  <a:prstClr val="black"/>
                </a:solidFill>
                <a:effectLst/>
                <a:latin typeface="Calibri" panose="020F0502020204030204" pitchFamily="34" charset="0"/>
                <a:ea typeface="+mn-ea"/>
                <a:cs typeface="Calibri" panose="020F0502020204030204" pitchFamily="34" charset="0"/>
              </a:rPr>
            </a:br>
            <a:r>
              <a:rPr lang="en-GB" sz="2200" dirty="0" smtClean="0">
                <a:solidFill>
                  <a:prstClr val="black"/>
                </a:solidFill>
                <a:effectLst/>
                <a:latin typeface="Calibri" panose="020F0502020204030204" pitchFamily="34" charset="0"/>
                <a:ea typeface="+mn-ea"/>
                <a:cs typeface="Calibri" panose="020F0502020204030204" pitchFamily="34" charset="0"/>
              </a:rPr>
              <a:t>We </a:t>
            </a:r>
            <a:r>
              <a:rPr lang="en-GB" sz="2200" dirty="0">
                <a:solidFill>
                  <a:prstClr val="black"/>
                </a:solidFill>
                <a:effectLst/>
                <a:latin typeface="Calibri" panose="020F0502020204030204" pitchFamily="34" charset="0"/>
                <a:ea typeface="+mn-ea"/>
                <a:cs typeface="Calibri" panose="020F0502020204030204" pitchFamily="34" charset="0"/>
              </a:rPr>
              <a:t>will do our very best to make sure that this year is a success for the children</a:t>
            </a:r>
            <a:r>
              <a:rPr lang="en-GB" sz="2200" dirty="0" smtClean="0">
                <a:solidFill>
                  <a:prstClr val="black"/>
                </a:solidFill>
                <a:effectLst/>
                <a:latin typeface="Calibri" panose="020F0502020204030204" pitchFamily="34" charset="0"/>
                <a:ea typeface="+mn-ea"/>
                <a:cs typeface="Calibri" panose="020F0502020204030204" pitchFamily="34" charset="0"/>
              </a:rPr>
              <a:t>.</a:t>
            </a:r>
            <a:br>
              <a:rPr lang="en-GB" sz="2200" dirty="0" smtClean="0">
                <a:solidFill>
                  <a:prstClr val="black"/>
                </a:solidFill>
                <a:effectLst/>
                <a:latin typeface="Calibri" panose="020F0502020204030204" pitchFamily="34" charset="0"/>
                <a:ea typeface="+mn-ea"/>
                <a:cs typeface="Calibri" panose="020F0502020204030204" pitchFamily="34" charset="0"/>
              </a:rPr>
            </a:br>
            <a:r>
              <a:rPr lang="en-GB" sz="2200" dirty="0" smtClean="0">
                <a:solidFill>
                  <a:prstClr val="black"/>
                </a:solidFill>
                <a:effectLst/>
                <a:latin typeface="Calibri" panose="020F0502020204030204" pitchFamily="34" charset="0"/>
                <a:ea typeface="+mn-ea"/>
                <a:cs typeface="Calibri" panose="020F0502020204030204" pitchFamily="34" charset="0"/>
              </a:rPr>
              <a:t/>
            </a:r>
            <a:br>
              <a:rPr lang="en-GB" sz="2200" dirty="0" smtClean="0">
                <a:solidFill>
                  <a:prstClr val="black"/>
                </a:solidFill>
                <a:effectLst/>
                <a:latin typeface="Calibri" panose="020F0502020204030204" pitchFamily="34" charset="0"/>
                <a:ea typeface="+mn-ea"/>
                <a:cs typeface="Calibri" panose="020F0502020204030204" pitchFamily="34" charset="0"/>
              </a:rPr>
            </a:br>
            <a:r>
              <a:rPr lang="en-GB" sz="2200" dirty="0" smtClean="0">
                <a:solidFill>
                  <a:prstClr val="black"/>
                </a:solidFill>
                <a:effectLst/>
                <a:latin typeface="Calibri" panose="020F0502020204030204" pitchFamily="34" charset="0"/>
                <a:ea typeface="+mn-ea"/>
                <a:cs typeface="Calibri" panose="020F0502020204030204" pitchFamily="34" charset="0"/>
              </a:rPr>
              <a:t>We are a partnership home and school.</a:t>
            </a:r>
            <a:br>
              <a:rPr lang="en-GB" sz="2200" dirty="0" smtClean="0">
                <a:solidFill>
                  <a:prstClr val="black"/>
                </a:solidFill>
                <a:effectLst/>
                <a:latin typeface="Calibri" panose="020F0502020204030204" pitchFamily="34" charset="0"/>
                <a:ea typeface="+mn-ea"/>
                <a:cs typeface="Calibri" panose="020F0502020204030204" pitchFamily="34" charset="0"/>
              </a:rPr>
            </a:br>
            <a:r>
              <a:rPr lang="en-GB" sz="2200" dirty="0">
                <a:solidFill>
                  <a:prstClr val="black"/>
                </a:solidFill>
                <a:effectLst/>
                <a:latin typeface="Calibri" panose="020F0502020204030204" pitchFamily="34" charset="0"/>
                <a:ea typeface="+mn-ea"/>
                <a:cs typeface="Calibri" panose="020F0502020204030204" pitchFamily="34" charset="0"/>
              </a:rPr>
              <a:t/>
            </a:r>
            <a:br>
              <a:rPr lang="en-GB" sz="2200" dirty="0">
                <a:solidFill>
                  <a:prstClr val="black"/>
                </a:solidFill>
                <a:effectLst/>
                <a:latin typeface="Calibri" panose="020F0502020204030204" pitchFamily="34" charset="0"/>
                <a:ea typeface="+mn-ea"/>
                <a:cs typeface="Calibri" panose="020F0502020204030204" pitchFamily="34" charset="0"/>
              </a:rPr>
            </a:br>
            <a:r>
              <a:rPr lang="en-GB" sz="2200" dirty="0">
                <a:solidFill>
                  <a:prstClr val="black"/>
                </a:solidFill>
                <a:effectLst/>
                <a:latin typeface="Calibri" panose="020F0502020204030204" pitchFamily="34" charset="0"/>
                <a:ea typeface="+mn-ea"/>
                <a:cs typeface="Calibri" panose="020F0502020204030204" pitchFamily="34" charset="0"/>
              </a:rPr>
              <a:t>Please work with us to make this a successful year</a:t>
            </a:r>
            <a:r>
              <a:rPr lang="en-GB" sz="2200" dirty="0" smtClean="0">
                <a:solidFill>
                  <a:prstClr val="black"/>
                </a:solidFill>
                <a:effectLst/>
                <a:latin typeface="Calibri" panose="020F0502020204030204" pitchFamily="34" charset="0"/>
                <a:ea typeface="+mn-ea"/>
                <a:cs typeface="Calibri" panose="020F0502020204030204" pitchFamily="34" charset="0"/>
              </a:rPr>
              <a:t>.</a:t>
            </a:r>
            <a:br>
              <a:rPr lang="en-GB" sz="2200" dirty="0" smtClean="0">
                <a:solidFill>
                  <a:prstClr val="black"/>
                </a:solidFill>
                <a:effectLst/>
                <a:latin typeface="Calibri" panose="020F0502020204030204" pitchFamily="34" charset="0"/>
                <a:ea typeface="+mn-ea"/>
                <a:cs typeface="Calibri" panose="020F0502020204030204" pitchFamily="34" charset="0"/>
              </a:rPr>
            </a:br>
            <a:r>
              <a:rPr lang="en-GB" sz="2200" dirty="0">
                <a:solidFill>
                  <a:prstClr val="black"/>
                </a:solidFill>
                <a:effectLst/>
                <a:latin typeface="Calibri" panose="020F0502020204030204" pitchFamily="34" charset="0"/>
                <a:ea typeface="+mn-ea"/>
                <a:cs typeface="Calibri" panose="020F0502020204030204" pitchFamily="34" charset="0"/>
              </a:rPr>
              <a:t/>
            </a:r>
            <a:br>
              <a:rPr lang="en-GB" sz="2200" dirty="0">
                <a:solidFill>
                  <a:prstClr val="black"/>
                </a:solidFill>
                <a:effectLst/>
                <a:latin typeface="Calibri" panose="020F0502020204030204" pitchFamily="34" charset="0"/>
                <a:ea typeface="+mn-ea"/>
                <a:cs typeface="Calibri" panose="020F0502020204030204" pitchFamily="34" charset="0"/>
              </a:rPr>
            </a:br>
            <a:r>
              <a:rPr lang="en-GB" sz="2200" dirty="0">
                <a:solidFill>
                  <a:prstClr val="black"/>
                </a:solidFill>
                <a:effectLst/>
                <a:latin typeface="Calibri" panose="020F0502020204030204" pitchFamily="34" charset="0"/>
                <a:ea typeface="+mn-ea"/>
                <a:cs typeface="Calibri" panose="020F0502020204030204" pitchFamily="34" charset="0"/>
              </a:rPr>
              <a:t>If your mobile number has changed please can you inform the school, it is very important that we can get hold of you at any time. </a:t>
            </a:r>
            <a:r>
              <a:rPr lang="en-GB" sz="2200" dirty="0" smtClean="0">
                <a:solidFill>
                  <a:prstClr val="black"/>
                </a:solidFill>
                <a:effectLst/>
                <a:latin typeface="Calibri" panose="020F0502020204030204" pitchFamily="34" charset="0"/>
                <a:ea typeface="+mn-ea"/>
                <a:cs typeface="Calibri" panose="020F0502020204030204" pitchFamily="34" charset="0"/>
              </a:rPr>
              <a:t/>
            </a:r>
            <a:br>
              <a:rPr lang="en-GB" sz="2200" dirty="0" smtClean="0">
                <a:solidFill>
                  <a:prstClr val="black"/>
                </a:solidFill>
                <a:effectLst/>
                <a:latin typeface="Calibri" panose="020F0502020204030204" pitchFamily="34" charset="0"/>
                <a:ea typeface="+mn-ea"/>
                <a:cs typeface="Calibri" panose="020F0502020204030204" pitchFamily="34" charset="0"/>
              </a:rPr>
            </a:br>
            <a:r>
              <a:rPr lang="en-GB" sz="2400" b="0" dirty="0">
                <a:solidFill>
                  <a:prstClr val="black"/>
                </a:solidFill>
                <a:effectLst/>
                <a:latin typeface="XCCW Joined 1a" panose="03050602040000000000" pitchFamily="66" charset="0"/>
                <a:ea typeface="+mn-ea"/>
                <a:cs typeface="Arial" charset="0"/>
              </a:rPr>
              <a:t/>
            </a:r>
            <a:br>
              <a:rPr lang="en-GB" sz="2400" b="0" dirty="0">
                <a:solidFill>
                  <a:prstClr val="black"/>
                </a:solidFill>
                <a:effectLst/>
                <a:latin typeface="XCCW Joined 1a" panose="03050602040000000000" pitchFamily="66" charset="0"/>
                <a:ea typeface="+mn-ea"/>
                <a:cs typeface="Arial" charset="0"/>
              </a:rPr>
            </a:br>
            <a:r>
              <a:rPr lang="en-GB" dirty="0" smtClean="0"/>
              <a:t>Any questions?</a:t>
            </a:r>
            <a:endParaRPr lang="en-GB" dirty="0"/>
          </a:p>
        </p:txBody>
      </p:sp>
    </p:spTree>
    <p:extLst>
      <p:ext uri="{BB962C8B-B14F-4D97-AF65-F5344CB8AC3E}">
        <p14:creationId xmlns:p14="http://schemas.microsoft.com/office/powerpoint/2010/main" val="47316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fontAlgn="t"/>
            <a:r>
              <a:rPr lang="en-GB" sz="2400" dirty="0" smtClean="0">
                <a:latin typeface="Calibri" panose="020F0502020204030204" pitchFamily="34" charset="0"/>
                <a:cs typeface="Calibri" panose="020F0502020204030204" pitchFamily="34" charset="0"/>
              </a:rPr>
              <a:t>In 3J the teacher is Mrs Johnson and the teaching assistant is Mr Manning.</a:t>
            </a:r>
            <a:endParaRPr lang="en-GB" sz="2400" dirty="0">
              <a:latin typeface="Calibri" panose="020F0502020204030204" pitchFamily="34" charset="0"/>
              <a:cs typeface="Calibri" panose="020F0502020204030204" pitchFamily="34" charset="0"/>
            </a:endParaRPr>
          </a:p>
          <a:p>
            <a:pPr fontAlgn="t"/>
            <a:r>
              <a:rPr lang="en-GB" sz="2400" dirty="0">
                <a:latin typeface="Calibri" panose="020F0502020204030204" pitchFamily="34" charset="0"/>
                <a:cs typeface="Calibri" panose="020F0502020204030204" pitchFamily="34" charset="0"/>
              </a:rPr>
              <a:t>In </a:t>
            </a:r>
            <a:r>
              <a:rPr lang="en-GB" sz="2400" dirty="0" smtClean="0">
                <a:latin typeface="Calibri" panose="020F0502020204030204" pitchFamily="34" charset="0"/>
                <a:cs typeface="Calibri" panose="020F0502020204030204" pitchFamily="34" charset="0"/>
              </a:rPr>
              <a:t>3B the </a:t>
            </a:r>
            <a:r>
              <a:rPr lang="en-GB" sz="2400" dirty="0">
                <a:latin typeface="Calibri" panose="020F0502020204030204" pitchFamily="34" charset="0"/>
                <a:cs typeface="Calibri" panose="020F0502020204030204" pitchFamily="34" charset="0"/>
              </a:rPr>
              <a:t>teacher is </a:t>
            </a:r>
            <a:r>
              <a:rPr lang="en-GB" sz="2400" dirty="0" smtClean="0">
                <a:latin typeface="Calibri" panose="020F0502020204030204" pitchFamily="34" charset="0"/>
                <a:cs typeface="Calibri" panose="020F0502020204030204" pitchFamily="34" charset="0"/>
              </a:rPr>
              <a:t>Mrs Bradley and </a:t>
            </a:r>
            <a:r>
              <a:rPr lang="en-GB" sz="2400" dirty="0">
                <a:latin typeface="Calibri" panose="020F0502020204030204" pitchFamily="34" charset="0"/>
                <a:cs typeface="Calibri" panose="020F0502020204030204" pitchFamily="34" charset="0"/>
              </a:rPr>
              <a:t>the teaching </a:t>
            </a:r>
            <a:r>
              <a:rPr lang="en-GB" sz="2400" dirty="0" smtClean="0">
                <a:latin typeface="Calibri" panose="020F0502020204030204" pitchFamily="34" charset="0"/>
                <a:cs typeface="Calibri" panose="020F0502020204030204" pitchFamily="34" charset="0"/>
              </a:rPr>
              <a:t>assistants are Mrs Jones and Miss Harris.</a:t>
            </a:r>
            <a:endParaRPr lang="en-GB" sz="2400" dirty="0" smtClean="0">
              <a:latin typeface="Calibri" panose="020F0502020204030204" pitchFamily="34" charset="0"/>
              <a:cs typeface="Calibri" panose="020F0502020204030204" pitchFamily="34" charset="0"/>
            </a:endParaRPr>
          </a:p>
          <a:p>
            <a:pPr fontAlgn="t"/>
            <a:r>
              <a:rPr lang="en-GB" sz="2400" dirty="0" smtClean="0">
                <a:latin typeface="Calibri" panose="020F0502020204030204" pitchFamily="34" charset="0"/>
                <a:cs typeface="Calibri" panose="020F0502020204030204" pitchFamily="34" charset="0"/>
              </a:rPr>
              <a:t>Mrs </a:t>
            </a:r>
            <a:r>
              <a:rPr lang="en-GB" sz="2400" dirty="0" err="1" smtClean="0">
                <a:latin typeface="Calibri" panose="020F0502020204030204" pitchFamily="34" charset="0"/>
                <a:cs typeface="Calibri" panose="020F0502020204030204" pitchFamily="34" charset="0"/>
              </a:rPr>
              <a:t>Buksh</a:t>
            </a:r>
            <a:r>
              <a:rPr lang="en-GB" sz="2400" dirty="0" smtClean="0">
                <a:latin typeface="Calibri" panose="020F0502020204030204" pitchFamily="34" charset="0"/>
                <a:cs typeface="Calibri" panose="020F0502020204030204" pitchFamily="34" charset="0"/>
              </a:rPr>
              <a:t> will be taking small groups out for interventions.</a:t>
            </a:r>
            <a:endParaRPr lang="en-GB" sz="2400" dirty="0">
              <a:latin typeface="Calibri" panose="020F0502020204030204" pitchFamily="34" charset="0"/>
              <a:cs typeface="Calibri" panose="020F0502020204030204" pitchFamily="34" charset="0"/>
            </a:endParaRPr>
          </a:p>
          <a:p>
            <a:r>
              <a:rPr lang="en-GB" sz="2400" dirty="0">
                <a:latin typeface="Calibri" panose="020F0502020204030204" pitchFamily="34" charset="0"/>
                <a:cs typeface="Calibri" panose="020F0502020204030204" pitchFamily="34" charset="0"/>
              </a:rPr>
              <a:t>On </a:t>
            </a:r>
            <a:r>
              <a:rPr lang="en-GB" sz="2400" dirty="0" smtClean="0">
                <a:latin typeface="Calibri" panose="020F0502020204030204" pitchFamily="34" charset="0"/>
                <a:cs typeface="Calibri" panose="020F0502020204030204" pitchFamily="34" charset="0"/>
              </a:rPr>
              <a:t>Wednesdays Mrs </a:t>
            </a:r>
            <a:r>
              <a:rPr lang="en-GB" sz="2400" dirty="0">
                <a:latin typeface="Calibri" panose="020F0502020204030204" pitchFamily="34" charset="0"/>
                <a:cs typeface="Calibri" panose="020F0502020204030204" pitchFamily="34" charset="0"/>
              </a:rPr>
              <a:t>Johnson </a:t>
            </a:r>
            <a:r>
              <a:rPr lang="en-GB" sz="2400" dirty="0" smtClean="0">
                <a:latin typeface="Calibri" panose="020F0502020204030204" pitchFamily="34" charset="0"/>
                <a:cs typeface="Calibri" panose="020F0502020204030204" pitchFamily="34" charset="0"/>
              </a:rPr>
              <a:t>and Mrs Bradley will have </a:t>
            </a:r>
            <a:r>
              <a:rPr lang="en-GB" sz="2400" dirty="0">
                <a:latin typeface="Calibri" panose="020F0502020204030204" pitchFamily="34" charset="0"/>
                <a:cs typeface="Calibri" panose="020F0502020204030204" pitchFamily="34" charset="0"/>
              </a:rPr>
              <a:t>some planning time </a:t>
            </a:r>
            <a:r>
              <a:rPr lang="en-GB" sz="2400" dirty="0" smtClean="0">
                <a:latin typeface="Calibri" panose="020F0502020204030204" pitchFamily="34" charset="0"/>
                <a:cs typeface="Calibri" panose="020F0502020204030204" pitchFamily="34" charset="0"/>
              </a:rPr>
              <a:t>in the afternoon so </a:t>
            </a:r>
            <a:r>
              <a:rPr lang="en-GB" sz="2400" dirty="0">
                <a:latin typeface="Calibri" panose="020F0502020204030204" pitchFamily="34" charset="0"/>
                <a:cs typeface="Calibri" panose="020F0502020204030204" pitchFamily="34" charset="0"/>
              </a:rPr>
              <a:t>Mrs </a:t>
            </a:r>
            <a:r>
              <a:rPr lang="en-GB" sz="2400" dirty="0" smtClean="0">
                <a:latin typeface="Calibri" panose="020F0502020204030204" pitchFamily="34" charset="0"/>
                <a:cs typeface="Calibri" panose="020F0502020204030204" pitchFamily="34" charset="0"/>
              </a:rPr>
              <a:t>Bullen </a:t>
            </a:r>
            <a:r>
              <a:rPr lang="en-GB" sz="2400" dirty="0" smtClean="0">
                <a:latin typeface="Calibri" panose="020F0502020204030204" pitchFamily="34" charset="0"/>
                <a:cs typeface="Calibri" panose="020F0502020204030204" pitchFamily="34" charset="0"/>
              </a:rPr>
              <a:t>and Mr Manning will be in 3J </a:t>
            </a:r>
            <a:r>
              <a:rPr lang="en-GB" sz="2400" dirty="0" smtClean="0">
                <a:latin typeface="Calibri" panose="020F0502020204030204" pitchFamily="34" charset="0"/>
                <a:cs typeface="Calibri" panose="020F0502020204030204" pitchFamily="34" charset="0"/>
              </a:rPr>
              <a:t>and Mrs </a:t>
            </a:r>
            <a:r>
              <a:rPr lang="en-GB" sz="2400" dirty="0" smtClean="0">
                <a:latin typeface="Calibri" panose="020F0502020204030204" pitchFamily="34" charset="0"/>
                <a:cs typeface="Calibri" panose="020F0502020204030204" pitchFamily="34" charset="0"/>
              </a:rPr>
              <a:t>Jones, Miss Harris and Mrs </a:t>
            </a:r>
            <a:r>
              <a:rPr lang="en-GB" sz="2400" dirty="0" err="1" smtClean="0">
                <a:latin typeface="Calibri" panose="020F0502020204030204" pitchFamily="34" charset="0"/>
                <a:cs typeface="Calibri" panose="020F0502020204030204" pitchFamily="34" charset="0"/>
              </a:rPr>
              <a:t>Buksh</a:t>
            </a:r>
            <a:r>
              <a:rPr lang="en-GB" sz="2400" dirty="0" smtClean="0">
                <a:latin typeface="Calibri" panose="020F0502020204030204" pitchFamily="34" charset="0"/>
                <a:cs typeface="Calibri" panose="020F0502020204030204" pitchFamily="34" charset="0"/>
              </a:rPr>
              <a:t> will be </a:t>
            </a:r>
            <a:r>
              <a:rPr lang="en-GB" sz="2400" dirty="0">
                <a:latin typeface="Calibri" panose="020F0502020204030204" pitchFamily="34" charset="0"/>
                <a:cs typeface="Calibri" panose="020F0502020204030204" pitchFamily="34" charset="0"/>
              </a:rPr>
              <a:t>in </a:t>
            </a:r>
            <a:r>
              <a:rPr lang="en-GB" sz="2400" dirty="0" smtClean="0">
                <a:latin typeface="Calibri" panose="020F0502020204030204" pitchFamily="34" charset="0"/>
                <a:cs typeface="Calibri" panose="020F0502020204030204" pitchFamily="34" charset="0"/>
              </a:rPr>
              <a:t>3B.</a:t>
            </a:r>
          </a:p>
          <a:p>
            <a:pPr fontAlgn="t"/>
            <a:r>
              <a:rPr lang="en-GB" sz="2400" dirty="0" smtClean="0">
                <a:latin typeface="Calibri" panose="020F0502020204030204" pitchFamily="34" charset="0"/>
                <a:cs typeface="Calibri" panose="020F0502020204030204" pitchFamily="34" charset="0"/>
              </a:rPr>
              <a:t>We </a:t>
            </a:r>
            <a:r>
              <a:rPr lang="en-GB" sz="2400" dirty="0">
                <a:latin typeface="Calibri" panose="020F0502020204030204" pitchFamily="34" charset="0"/>
                <a:cs typeface="Calibri" panose="020F0502020204030204" pitchFamily="34" charset="0"/>
              </a:rPr>
              <a:t>have an open door policy. If you have any issues please speak to a member of staff at </a:t>
            </a:r>
            <a:r>
              <a:rPr lang="en-GB" sz="2400" dirty="0" smtClean="0">
                <a:latin typeface="Calibri" panose="020F0502020204030204" pitchFamily="34" charset="0"/>
                <a:cs typeface="Calibri" panose="020F0502020204030204" pitchFamily="34" charset="0"/>
              </a:rPr>
              <a:t>3pm.  </a:t>
            </a:r>
            <a:endParaRPr lang="en-GB" sz="2400" dirty="0">
              <a:latin typeface="Calibri" panose="020F0502020204030204" pitchFamily="34" charset="0"/>
              <a:cs typeface="Calibri" panose="020F0502020204030204" pitchFamily="34" charset="0"/>
            </a:endParaRPr>
          </a:p>
          <a:p>
            <a:endParaRPr lang="en-GB" dirty="0"/>
          </a:p>
        </p:txBody>
      </p:sp>
      <p:sp>
        <p:nvSpPr>
          <p:cNvPr id="3" name="Title 2"/>
          <p:cNvSpPr>
            <a:spLocks noGrp="1"/>
          </p:cNvSpPr>
          <p:nvPr>
            <p:ph type="title"/>
          </p:nvPr>
        </p:nvSpPr>
        <p:spPr/>
        <p:txBody>
          <a:bodyPr/>
          <a:lstStyle/>
          <a:p>
            <a:r>
              <a:rPr lang="en-GB" dirty="0" smtClean="0"/>
              <a:t>Staff</a:t>
            </a:r>
            <a:endParaRPr lang="en-GB" dirty="0"/>
          </a:p>
        </p:txBody>
      </p:sp>
    </p:spTree>
    <p:extLst>
      <p:ext uri="{BB962C8B-B14F-4D97-AF65-F5344CB8AC3E}">
        <p14:creationId xmlns:p14="http://schemas.microsoft.com/office/powerpoint/2010/main" val="18878763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Bef>
                <a:spcPts val="0"/>
              </a:spcBef>
              <a:buFont typeface="Arial" pitchFamily="34" charset="0"/>
              <a:buChar char="•"/>
              <a:defRPr/>
            </a:pPr>
            <a:r>
              <a:rPr lang="en-GB" sz="2400" dirty="0" smtClean="0">
                <a:latin typeface="Calibri" panose="020F0502020204030204" pitchFamily="34" charset="0"/>
                <a:cs typeface="Calibri" panose="020F0502020204030204" pitchFamily="34" charset="0"/>
              </a:rPr>
              <a:t>The school door opens at 8.40am for 15 minutes. Your child is late after this.</a:t>
            </a:r>
          </a:p>
          <a:p>
            <a:pPr>
              <a:spcBef>
                <a:spcPts val="0"/>
              </a:spcBef>
              <a:buFont typeface="Arial" pitchFamily="34" charset="0"/>
              <a:buChar char="•"/>
              <a:defRPr/>
            </a:pPr>
            <a:r>
              <a:rPr lang="en-GB" sz="2400" dirty="0" smtClean="0">
                <a:latin typeface="Calibri" panose="020F0502020204030204" pitchFamily="34" charset="0"/>
                <a:cs typeface="Calibri" panose="020F0502020204030204" pitchFamily="34" charset="0"/>
              </a:rPr>
              <a:t>The </a:t>
            </a:r>
            <a:r>
              <a:rPr lang="en-GB" sz="2400" dirty="0">
                <a:latin typeface="Calibri" panose="020F0502020204030204" pitchFamily="34" charset="0"/>
                <a:cs typeface="Calibri" panose="020F0502020204030204" pitchFamily="34" charset="0"/>
              </a:rPr>
              <a:t>minimum national attendance expectation is 96%.</a:t>
            </a:r>
          </a:p>
          <a:p>
            <a:pPr>
              <a:spcBef>
                <a:spcPts val="0"/>
              </a:spcBef>
              <a:buFont typeface="Arial" pitchFamily="34" charset="0"/>
              <a:buChar char="•"/>
              <a:defRPr/>
            </a:pPr>
            <a:r>
              <a:rPr lang="en-GB" sz="2400" dirty="0">
                <a:latin typeface="Calibri" panose="020F0502020204030204" pitchFamily="34" charset="0"/>
                <a:cs typeface="Calibri" panose="020F0502020204030204" pitchFamily="34" charset="0"/>
              </a:rPr>
              <a:t>Please ensure that your child attends school everyday to keep their attendance above 96%. </a:t>
            </a:r>
            <a:endParaRPr lang="en-GB" sz="2400" dirty="0" smtClean="0">
              <a:latin typeface="Calibri" panose="020F0502020204030204" pitchFamily="34" charset="0"/>
              <a:cs typeface="Calibri" panose="020F0502020204030204" pitchFamily="34" charset="0"/>
            </a:endParaRPr>
          </a:p>
          <a:p>
            <a:pPr>
              <a:spcBef>
                <a:spcPts val="0"/>
              </a:spcBef>
              <a:buFont typeface="Arial" pitchFamily="34" charset="0"/>
              <a:buChar char="•"/>
              <a:defRPr/>
            </a:pPr>
            <a:r>
              <a:rPr lang="en-GB" sz="2400" dirty="0" smtClean="0">
                <a:latin typeface="Calibri" panose="020F0502020204030204" pitchFamily="34" charset="0"/>
                <a:cs typeface="Calibri" panose="020F0502020204030204" pitchFamily="34" charset="0"/>
              </a:rPr>
              <a:t>Every day is important so please try to book holidays and appointments out of school hours.</a:t>
            </a:r>
            <a:endParaRPr lang="en-GB" sz="2400" dirty="0">
              <a:latin typeface="Calibri" panose="020F0502020204030204" pitchFamily="34" charset="0"/>
              <a:cs typeface="Calibri" panose="020F0502020204030204" pitchFamily="34" charset="0"/>
            </a:endParaRPr>
          </a:p>
          <a:p>
            <a:pPr>
              <a:spcBef>
                <a:spcPts val="0"/>
              </a:spcBef>
              <a:buFont typeface="Arial" pitchFamily="34" charset="0"/>
              <a:buChar char="•"/>
              <a:defRPr/>
            </a:pPr>
            <a:r>
              <a:rPr lang="en-GB" sz="2400" dirty="0" smtClean="0">
                <a:latin typeface="Calibri" panose="020F0502020204030204" pitchFamily="34" charset="0"/>
                <a:cs typeface="Calibri" panose="020F0502020204030204" pitchFamily="34" charset="0"/>
              </a:rPr>
              <a:t>If </a:t>
            </a:r>
            <a:r>
              <a:rPr lang="en-GB" sz="2400" dirty="0">
                <a:latin typeface="Calibri" panose="020F0502020204030204" pitchFamily="34" charset="0"/>
                <a:cs typeface="Calibri" panose="020F0502020204030204" pitchFamily="34" charset="0"/>
              </a:rPr>
              <a:t>they are not in school then they are not learning and are missing out on learning valuable new skills. </a:t>
            </a:r>
          </a:p>
          <a:p>
            <a:endParaRPr lang="en-GB" dirty="0"/>
          </a:p>
        </p:txBody>
      </p:sp>
      <p:sp>
        <p:nvSpPr>
          <p:cNvPr id="3" name="Title 2"/>
          <p:cNvSpPr>
            <a:spLocks noGrp="1"/>
          </p:cNvSpPr>
          <p:nvPr>
            <p:ph type="title"/>
          </p:nvPr>
        </p:nvSpPr>
        <p:spPr/>
        <p:txBody>
          <a:bodyPr/>
          <a:lstStyle/>
          <a:p>
            <a:r>
              <a:rPr lang="en-GB" dirty="0" smtClean="0"/>
              <a:t>Attendance and Punctuality</a:t>
            </a:r>
            <a:endParaRPr lang="en-GB" dirty="0"/>
          </a:p>
        </p:txBody>
      </p:sp>
    </p:spTree>
    <p:extLst>
      <p:ext uri="{BB962C8B-B14F-4D97-AF65-F5344CB8AC3E}">
        <p14:creationId xmlns:p14="http://schemas.microsoft.com/office/powerpoint/2010/main" val="918943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73050" lvl="0" indent="-273050" fontAlgn="base">
              <a:spcBef>
                <a:spcPct val="20000"/>
              </a:spcBef>
              <a:spcAft>
                <a:spcPct val="0"/>
              </a:spcAft>
              <a:buClr>
                <a:srgbClr val="629DD1"/>
              </a:buClr>
              <a:buSzPct val="100000"/>
              <a:buFont typeface="Symbol" pitchFamily="18" charset="2"/>
              <a:buChar char=""/>
            </a:pPr>
            <a:r>
              <a:rPr lang="en-GB" altLang="en-US" sz="2400" dirty="0">
                <a:solidFill>
                  <a:srgbClr val="242852"/>
                </a:solidFill>
                <a:latin typeface="Calibri" panose="020F0502020204030204" pitchFamily="34" charset="0"/>
                <a:cs typeface="Calibri" panose="020F0502020204030204" pitchFamily="34" charset="0"/>
              </a:rPr>
              <a:t>The children all look very smart – thank you.</a:t>
            </a:r>
          </a:p>
          <a:p>
            <a:pPr marL="273050" lvl="0" indent="-273050" fontAlgn="base">
              <a:spcBef>
                <a:spcPct val="20000"/>
              </a:spcBef>
              <a:spcAft>
                <a:spcPct val="0"/>
              </a:spcAft>
              <a:buClr>
                <a:srgbClr val="629DD1"/>
              </a:buClr>
              <a:buSzPct val="100000"/>
              <a:buFont typeface="Symbol" pitchFamily="18" charset="2"/>
              <a:buChar char=""/>
            </a:pPr>
            <a:r>
              <a:rPr lang="en-GB" altLang="en-US" sz="2400" dirty="0">
                <a:solidFill>
                  <a:srgbClr val="242852"/>
                </a:solidFill>
                <a:latin typeface="Calibri" panose="020F0502020204030204" pitchFamily="34" charset="0"/>
                <a:cs typeface="Calibri" panose="020F0502020204030204" pitchFamily="34" charset="0"/>
              </a:rPr>
              <a:t>Please remember that all footwear should be plain black.</a:t>
            </a:r>
          </a:p>
          <a:p>
            <a:pPr marL="273050" lvl="0" indent="-273050" fontAlgn="base">
              <a:spcBef>
                <a:spcPct val="20000"/>
              </a:spcBef>
              <a:spcAft>
                <a:spcPct val="0"/>
              </a:spcAft>
              <a:buClr>
                <a:srgbClr val="629DD1"/>
              </a:buClr>
              <a:buSzPct val="100000"/>
              <a:buFont typeface="Symbol" pitchFamily="18" charset="2"/>
              <a:buChar char=""/>
            </a:pPr>
            <a:r>
              <a:rPr lang="en-GB" altLang="en-US" sz="2400" dirty="0">
                <a:solidFill>
                  <a:srgbClr val="242852"/>
                </a:solidFill>
                <a:latin typeface="Calibri" panose="020F0502020204030204" pitchFamily="34" charset="0"/>
                <a:cs typeface="Calibri" panose="020F0502020204030204" pitchFamily="34" charset="0"/>
              </a:rPr>
              <a:t>Please write your child’s name in all their belongings.</a:t>
            </a:r>
          </a:p>
          <a:p>
            <a:pPr marL="273050" lvl="0" indent="-273050" fontAlgn="base">
              <a:spcBef>
                <a:spcPct val="20000"/>
              </a:spcBef>
              <a:spcAft>
                <a:spcPct val="0"/>
              </a:spcAft>
              <a:buClr>
                <a:srgbClr val="629DD1"/>
              </a:buClr>
              <a:buSzPct val="100000"/>
              <a:buFont typeface="Symbol" pitchFamily="18" charset="2"/>
              <a:buChar char=""/>
            </a:pPr>
            <a:r>
              <a:rPr lang="en-GB" altLang="en-US" sz="2400" dirty="0">
                <a:solidFill>
                  <a:srgbClr val="242852"/>
                </a:solidFill>
                <a:latin typeface="Calibri" panose="020F0502020204030204" pitchFamily="34" charset="0"/>
                <a:cs typeface="Calibri" panose="020F0502020204030204" pitchFamily="34" charset="0"/>
              </a:rPr>
              <a:t>Headscarves need to be plain and short.</a:t>
            </a:r>
          </a:p>
          <a:p>
            <a:pPr marL="273050" lvl="0" indent="-273050" fontAlgn="base">
              <a:spcBef>
                <a:spcPct val="20000"/>
              </a:spcBef>
              <a:spcAft>
                <a:spcPct val="0"/>
              </a:spcAft>
              <a:buClr>
                <a:srgbClr val="629DD1"/>
              </a:buClr>
              <a:buSzPct val="100000"/>
              <a:buFont typeface="Symbol" pitchFamily="18" charset="2"/>
              <a:buChar char=""/>
            </a:pPr>
            <a:r>
              <a:rPr lang="en-GB" altLang="en-US" sz="2400" dirty="0">
                <a:solidFill>
                  <a:srgbClr val="242852"/>
                </a:solidFill>
                <a:latin typeface="Calibri" panose="020F0502020204030204" pitchFamily="34" charset="0"/>
                <a:cs typeface="Calibri" panose="020F0502020204030204" pitchFamily="34" charset="0"/>
              </a:rPr>
              <a:t>Nail polish is not worn for school.</a:t>
            </a:r>
          </a:p>
          <a:p>
            <a:pPr marL="273050" lvl="0" indent="-273050" fontAlgn="base">
              <a:spcBef>
                <a:spcPct val="20000"/>
              </a:spcBef>
              <a:spcAft>
                <a:spcPct val="0"/>
              </a:spcAft>
              <a:buClr>
                <a:srgbClr val="629DD1"/>
              </a:buClr>
              <a:buSzPct val="100000"/>
              <a:buFont typeface="Symbol" pitchFamily="18" charset="2"/>
              <a:buChar char=""/>
            </a:pPr>
            <a:r>
              <a:rPr lang="en-GB" altLang="en-US" sz="2400" dirty="0">
                <a:solidFill>
                  <a:srgbClr val="242852"/>
                </a:solidFill>
                <a:latin typeface="Calibri" panose="020F0502020204030204" pitchFamily="34" charset="0"/>
                <a:cs typeface="Calibri" panose="020F0502020204030204" pitchFamily="34" charset="0"/>
              </a:rPr>
              <a:t>Only stud earrings should be worn for school. </a:t>
            </a:r>
            <a:endParaRPr lang="en-GB" altLang="en-US" sz="2400" dirty="0" smtClean="0">
              <a:solidFill>
                <a:srgbClr val="242852"/>
              </a:solidFill>
              <a:latin typeface="Calibri" panose="020F0502020204030204" pitchFamily="34" charset="0"/>
              <a:cs typeface="Calibri" panose="020F0502020204030204" pitchFamily="34" charset="0"/>
            </a:endParaRPr>
          </a:p>
          <a:p>
            <a:pPr marL="273050" lvl="0" indent="-273050" fontAlgn="base">
              <a:spcBef>
                <a:spcPct val="20000"/>
              </a:spcBef>
              <a:spcAft>
                <a:spcPct val="0"/>
              </a:spcAft>
              <a:buClr>
                <a:srgbClr val="629DD1"/>
              </a:buClr>
              <a:buSzPct val="100000"/>
              <a:buFont typeface="Symbol" pitchFamily="18" charset="2"/>
              <a:buChar char=""/>
            </a:pPr>
            <a:r>
              <a:rPr lang="en-GB" altLang="en-US" sz="2400" dirty="0" smtClean="0">
                <a:solidFill>
                  <a:srgbClr val="242852"/>
                </a:solidFill>
                <a:latin typeface="Calibri" panose="020F0502020204030204" pitchFamily="34" charset="0"/>
                <a:cs typeface="Calibri" panose="020F0502020204030204" pitchFamily="34" charset="0"/>
              </a:rPr>
              <a:t>No other jewellery should be worn.</a:t>
            </a:r>
            <a:endParaRPr lang="en-GB" altLang="en-US" sz="2400" dirty="0">
              <a:solidFill>
                <a:srgbClr val="242852"/>
              </a:solidFill>
              <a:latin typeface="Calibri" panose="020F0502020204030204" pitchFamily="34" charset="0"/>
              <a:cs typeface="Calibri" panose="020F0502020204030204" pitchFamily="34" charset="0"/>
            </a:endParaRPr>
          </a:p>
          <a:p>
            <a:endParaRPr lang="en-GB" dirty="0"/>
          </a:p>
        </p:txBody>
      </p:sp>
      <p:sp>
        <p:nvSpPr>
          <p:cNvPr id="3" name="Title 2"/>
          <p:cNvSpPr>
            <a:spLocks noGrp="1"/>
          </p:cNvSpPr>
          <p:nvPr>
            <p:ph type="title"/>
          </p:nvPr>
        </p:nvSpPr>
        <p:spPr/>
        <p:txBody>
          <a:bodyPr/>
          <a:lstStyle/>
          <a:p>
            <a:pPr algn="ctr"/>
            <a:r>
              <a:rPr lang="en-GB" dirty="0" smtClean="0"/>
              <a:t>Uniform</a:t>
            </a:r>
            <a:endParaRPr lang="en-GB" dirty="0"/>
          </a:p>
        </p:txBody>
      </p:sp>
    </p:spTree>
    <p:extLst>
      <p:ext uri="{BB962C8B-B14F-4D97-AF65-F5344CB8AC3E}">
        <p14:creationId xmlns:p14="http://schemas.microsoft.com/office/powerpoint/2010/main" val="3653051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273050" lvl="0" indent="-273050" fontAlgn="base">
              <a:spcBef>
                <a:spcPct val="20000"/>
              </a:spcBef>
              <a:spcAft>
                <a:spcPct val="0"/>
              </a:spcAft>
              <a:buClr>
                <a:srgbClr val="629DD1"/>
              </a:buClr>
              <a:buSzPct val="100000"/>
              <a:buFont typeface="Symbol" pitchFamily="18" charset="2"/>
              <a:buChar char=""/>
            </a:pPr>
            <a:r>
              <a:rPr lang="en-GB" altLang="en-US" sz="2400" dirty="0">
                <a:solidFill>
                  <a:srgbClr val="242852"/>
                </a:solidFill>
                <a:latin typeface="Calibri" panose="020F0502020204030204" pitchFamily="34" charset="0"/>
                <a:cs typeface="Calibri" panose="020F0502020204030204" pitchFamily="34" charset="0"/>
              </a:rPr>
              <a:t>We expect the pupils to follow the values of our school: </a:t>
            </a:r>
            <a:endParaRPr lang="en-GB" altLang="en-US" sz="2400" dirty="0" smtClean="0">
              <a:solidFill>
                <a:srgbClr val="242852"/>
              </a:solidFill>
              <a:latin typeface="Calibri" panose="020F0502020204030204" pitchFamily="34" charset="0"/>
              <a:cs typeface="Calibri" panose="020F0502020204030204" pitchFamily="34" charset="0"/>
            </a:endParaRPr>
          </a:p>
          <a:p>
            <a:pPr marL="273050" lvl="0" indent="-273050" fontAlgn="base">
              <a:spcBef>
                <a:spcPct val="20000"/>
              </a:spcBef>
              <a:spcAft>
                <a:spcPct val="0"/>
              </a:spcAft>
              <a:buClr>
                <a:srgbClr val="629DD1"/>
              </a:buClr>
              <a:buSzPct val="100000"/>
              <a:buFont typeface="Symbol" pitchFamily="18" charset="2"/>
              <a:buChar char=""/>
            </a:pPr>
            <a:r>
              <a:rPr lang="en-GB" altLang="en-US" sz="2400" dirty="0" smtClean="0">
                <a:solidFill>
                  <a:srgbClr val="242852"/>
                </a:solidFill>
                <a:latin typeface="Calibri" panose="020F0502020204030204" pitchFamily="34" charset="0"/>
                <a:cs typeface="Calibri" panose="020F0502020204030204" pitchFamily="34" charset="0"/>
              </a:rPr>
              <a:t>Respect</a:t>
            </a:r>
            <a:r>
              <a:rPr lang="en-GB" altLang="en-US" sz="2400" dirty="0">
                <a:solidFill>
                  <a:srgbClr val="242852"/>
                </a:solidFill>
                <a:latin typeface="Calibri" panose="020F0502020204030204" pitchFamily="34" charset="0"/>
                <a:cs typeface="Calibri" panose="020F0502020204030204" pitchFamily="34" charset="0"/>
              </a:rPr>
              <a:t>, </a:t>
            </a:r>
            <a:endParaRPr lang="en-GB" altLang="en-US" sz="2400" dirty="0" smtClean="0">
              <a:solidFill>
                <a:srgbClr val="242852"/>
              </a:solidFill>
              <a:latin typeface="Calibri" panose="020F0502020204030204" pitchFamily="34" charset="0"/>
              <a:cs typeface="Calibri" panose="020F0502020204030204" pitchFamily="34" charset="0"/>
            </a:endParaRPr>
          </a:p>
          <a:p>
            <a:pPr marL="273050" lvl="0" indent="-273050" fontAlgn="base">
              <a:spcBef>
                <a:spcPct val="20000"/>
              </a:spcBef>
              <a:spcAft>
                <a:spcPct val="0"/>
              </a:spcAft>
              <a:buClr>
                <a:srgbClr val="629DD1"/>
              </a:buClr>
              <a:buSzPct val="100000"/>
              <a:buFont typeface="Symbol" pitchFamily="18" charset="2"/>
              <a:buChar char=""/>
            </a:pPr>
            <a:r>
              <a:rPr lang="en-GB" altLang="en-US" sz="2400" dirty="0" smtClean="0">
                <a:solidFill>
                  <a:srgbClr val="242852"/>
                </a:solidFill>
                <a:latin typeface="Calibri" panose="020F0502020204030204" pitchFamily="34" charset="0"/>
                <a:cs typeface="Calibri" panose="020F0502020204030204" pitchFamily="34" charset="0"/>
              </a:rPr>
              <a:t>Friendship</a:t>
            </a:r>
            <a:r>
              <a:rPr lang="en-GB" altLang="en-US" sz="2400" dirty="0">
                <a:solidFill>
                  <a:srgbClr val="242852"/>
                </a:solidFill>
                <a:latin typeface="Calibri" panose="020F0502020204030204" pitchFamily="34" charset="0"/>
                <a:cs typeface="Calibri" panose="020F0502020204030204" pitchFamily="34" charset="0"/>
              </a:rPr>
              <a:t>, </a:t>
            </a:r>
            <a:endParaRPr lang="en-GB" altLang="en-US" sz="2400" dirty="0" smtClean="0">
              <a:solidFill>
                <a:srgbClr val="242852"/>
              </a:solidFill>
              <a:latin typeface="Calibri" panose="020F0502020204030204" pitchFamily="34" charset="0"/>
              <a:cs typeface="Calibri" panose="020F0502020204030204" pitchFamily="34" charset="0"/>
            </a:endParaRPr>
          </a:p>
          <a:p>
            <a:pPr marL="273050" lvl="0" indent="-273050" fontAlgn="base">
              <a:spcBef>
                <a:spcPct val="20000"/>
              </a:spcBef>
              <a:spcAft>
                <a:spcPct val="0"/>
              </a:spcAft>
              <a:buClr>
                <a:srgbClr val="629DD1"/>
              </a:buClr>
              <a:buSzPct val="100000"/>
              <a:buFont typeface="Symbol" pitchFamily="18" charset="2"/>
              <a:buChar char=""/>
            </a:pPr>
            <a:r>
              <a:rPr lang="en-GB" altLang="en-US" sz="2400" dirty="0" smtClean="0">
                <a:solidFill>
                  <a:srgbClr val="242852"/>
                </a:solidFill>
                <a:latin typeface="Calibri" panose="020F0502020204030204" pitchFamily="34" charset="0"/>
                <a:cs typeface="Calibri" panose="020F0502020204030204" pitchFamily="34" charset="0"/>
              </a:rPr>
              <a:t>Love,</a:t>
            </a:r>
          </a:p>
          <a:p>
            <a:pPr marL="273050" lvl="0" indent="-273050" fontAlgn="base">
              <a:spcBef>
                <a:spcPct val="20000"/>
              </a:spcBef>
              <a:spcAft>
                <a:spcPct val="0"/>
              </a:spcAft>
              <a:buClr>
                <a:srgbClr val="629DD1"/>
              </a:buClr>
              <a:buSzPct val="100000"/>
              <a:buFont typeface="Symbol" pitchFamily="18" charset="2"/>
              <a:buChar char=""/>
            </a:pPr>
            <a:r>
              <a:rPr lang="en-GB" altLang="en-US" sz="2400" dirty="0" smtClean="0">
                <a:solidFill>
                  <a:srgbClr val="242852"/>
                </a:solidFill>
                <a:latin typeface="Calibri" panose="020F0502020204030204" pitchFamily="34" charset="0"/>
                <a:cs typeface="Calibri" panose="020F0502020204030204" pitchFamily="34" charset="0"/>
              </a:rPr>
              <a:t>Creativity</a:t>
            </a:r>
            <a:r>
              <a:rPr lang="en-GB" altLang="en-US" sz="2400" dirty="0">
                <a:solidFill>
                  <a:srgbClr val="242852"/>
                </a:solidFill>
                <a:latin typeface="Calibri" panose="020F0502020204030204" pitchFamily="34" charset="0"/>
                <a:cs typeface="Calibri" panose="020F0502020204030204" pitchFamily="34" charset="0"/>
              </a:rPr>
              <a:t>. </a:t>
            </a:r>
            <a:endParaRPr lang="en-GB" altLang="en-US" sz="2400" dirty="0" smtClean="0">
              <a:solidFill>
                <a:srgbClr val="242852"/>
              </a:solidFill>
              <a:latin typeface="Calibri" panose="020F0502020204030204" pitchFamily="34" charset="0"/>
              <a:cs typeface="Calibri" panose="020F0502020204030204" pitchFamily="34" charset="0"/>
            </a:endParaRPr>
          </a:p>
          <a:p>
            <a:pPr marL="273050" lvl="0" indent="-273050" fontAlgn="base">
              <a:spcBef>
                <a:spcPct val="20000"/>
              </a:spcBef>
              <a:spcAft>
                <a:spcPct val="0"/>
              </a:spcAft>
              <a:buClr>
                <a:srgbClr val="629DD1"/>
              </a:buClr>
              <a:buSzPct val="100000"/>
              <a:buFont typeface="Symbol" pitchFamily="18" charset="2"/>
              <a:buChar char=""/>
            </a:pPr>
            <a:endParaRPr lang="en-GB" altLang="en-US" sz="2400" dirty="0">
              <a:solidFill>
                <a:srgbClr val="242852"/>
              </a:solidFill>
              <a:latin typeface="Calibri" panose="020F0502020204030204" pitchFamily="34" charset="0"/>
              <a:cs typeface="Calibri" panose="020F0502020204030204" pitchFamily="34" charset="0"/>
            </a:endParaRPr>
          </a:p>
          <a:p>
            <a:pPr marL="273050" indent="-273050" fontAlgn="base">
              <a:spcBef>
                <a:spcPct val="20000"/>
              </a:spcBef>
              <a:spcAft>
                <a:spcPct val="0"/>
              </a:spcAft>
              <a:buClr>
                <a:srgbClr val="629DD1"/>
              </a:buClr>
              <a:buSzPct val="100000"/>
              <a:buFont typeface="Symbol" pitchFamily="18" charset="2"/>
              <a:buChar char=""/>
            </a:pPr>
            <a:r>
              <a:rPr lang="en-GB" altLang="en-US" sz="2400" dirty="0" smtClean="0">
                <a:solidFill>
                  <a:srgbClr val="242852"/>
                </a:solidFill>
                <a:latin typeface="Calibri" panose="020F0502020204030204" pitchFamily="34" charset="0"/>
                <a:cs typeface="Calibri" panose="020F0502020204030204" pitchFamily="34" charset="0"/>
              </a:rPr>
              <a:t>Anyone </a:t>
            </a:r>
            <a:r>
              <a:rPr lang="en-GB" altLang="en-US" sz="2400" dirty="0">
                <a:solidFill>
                  <a:srgbClr val="242852"/>
                </a:solidFill>
                <a:latin typeface="Calibri" panose="020F0502020204030204" pitchFamily="34" charset="0"/>
                <a:cs typeface="Calibri" panose="020F0502020204030204" pitchFamily="34" charset="0"/>
              </a:rPr>
              <a:t>who does not follow our values will have consequences</a:t>
            </a:r>
            <a:r>
              <a:rPr lang="en-GB" altLang="en-US" sz="2400" dirty="0" smtClean="0">
                <a:solidFill>
                  <a:srgbClr val="242852"/>
                </a:solidFill>
                <a:latin typeface="Calibri" panose="020F0502020204030204" pitchFamily="34" charset="0"/>
                <a:cs typeface="Calibri" panose="020F0502020204030204" pitchFamily="34" charset="0"/>
              </a:rPr>
              <a:t>. </a:t>
            </a:r>
            <a:endParaRPr lang="en-GB" altLang="en-US" sz="2400" dirty="0" smtClean="0">
              <a:solidFill>
                <a:srgbClr val="242852"/>
              </a:solidFill>
              <a:latin typeface="Calibri" panose="020F0502020204030204" pitchFamily="34" charset="0"/>
              <a:cs typeface="Calibri" panose="020F0502020204030204" pitchFamily="34" charset="0"/>
            </a:endParaRPr>
          </a:p>
          <a:p>
            <a:pPr marL="273050" indent="-273050" fontAlgn="base">
              <a:spcBef>
                <a:spcPct val="20000"/>
              </a:spcBef>
              <a:spcAft>
                <a:spcPct val="0"/>
              </a:spcAft>
              <a:buClr>
                <a:srgbClr val="629DD1"/>
              </a:buClr>
              <a:buSzPct val="100000"/>
              <a:buFont typeface="Symbol" pitchFamily="18" charset="2"/>
              <a:buChar char=""/>
            </a:pPr>
            <a:r>
              <a:rPr lang="en-GB" altLang="en-US" sz="2400" dirty="0" smtClean="0">
                <a:latin typeface="Calibri" panose="020F0502020204030204" pitchFamily="34" charset="0"/>
                <a:cs typeface="Calibri" panose="020F0502020204030204" pitchFamily="34" charset="0"/>
              </a:rPr>
              <a:t>4 </a:t>
            </a:r>
            <a:r>
              <a:rPr lang="en-GB" altLang="en-US" sz="2400" dirty="0">
                <a:latin typeface="Calibri" panose="020F0502020204030204" pitchFamily="34" charset="0"/>
                <a:cs typeface="Calibri" panose="020F0502020204030204" pitchFamily="34" charset="0"/>
              </a:rPr>
              <a:t>children a week will wear the Values badge as a reward for following the values</a:t>
            </a:r>
            <a:r>
              <a:rPr lang="en-GB" altLang="en-US" sz="2400" dirty="0" smtClean="0">
                <a:latin typeface="Calibri" panose="020F0502020204030204" pitchFamily="34" charset="0"/>
                <a:cs typeface="Calibri" panose="020F0502020204030204" pitchFamily="34" charset="0"/>
              </a:rPr>
              <a:t>.</a:t>
            </a:r>
            <a:endParaRPr lang="en-GB" altLang="en-US" sz="2400" dirty="0">
              <a:solidFill>
                <a:srgbClr val="242852"/>
              </a:solidFill>
              <a:latin typeface="Calibri" panose="020F0502020204030204" pitchFamily="34" charset="0"/>
              <a:cs typeface="Calibri" panose="020F0502020204030204" pitchFamily="34" charset="0"/>
            </a:endParaRPr>
          </a:p>
          <a:p>
            <a:pPr marL="273050" lvl="0" indent="-273050" fontAlgn="base">
              <a:spcBef>
                <a:spcPct val="20000"/>
              </a:spcBef>
              <a:spcAft>
                <a:spcPct val="0"/>
              </a:spcAft>
              <a:buClr>
                <a:srgbClr val="629DD1"/>
              </a:buClr>
              <a:buSzPct val="100000"/>
              <a:buFont typeface="Symbol" pitchFamily="18" charset="2"/>
              <a:buChar char=""/>
            </a:pPr>
            <a:r>
              <a:rPr lang="en-GB" altLang="en-US" sz="2400" dirty="0" smtClean="0">
                <a:solidFill>
                  <a:srgbClr val="242852"/>
                </a:solidFill>
                <a:latin typeface="Calibri" panose="020F0502020204030204" pitchFamily="34" charset="0"/>
                <a:cs typeface="Calibri" panose="020F0502020204030204" pitchFamily="34" charset="0"/>
              </a:rPr>
              <a:t>Please support our </a:t>
            </a:r>
            <a:r>
              <a:rPr lang="en-GB" altLang="en-US" sz="2400" dirty="0" smtClean="0">
                <a:solidFill>
                  <a:srgbClr val="242852"/>
                </a:solidFill>
                <a:latin typeface="Calibri" panose="020F0502020204030204" pitchFamily="34" charset="0"/>
                <a:cs typeface="Calibri" panose="020F0502020204030204" pitchFamily="34" charset="0"/>
              </a:rPr>
              <a:t>values at home too.</a:t>
            </a:r>
            <a:endParaRPr lang="en-GB" altLang="en-US" sz="2400" dirty="0">
              <a:solidFill>
                <a:srgbClr val="242852"/>
              </a:solidFill>
              <a:latin typeface="Calibri" panose="020F0502020204030204" pitchFamily="34" charset="0"/>
              <a:cs typeface="Calibri" panose="020F0502020204030204" pitchFamily="34" charset="0"/>
            </a:endParaRPr>
          </a:p>
          <a:p>
            <a:pPr marL="109728" indent="0">
              <a:buNone/>
            </a:pPr>
            <a:endParaRPr lang="en-GB" dirty="0"/>
          </a:p>
        </p:txBody>
      </p:sp>
      <p:sp>
        <p:nvSpPr>
          <p:cNvPr id="3" name="Title 2"/>
          <p:cNvSpPr>
            <a:spLocks noGrp="1"/>
          </p:cNvSpPr>
          <p:nvPr>
            <p:ph type="title"/>
          </p:nvPr>
        </p:nvSpPr>
        <p:spPr/>
        <p:txBody>
          <a:bodyPr/>
          <a:lstStyle/>
          <a:p>
            <a:pPr algn="ctr"/>
            <a:r>
              <a:rPr lang="en-GB" dirty="0" smtClean="0"/>
              <a:t>Values</a:t>
            </a:r>
            <a:endParaRPr lang="en-GB" dirty="0"/>
          </a:p>
        </p:txBody>
      </p:sp>
    </p:spTree>
    <p:extLst>
      <p:ext uri="{BB962C8B-B14F-4D97-AF65-F5344CB8AC3E}">
        <p14:creationId xmlns:p14="http://schemas.microsoft.com/office/powerpoint/2010/main" val="33470856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lvl="0" indent="0" eaLnBrk="0" fontAlgn="base" hangingPunct="0">
              <a:spcBef>
                <a:spcPct val="20000"/>
              </a:spcBef>
              <a:spcAft>
                <a:spcPct val="0"/>
              </a:spcAft>
              <a:buClr>
                <a:srgbClr val="629DD1"/>
              </a:buClr>
              <a:buSzPct val="100000"/>
              <a:buNone/>
              <a:defRPr/>
            </a:pPr>
            <a:r>
              <a:rPr lang="en-GB" altLang="en-US" sz="2400" dirty="0">
                <a:latin typeface="Calibri" panose="020F0502020204030204" pitchFamily="34" charset="0"/>
                <a:cs typeface="Calibri" panose="020F0502020204030204" pitchFamily="34" charset="0"/>
              </a:rPr>
              <a:t>Children will earn </a:t>
            </a:r>
            <a:r>
              <a:rPr lang="en-GB" altLang="en-US" sz="2400" dirty="0" smtClean="0">
                <a:latin typeface="Calibri" panose="020F0502020204030204" pitchFamily="34" charset="0"/>
                <a:cs typeface="Calibri" panose="020F0502020204030204" pitchFamily="34" charset="0"/>
              </a:rPr>
              <a:t>dojos </a:t>
            </a:r>
            <a:r>
              <a:rPr lang="en-GB" altLang="en-US" sz="2400" dirty="0">
                <a:latin typeface="Calibri" panose="020F0502020204030204" pitchFamily="34" charset="0"/>
                <a:cs typeface="Calibri" panose="020F0502020204030204" pitchFamily="34" charset="0"/>
              </a:rPr>
              <a:t>for good manners, being helpful, working hard, doing homework, making the right choice</a:t>
            </a:r>
            <a:r>
              <a:rPr lang="en-GB" altLang="en-US" sz="2400" dirty="0" smtClean="0">
                <a:latin typeface="Calibri" panose="020F0502020204030204" pitchFamily="34" charset="0"/>
                <a:cs typeface="Calibri" panose="020F0502020204030204" pitchFamily="34" charset="0"/>
              </a:rPr>
              <a:t>…  When they get 20 dojos they get a prize from the box</a:t>
            </a:r>
            <a:r>
              <a:rPr lang="en-GB" altLang="en-US" sz="2400" dirty="0">
                <a:latin typeface="Calibri" panose="020F0502020204030204" pitchFamily="34" charset="0"/>
                <a:cs typeface="Calibri" panose="020F0502020204030204" pitchFamily="34" charset="0"/>
              </a:rPr>
              <a:t>.</a:t>
            </a:r>
            <a:endParaRPr lang="en-GB" altLang="en-US" sz="2400" dirty="0" smtClean="0">
              <a:latin typeface="Calibri" panose="020F0502020204030204" pitchFamily="34" charset="0"/>
              <a:cs typeface="Calibri" panose="020F0502020204030204" pitchFamily="34" charset="0"/>
            </a:endParaRPr>
          </a:p>
          <a:p>
            <a:pPr marL="0" lvl="0" indent="0" eaLnBrk="0" fontAlgn="base" hangingPunct="0">
              <a:spcBef>
                <a:spcPct val="20000"/>
              </a:spcBef>
              <a:spcAft>
                <a:spcPct val="0"/>
              </a:spcAft>
              <a:buClr>
                <a:srgbClr val="629DD1"/>
              </a:buClr>
              <a:buSzPct val="100000"/>
              <a:buNone/>
              <a:defRPr/>
            </a:pPr>
            <a:endParaRPr lang="en-GB" altLang="en-US" sz="2400" dirty="0">
              <a:latin typeface="Calibri" panose="020F0502020204030204" pitchFamily="34" charset="0"/>
              <a:cs typeface="Calibri" panose="020F0502020204030204" pitchFamily="34" charset="0"/>
            </a:endParaRPr>
          </a:p>
          <a:p>
            <a:pPr marL="0" lvl="0" indent="0" eaLnBrk="0" fontAlgn="base" hangingPunct="0">
              <a:spcBef>
                <a:spcPct val="20000"/>
              </a:spcBef>
              <a:spcAft>
                <a:spcPct val="0"/>
              </a:spcAft>
              <a:buClr>
                <a:srgbClr val="629DD1"/>
              </a:buClr>
              <a:buSzPct val="100000"/>
              <a:buNone/>
              <a:defRPr/>
            </a:pPr>
            <a:r>
              <a:rPr lang="en-GB" altLang="en-US" sz="2400" dirty="0" smtClean="0">
                <a:latin typeface="Calibri" panose="020F0502020204030204" pitchFamily="34" charset="0"/>
                <a:cs typeface="Calibri" panose="020F0502020204030204" pitchFamily="34" charset="0"/>
              </a:rPr>
              <a:t>Children can also get stickers for hard work too.</a:t>
            </a:r>
            <a:endParaRPr lang="en-GB" altLang="en-US" sz="2400" dirty="0">
              <a:latin typeface="Calibri" panose="020F0502020204030204" pitchFamily="34" charset="0"/>
              <a:cs typeface="Calibri" panose="020F0502020204030204" pitchFamily="34" charset="0"/>
            </a:endParaRPr>
          </a:p>
          <a:p>
            <a:pPr marL="0" lvl="0" indent="0" eaLnBrk="0" fontAlgn="base" hangingPunct="0">
              <a:spcBef>
                <a:spcPct val="20000"/>
              </a:spcBef>
              <a:spcAft>
                <a:spcPct val="0"/>
              </a:spcAft>
              <a:buClr>
                <a:srgbClr val="629DD1"/>
              </a:buClr>
              <a:buSzPct val="100000"/>
              <a:buNone/>
              <a:defRPr/>
            </a:pPr>
            <a:endParaRPr lang="en-GB" altLang="en-US" sz="2400" dirty="0" smtClean="0">
              <a:latin typeface="Calibri" panose="020F0502020204030204" pitchFamily="34" charset="0"/>
              <a:cs typeface="Calibri" panose="020F0502020204030204" pitchFamily="34" charset="0"/>
            </a:endParaRPr>
          </a:p>
          <a:p>
            <a:pPr marL="0" lvl="0" indent="0" eaLnBrk="0" fontAlgn="base" hangingPunct="0">
              <a:spcBef>
                <a:spcPct val="20000"/>
              </a:spcBef>
              <a:spcAft>
                <a:spcPct val="0"/>
              </a:spcAft>
              <a:buClr>
                <a:srgbClr val="629DD1"/>
              </a:buClr>
              <a:buSzPct val="100000"/>
              <a:buNone/>
              <a:defRPr/>
            </a:pPr>
            <a:r>
              <a:rPr lang="en-GB" altLang="en-US" sz="2400" dirty="0" smtClean="0">
                <a:latin typeface="Calibri" panose="020F0502020204030204" pitchFamily="34" charset="0"/>
                <a:cs typeface="Calibri" panose="020F0502020204030204" pitchFamily="34" charset="0"/>
              </a:rPr>
              <a:t>One </a:t>
            </a:r>
            <a:r>
              <a:rPr lang="en-GB" altLang="en-US" sz="2400" dirty="0">
                <a:latin typeface="Calibri" panose="020F0502020204030204" pitchFamily="34" charset="0"/>
                <a:cs typeface="Calibri" panose="020F0502020204030204" pitchFamily="34" charset="0"/>
              </a:rPr>
              <a:t>child a week will also be chosen </a:t>
            </a:r>
            <a:r>
              <a:rPr lang="en-GB" altLang="en-US" sz="2400" dirty="0" smtClean="0">
                <a:latin typeface="Calibri" panose="020F0502020204030204" pitchFamily="34" charset="0"/>
                <a:cs typeface="Calibri" panose="020F0502020204030204" pitchFamily="34" charset="0"/>
              </a:rPr>
              <a:t>to receive</a:t>
            </a:r>
            <a:r>
              <a:rPr lang="en-GB" altLang="en-US" sz="2400" dirty="0" smtClean="0">
                <a:latin typeface="Calibri" panose="020F0502020204030204" pitchFamily="34" charset="0"/>
                <a:cs typeface="Calibri" panose="020F0502020204030204" pitchFamily="34" charset="0"/>
              </a:rPr>
              <a:t> </a:t>
            </a:r>
            <a:r>
              <a:rPr lang="en-GB" altLang="en-US" sz="2400" dirty="0">
                <a:latin typeface="Calibri" panose="020F0502020204030204" pitchFamily="34" charset="0"/>
                <a:cs typeface="Calibri" panose="020F0502020204030204" pitchFamily="34" charset="0"/>
              </a:rPr>
              <a:t>a </a:t>
            </a:r>
            <a:r>
              <a:rPr lang="en-GB" altLang="en-US" sz="2400" dirty="0" err="1">
                <a:latin typeface="Calibri" panose="020F0502020204030204" pitchFamily="34" charset="0"/>
                <a:cs typeface="Calibri" panose="020F0502020204030204" pitchFamily="34" charset="0"/>
              </a:rPr>
              <a:t>Headteacher’s</a:t>
            </a:r>
            <a:r>
              <a:rPr lang="en-GB" altLang="en-US" sz="2400" dirty="0">
                <a:latin typeface="Calibri" panose="020F0502020204030204" pitchFamily="34" charset="0"/>
                <a:cs typeface="Calibri" panose="020F0502020204030204" pitchFamily="34" charset="0"/>
              </a:rPr>
              <a:t> </a:t>
            </a:r>
            <a:r>
              <a:rPr lang="en-GB" altLang="en-US" sz="2400" dirty="0" smtClean="0">
                <a:latin typeface="Calibri" panose="020F0502020204030204" pitchFamily="34" charset="0"/>
                <a:cs typeface="Calibri" panose="020F0502020204030204" pitchFamily="34" charset="0"/>
              </a:rPr>
              <a:t>certificate for </a:t>
            </a:r>
            <a:r>
              <a:rPr lang="en-GB" altLang="en-US" sz="2400" dirty="0">
                <a:latin typeface="Calibri" panose="020F0502020204030204" pitchFamily="34" charset="0"/>
                <a:cs typeface="Calibri" panose="020F0502020204030204" pitchFamily="34" charset="0"/>
              </a:rPr>
              <a:t>being amazing. </a:t>
            </a:r>
            <a:endParaRPr lang="en-GB" altLang="en-US" sz="2400" dirty="0" smtClean="0">
              <a:latin typeface="Calibri" panose="020F0502020204030204" pitchFamily="34" charset="0"/>
              <a:cs typeface="Calibri" panose="020F0502020204030204" pitchFamily="34" charset="0"/>
            </a:endParaRPr>
          </a:p>
          <a:p>
            <a:pPr marL="0" lvl="0" indent="0" eaLnBrk="0" fontAlgn="base" hangingPunct="0">
              <a:spcBef>
                <a:spcPct val="20000"/>
              </a:spcBef>
              <a:spcAft>
                <a:spcPct val="0"/>
              </a:spcAft>
              <a:buClr>
                <a:srgbClr val="629DD1"/>
              </a:buClr>
              <a:buSzPct val="100000"/>
              <a:buNone/>
              <a:defRPr/>
            </a:pPr>
            <a:r>
              <a:rPr lang="en-GB" altLang="en-US" sz="2400" dirty="0" smtClean="0">
                <a:latin typeface="Calibri" panose="020F0502020204030204" pitchFamily="34" charset="0"/>
                <a:cs typeface="Calibri" panose="020F0502020204030204" pitchFamily="34" charset="0"/>
              </a:rPr>
              <a:t>4 children a week will wear the </a:t>
            </a:r>
            <a:r>
              <a:rPr lang="en-GB" altLang="en-US" sz="2400" dirty="0">
                <a:latin typeface="Calibri" panose="020F0502020204030204" pitchFamily="34" charset="0"/>
                <a:cs typeface="Calibri" panose="020F0502020204030204" pitchFamily="34" charset="0"/>
              </a:rPr>
              <a:t>v</a:t>
            </a:r>
            <a:r>
              <a:rPr lang="en-GB" altLang="en-US" sz="2400" dirty="0" smtClean="0">
                <a:latin typeface="Calibri" panose="020F0502020204030204" pitchFamily="34" charset="0"/>
                <a:cs typeface="Calibri" panose="020F0502020204030204" pitchFamily="34" charset="0"/>
              </a:rPr>
              <a:t>alues badges </a:t>
            </a:r>
            <a:r>
              <a:rPr lang="en-GB" altLang="en-US" sz="2400" dirty="0" smtClean="0">
                <a:latin typeface="Calibri" panose="020F0502020204030204" pitchFamily="34" charset="0"/>
                <a:cs typeface="Calibri" panose="020F0502020204030204" pitchFamily="34" charset="0"/>
              </a:rPr>
              <a:t>as a reward for following the values.</a:t>
            </a:r>
            <a:endParaRPr lang="en-GB" altLang="en-US" sz="2400" dirty="0">
              <a:latin typeface="Calibri" panose="020F0502020204030204" pitchFamily="34" charset="0"/>
              <a:cs typeface="Calibri" panose="020F0502020204030204" pitchFamily="34" charset="0"/>
            </a:endParaRPr>
          </a:p>
          <a:p>
            <a:pPr marL="109728" indent="0">
              <a:buNone/>
            </a:pPr>
            <a:endParaRPr lang="en-GB" sz="2400" dirty="0"/>
          </a:p>
        </p:txBody>
      </p:sp>
      <p:sp>
        <p:nvSpPr>
          <p:cNvPr id="3" name="Title 2"/>
          <p:cNvSpPr>
            <a:spLocks noGrp="1"/>
          </p:cNvSpPr>
          <p:nvPr>
            <p:ph type="title"/>
          </p:nvPr>
        </p:nvSpPr>
        <p:spPr/>
        <p:txBody>
          <a:bodyPr/>
          <a:lstStyle/>
          <a:p>
            <a:pPr algn="ctr"/>
            <a:r>
              <a:rPr lang="en-GB" dirty="0" smtClean="0"/>
              <a:t>Rewards</a:t>
            </a:r>
            <a:endParaRPr lang="en-GB" dirty="0"/>
          </a:p>
        </p:txBody>
      </p:sp>
    </p:spTree>
    <p:extLst>
      <p:ext uri="{BB962C8B-B14F-4D97-AF65-F5344CB8AC3E}">
        <p14:creationId xmlns:p14="http://schemas.microsoft.com/office/powerpoint/2010/main" val="32412306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273050" lvl="0" indent="-273050" fontAlgn="base">
              <a:spcBef>
                <a:spcPct val="20000"/>
              </a:spcBef>
              <a:spcAft>
                <a:spcPct val="0"/>
              </a:spcAft>
              <a:buClr>
                <a:srgbClr val="629DD1"/>
              </a:buClr>
              <a:buSzPct val="100000"/>
              <a:buFont typeface="Symbol" pitchFamily="18" charset="2"/>
              <a:buChar char=""/>
            </a:pPr>
            <a:r>
              <a:rPr lang="en-GB" altLang="en-US" sz="1600" dirty="0">
                <a:solidFill>
                  <a:srgbClr val="242852"/>
                </a:solidFill>
                <a:latin typeface="Calibri" panose="020F0502020204030204" pitchFamily="34" charset="0"/>
                <a:cs typeface="Calibri" panose="020F0502020204030204" pitchFamily="34" charset="0"/>
              </a:rPr>
              <a:t>Year </a:t>
            </a:r>
            <a:r>
              <a:rPr lang="en-GB" altLang="en-US" sz="1600" dirty="0" smtClean="0">
                <a:solidFill>
                  <a:srgbClr val="242852"/>
                </a:solidFill>
                <a:latin typeface="Calibri" panose="020F0502020204030204" pitchFamily="34" charset="0"/>
                <a:cs typeface="Calibri" panose="020F0502020204030204" pitchFamily="34" charset="0"/>
              </a:rPr>
              <a:t>3 </a:t>
            </a:r>
            <a:r>
              <a:rPr lang="en-GB" altLang="en-US" sz="1600" dirty="0">
                <a:solidFill>
                  <a:srgbClr val="242852"/>
                </a:solidFill>
                <a:latin typeface="Calibri" panose="020F0502020204030204" pitchFamily="34" charset="0"/>
                <a:cs typeface="Calibri" panose="020F0502020204030204" pitchFamily="34" charset="0"/>
              </a:rPr>
              <a:t>children do</a:t>
            </a:r>
            <a:r>
              <a:rPr lang="en-GB" altLang="en-US" sz="1600" dirty="0" smtClean="0">
                <a:solidFill>
                  <a:srgbClr val="242852"/>
                </a:solidFill>
                <a:latin typeface="Calibri" panose="020F0502020204030204" pitchFamily="34" charset="0"/>
                <a:cs typeface="Calibri" panose="020F0502020204030204" pitchFamily="34" charset="0"/>
              </a:rPr>
              <a:t>:</a:t>
            </a:r>
          </a:p>
          <a:p>
            <a:pPr marL="273050" lvl="0" indent="-273050" fontAlgn="base">
              <a:spcBef>
                <a:spcPct val="20000"/>
              </a:spcBef>
              <a:spcAft>
                <a:spcPct val="0"/>
              </a:spcAft>
              <a:buClr>
                <a:srgbClr val="629DD1"/>
              </a:buClr>
              <a:buSzPct val="100000"/>
              <a:buFont typeface="Symbol" pitchFamily="18" charset="2"/>
              <a:buChar char=""/>
            </a:pPr>
            <a:endParaRPr lang="en-GB" altLang="en-US" sz="1600" dirty="0">
              <a:solidFill>
                <a:srgbClr val="242852"/>
              </a:solidFill>
              <a:latin typeface="Calibri" panose="020F0502020204030204" pitchFamily="34" charset="0"/>
              <a:cs typeface="Calibri" panose="020F0502020204030204" pitchFamily="34" charset="0"/>
            </a:endParaRPr>
          </a:p>
          <a:p>
            <a:pPr marL="273050" lvl="0" indent="-273050" fontAlgn="base">
              <a:spcBef>
                <a:spcPct val="20000"/>
              </a:spcBef>
              <a:spcAft>
                <a:spcPct val="0"/>
              </a:spcAft>
              <a:buClr>
                <a:srgbClr val="629DD1"/>
              </a:buClr>
              <a:buSzPct val="100000"/>
              <a:buFont typeface="Wingdings" pitchFamily="2" charset="2"/>
              <a:buChar char="§"/>
            </a:pPr>
            <a:r>
              <a:rPr lang="en-GB" altLang="en-US" sz="1600" dirty="0" smtClean="0">
                <a:solidFill>
                  <a:srgbClr val="242852"/>
                </a:solidFill>
                <a:latin typeface="Calibri" panose="020F0502020204030204" pitchFamily="34" charset="0"/>
                <a:cs typeface="Calibri" panose="020F0502020204030204" pitchFamily="34" charset="0"/>
              </a:rPr>
              <a:t>1 </a:t>
            </a:r>
            <a:r>
              <a:rPr lang="en-GB" altLang="en-US" sz="1600" dirty="0">
                <a:solidFill>
                  <a:srgbClr val="242852"/>
                </a:solidFill>
                <a:latin typeface="Calibri" panose="020F0502020204030204" pitchFamily="34" charset="0"/>
                <a:cs typeface="Calibri" panose="020F0502020204030204" pitchFamily="34" charset="0"/>
              </a:rPr>
              <a:t>hour of m</a:t>
            </a:r>
            <a:r>
              <a:rPr lang="en-GB" altLang="en-US" sz="1600" dirty="0" smtClean="0">
                <a:solidFill>
                  <a:srgbClr val="242852"/>
                </a:solidFill>
                <a:latin typeface="Calibri" panose="020F0502020204030204" pitchFamily="34" charset="0"/>
                <a:cs typeface="Calibri" panose="020F0502020204030204" pitchFamily="34" charset="0"/>
              </a:rPr>
              <a:t>aths </a:t>
            </a:r>
            <a:r>
              <a:rPr lang="en-GB" altLang="en-US" sz="1600" dirty="0">
                <a:solidFill>
                  <a:srgbClr val="242852"/>
                </a:solidFill>
                <a:latin typeface="Calibri" panose="020F0502020204030204" pitchFamily="34" charset="0"/>
                <a:cs typeface="Calibri" panose="020F0502020204030204" pitchFamily="34" charset="0"/>
              </a:rPr>
              <a:t>daily,</a:t>
            </a:r>
          </a:p>
          <a:p>
            <a:pPr marL="273050" lvl="0" indent="-273050" fontAlgn="base">
              <a:spcBef>
                <a:spcPct val="20000"/>
              </a:spcBef>
              <a:spcAft>
                <a:spcPct val="0"/>
              </a:spcAft>
              <a:buClr>
                <a:srgbClr val="629DD1"/>
              </a:buClr>
              <a:buSzPct val="100000"/>
              <a:buFont typeface="Wingdings" pitchFamily="2" charset="2"/>
              <a:buChar char="§"/>
            </a:pPr>
            <a:r>
              <a:rPr lang="en-GB" altLang="en-US" sz="1600" dirty="0">
                <a:solidFill>
                  <a:srgbClr val="242852"/>
                </a:solidFill>
                <a:latin typeface="Calibri" panose="020F0502020204030204" pitchFamily="34" charset="0"/>
                <a:cs typeface="Calibri" panose="020F0502020204030204" pitchFamily="34" charset="0"/>
              </a:rPr>
              <a:t>1 hour of English </a:t>
            </a:r>
            <a:r>
              <a:rPr lang="en-GB" altLang="en-US" sz="1600" dirty="0" smtClean="0">
                <a:solidFill>
                  <a:srgbClr val="242852"/>
                </a:solidFill>
                <a:latin typeface="Calibri" panose="020F0502020204030204" pitchFamily="34" charset="0"/>
                <a:cs typeface="Calibri" panose="020F0502020204030204" pitchFamily="34" charset="0"/>
              </a:rPr>
              <a:t>daily,</a:t>
            </a:r>
          </a:p>
          <a:p>
            <a:pPr marL="273050" lvl="0" indent="-273050" fontAlgn="base">
              <a:spcBef>
                <a:spcPct val="20000"/>
              </a:spcBef>
              <a:spcAft>
                <a:spcPct val="0"/>
              </a:spcAft>
              <a:buClr>
                <a:srgbClr val="629DD1"/>
              </a:buClr>
              <a:buSzPct val="100000"/>
              <a:buFont typeface="Wingdings" pitchFamily="2" charset="2"/>
              <a:buChar char="§"/>
            </a:pPr>
            <a:r>
              <a:rPr lang="en-GB" altLang="en-US" sz="1600" dirty="0" smtClean="0">
                <a:solidFill>
                  <a:srgbClr val="242852"/>
                </a:solidFill>
                <a:latin typeface="Calibri" panose="020F0502020204030204" pitchFamily="34" charset="0"/>
                <a:cs typeface="Calibri" panose="020F0502020204030204" pitchFamily="34" charset="0"/>
              </a:rPr>
              <a:t>Story time and guided </a:t>
            </a:r>
            <a:r>
              <a:rPr lang="en-GB" altLang="en-US" sz="1600" dirty="0">
                <a:solidFill>
                  <a:srgbClr val="242852"/>
                </a:solidFill>
                <a:latin typeface="Calibri" panose="020F0502020204030204" pitchFamily="34" charset="0"/>
                <a:cs typeface="Calibri" panose="020F0502020204030204" pitchFamily="34" charset="0"/>
              </a:rPr>
              <a:t>r</a:t>
            </a:r>
            <a:r>
              <a:rPr lang="en-GB" altLang="en-US" sz="1600" dirty="0" smtClean="0">
                <a:solidFill>
                  <a:srgbClr val="242852"/>
                </a:solidFill>
                <a:latin typeface="Calibri" panose="020F0502020204030204" pitchFamily="34" charset="0"/>
                <a:cs typeface="Calibri" panose="020F0502020204030204" pitchFamily="34" charset="0"/>
              </a:rPr>
              <a:t>eading/ phonics daily.</a:t>
            </a:r>
            <a:endParaRPr lang="en-GB" altLang="en-US" sz="1600" dirty="0">
              <a:solidFill>
                <a:srgbClr val="242852"/>
              </a:solidFill>
              <a:latin typeface="Calibri" panose="020F0502020204030204" pitchFamily="34" charset="0"/>
              <a:cs typeface="Calibri" panose="020F0502020204030204" pitchFamily="34" charset="0"/>
            </a:endParaRPr>
          </a:p>
          <a:p>
            <a:pPr marL="273050" lvl="0" indent="-273050" fontAlgn="base">
              <a:spcBef>
                <a:spcPct val="20000"/>
              </a:spcBef>
              <a:spcAft>
                <a:spcPct val="0"/>
              </a:spcAft>
              <a:buClr>
                <a:srgbClr val="629DD1"/>
              </a:buClr>
              <a:buSzPct val="100000"/>
              <a:buFont typeface="Wingdings" pitchFamily="2" charset="2"/>
              <a:buChar char="§"/>
            </a:pPr>
            <a:r>
              <a:rPr lang="en-GB" altLang="en-US" sz="1600" dirty="0" smtClean="0">
                <a:solidFill>
                  <a:srgbClr val="242852"/>
                </a:solidFill>
                <a:latin typeface="Calibri" panose="020F0502020204030204" pitchFamily="34" charset="0"/>
                <a:cs typeface="Calibri" panose="020F0502020204030204" pitchFamily="34" charset="0"/>
              </a:rPr>
              <a:t>2 </a:t>
            </a:r>
            <a:r>
              <a:rPr lang="en-GB" altLang="en-US" sz="1600" dirty="0" smtClean="0">
                <a:solidFill>
                  <a:srgbClr val="242852"/>
                </a:solidFill>
                <a:latin typeface="Calibri" panose="020F0502020204030204" pitchFamily="34" charset="0"/>
                <a:cs typeface="Calibri" panose="020F0502020204030204" pitchFamily="34" charset="0"/>
              </a:rPr>
              <a:t>hours of PE a </a:t>
            </a:r>
            <a:r>
              <a:rPr lang="en-GB" altLang="en-US" sz="1600" dirty="0">
                <a:solidFill>
                  <a:srgbClr val="242852"/>
                </a:solidFill>
                <a:latin typeface="Calibri" panose="020F0502020204030204" pitchFamily="34" charset="0"/>
                <a:cs typeface="Calibri" panose="020F0502020204030204" pitchFamily="34" charset="0"/>
              </a:rPr>
              <a:t>week and running the daily mile daily,</a:t>
            </a:r>
          </a:p>
          <a:p>
            <a:pPr marL="273050" lvl="0" indent="-273050" fontAlgn="base">
              <a:spcBef>
                <a:spcPct val="20000"/>
              </a:spcBef>
              <a:spcAft>
                <a:spcPct val="0"/>
              </a:spcAft>
              <a:buClr>
                <a:srgbClr val="629DD1"/>
              </a:buClr>
              <a:buSzPct val="100000"/>
              <a:buFont typeface="Wingdings" pitchFamily="2" charset="2"/>
              <a:buChar char="§"/>
            </a:pPr>
            <a:r>
              <a:rPr lang="en-GB" altLang="en-US" sz="1600" dirty="0">
                <a:solidFill>
                  <a:srgbClr val="242852"/>
                </a:solidFill>
                <a:latin typeface="Calibri" panose="020F0502020204030204" pitchFamily="34" charset="0"/>
                <a:cs typeface="Calibri" panose="020F0502020204030204" pitchFamily="34" charset="0"/>
              </a:rPr>
              <a:t>RE </a:t>
            </a:r>
            <a:r>
              <a:rPr lang="en-GB" altLang="en-US" sz="1600" dirty="0" smtClean="0">
                <a:solidFill>
                  <a:srgbClr val="242852"/>
                </a:solidFill>
                <a:latin typeface="Calibri" panose="020F0502020204030204" pitchFamily="34" charset="0"/>
                <a:cs typeface="Calibri" panose="020F0502020204030204" pitchFamily="34" charset="0"/>
              </a:rPr>
              <a:t>1 </a:t>
            </a:r>
            <a:r>
              <a:rPr lang="en-GB" altLang="en-US" sz="1600" dirty="0">
                <a:solidFill>
                  <a:srgbClr val="242852"/>
                </a:solidFill>
                <a:latin typeface="Calibri" panose="020F0502020204030204" pitchFamily="34" charset="0"/>
                <a:cs typeface="Calibri" panose="020F0502020204030204" pitchFamily="34" charset="0"/>
              </a:rPr>
              <a:t>hour a week,</a:t>
            </a:r>
          </a:p>
          <a:p>
            <a:pPr marL="273050" lvl="0" indent="-273050" fontAlgn="base">
              <a:spcBef>
                <a:spcPct val="20000"/>
              </a:spcBef>
              <a:spcAft>
                <a:spcPct val="0"/>
              </a:spcAft>
              <a:buClr>
                <a:srgbClr val="629DD1"/>
              </a:buClr>
              <a:buSzPct val="100000"/>
              <a:buFont typeface="Wingdings" pitchFamily="2" charset="2"/>
              <a:buChar char="§"/>
            </a:pPr>
            <a:r>
              <a:rPr lang="en-GB" altLang="en-US" sz="1600" dirty="0" smtClean="0">
                <a:solidFill>
                  <a:srgbClr val="242852"/>
                </a:solidFill>
                <a:latin typeface="Calibri" panose="020F0502020204030204" pitchFamily="34" charset="0"/>
                <a:cs typeface="Calibri" panose="020F0502020204030204" pitchFamily="34" charset="0"/>
              </a:rPr>
              <a:t>Spelling practice and handwriting each week</a:t>
            </a:r>
            <a:r>
              <a:rPr lang="en-GB" altLang="en-US" sz="1600" dirty="0">
                <a:solidFill>
                  <a:srgbClr val="242852"/>
                </a:solidFill>
                <a:latin typeface="Calibri" panose="020F0502020204030204" pitchFamily="34" charset="0"/>
                <a:cs typeface="Calibri" panose="020F0502020204030204" pitchFamily="34" charset="0"/>
              </a:rPr>
              <a:t>,</a:t>
            </a:r>
          </a:p>
          <a:p>
            <a:pPr marL="273050" lvl="0" indent="-273050" fontAlgn="base">
              <a:spcBef>
                <a:spcPct val="20000"/>
              </a:spcBef>
              <a:spcAft>
                <a:spcPct val="0"/>
              </a:spcAft>
              <a:buClr>
                <a:srgbClr val="629DD1"/>
              </a:buClr>
              <a:buSzPct val="100000"/>
              <a:buFont typeface="Wingdings" pitchFamily="2" charset="2"/>
              <a:buChar char="§"/>
            </a:pPr>
            <a:r>
              <a:rPr lang="en-GB" altLang="en-US" sz="1600" dirty="0" smtClean="0">
                <a:solidFill>
                  <a:srgbClr val="242852"/>
                </a:solidFill>
                <a:latin typeface="Calibri" panose="020F0502020204030204" pitchFamily="34" charset="0"/>
                <a:cs typeface="Calibri" panose="020F0502020204030204" pitchFamily="34" charset="0"/>
              </a:rPr>
              <a:t>Science, computing and French weekly.</a:t>
            </a:r>
          </a:p>
          <a:p>
            <a:pPr marL="273050" lvl="0" indent="-273050" fontAlgn="base">
              <a:spcBef>
                <a:spcPct val="20000"/>
              </a:spcBef>
              <a:spcAft>
                <a:spcPct val="0"/>
              </a:spcAft>
              <a:buClr>
                <a:srgbClr val="629DD1"/>
              </a:buClr>
              <a:buSzPct val="100000"/>
              <a:buFont typeface="Wingdings" pitchFamily="2" charset="2"/>
              <a:buChar char="§"/>
            </a:pPr>
            <a:r>
              <a:rPr lang="en-GB" altLang="en-US" sz="1600" dirty="0" smtClean="0">
                <a:solidFill>
                  <a:srgbClr val="242852"/>
                </a:solidFill>
                <a:latin typeface="Calibri" panose="020F0502020204030204" pitchFamily="34" charset="0"/>
                <a:cs typeface="Calibri" panose="020F0502020204030204" pitchFamily="34" charset="0"/>
              </a:rPr>
              <a:t>1 hour of drumming a week with a specialist teacher,</a:t>
            </a:r>
            <a:endParaRPr lang="en-GB" altLang="en-US" sz="1600" dirty="0">
              <a:solidFill>
                <a:srgbClr val="242852"/>
              </a:solidFill>
              <a:latin typeface="Calibri" panose="020F0502020204030204" pitchFamily="34" charset="0"/>
              <a:cs typeface="Calibri" panose="020F0502020204030204" pitchFamily="34" charset="0"/>
            </a:endParaRPr>
          </a:p>
          <a:p>
            <a:pPr marL="273050" lvl="0" indent="-273050" fontAlgn="base">
              <a:spcBef>
                <a:spcPct val="20000"/>
              </a:spcBef>
              <a:spcAft>
                <a:spcPct val="0"/>
              </a:spcAft>
              <a:buClr>
                <a:srgbClr val="629DD1"/>
              </a:buClr>
              <a:buSzPct val="100000"/>
              <a:buFont typeface="Wingdings" pitchFamily="2" charset="2"/>
              <a:buChar char="§"/>
            </a:pPr>
            <a:r>
              <a:rPr lang="en-GB" altLang="en-US" sz="1600" dirty="0">
                <a:solidFill>
                  <a:srgbClr val="242852"/>
                </a:solidFill>
                <a:latin typeface="Calibri" panose="020F0502020204030204" pitchFamily="34" charset="0"/>
                <a:cs typeface="Calibri" panose="020F0502020204030204" pitchFamily="34" charset="0"/>
              </a:rPr>
              <a:t>We teach </a:t>
            </a:r>
            <a:r>
              <a:rPr lang="en-GB" altLang="en-US" sz="1600" dirty="0" smtClean="0">
                <a:solidFill>
                  <a:srgbClr val="242852"/>
                </a:solidFill>
                <a:latin typeface="Calibri" panose="020F0502020204030204" pitchFamily="34" charset="0"/>
                <a:cs typeface="Calibri" panose="020F0502020204030204" pitchFamily="34" charset="0"/>
              </a:rPr>
              <a:t>history</a:t>
            </a:r>
            <a:r>
              <a:rPr lang="en-GB" altLang="en-US" sz="1600" dirty="0">
                <a:solidFill>
                  <a:srgbClr val="242852"/>
                </a:solidFill>
                <a:latin typeface="Calibri" panose="020F0502020204030204" pitchFamily="34" charset="0"/>
                <a:cs typeface="Calibri" panose="020F0502020204030204" pitchFamily="34" charset="0"/>
              </a:rPr>
              <a:t>, </a:t>
            </a:r>
            <a:r>
              <a:rPr lang="en-GB" altLang="en-US" sz="1600" dirty="0" smtClean="0">
                <a:solidFill>
                  <a:srgbClr val="242852"/>
                </a:solidFill>
                <a:latin typeface="Calibri" panose="020F0502020204030204" pitchFamily="34" charset="0"/>
                <a:cs typeface="Calibri" panose="020F0502020204030204" pitchFamily="34" charset="0"/>
              </a:rPr>
              <a:t>geography, </a:t>
            </a:r>
            <a:r>
              <a:rPr lang="en-GB" altLang="en-US" sz="1600" dirty="0">
                <a:solidFill>
                  <a:srgbClr val="242852"/>
                </a:solidFill>
                <a:latin typeface="Calibri" panose="020F0502020204030204" pitchFamily="34" charset="0"/>
                <a:cs typeface="Calibri" panose="020F0502020204030204" pitchFamily="34" charset="0"/>
              </a:rPr>
              <a:t>a</a:t>
            </a:r>
            <a:r>
              <a:rPr lang="en-GB" altLang="en-US" sz="1600" dirty="0" smtClean="0">
                <a:solidFill>
                  <a:srgbClr val="242852"/>
                </a:solidFill>
                <a:latin typeface="Calibri" panose="020F0502020204030204" pitchFamily="34" charset="0"/>
                <a:cs typeface="Calibri" panose="020F0502020204030204" pitchFamily="34" charset="0"/>
              </a:rPr>
              <a:t>rt</a:t>
            </a:r>
            <a:r>
              <a:rPr lang="en-GB" altLang="en-US" sz="1600" dirty="0">
                <a:solidFill>
                  <a:srgbClr val="242852"/>
                </a:solidFill>
                <a:latin typeface="Calibri" panose="020F0502020204030204" pitchFamily="34" charset="0"/>
                <a:cs typeface="Calibri" panose="020F0502020204030204" pitchFamily="34" charset="0"/>
              </a:rPr>
              <a:t>, </a:t>
            </a:r>
            <a:r>
              <a:rPr lang="en-GB" altLang="en-US" sz="1600" dirty="0" smtClean="0">
                <a:solidFill>
                  <a:srgbClr val="242852"/>
                </a:solidFill>
                <a:latin typeface="Calibri" panose="020F0502020204030204" pitchFamily="34" charset="0"/>
                <a:cs typeface="Calibri" panose="020F0502020204030204" pitchFamily="34" charset="0"/>
              </a:rPr>
              <a:t>design </a:t>
            </a:r>
            <a:r>
              <a:rPr lang="en-GB" altLang="en-US" sz="1600" dirty="0">
                <a:solidFill>
                  <a:srgbClr val="242852"/>
                </a:solidFill>
                <a:latin typeface="Calibri" panose="020F0502020204030204" pitchFamily="34" charset="0"/>
                <a:cs typeface="Calibri" panose="020F0502020204030204" pitchFamily="34" charset="0"/>
              </a:rPr>
              <a:t>t</a:t>
            </a:r>
            <a:r>
              <a:rPr lang="en-GB" altLang="en-US" sz="1600" dirty="0" smtClean="0">
                <a:solidFill>
                  <a:srgbClr val="242852"/>
                </a:solidFill>
                <a:latin typeface="Calibri" panose="020F0502020204030204" pitchFamily="34" charset="0"/>
                <a:cs typeface="Calibri" panose="020F0502020204030204" pitchFamily="34" charset="0"/>
              </a:rPr>
              <a:t>echnology</a:t>
            </a:r>
            <a:r>
              <a:rPr lang="en-GB" altLang="en-US" sz="1600" dirty="0">
                <a:solidFill>
                  <a:srgbClr val="242852"/>
                </a:solidFill>
                <a:latin typeface="Calibri" panose="020F0502020204030204" pitchFamily="34" charset="0"/>
                <a:cs typeface="Calibri" panose="020F0502020204030204" pitchFamily="34" charset="0"/>
              </a:rPr>
              <a:t>, </a:t>
            </a:r>
            <a:r>
              <a:rPr lang="en-GB" altLang="en-US" sz="1600" dirty="0" smtClean="0">
                <a:solidFill>
                  <a:srgbClr val="242852"/>
                </a:solidFill>
                <a:latin typeface="Calibri" panose="020F0502020204030204" pitchFamily="34" charset="0"/>
                <a:cs typeface="Calibri" panose="020F0502020204030204" pitchFamily="34" charset="0"/>
              </a:rPr>
              <a:t>music</a:t>
            </a:r>
            <a:r>
              <a:rPr lang="en-GB" altLang="en-US" sz="1600" dirty="0">
                <a:solidFill>
                  <a:srgbClr val="242852"/>
                </a:solidFill>
                <a:latin typeface="Calibri" panose="020F0502020204030204" pitchFamily="34" charset="0"/>
                <a:cs typeface="Calibri" panose="020F0502020204030204" pitchFamily="34" charset="0"/>
              </a:rPr>
              <a:t>, </a:t>
            </a:r>
            <a:r>
              <a:rPr lang="en-GB" altLang="en-US" sz="1600" dirty="0" smtClean="0">
                <a:solidFill>
                  <a:srgbClr val="242852"/>
                </a:solidFill>
                <a:latin typeface="Calibri" panose="020F0502020204030204" pitchFamily="34" charset="0"/>
                <a:cs typeface="Calibri" panose="020F0502020204030204" pitchFamily="34" charset="0"/>
              </a:rPr>
              <a:t>dance </a:t>
            </a:r>
            <a:r>
              <a:rPr lang="en-GB" altLang="en-US" sz="1600" dirty="0">
                <a:solidFill>
                  <a:srgbClr val="242852"/>
                </a:solidFill>
                <a:latin typeface="Calibri" panose="020F0502020204030204" pitchFamily="34" charset="0"/>
                <a:cs typeface="Calibri" panose="020F0502020204030204" pitchFamily="34" charset="0"/>
              </a:rPr>
              <a:t>and </a:t>
            </a:r>
            <a:r>
              <a:rPr lang="en-GB" altLang="en-US" sz="1600" dirty="0" smtClean="0">
                <a:solidFill>
                  <a:srgbClr val="242852"/>
                </a:solidFill>
                <a:latin typeface="Calibri" panose="020F0502020204030204" pitchFamily="34" charset="0"/>
                <a:cs typeface="Calibri" panose="020F0502020204030204" pitchFamily="34" charset="0"/>
              </a:rPr>
              <a:t>drama </a:t>
            </a:r>
            <a:r>
              <a:rPr lang="en-GB" altLang="en-US" sz="1600" dirty="0">
                <a:solidFill>
                  <a:srgbClr val="242852"/>
                </a:solidFill>
                <a:latin typeface="Calibri" panose="020F0502020204030204" pitchFamily="34" charset="0"/>
                <a:cs typeface="Calibri" panose="020F0502020204030204" pitchFamily="34" charset="0"/>
              </a:rPr>
              <a:t>though our </a:t>
            </a:r>
            <a:r>
              <a:rPr lang="en-GB" altLang="en-US" sz="1600" dirty="0" smtClean="0">
                <a:solidFill>
                  <a:srgbClr val="242852"/>
                </a:solidFill>
                <a:latin typeface="Calibri" panose="020F0502020204030204" pitchFamily="34" charset="0"/>
                <a:cs typeface="Calibri" panose="020F0502020204030204" pitchFamily="34" charset="0"/>
              </a:rPr>
              <a:t>themes</a:t>
            </a:r>
            <a:r>
              <a:rPr lang="en-GB" altLang="en-US" sz="1600" dirty="0">
                <a:solidFill>
                  <a:srgbClr val="242852"/>
                </a:solidFill>
                <a:latin typeface="Calibri" panose="020F0502020204030204" pitchFamily="34" charset="0"/>
                <a:cs typeface="Calibri" panose="020F0502020204030204" pitchFamily="34" charset="0"/>
              </a:rPr>
              <a:t>. </a:t>
            </a:r>
          </a:p>
          <a:p>
            <a:pPr marL="273050" lvl="0" indent="-273050" fontAlgn="base">
              <a:spcBef>
                <a:spcPct val="20000"/>
              </a:spcBef>
              <a:spcAft>
                <a:spcPct val="0"/>
              </a:spcAft>
              <a:buClr>
                <a:srgbClr val="629DD1"/>
              </a:buClr>
              <a:buSzPct val="100000"/>
              <a:buFont typeface="Wingdings" pitchFamily="2" charset="2"/>
              <a:buChar char="§"/>
            </a:pPr>
            <a:r>
              <a:rPr lang="en-GB" altLang="en-US" sz="1600" dirty="0" smtClean="0">
                <a:solidFill>
                  <a:srgbClr val="242852"/>
                </a:solidFill>
                <a:latin typeface="Calibri" panose="020F0502020204030204" pitchFamily="34" charset="0"/>
                <a:cs typeface="Calibri" panose="020F0502020204030204" pitchFamily="34" charset="0"/>
              </a:rPr>
              <a:t>We do some form of worship every </a:t>
            </a:r>
            <a:r>
              <a:rPr lang="en-GB" altLang="en-US" sz="1600" dirty="0">
                <a:solidFill>
                  <a:srgbClr val="242852"/>
                </a:solidFill>
                <a:latin typeface="Calibri" panose="020F0502020204030204" pitchFamily="34" charset="0"/>
                <a:cs typeface="Calibri" panose="020F0502020204030204" pitchFamily="34" charset="0"/>
              </a:rPr>
              <a:t>day in the </a:t>
            </a:r>
            <a:r>
              <a:rPr lang="en-GB" altLang="en-US" sz="1600" dirty="0" smtClean="0">
                <a:solidFill>
                  <a:srgbClr val="242852"/>
                </a:solidFill>
                <a:latin typeface="Calibri" panose="020F0502020204030204" pitchFamily="34" charset="0"/>
                <a:cs typeface="Calibri" panose="020F0502020204030204" pitchFamily="34" charset="0"/>
              </a:rPr>
              <a:t>hall or in the classroom.</a:t>
            </a:r>
            <a:endParaRPr lang="en-GB" altLang="en-US" sz="1600" dirty="0">
              <a:solidFill>
                <a:srgbClr val="242852"/>
              </a:solidFill>
              <a:latin typeface="Calibri" panose="020F0502020204030204" pitchFamily="34" charset="0"/>
              <a:cs typeface="Calibri" panose="020F0502020204030204" pitchFamily="34" charset="0"/>
            </a:endParaRPr>
          </a:p>
          <a:p>
            <a:pPr marL="273050" lvl="0" indent="-273050" fontAlgn="base">
              <a:spcBef>
                <a:spcPct val="20000"/>
              </a:spcBef>
              <a:spcAft>
                <a:spcPct val="0"/>
              </a:spcAft>
              <a:buClr>
                <a:srgbClr val="629DD1"/>
              </a:buClr>
              <a:buSzPct val="100000"/>
              <a:buFont typeface="Symbol" pitchFamily="18" charset="2"/>
              <a:buChar char=""/>
            </a:pPr>
            <a:r>
              <a:rPr lang="en-GB" altLang="en-US" sz="1600" dirty="0">
                <a:solidFill>
                  <a:srgbClr val="242852"/>
                </a:solidFill>
                <a:latin typeface="Calibri" panose="020F0502020204030204" pitchFamily="34" charset="0"/>
                <a:cs typeface="Calibri" panose="020F0502020204030204" pitchFamily="34" charset="0"/>
              </a:rPr>
              <a:t>Each week we have a spelling </a:t>
            </a:r>
            <a:r>
              <a:rPr lang="en-GB" altLang="en-US" sz="1600" dirty="0" smtClean="0">
                <a:solidFill>
                  <a:srgbClr val="242852"/>
                </a:solidFill>
                <a:latin typeface="Calibri" panose="020F0502020204030204" pitchFamily="34" charset="0"/>
                <a:cs typeface="Calibri" panose="020F0502020204030204" pitchFamily="34" charset="0"/>
              </a:rPr>
              <a:t>test, a times table test, a grammar test and a </a:t>
            </a:r>
            <a:r>
              <a:rPr lang="en-GB" altLang="en-US" sz="1600" dirty="0">
                <a:solidFill>
                  <a:srgbClr val="242852"/>
                </a:solidFill>
                <a:latin typeface="Calibri" panose="020F0502020204030204" pitchFamily="34" charset="0"/>
                <a:cs typeface="Calibri" panose="020F0502020204030204" pitchFamily="34" charset="0"/>
              </a:rPr>
              <a:t>basic </a:t>
            </a:r>
            <a:r>
              <a:rPr lang="en-GB" altLang="en-US" sz="1600" dirty="0" smtClean="0">
                <a:solidFill>
                  <a:srgbClr val="242852"/>
                </a:solidFill>
                <a:latin typeface="Calibri" panose="020F0502020204030204" pitchFamily="34" charset="0"/>
                <a:cs typeface="Calibri" panose="020F0502020204030204" pitchFamily="34" charset="0"/>
              </a:rPr>
              <a:t>skills/ arithmetic test.</a:t>
            </a:r>
          </a:p>
        </p:txBody>
      </p:sp>
      <p:sp>
        <p:nvSpPr>
          <p:cNvPr id="3" name="Title 2"/>
          <p:cNvSpPr>
            <a:spLocks noGrp="1"/>
          </p:cNvSpPr>
          <p:nvPr>
            <p:ph type="title"/>
          </p:nvPr>
        </p:nvSpPr>
        <p:spPr/>
        <p:txBody>
          <a:bodyPr/>
          <a:lstStyle/>
          <a:p>
            <a:pPr algn="ctr"/>
            <a:r>
              <a:rPr lang="en-GB" dirty="0" smtClean="0"/>
              <a:t>Timetables</a:t>
            </a:r>
            <a:endParaRPr lang="en-GB" dirty="0"/>
          </a:p>
        </p:txBody>
      </p:sp>
    </p:spTree>
    <p:extLst>
      <p:ext uri="{BB962C8B-B14F-4D97-AF65-F5344CB8AC3E}">
        <p14:creationId xmlns:p14="http://schemas.microsoft.com/office/powerpoint/2010/main" val="9214782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2400" dirty="0" smtClean="0">
                <a:latin typeface="Calibri" panose="020F0502020204030204" pitchFamily="34" charset="0"/>
                <a:cs typeface="Calibri" panose="020F0502020204030204" pitchFamily="34" charset="0"/>
              </a:rPr>
              <a:t>Power Maths- 1 hour a day.</a:t>
            </a:r>
          </a:p>
          <a:p>
            <a:pPr>
              <a:buClr>
                <a:srgbClr val="629DD1"/>
              </a:buClr>
            </a:pPr>
            <a:r>
              <a:rPr lang="en-GB" sz="2400" dirty="0">
                <a:solidFill>
                  <a:prstClr val="black"/>
                </a:solidFill>
                <a:latin typeface="Calibri" panose="020F0502020204030204" pitchFamily="34" charset="0"/>
                <a:cs typeface="Calibri" panose="020F0502020204030204" pitchFamily="34" charset="0"/>
              </a:rPr>
              <a:t>Focus on basic skills (place value, </a:t>
            </a:r>
            <a:r>
              <a:rPr lang="en-GB" sz="2400" dirty="0" smtClean="0">
                <a:solidFill>
                  <a:prstClr val="black"/>
                </a:solidFill>
                <a:latin typeface="Calibri" panose="020F0502020204030204" pitchFamily="34" charset="0"/>
                <a:cs typeface="Calibri" panose="020F0502020204030204" pitchFamily="34" charset="0"/>
              </a:rPr>
              <a:t>times tables</a:t>
            </a:r>
            <a:r>
              <a:rPr lang="en-GB" sz="2400" dirty="0">
                <a:solidFill>
                  <a:prstClr val="black"/>
                </a:solidFill>
                <a:latin typeface="Calibri" panose="020F0502020204030204" pitchFamily="34" charset="0"/>
                <a:cs typeface="Calibri" panose="020F0502020204030204" pitchFamily="34" charset="0"/>
              </a:rPr>
              <a:t>, addition and subtraction, multiplication and </a:t>
            </a:r>
            <a:r>
              <a:rPr lang="en-GB" sz="2400" dirty="0" smtClean="0">
                <a:solidFill>
                  <a:prstClr val="black"/>
                </a:solidFill>
                <a:latin typeface="Calibri" panose="020F0502020204030204" pitchFamily="34" charset="0"/>
                <a:cs typeface="Calibri" panose="020F0502020204030204" pitchFamily="34" charset="0"/>
              </a:rPr>
              <a:t>division.)</a:t>
            </a:r>
          </a:p>
          <a:p>
            <a:pPr>
              <a:buClr>
                <a:srgbClr val="629DD1"/>
              </a:buClr>
            </a:pPr>
            <a:r>
              <a:rPr lang="en-GB" sz="2400" dirty="0" smtClean="0">
                <a:latin typeface="Calibri" panose="020F0502020204030204" pitchFamily="34" charset="0"/>
                <a:cs typeface="Calibri" panose="020F0502020204030204" pitchFamily="34" charset="0"/>
              </a:rPr>
              <a:t>Weekly Year 3 arithmetic </a:t>
            </a:r>
            <a:r>
              <a:rPr lang="en-GB" sz="2400" dirty="0">
                <a:latin typeface="Calibri" panose="020F0502020204030204" pitchFamily="34" charset="0"/>
                <a:cs typeface="Calibri" panose="020F0502020204030204" pitchFamily="34" charset="0"/>
              </a:rPr>
              <a:t>and basic </a:t>
            </a:r>
            <a:r>
              <a:rPr lang="en-GB" sz="2400" dirty="0" smtClean="0">
                <a:latin typeface="Calibri" panose="020F0502020204030204" pitchFamily="34" charset="0"/>
                <a:cs typeface="Calibri" panose="020F0502020204030204" pitchFamily="34" charset="0"/>
              </a:rPr>
              <a:t>skills tests.</a:t>
            </a:r>
          </a:p>
          <a:p>
            <a:pPr>
              <a:buClr>
                <a:srgbClr val="629DD1"/>
              </a:buClr>
            </a:pPr>
            <a:r>
              <a:rPr lang="en-GB" sz="2400" dirty="0" smtClean="0">
                <a:solidFill>
                  <a:prstClr val="black"/>
                </a:solidFill>
                <a:latin typeface="Calibri" panose="020F0502020204030204" pitchFamily="34" charset="0"/>
                <a:cs typeface="Calibri" panose="020F0502020204030204" pitchFamily="34" charset="0"/>
              </a:rPr>
              <a:t>In </a:t>
            </a:r>
            <a:r>
              <a:rPr lang="en-GB" sz="2400" dirty="0">
                <a:solidFill>
                  <a:prstClr val="black"/>
                </a:solidFill>
                <a:latin typeface="Calibri" panose="020F0502020204030204" pitchFamily="34" charset="0"/>
                <a:cs typeface="Calibri" panose="020F0502020204030204" pitchFamily="34" charset="0"/>
              </a:rPr>
              <a:t>Year </a:t>
            </a:r>
            <a:r>
              <a:rPr lang="en-GB" sz="2400" dirty="0" smtClean="0">
                <a:solidFill>
                  <a:prstClr val="black"/>
                </a:solidFill>
                <a:latin typeface="Calibri" panose="020F0502020204030204" pitchFamily="34" charset="0"/>
                <a:cs typeface="Calibri" panose="020F0502020204030204" pitchFamily="34" charset="0"/>
              </a:rPr>
              <a:t>3 we work with numbers up to 1000.</a:t>
            </a:r>
            <a:endParaRPr lang="en-GB" sz="2400" dirty="0">
              <a:solidFill>
                <a:prstClr val="black"/>
              </a:solidFill>
              <a:latin typeface="Calibri" panose="020F0502020204030204" pitchFamily="34" charset="0"/>
              <a:cs typeface="Calibri" panose="020F0502020204030204" pitchFamily="34" charset="0"/>
            </a:endParaRPr>
          </a:p>
          <a:p>
            <a:pPr lvl="0">
              <a:buClr>
                <a:srgbClr val="629DD1"/>
              </a:buClr>
            </a:pPr>
            <a:r>
              <a:rPr lang="en-GB" sz="2400" dirty="0">
                <a:solidFill>
                  <a:prstClr val="black"/>
                </a:solidFill>
                <a:latin typeface="Calibri" panose="020F0502020204030204" pitchFamily="34" charset="0"/>
                <a:cs typeface="Calibri" panose="020F0502020204030204" pitchFamily="34" charset="0"/>
              </a:rPr>
              <a:t>At the start of Year 3, children should know their 2, 5, and 10 multiplication facts.</a:t>
            </a:r>
          </a:p>
          <a:p>
            <a:pPr lvl="0">
              <a:buClr>
                <a:srgbClr val="629DD1"/>
              </a:buClr>
            </a:pPr>
            <a:r>
              <a:rPr lang="en-GB" sz="2400" dirty="0">
                <a:solidFill>
                  <a:prstClr val="black"/>
                </a:solidFill>
                <a:latin typeface="Calibri" panose="020F0502020204030204" pitchFamily="34" charset="0"/>
                <a:cs typeface="Calibri" panose="020F0502020204030204" pitchFamily="34" charset="0"/>
              </a:rPr>
              <a:t>By the end </a:t>
            </a:r>
            <a:r>
              <a:rPr lang="en-GB" sz="2400" dirty="0" smtClean="0">
                <a:solidFill>
                  <a:prstClr val="black"/>
                </a:solidFill>
                <a:latin typeface="Calibri" panose="020F0502020204030204" pitchFamily="34" charset="0"/>
                <a:cs typeface="Calibri" panose="020F0502020204030204" pitchFamily="34" charset="0"/>
              </a:rPr>
              <a:t>of </a:t>
            </a:r>
            <a:r>
              <a:rPr lang="en-GB" sz="2400" dirty="0">
                <a:solidFill>
                  <a:prstClr val="black"/>
                </a:solidFill>
                <a:latin typeface="Calibri" panose="020F0502020204030204" pitchFamily="34" charset="0"/>
                <a:cs typeface="Calibri" panose="020F0502020204030204" pitchFamily="34" charset="0"/>
              </a:rPr>
              <a:t>Year 3 they should know their 2, 3, 4, 5, 6, 8, and 10 x </a:t>
            </a:r>
            <a:r>
              <a:rPr lang="en-GB" sz="2400" dirty="0" smtClean="0">
                <a:solidFill>
                  <a:prstClr val="black"/>
                </a:solidFill>
                <a:latin typeface="Calibri" panose="020F0502020204030204" pitchFamily="34" charset="0"/>
                <a:cs typeface="Calibri" panose="020F0502020204030204" pitchFamily="34" charset="0"/>
              </a:rPr>
              <a:t>tables off by heart.</a:t>
            </a:r>
            <a:endParaRPr lang="en-GB" sz="2400" dirty="0">
              <a:solidFill>
                <a:prstClr val="black"/>
              </a:solidFill>
              <a:latin typeface="Calibri" panose="020F0502020204030204" pitchFamily="34" charset="0"/>
              <a:cs typeface="Calibri" panose="020F0502020204030204" pitchFamily="34" charset="0"/>
            </a:endParaRPr>
          </a:p>
          <a:p>
            <a:r>
              <a:rPr lang="en-GB" sz="2400" dirty="0" smtClean="0">
                <a:latin typeface="Calibri" panose="020F0502020204030204" pitchFamily="34" charset="0"/>
                <a:cs typeface="Calibri" panose="020F0502020204030204" pitchFamily="34" charset="0"/>
              </a:rPr>
              <a:t>Please practise </a:t>
            </a:r>
            <a:r>
              <a:rPr lang="en-GB" sz="2400" dirty="0" smtClean="0">
                <a:latin typeface="Calibri" panose="020F0502020204030204" pitchFamily="34" charset="0"/>
                <a:cs typeface="Calibri" panose="020F0502020204030204" pitchFamily="34" charset="0"/>
              </a:rPr>
              <a:t>at home (Children have passwords </a:t>
            </a:r>
            <a:r>
              <a:rPr lang="en-GB" sz="2400" dirty="0" smtClean="0">
                <a:latin typeface="Calibri" panose="020F0502020204030204" pitchFamily="34" charset="0"/>
                <a:cs typeface="Calibri" panose="020F0502020204030204" pitchFamily="34" charset="0"/>
              </a:rPr>
              <a:t>in their reading records for </a:t>
            </a:r>
            <a:r>
              <a:rPr lang="en-GB" sz="2400" dirty="0" smtClean="0">
                <a:latin typeface="Calibri" panose="020F0502020204030204" pitchFamily="34" charset="0"/>
                <a:cs typeface="Calibri" panose="020F0502020204030204" pitchFamily="34" charset="0"/>
              </a:rPr>
              <a:t>Times Tables </a:t>
            </a:r>
            <a:r>
              <a:rPr lang="en-GB" sz="2400" dirty="0" err="1" smtClean="0">
                <a:latin typeface="Calibri" panose="020F0502020204030204" pitchFamily="34" charset="0"/>
                <a:cs typeface="Calibri" panose="020F0502020204030204" pitchFamily="34" charset="0"/>
              </a:rPr>
              <a:t>Rockstars</a:t>
            </a:r>
            <a:r>
              <a:rPr lang="en-GB" sz="2400" dirty="0" smtClean="0">
                <a:latin typeface="Calibri" panose="020F0502020204030204" pitchFamily="34" charset="0"/>
                <a:cs typeface="Calibri" panose="020F0502020204030204" pitchFamily="34" charset="0"/>
              </a:rPr>
              <a:t> and </a:t>
            </a:r>
            <a:r>
              <a:rPr lang="en-GB" sz="2400" dirty="0" err="1" smtClean="0">
                <a:latin typeface="Calibri" panose="020F0502020204030204" pitchFamily="34" charset="0"/>
                <a:cs typeface="Calibri" panose="020F0502020204030204" pitchFamily="34" charset="0"/>
              </a:rPr>
              <a:t>Mathsflex</a:t>
            </a:r>
            <a:r>
              <a:rPr lang="en-GB" sz="2400" dirty="0" smtClean="0">
                <a:latin typeface="Calibri" panose="020F0502020204030204" pitchFamily="34" charset="0"/>
                <a:cs typeface="Calibri" panose="020F0502020204030204" pitchFamily="34" charset="0"/>
              </a:rPr>
              <a:t>).</a:t>
            </a:r>
            <a:endParaRPr lang="en-GB" sz="2400" dirty="0">
              <a:latin typeface="Calibri" panose="020F0502020204030204" pitchFamily="34" charset="0"/>
              <a:cs typeface="Calibri" panose="020F0502020204030204" pitchFamily="34" charset="0"/>
            </a:endParaRPr>
          </a:p>
        </p:txBody>
      </p:sp>
      <p:sp>
        <p:nvSpPr>
          <p:cNvPr id="3" name="Title 2"/>
          <p:cNvSpPr>
            <a:spLocks noGrp="1"/>
          </p:cNvSpPr>
          <p:nvPr>
            <p:ph type="title"/>
          </p:nvPr>
        </p:nvSpPr>
        <p:spPr/>
        <p:txBody>
          <a:bodyPr/>
          <a:lstStyle/>
          <a:p>
            <a:r>
              <a:rPr lang="en-GB" dirty="0" smtClean="0"/>
              <a:t>Maths</a:t>
            </a:r>
            <a:endParaRPr lang="en-GB" dirty="0"/>
          </a:p>
        </p:txBody>
      </p:sp>
    </p:spTree>
    <p:extLst>
      <p:ext uri="{BB962C8B-B14F-4D97-AF65-F5344CB8AC3E}">
        <p14:creationId xmlns:p14="http://schemas.microsoft.com/office/powerpoint/2010/main" val="226340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buClr>
                <a:srgbClr val="629DD1"/>
              </a:buClr>
            </a:pPr>
            <a:r>
              <a:rPr lang="en-GB" sz="2400" dirty="0">
                <a:solidFill>
                  <a:prstClr val="black"/>
                </a:solidFill>
                <a:latin typeface="Calibri" panose="020F0502020204030204" pitchFamily="34" charset="0"/>
                <a:cs typeface="Calibri" panose="020F0502020204030204" pitchFamily="34" charset="0"/>
              </a:rPr>
              <a:t>Children are taught 1 hour of English </a:t>
            </a:r>
            <a:r>
              <a:rPr lang="en-GB" sz="2400" dirty="0" smtClean="0">
                <a:solidFill>
                  <a:prstClr val="black"/>
                </a:solidFill>
                <a:latin typeface="Calibri" panose="020F0502020204030204" pitchFamily="34" charset="0"/>
                <a:cs typeface="Calibri" panose="020F0502020204030204" pitchFamily="34" charset="0"/>
              </a:rPr>
              <a:t>daily and guided </a:t>
            </a:r>
            <a:r>
              <a:rPr lang="en-GB" sz="2400" dirty="0">
                <a:solidFill>
                  <a:prstClr val="black"/>
                </a:solidFill>
                <a:latin typeface="Calibri" panose="020F0502020204030204" pitchFamily="34" charset="0"/>
                <a:cs typeface="Calibri" panose="020F0502020204030204" pitchFamily="34" charset="0"/>
              </a:rPr>
              <a:t>reading every day for half an </a:t>
            </a:r>
            <a:r>
              <a:rPr lang="en-GB" sz="2400" dirty="0" smtClean="0">
                <a:solidFill>
                  <a:prstClr val="black"/>
                </a:solidFill>
                <a:latin typeface="Calibri" panose="020F0502020204030204" pitchFamily="34" charset="0"/>
                <a:cs typeface="Calibri" panose="020F0502020204030204" pitchFamily="34" charset="0"/>
              </a:rPr>
              <a:t>hour.</a:t>
            </a:r>
          </a:p>
          <a:p>
            <a:pPr lvl="0">
              <a:buClr>
                <a:srgbClr val="629DD1"/>
              </a:buClr>
            </a:pPr>
            <a:r>
              <a:rPr lang="en-GB" sz="2400" dirty="0" smtClean="0">
                <a:solidFill>
                  <a:prstClr val="black"/>
                </a:solidFill>
                <a:latin typeface="Calibri" panose="020F0502020204030204" pitchFamily="34" charset="0"/>
                <a:cs typeface="Calibri" panose="020F0502020204030204" pitchFamily="34" charset="0"/>
              </a:rPr>
              <a:t>Spelling test day is a Friday. We will practise at school, can you also practise at home please?</a:t>
            </a:r>
            <a:endParaRPr lang="en-GB" sz="2400" dirty="0">
              <a:solidFill>
                <a:prstClr val="black"/>
              </a:solidFill>
              <a:latin typeface="Calibri" panose="020F0502020204030204" pitchFamily="34" charset="0"/>
              <a:cs typeface="Calibri" panose="020F0502020204030204" pitchFamily="34" charset="0"/>
            </a:endParaRPr>
          </a:p>
          <a:p>
            <a:pPr lvl="0">
              <a:buClr>
                <a:srgbClr val="629DD1"/>
              </a:buClr>
            </a:pPr>
            <a:r>
              <a:rPr lang="en-GB" sz="2400" dirty="0">
                <a:solidFill>
                  <a:prstClr val="black"/>
                </a:solidFill>
                <a:latin typeface="Calibri" panose="020F0502020204030204" pitchFamily="34" charset="0"/>
                <a:cs typeface="Calibri" panose="020F0502020204030204" pitchFamily="34" charset="0"/>
              </a:rPr>
              <a:t>Handwriting is also practised weekly, please work on this at home</a:t>
            </a:r>
            <a:r>
              <a:rPr lang="en-GB" sz="2400" dirty="0" smtClean="0">
                <a:solidFill>
                  <a:prstClr val="black"/>
                </a:solidFill>
                <a:latin typeface="Calibri" panose="020F0502020204030204" pitchFamily="34" charset="0"/>
                <a:cs typeface="Calibri" panose="020F0502020204030204" pitchFamily="34" charset="0"/>
              </a:rPr>
              <a:t>. We use the cursive font.</a:t>
            </a:r>
            <a:endParaRPr lang="en-GB" sz="2400" dirty="0">
              <a:solidFill>
                <a:prstClr val="black"/>
              </a:solidFill>
              <a:latin typeface="Calibri" panose="020F0502020204030204" pitchFamily="34" charset="0"/>
              <a:cs typeface="Calibri" panose="020F0502020204030204" pitchFamily="34" charset="0"/>
            </a:endParaRPr>
          </a:p>
          <a:p>
            <a:pPr lvl="0">
              <a:buClr>
                <a:srgbClr val="629DD1"/>
              </a:buClr>
            </a:pPr>
            <a:r>
              <a:rPr lang="en-GB" sz="2400" dirty="0" smtClean="0">
                <a:solidFill>
                  <a:prstClr val="black"/>
                </a:solidFill>
                <a:latin typeface="Calibri" panose="020F0502020204030204" pitchFamily="34" charset="0"/>
                <a:cs typeface="Calibri" panose="020F0502020204030204" pitchFamily="34" charset="0"/>
              </a:rPr>
              <a:t>There is a large </a:t>
            </a:r>
            <a:r>
              <a:rPr lang="en-GB" sz="2400" dirty="0">
                <a:solidFill>
                  <a:prstClr val="black"/>
                </a:solidFill>
                <a:latin typeface="Calibri" panose="020F0502020204030204" pitchFamily="34" charset="0"/>
                <a:cs typeface="Calibri" panose="020F0502020204030204" pitchFamily="34" charset="0"/>
              </a:rPr>
              <a:t>focus on grammar skills – they need to be hearing correctly modelled English as much as possible</a:t>
            </a:r>
            <a:r>
              <a:rPr lang="en-GB" sz="2400" dirty="0" smtClean="0">
                <a:solidFill>
                  <a:prstClr val="black"/>
                </a:solidFill>
                <a:latin typeface="Calibri" panose="020F0502020204030204" pitchFamily="34" charset="0"/>
                <a:cs typeface="Calibri" panose="020F0502020204030204" pitchFamily="34" charset="0"/>
              </a:rPr>
              <a:t>.</a:t>
            </a:r>
          </a:p>
          <a:p>
            <a:pPr lvl="0">
              <a:buClr>
                <a:srgbClr val="629DD1"/>
              </a:buClr>
            </a:pPr>
            <a:r>
              <a:rPr lang="en-GB" sz="2400" dirty="0" smtClean="0">
                <a:solidFill>
                  <a:prstClr val="black"/>
                </a:solidFill>
                <a:latin typeface="Calibri" panose="020F0502020204030204" pitchFamily="34" charset="0"/>
                <a:cs typeface="Calibri" panose="020F0502020204030204" pitchFamily="34" charset="0"/>
              </a:rPr>
              <a:t>Over the year we will cover lots of different non-fiction, fiction and poetry topics.</a:t>
            </a:r>
          </a:p>
          <a:p>
            <a:pPr lvl="0">
              <a:buClr>
                <a:srgbClr val="629DD1"/>
              </a:buClr>
            </a:pPr>
            <a:r>
              <a:rPr lang="en-GB" sz="2400" dirty="0" smtClean="0">
                <a:solidFill>
                  <a:prstClr val="black"/>
                </a:solidFill>
                <a:latin typeface="Calibri" panose="020F0502020204030204" pitchFamily="34" charset="0"/>
                <a:cs typeface="Calibri" panose="020F0502020204030204" pitchFamily="34" charset="0"/>
              </a:rPr>
              <a:t>Please practise writing at home.</a:t>
            </a:r>
            <a:endParaRPr lang="en-GB" sz="2400" dirty="0">
              <a:solidFill>
                <a:prstClr val="black"/>
              </a:solidFill>
              <a:latin typeface="Calibri" panose="020F0502020204030204" pitchFamily="34" charset="0"/>
              <a:cs typeface="Calibri" panose="020F0502020204030204" pitchFamily="34" charset="0"/>
            </a:endParaRPr>
          </a:p>
        </p:txBody>
      </p:sp>
      <p:sp>
        <p:nvSpPr>
          <p:cNvPr id="3" name="Title 2"/>
          <p:cNvSpPr>
            <a:spLocks noGrp="1"/>
          </p:cNvSpPr>
          <p:nvPr>
            <p:ph type="title"/>
          </p:nvPr>
        </p:nvSpPr>
        <p:spPr/>
        <p:txBody>
          <a:bodyPr/>
          <a:lstStyle/>
          <a:p>
            <a:r>
              <a:rPr lang="en-GB" dirty="0" smtClean="0"/>
              <a:t>English - Writing</a:t>
            </a:r>
            <a:endParaRPr lang="en-GB" dirty="0"/>
          </a:p>
        </p:txBody>
      </p:sp>
    </p:spTree>
    <p:extLst>
      <p:ext uri="{BB962C8B-B14F-4D97-AF65-F5344CB8AC3E}">
        <p14:creationId xmlns:p14="http://schemas.microsoft.com/office/powerpoint/2010/main" val="31749173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315</TotalTime>
  <Words>1405</Words>
  <Application>Microsoft Office PowerPoint</Application>
  <PresentationFormat>On-screen Show (4:3)</PresentationFormat>
  <Paragraphs>127</Paragraphs>
  <Slides>19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Calibri</vt:lpstr>
      <vt:lpstr>Lucida Sans Unicode</vt:lpstr>
      <vt:lpstr>Symbol</vt:lpstr>
      <vt:lpstr>Verdana</vt:lpstr>
      <vt:lpstr>Wingdings</vt:lpstr>
      <vt:lpstr>Wingdings 2</vt:lpstr>
      <vt:lpstr>Wingdings 3</vt:lpstr>
      <vt:lpstr>XCCW Joined 1a</vt:lpstr>
      <vt:lpstr>Concourse</vt:lpstr>
      <vt:lpstr>Year 3 Meet the Teacher</vt:lpstr>
      <vt:lpstr>Staff</vt:lpstr>
      <vt:lpstr>Attendance and Punctuality</vt:lpstr>
      <vt:lpstr>Uniform</vt:lpstr>
      <vt:lpstr>Values</vt:lpstr>
      <vt:lpstr>Rewards</vt:lpstr>
      <vt:lpstr>Timetables</vt:lpstr>
      <vt:lpstr>Maths</vt:lpstr>
      <vt:lpstr>English - Writing</vt:lpstr>
      <vt:lpstr>English – Reading </vt:lpstr>
      <vt:lpstr>Spellings</vt:lpstr>
      <vt:lpstr>Theme</vt:lpstr>
      <vt:lpstr>Autumn Term</vt:lpstr>
      <vt:lpstr>Trips/ visitors</vt:lpstr>
      <vt:lpstr>Report Language</vt:lpstr>
      <vt:lpstr>Homework</vt:lpstr>
      <vt:lpstr>P.E Kits</vt:lpstr>
      <vt:lpstr>Website</vt:lpstr>
      <vt:lpstr>  Thank you for coming.   We will do our very best to make sure that this year is a success for the children.  We are a partnership home and school.  Please work with us to make this a successful year.  If your mobile number has changed please can you inform the school, it is very important that we can get hold of you at any time.   Any questions?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3 Meet the Teacher</dc:title>
  <dc:creator>Emma Ramshaw</dc:creator>
  <cp:lastModifiedBy>N Johnson</cp:lastModifiedBy>
  <cp:revision>49</cp:revision>
  <dcterms:created xsi:type="dcterms:W3CDTF">2015-09-30T12:16:23Z</dcterms:created>
  <dcterms:modified xsi:type="dcterms:W3CDTF">2023-09-13T19:04:08Z</dcterms:modified>
</cp:coreProperties>
</file>