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21"/>
  </p:handoutMasterIdLst>
  <p:sldIdLst>
    <p:sldId id="256" r:id="rId2"/>
    <p:sldId id="267" r:id="rId3"/>
    <p:sldId id="268" r:id="rId4"/>
    <p:sldId id="269" r:id="rId5"/>
    <p:sldId id="270" r:id="rId6"/>
    <p:sldId id="272" r:id="rId7"/>
    <p:sldId id="273" r:id="rId8"/>
    <p:sldId id="257" r:id="rId9"/>
    <p:sldId id="258" r:id="rId10"/>
    <p:sldId id="266" r:id="rId11"/>
    <p:sldId id="259" r:id="rId12"/>
    <p:sldId id="271" r:id="rId13"/>
    <p:sldId id="274" r:id="rId14"/>
    <p:sldId id="276" r:id="rId15"/>
    <p:sldId id="264" r:id="rId16"/>
    <p:sldId id="260" r:id="rId17"/>
    <p:sldId id="263" r:id="rId18"/>
    <p:sldId id="275" r:id="rId19"/>
    <p:sldId id="262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18" autoAdjust="0"/>
    <p:restoredTop sz="94660"/>
  </p:normalViewPr>
  <p:slideViewPr>
    <p:cSldViewPr>
      <p:cViewPr varScale="1">
        <p:scale>
          <a:sx n="64" d="100"/>
          <a:sy n="64" d="100"/>
        </p:scale>
        <p:origin x="2064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3A93FB-F050-4F23-9F4F-7CB448F81967}" type="datetimeFigureOut">
              <a:rPr lang="en-GB" smtClean="0"/>
              <a:t>14/01/2024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65C660-796F-43C6-8247-CB95E9043E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32722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FE0FD8F-8EF2-442D-B5DE-F90DC03F9ACF}" type="datetimeFigureOut">
              <a:rPr lang="en-GB" smtClean="0"/>
              <a:t>14/01/2024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30A7F94-75EB-4FB4-B89D-72715FE6C91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0FD8F-8EF2-442D-B5DE-F90DC03F9ACF}" type="datetimeFigureOut">
              <a:rPr lang="en-GB" smtClean="0"/>
              <a:t>14/01/2024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A7F94-75EB-4FB4-B89D-72715FE6C91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0FD8F-8EF2-442D-B5DE-F90DC03F9ACF}" type="datetimeFigureOut">
              <a:rPr lang="en-GB" smtClean="0"/>
              <a:t>14/01/2024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A7F94-75EB-4FB4-B89D-72715FE6C91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0FD8F-8EF2-442D-B5DE-F90DC03F9ACF}" type="datetimeFigureOut">
              <a:rPr lang="en-GB" smtClean="0"/>
              <a:t>14/01/2024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A7F94-75EB-4FB4-B89D-72715FE6C913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0FD8F-8EF2-442D-B5DE-F90DC03F9ACF}" type="datetimeFigureOut">
              <a:rPr lang="en-GB" smtClean="0"/>
              <a:t>14/01/2024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A7F94-75EB-4FB4-B89D-72715FE6C913}" type="slidenum">
              <a:rPr lang="en-GB" smtClean="0"/>
              <a:t>‹#›</a:t>
            </a:fld>
            <a:endParaRPr lang="en-GB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0FD8F-8EF2-442D-B5DE-F90DC03F9ACF}" type="datetimeFigureOut">
              <a:rPr lang="en-GB" smtClean="0"/>
              <a:t>14/01/2024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A7F94-75EB-4FB4-B89D-72715FE6C913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0FD8F-8EF2-442D-B5DE-F90DC03F9ACF}" type="datetimeFigureOut">
              <a:rPr lang="en-GB" smtClean="0"/>
              <a:t>14/01/2024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A7F94-75EB-4FB4-B89D-72715FE6C913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0FD8F-8EF2-442D-B5DE-F90DC03F9ACF}" type="datetimeFigureOut">
              <a:rPr lang="en-GB" smtClean="0"/>
              <a:t>14/01/2024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A7F94-75EB-4FB4-B89D-72715FE6C913}" type="slidenum">
              <a:rPr lang="en-GB" smtClean="0"/>
              <a:t>‹#›</a:t>
            </a:fld>
            <a:endParaRPr lang="en-GB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0FD8F-8EF2-442D-B5DE-F90DC03F9ACF}" type="datetimeFigureOut">
              <a:rPr lang="en-GB" smtClean="0"/>
              <a:t>14/01/2024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A7F94-75EB-4FB4-B89D-72715FE6C91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AFE0FD8F-8EF2-442D-B5DE-F90DC03F9ACF}" type="datetimeFigureOut">
              <a:rPr lang="en-GB" smtClean="0"/>
              <a:t>14/01/2024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A7F94-75EB-4FB4-B89D-72715FE6C913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FE0FD8F-8EF2-442D-B5DE-F90DC03F9ACF}" type="datetimeFigureOut">
              <a:rPr lang="en-GB" smtClean="0"/>
              <a:t>14/01/2024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30A7F94-75EB-4FB4-B89D-72715FE6C913}" type="slidenum">
              <a:rPr lang="en-GB" smtClean="0"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FE0FD8F-8EF2-442D-B5DE-F90DC03F9ACF}" type="datetimeFigureOut">
              <a:rPr lang="en-GB" smtClean="0"/>
              <a:t>14/01/2024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30A7F94-75EB-4FB4-B89D-72715FE6C913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2060848"/>
            <a:ext cx="7772400" cy="1089466"/>
          </a:xfrm>
        </p:spPr>
        <p:txBody>
          <a:bodyPr/>
          <a:lstStyle/>
          <a:p>
            <a:r>
              <a:rPr lang="en-GB" dirty="0" smtClean="0"/>
              <a:t>Year 3 Meet the Teacher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smtClean="0"/>
              <a:t>Monday 15</a:t>
            </a:r>
            <a:r>
              <a:rPr lang="en-GB" baseline="30000" smtClean="0"/>
              <a:t>th</a:t>
            </a:r>
            <a:r>
              <a:rPr lang="en-GB" smtClean="0"/>
              <a:t> January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68327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109728" indent="0">
              <a:buNone/>
            </a:pPr>
            <a:r>
              <a:rPr lang="en-GB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Our current whole school focus at St. Matthew’s is reading and getting children to enjoy reading. </a:t>
            </a:r>
          </a:p>
          <a:p>
            <a:pPr marL="109728" indent="0">
              <a:buNone/>
            </a:pPr>
            <a:endParaRPr lang="en-GB" sz="20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>
              <a:buNone/>
            </a:pPr>
            <a:r>
              <a:rPr lang="en-GB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What we do</a:t>
            </a:r>
            <a:r>
              <a:rPr lang="en-GB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r>
              <a:rPr lang="en-GB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Guided reading daily.</a:t>
            </a:r>
          </a:p>
          <a:p>
            <a:r>
              <a:rPr lang="en-GB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Story time for 10 minutes every day.</a:t>
            </a:r>
          </a:p>
          <a:p>
            <a:r>
              <a:rPr lang="en-GB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One to one reading weekly.</a:t>
            </a:r>
          </a:p>
          <a:p>
            <a:r>
              <a:rPr lang="en-GB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Please bring reading books every day.</a:t>
            </a:r>
          </a:p>
          <a:p>
            <a:r>
              <a:rPr lang="en-GB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Reading at home – they need to be reading at home every evening and sign the reading record. (If the child reads at home 5 times a week, they will get dojos.)</a:t>
            </a:r>
          </a:p>
          <a:p>
            <a:r>
              <a:rPr lang="en-GB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Class novel read in English lessons</a:t>
            </a:r>
            <a:r>
              <a:rPr lang="en-GB" sz="20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n-GB" sz="20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English – Reading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18182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latin typeface="Calibri" panose="020F0502020204030204" pitchFamily="34" charset="0"/>
                <a:cs typeface="Calibri" panose="020F0502020204030204" pitchFamily="34" charset="0"/>
              </a:rPr>
              <a:t>Children learn new spellings every week.</a:t>
            </a:r>
          </a:p>
          <a:p>
            <a:r>
              <a:rPr lang="en-GB" dirty="0" smtClean="0">
                <a:latin typeface="Calibri" panose="020F0502020204030204" pitchFamily="34" charset="0"/>
                <a:cs typeface="Calibri" panose="020F0502020204030204" pitchFamily="34" charset="0"/>
              </a:rPr>
              <a:t>You have had the whole half term’s spellings already. (If you need another one ask and they are on the website too.)</a:t>
            </a:r>
          </a:p>
          <a:p>
            <a:r>
              <a:rPr lang="en-GB" dirty="0" smtClean="0">
                <a:latin typeface="Calibri" panose="020F0502020204030204" pitchFamily="34" charset="0"/>
                <a:cs typeface="Calibri" panose="020F0502020204030204" pitchFamily="34" charset="0"/>
              </a:rPr>
              <a:t>They need to practise these at home each week. (e.g. look, cover, write in their red books.)</a:t>
            </a:r>
          </a:p>
          <a:p>
            <a:r>
              <a:rPr lang="en-GB" dirty="0" smtClean="0">
                <a:latin typeface="Calibri" panose="020F0502020204030204" pitchFamily="34" charset="0"/>
                <a:cs typeface="Calibri" panose="020F0502020204030204" pitchFamily="34" charset="0"/>
              </a:rPr>
              <a:t>Spelling test every week on a Friday.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Spellings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00698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spcBef>
                <a:spcPts val="0"/>
              </a:spcBef>
              <a:buClrTx/>
              <a:buSzTx/>
              <a:buNone/>
              <a:defRPr/>
            </a:pPr>
            <a:r>
              <a:rPr lang="en-GB" sz="2400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</a:t>
            </a:r>
            <a:r>
              <a:rPr lang="en-GB" sz="2800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ur Curriculum is called Learning Means the World:</a:t>
            </a:r>
          </a:p>
          <a:p>
            <a:pPr marL="0" lvl="0" indent="0">
              <a:spcBef>
                <a:spcPts val="0"/>
              </a:spcBef>
              <a:buClrTx/>
              <a:buSzTx/>
              <a:buNone/>
              <a:defRPr/>
            </a:pPr>
            <a:endParaRPr lang="en-GB" sz="2800" dirty="0" smtClean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buClrTx/>
              <a:buSzTx/>
              <a:buNone/>
              <a:defRPr/>
            </a:pPr>
            <a:r>
              <a:rPr lang="en-GB" sz="2800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Autumn </a:t>
            </a:r>
            <a:r>
              <a:rPr lang="en-GB" sz="28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 – </a:t>
            </a:r>
            <a:r>
              <a:rPr lang="en-GB" sz="2800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Law and Order- Rules and Rights</a:t>
            </a:r>
          </a:p>
          <a:p>
            <a:pPr marL="0" indent="0">
              <a:spcBef>
                <a:spcPts val="0"/>
              </a:spcBef>
              <a:buClrTx/>
              <a:buSzTx/>
              <a:buNone/>
              <a:defRPr/>
            </a:pPr>
            <a:r>
              <a:rPr lang="en-GB" sz="2800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Autumn 2-May </a:t>
            </a:r>
            <a:r>
              <a:rPr lang="en-GB" sz="28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Forces Be With You- S</a:t>
            </a:r>
            <a:r>
              <a:rPr lang="en-GB" sz="2800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cience </a:t>
            </a:r>
            <a:endParaRPr lang="en-GB" sz="2800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>
              <a:spcBef>
                <a:spcPts val="0"/>
              </a:spcBef>
              <a:buClrTx/>
              <a:buSzTx/>
              <a:buNone/>
              <a:defRPr/>
            </a:pPr>
            <a:r>
              <a:rPr lang="en-GB" sz="2800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Spring 1 </a:t>
            </a:r>
            <a:r>
              <a:rPr lang="en-GB" sz="28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– </a:t>
            </a:r>
            <a:r>
              <a:rPr lang="en-GB" sz="2800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World of Difference- Religious Festivals</a:t>
            </a:r>
          </a:p>
          <a:p>
            <a:pPr marL="0" indent="0">
              <a:spcBef>
                <a:spcPts val="0"/>
              </a:spcBef>
              <a:buClrTx/>
              <a:buSzTx/>
              <a:buNone/>
              <a:defRPr/>
            </a:pPr>
            <a:r>
              <a:rPr lang="en-GB" sz="2800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Spring </a:t>
            </a:r>
            <a:r>
              <a:rPr lang="en-GB" sz="28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 – </a:t>
            </a:r>
            <a:r>
              <a:rPr lang="en-GB" sz="2800" dirty="0" err="1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Lindow</a:t>
            </a:r>
            <a:r>
              <a:rPr lang="en-GB" sz="28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Man- The Story of Prehistoric </a:t>
            </a:r>
            <a:r>
              <a:rPr lang="en-GB" sz="2800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Man</a:t>
            </a:r>
          </a:p>
          <a:p>
            <a:pPr marL="0" lvl="0" indent="0">
              <a:spcBef>
                <a:spcPts val="0"/>
              </a:spcBef>
              <a:buClrTx/>
              <a:buSzTx/>
              <a:buNone/>
              <a:defRPr/>
            </a:pPr>
            <a:r>
              <a:rPr lang="en-GB" sz="2800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Summer 1- </a:t>
            </a:r>
            <a:r>
              <a:rPr lang="en-GB" sz="28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Lightning Speed- The World Wide </a:t>
            </a:r>
            <a:r>
              <a:rPr lang="en-GB" sz="2800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Web</a:t>
            </a:r>
          </a:p>
          <a:p>
            <a:pPr marL="0" lvl="0" indent="0">
              <a:spcBef>
                <a:spcPts val="0"/>
              </a:spcBef>
              <a:buClrTx/>
              <a:buSzTx/>
              <a:buNone/>
              <a:defRPr/>
            </a:pPr>
            <a:r>
              <a:rPr lang="en-GB" sz="2800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Summer 2 – Under The Canopy- Rainforests</a:t>
            </a:r>
            <a:endParaRPr lang="en-GB" sz="2800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Theme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72168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en-GB" b="1" u="sng" dirty="0"/>
              <a:t>W</a:t>
            </a:r>
            <a:r>
              <a:rPr lang="en-GB" b="1" u="sng" dirty="0" smtClean="0"/>
              <a:t>orld of Difference</a:t>
            </a:r>
            <a:endParaRPr lang="en-GB" dirty="0" smtClean="0"/>
          </a:p>
          <a:p>
            <a:r>
              <a:rPr lang="en-GB" dirty="0"/>
              <a:t>T</a:t>
            </a:r>
            <a:r>
              <a:rPr lang="en-GB" dirty="0" smtClean="0"/>
              <a:t>his is a unit with a focus on religious festivals. we will be looking at Hinduism, Buddhism, </a:t>
            </a:r>
            <a:r>
              <a:rPr lang="en-GB" dirty="0"/>
              <a:t>J</a:t>
            </a:r>
            <a:r>
              <a:rPr lang="en-GB" dirty="0" smtClean="0"/>
              <a:t>udaism, </a:t>
            </a:r>
            <a:r>
              <a:rPr lang="en-GB" dirty="0"/>
              <a:t>C</a:t>
            </a:r>
            <a:r>
              <a:rPr lang="en-GB" dirty="0" smtClean="0"/>
              <a:t>hristianity and </a:t>
            </a:r>
            <a:r>
              <a:rPr lang="en-GB" dirty="0"/>
              <a:t>I</a:t>
            </a:r>
            <a:r>
              <a:rPr lang="en-GB" dirty="0" smtClean="0"/>
              <a:t>slam. </a:t>
            </a:r>
            <a:r>
              <a:rPr lang="en-GB" dirty="0"/>
              <a:t>W</a:t>
            </a:r>
            <a:r>
              <a:rPr lang="en-GB" dirty="0" smtClean="0"/>
              <a:t>e will explore their origins, places of worship, how they worship, holy books, festivals and core beliefs.</a:t>
            </a:r>
          </a:p>
          <a:p>
            <a:r>
              <a:rPr lang="en-GB" dirty="0"/>
              <a:t> </a:t>
            </a:r>
          </a:p>
          <a:p>
            <a:r>
              <a:rPr lang="en-GB" sz="2800" b="1" u="sng" dirty="0" err="1" smtClean="0">
                <a:solidFill>
                  <a:prstClr val="black"/>
                </a:solidFill>
                <a:cs typeface="Calibri" panose="020F0502020204030204" pitchFamily="34" charset="0"/>
              </a:rPr>
              <a:t>Lindow</a:t>
            </a:r>
            <a:r>
              <a:rPr lang="en-GB" sz="2800" b="1" u="sng" dirty="0" smtClean="0">
                <a:solidFill>
                  <a:prstClr val="black"/>
                </a:solidFill>
                <a:cs typeface="Calibri" panose="020F0502020204030204" pitchFamily="34" charset="0"/>
              </a:rPr>
              <a:t> </a:t>
            </a:r>
            <a:r>
              <a:rPr lang="en-GB" sz="2800" b="1" u="sng" dirty="0">
                <a:solidFill>
                  <a:prstClr val="black"/>
                </a:solidFill>
                <a:cs typeface="Calibri" panose="020F0502020204030204" pitchFamily="34" charset="0"/>
              </a:rPr>
              <a:t>Man- The Story of Prehistoric Man</a:t>
            </a:r>
          </a:p>
          <a:p>
            <a:r>
              <a:rPr lang="en-GB" dirty="0"/>
              <a:t>This is a unit looking at the Stone, Bronze and Iron Ages with a focus on history. We will be looking at the similarities and differences between the 3 time periods.</a:t>
            </a:r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Spring </a:t>
            </a:r>
            <a:r>
              <a:rPr lang="en-GB" dirty="0" smtClean="0"/>
              <a:t>Term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806794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323935"/>
          </a:xfrm>
        </p:spPr>
        <p:txBody>
          <a:bodyPr>
            <a:normAutofit/>
          </a:bodyPr>
          <a:lstStyle/>
          <a:p>
            <a:r>
              <a:rPr lang="en-GB" dirty="0" smtClean="0"/>
              <a:t>Throughout the year we will go on lots of trips and invite visitors to our school. We will let you know when we book our trips.</a:t>
            </a:r>
          </a:p>
          <a:p>
            <a:endParaRPr lang="en-GB" dirty="0" smtClean="0"/>
          </a:p>
          <a:p>
            <a:r>
              <a:rPr lang="en-GB" dirty="0" smtClean="0"/>
              <a:t>We are going to </a:t>
            </a:r>
            <a:r>
              <a:rPr lang="en-GB" dirty="0" smtClean="0"/>
              <a:t>visit some places of worship in the Spring term and take part in Stone Age Day.</a:t>
            </a:r>
          </a:p>
          <a:p>
            <a:pPr marL="109728" indent="0">
              <a:buNone/>
            </a:pPr>
            <a:endParaRPr lang="en-GB" dirty="0" smtClean="0"/>
          </a:p>
          <a:p>
            <a:pPr marL="109728" indent="0">
              <a:buNone/>
            </a:pP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Trips/ visitors</a:t>
            </a:r>
            <a:endParaRPr lang="en-GB" dirty="0"/>
          </a:p>
        </p:txBody>
      </p:sp>
      <p:sp>
        <p:nvSpPr>
          <p:cNvPr id="5" name="AutoShape 2" descr="data:image/jpeg;base64,/9j/4AAQSkZJRgABAQAAAQABAAD/4QBqRXhpZgAASUkqAAgAAAACAA4BAgA8AAAAJgAAABIBAwABAAAAAQAAAAAAAABXaG9vcGVyIFN3YW5zLCBEdWNrcyBhbmQgR2Vlc2UgYXQgTWFydGluIE1lcmUgTmF0dXJlIFJlc2VydmX/7QCIUGhvdG9zaG9wIDMuMAA4QklNBAQAAAAAAGwcAlAACVNpbW9uMTF1axwCeAA8V2hvb3BlciBTd2FucywgRHVja3MgYW5kIEdlZXNlIGF0IE1hcnRpbiBNZXJlIE5hdHVyZSBSZXNlcnZlHAJuABhHZXR0eSBJbWFnZXMvaVN0b2NrcGhvdG//4QVAaHR0cDovL25zLmFkb2JlLmNvbS94YXAvMS4wLwA8P3hwYWNrZXQgYmVnaW49Iu+7vyIgaWQ9Ilc1TTBNcENlaGlIenJlU3pOVGN6a2M5ZCI/Pgo8eDp4bXBtZXRhIHhtbG5zOng9ImFkb2JlOm5zOm1ldGEvIj4KCTxyZGY6UkRGIHhtbG5zOnJkZj0iaHR0cDovL3d3dy53My5vcmcvMTk5OS8wMi8yMi1yZGYtc3ludGF4LW5zIyI+CgkJPHJkZjpEZXNjcmlwdGlvbiByZGY6YWJvdXQ9IiIgeG1sbnM6cGhvdG9zaG9wPSJodHRwOi8vbnMuYWRvYmUuY29tL3Bob3Rvc2hvcC8xLjAvIiB4bWxuczpJcHRjNHhtcENvcmU9Imh0dHA6Ly9pcHRjLm9yZy9zdGQvSXB0YzR4bXBDb3JlLzEuMC94bWxucy8iICAgeG1sbnM6R2V0dHlJbWFnZXNHSUZUPSJodHRwOi8veG1wLmdldHR5aW1hZ2VzLmNvbS9naWZ0LzEuMC8iIHhtbG5zOmRjPSJodHRwOi8vcHVybC5vcmcvZGMvZWxlbWVudHMvMS4xLyIgeG1sbnM6cGx1cz0iaHR0cDovL25zLnVzZXBsdXMub3JnL2xkZi94bXAvMS4wLyIgIHhtbG5zOmlwdGNFeHQ9Imh0dHA6Ly9pcHRjLm9yZy9zdGQvSXB0YzR4bXBFeHQvMjAwOC0wMi0yOS8iIHhtbG5zOnhtcFJpZ2h0cz0iaHR0cDovL25zLmFkb2JlLmNvbS94YXAvMS4wL3JpZ2h0cy8iIHBob3Rvc2hvcDpDcmVkaXQ9IkdldHR5IEltYWdlcy9pU3RvY2twaG90byIgR2V0dHlJbWFnZXNHSUZUOkFzc2V0SUQ9IjEyODA3NTE2NjMiIHhtcFJpZ2h0czpXZWJTdGF0ZW1lbnQ9Imh0dHBzOi8vd3d3LmdldHR5aW1hZ2VzLmNvbS9ldWxhP3V0bV9tZWRpdW09b3JnYW5pYyZhbXA7dXRtX3NvdXJjZT1nb29nbGUmYW1wO3V0bV9jYW1wYWlnbj1pcHRjdXJsIiA+CjxkYzpjcmVhdG9yPjxyZGY6U2VxPjxyZGY6bGk+U2ltb24xMXVrPC9yZGY6bGk+PC9yZGY6U2VxPjwvZGM6Y3JlYXRvcj48ZGM6ZGVzY3JpcHRpb24+PHJkZjpBbHQ+PHJkZjpsaSB4bWw6bGFuZz0ieC1kZWZhdWx0Ij5XaG9vcGVyIFN3YW5zLCBEdWNrcyBhbmQgR2Vlc2UgYXQgTWFydGluIE1lcmUgTmF0dXJlIFJlc2VydmU8L3JkZjpsaT48L3JkZjpBbHQ+PC9kYzpkZXNjcmlwdGlvbj4KPHBsdXM6TGljZW5zb3I+PHJkZjpTZXE+PHJkZjpsaSByZGY6cGFyc2VUeXBlPSdSZXNvdXJjZSc+PHBsdXM6TGljZW5zb3JVUkw+aHR0cHM6Ly93d3cuZ2V0dHlpbWFnZXMuY29tL2RldGFpbC8xMjgwNzUxNjYzP3V0bV9tZWRpdW09b3JnYW5pYyZhbXA7dXRtX3NvdXJjZT1nb29nbGUmYW1wO3V0bV9jYW1wYWlnbj1pcHRjdXJsPC9wbHVzOkxpY2Vuc29yVVJMPjwvcmRmOmxpPjwvcmRmOlNlcT48L3BsdXM6TGljZW5zb3I+CgkJPC9yZGY6RGVzY3JpcHRpb24+Cgk8L3JkZjpSREY+CjwveDp4bXBtZXRhPgo8P3hwYWNrZXQgZW5kPSJ3Ij8+Cv/bAIQACQYHCAcGCQgHCAoKCQsNFg8NDAwNGxQVEBYgHSIiIB0fHyQoNCwkJjEnHx8tPS0xNTc6OjojKz9EPzhDNDk6NwEKCgoNDA0aDw8aNyUfJTc3Nzc3Nzc3Nzc3Nzc3Nzc3Nzc3Nzc3Nzc3Nzc3Nzc3Nzc3Nzc3Nzc3Nzc3Nzc3Nzc3/8AAEQgAoADVAwEiAAIRAQMRAf/EABwAAAIDAQEBAQAAAAAAAAAAAAEEAAIDBQYIB//EAEAQAAEDAwIFAQQIBAUCBwAAAAEAAhEDEiEEMQUTQVFhcRQigaEGIzJCkbHR8BVSgsEWM2KS4UOiJFNjZHOTsv/EABoBAQEBAQEBAQAAAAAAAAAAAAABAgMFBgT/xAArEQACAQMCBAYCAwEAAAAAAAAAARECAxITURQhMZEEIkFSYeFC8DKBoSP/2gAMAwEAAhEDEQA/ANCxC1MFirYvpj56TC1AtW9iFqCTC1C1b2IFiCTCxSxbWKWKiTCxCxb2qWoJMLFLFvapakAXsUtTFqlqokXsRsW9qNqCRexSxMWKWoJMLFLFvapYkCTCxSxb2I2KQBexSxMWKWJAF7FLExYpYkAwsQTFiiQJHyxVLPCbLFUsWJMihpqpppssQLFZApy0LE0WIWKyBaxCxNWIWJIFrELE1YhYrIFrFLEzy0OWrIF7FLExYpYkkkXsUsTFiliCRe1S1MWKWJIkwtUsTFiliSJF7FLExYjYklFrEbExYjYpIFrEbEzYiGJIFuWomrFFJIPmmqmmneX2HyQNI9lwyNMRNNVNNOmn4QNI9lZIJGmhy06aXhV5SuQE+Why05ylOV4VyAny0LE7yvCHL8K5ATsQsThpIctMgKWeFLE3y0OWrkQVsUsTXLU5aSBWxSw9kzy1OWmQFrD2UsKa5anLUyECthRsTPLU5aZFF+Wjy0xyp6lEUY7n4qZFFxTVuX4TIpeERT8KZEFuX4UTfKUTIQdKpU0AE09Rd2yFaNCWXN1N2NpC8nq9TwvT1KjK2qg023GyHA+kb7raloqNfTs1Gn1LDTeAQS4Ykdc4XlU3W+lR6ztULrSejb7E59p1bAFWr7IwEt1DXEdMLgU+H82bK1N4G9rgUX8KfvGPAJW9Sv3GNG3sdN2t0Y++Z7EInUaYCS6AuQOFVd2tcfgVP4VqIyx/watq7VuZdi3sdkVNMRIqt9FHOohwEzK444VqW5iz1cAfwKjuH65m3NaO4z+SutUZ4eg65LNrXE9ABKzdVpt+0HDvjZco0uINEGrVjzKwdS1TvtPd8SrrVDh6Du0nNqmGiPUq7qQbHc7AdV5ws1LSCHmR5Ww1GvH3iYWtdmeGW53RSB2UNGF59+p1pEOvhZvr6x0XEmFVeZH4ZbnpOT6KvK8j8V5z2rUge8HH4oHV1h92FdYnDfJ6TkqcnwvODXVQIIV2cTqsMy74OTWI/D/J6Dko8nwuFR4qxj7n0yZ3kpxvHNOAPcII/wBRhNUmgzo8rwjyfCTpcboOPvWtHqrHjdAGJpn+pTVGhUNiirCh4StHjelefeLG/wBSYHFtHE82n/vR3UNCo0FATMKwo+Fk3i+iJjmN9blq3imiIk1Wj4gqao0ag8rwirN4honCRWaomqNF7Hz43hPHGvJdp3FvUHUMj/8ASa0dDj2kbUp06VTluxYdQwtie1y93X4RNUv5sEiT7uGgRjf95VG8E1Bph1PXFojAFJp+ZC8nC5t+9z1sqdzz3BtXxrhtd9Y8MZUNQWuA1FNuBt18rtD6S8UFW06CmGH/ANw2W/PK7HCtA6k+pzKgqEMJBc0CfGAnOWw5dTpkHAgAjbP911pV1KJXb7MN0P0OKz6Q8SDQHaME9xXbH5q/8f4gQD7Ha7r9aI/NdOm7S1L2020XuZBcGgEgESMeQq1KmmY6kH06QNV1rLg0FxyYAO+AUxu+5diTRsIO+kGpdBdpX3D/ANZpVT9INW5pjTPgA71hnsuqdPpnb6alP/xhUqaTSmB7JQ/+sforje3XYk0bHM/xBXYwO9nqtd/Karf1V6f0o1PMDH0qgnP+Y0/KU9yaDG02toUwDtFMQFaQDho/Bbi7uu32Z8mws/6R1SxxioTGACBKQf8ASSswEjQVDH2fsmV2XO3AWYBJgDwkXF6rt9jy7HM/xA91IOdRcwwJabZHzRZx8ueL2Pa3u5uPkZT5Hu7dJ+G6Ba6QbTExt17fmrNW67fZYWzFv480PP1VNwH+h0H5rGpxhjnF1oAnYMKeBFxI6YPhYvEkkgdUWe67fYhCL+JsO4/7CqniFIjY/wC0/omyxrmg2CO6ry27W/gFpam67fZl4fIr7YwgkAkjpt+aqddS6yPEE/kE0KTHgEAQRv3V3UKYiWAHytf9Pj9/sz5BMaumRMfIj+yHtdPqfzTw0rXH/LA7+6EBpWgg8tp9WpNz4EUfIr7TS6z8/wBERqqMTIhNt0rTP1NP/YFc6CmXQKTDj+UDYKZXV6IuNAkdZRbu78ASgOIaeYvI/pP6J1mgZJ9xvpYMK38PYWiaTP8AaEyv7IkW/kTbr9OZtq7eqKc/h1M70Nj0aP1UWc7/AMf6axt/J16mmphzqpNpcMkux+BwFzdfxfQ8Po1SdQx1SJDCcTG0rlcc4bxXX6k1aPEKXJGW0XMItx3yvO1vopxSrqw11ekGii55rNFwJn7HQz52Wa6L0wqTduq1Etnfp/S7T0NGzUUtNUotDW2hw90OnIB+9Ejb12XG4l9LqzKl730XFz7m8ogkACGyIJBiR8fK2Z9C6lR1P2riLn0ybntA2PWMx42Xb0fA+H6T3hQol4dNxGYz1U4a7U/MV+ItUrynkz9IOLjUEaY6h7mf+S8PYY8tEdNwn9NruOOo0KfsWotNQPpkusaTiWxMx6bZiF6qjp9PQc99EMDnZcWjJPc53WotlpBBK68G46nPi1sef07fpRN1XV6ak18WmqZdmOluF6LTB9KkBWrsq1XfbcwkAnwC4wPijzYG8euFDWHUyV3p8OqThVfyNpG9wPxWUmXTaM4h24VTWHcfiqmsMremjOoy7YJOQSMHOy6Wm4pqdLTZTolgDHF4NoJkzOfiVx+YNw0H4ImsBiGqOzTUoqKrzT5DWqPPquqQGSSbW4aJ8LFxdJMukmT3J7rE1bjJIHgbCBH9lDUA2MeqtNpJdCVXW31NLY6CFnUZcMueBEYOyHM3z8kDWG0wq7SfUiu1Ita3BLdtpCarcLqM4W3VGq1orQ2mWOBcN5JB9EhUqvLfqnNaZ++CVoKxFI0ydyD8f2Vh0N8kVVxzZto20W6im6uwuoBwva3Bt6p6v7E9msDaP2msFEE4AxIPdcgOH7Ktzu4+atVpMiutHa1HC36QMFSpQqPquaG8p8xPfCw1dGhRa3kVefOS620DG26rwniz9FVdhha8BvvCYzuue2vAjJjyuVNFeTTZ0qroxTSHKdRhpPe1p90TaRk5jATFCv8AVEAw2o0FzZ37LnivgkB35IDV0w8sDmh2DaT6/oV009znm/Q6lFoeSGMmAT3wAoxoaXEuJB+67p6YSlHWFtDUUg8htekWOLHQYPZSlqGsqMdA9wgi4Yx3CYuXyE8lzH2tbTLmwAbjILusqLmPayq5znVahLnudId3M9FFnGuOn72LNO4sawPX/uKBqyIjHrK42r4lR0rqLar81qgY2D1/YWprN+98BbMr9EpmcWjpmoOrfyQNYA7R6LmGpAlwcwHYBuShz42aGjsN1SHUNcfzAKntAnB/ELmmtiYJ9MIGsdi0k9gcBBB0faWzgtJ/0uAQNceZ9VzjWdt73nMKvMdEBuPRUQdRmoYajRUe5rCfeLWzA/usTqvrqrQx3La73HmBcO8dEhzXbDB+CAqOO5ysvrMl9Igf9oB6lT2jvn4wkC98facPVC/u4fEhWUTE6HPM/eRZVLnENcxsNLi51VrcD1OfgucHdsEeVOZ3KlTccipKeY97RdBkGe+EecTjdIc0gZOPMZ+al5cMNken6KyTEe57ukfAlU9raHhgLC4yYDp23/NKvqBjyxzheBtP6rJtOgK/OaxoqwRcN4MYx6LKqnnSadEcmdCnqHOLrmOaAQASRnC050DcfikeY45IPpICs15n+X4x+SqMtDwrWkdD0zBKgrY3wk2uccAFxOMGCfB7hQvjG3hwz8kkYjgrM+6QfQwrF8EmWAkRlsLly4Ekklp6hwP/ACgbo3cwHMxv4/YWZNYnVbqHNkQ3+nKnt7Gutquyei51JmoLhTZfWc4gMaTk+g6rN7NQ1zmybmuItnY9RBwFMvQuB1ncSpNJDntHaTE+UFw//H0yQ0Xd/q2n81FyzubHRW7Zx9VxDT6yoypUpNLqVS5nuk2+vfMJhv0gbDbWWkt94OZbPpOQlW6bTBzWuc9052j99VYUNPDiymDHWcLzOIrXRn79Kl+g/pPpHpqJLquhZXuBBmpFnQEYz6JChxs0DUa6a7XPLqZLgHAHpspTpaVpgMa49JcZ/e6u06cOFraQOZxkeqnEXJynmNKmIgZpcZNUtjTvgdSdvwQ/jLnFxZRDoBgGoZJ8BLipT5X1lSCYcIMAgeiu7W0mUXilZTcZ+s3dJ8zjr3Tib240aA1OK6gsPL00OHcEx8N0W8R4lpYfWbRe63DKbi0gnqlmaoMFoLqronMfl+Kh11VoJaz7UA4AEdp7I795vqNK3HQ7n+INQ/RGp9aXFgNlVnNDcwRJG/nG4XIdreIVNQyoNM9rAINMn7fnCw9tqtIAw8mcx0UdqK1SXHO0nGd4/usU13E+TLhbXoP6bUagY1HLa4GC5hiQesESrVtcymAYLiZEXAElckVX7ywSN1PaCBBewyIXZeIvL1MaVvY6g17pAdp2D0qSVq7U0m0qlQ1GXtPusps+0O+dlwjWyc77wFm6qwOLiJO8wVNe9uXC1selGpotoGoakONMEUyMh/UHp+vjZLjVYa6pVpmW5hkwZgCSe3VcA6gkwNt5lZms7JBHxyqrt73Ewte07+u9l1+voarVaou5IAYY7dCOv4q51xfVxWYKMe65zTv2328/JebNR5648RlVLnOP23A95WKHco/izdToq6o9c7XaMVx9Y80A6Pse+4eM4x6rVus0YceY15aDgU+3SZ6/uV4slxiXT/UqjuHELepd9xlU2/afoXEuO6anQZQ4Tp202weaa8O5mBBB3B/XZcenxSk2k17tQ1hdmxsAgev9oXlTDv8AMecTEuz8FQU6cYJXKmmun8mbdVL/ABR65vHdGwua7USLgQXCSROcYGybdx/grn3U6r6QBFwMuuHjH77rxFoByXfFSBOYJ6LeVz3PuZ8j/FHtR9IuFaeq3UUatRz2uDmNsdTc0g9SP7EKmt+k+j1NY1KDeXc8ufUqPc4vHeD+q8djtPZHDSBaFIryyycllY4woPWu+kOiu93bphx/IhFeSLhP2AR5bKi3nd9zMY0e1HRdqqIgkkz08Kg4hSa64A43AjK5JrMOYPgqhqNiR16ysYI1kzsP4hLi5lKPJch7ZVLvdYCAPvGVyxVbGSZid0RqGR9/x0TBCWdBr61XHuAfyhQ8xvvNfnrAE+iQGpadgT8ZUdXED3jt1CQSRsuq7852eo6ofeg1Hkk5z+8pIVQWlwqOAmJJhFrgILnkRtGYRISOutBFzgR3J6ICoxjchp8Hqk2PAy2fQlXhzoIaAOgSCSbnUCBaYzuAoNQJw6B+CXIf2z+CALsnEKwJGDqCQSHY8KpqYF26yBeTgZjoEMjBVgG1+JMwgHTgn8Qsrjt+UoA43+MoQ2vk5+YQDjkhpz2MLO+AciPOyMg4DPRAaFxmI+AKB23B+fzWQmfdmfCkuzJM9fKA1Jz7p970VbnDoAVQfZJzPZHOYG3VCly+SSCJO8HZS+ZIOd1kI+9v2CuGSMAoCXN6zj4IXQCd8bd1CHwQQIG+FLTiYB89UElrwTL91FnJb0me8qIDKSdmgR2UDcSQfPVHmvwA7c9ICnMg7gjudypLKQMMD3ZndWLJGaJxvLlY6knAOdu6FOpUfU924zsBASZIZv6ktf6SVkHsPcAdY2TIfc2S8ADpOVk007vdp3Ebz/yrJSt7Dd74MCYmC74ottLiW7H+YKrhfULnhgPgLWykAC93SJ2lJBZvIIDSSD+MohlMbVS0j+ZBgoEkASZ3uRPJGbpH8qkohYAD7OpOfCBloMVjIPoFmWscRbnwqlgBkPz56JzBqKtQGC4Eb4AkoF1QtzTa6DghZAOd/wBQkzturhr4dkEdbht+KQC7arBAIIJ6R/wrF9MjLiT6bKlwAjcbbYVQ2m4n3AR8coDUVKYyKgGOqF4H3qZ8rF4ZMWN+GVeQBBa2R0IVBcPYdnU/MjKuC3q9gB7AhKuFF0ST6xhaAUSIdg9DdCjBqXUh/wBUY7Kt1MuwfO26pUp0m4h09J2Pos4pl33gRtd/wrIGQ+nJFxx4Vg6mBA+X6JMRJAcQN9gVdwY77Tmj5fJIEDQqNBkPGFC5sZIMdEm1otjIHYNRIY58h3mCkCBxrmfzMJ6g9FEk5gn3rjPaVEhkg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026" name="Picture 2" descr="Hindu god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4235308"/>
            <a:ext cx="2904257" cy="16336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04048" y="4356276"/>
            <a:ext cx="2867025" cy="1590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87660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On the reports there are special codes to show your children’s achievement.</a:t>
            </a:r>
          </a:p>
          <a:p>
            <a:r>
              <a:rPr lang="en-GB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This will be measured against national expectations for their age.</a:t>
            </a:r>
          </a:p>
          <a:p>
            <a:r>
              <a:rPr lang="en-GB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The vocabulary that will be used is: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entering (4),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emerging (3),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expected (2),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exceeding (1).</a:t>
            </a:r>
            <a:endParaRPr lang="en-GB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Report Language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00937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683976"/>
          </a:xfrm>
        </p:spPr>
        <p:txBody>
          <a:bodyPr>
            <a:normAutofit/>
          </a:bodyPr>
          <a:lstStyle/>
          <a:p>
            <a:r>
              <a:rPr lang="en-GB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Children will get </a:t>
            </a:r>
            <a:r>
              <a:rPr lang="en-GB" alt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maths </a:t>
            </a:r>
            <a:r>
              <a:rPr lang="en-GB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and English homework every </a:t>
            </a:r>
            <a:r>
              <a:rPr lang="en-GB" alt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Friday </a:t>
            </a:r>
            <a:r>
              <a:rPr lang="en-GB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based on what they have been learning about in class</a:t>
            </a:r>
            <a:r>
              <a:rPr lang="en-GB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en-GB" alt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Please </a:t>
            </a:r>
            <a:r>
              <a:rPr lang="en-GB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remind children to hand it in.</a:t>
            </a:r>
          </a:p>
          <a:p>
            <a:pPr marL="109728" indent="0">
              <a:buNone/>
            </a:pPr>
            <a:endParaRPr lang="en-GB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alt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Family Maths homework books come home on a Friday to be handed in by the next Wednesday</a:t>
            </a:r>
            <a:r>
              <a:rPr lang="en-GB" alt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endParaRPr lang="en-GB" altLang="en-US" sz="2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alt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Children </a:t>
            </a:r>
            <a:r>
              <a:rPr lang="en-GB" alt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get dojos for doing their homework and bringing it back.</a:t>
            </a:r>
          </a:p>
          <a:p>
            <a:pPr marL="109728" indent="0">
              <a:buNone/>
            </a:pPr>
            <a:endParaRPr lang="en-GB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Come and see us with any </a:t>
            </a:r>
            <a:r>
              <a:rPr lang="en-GB" alt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problems</a:t>
            </a:r>
            <a:r>
              <a:rPr lang="en-GB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Homework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3568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Children MUST bring their full kit in school in a bag on a PE day and take it home again at the end of the day. </a:t>
            </a:r>
          </a:p>
          <a:p>
            <a:r>
              <a:rPr lang="en-GB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Black/navy shorts or leggings, white t-shirts and black pumps. (Trainers if outside)</a:t>
            </a:r>
          </a:p>
          <a:p>
            <a:r>
              <a:rPr lang="en-GB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Ear-rings/ jewellery must be removed.</a:t>
            </a:r>
          </a:p>
          <a:p>
            <a:pPr marL="109728" indent="0">
              <a:buNone/>
            </a:pPr>
            <a:endParaRPr lang="en-GB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PE days are:</a:t>
            </a:r>
          </a:p>
          <a:p>
            <a:r>
              <a:rPr lang="en-GB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Thursdays</a:t>
            </a: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and Fridays</a:t>
            </a:r>
            <a:endParaRPr lang="en-GB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P.E Kits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20782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Check the website regularly as this will show you what we have been learning about and tell you what we are learning </a:t>
            </a:r>
            <a:r>
              <a:rPr lang="en-GB" smtClean="0"/>
              <a:t>about next.</a:t>
            </a:r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Website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1910699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67544" y="2492896"/>
            <a:ext cx="8229600" cy="1143000"/>
          </a:xfrm>
        </p:spPr>
        <p:txBody>
          <a:bodyPr>
            <a:normAutofit fontScale="90000"/>
          </a:bodyPr>
          <a:lstStyle/>
          <a:p>
            <a:pPr lvl="0">
              <a:spcBef>
                <a:spcPts val="0"/>
              </a:spcBef>
              <a:defRPr/>
            </a:pPr>
            <a:r>
              <a:rPr lang="en-US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/>
            </a:r>
            <a:br>
              <a:rPr lang="en-US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</a:br>
            <a:r>
              <a:rPr lang="en-US" sz="2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/>
            </a:r>
            <a:br>
              <a:rPr lang="en-US" sz="2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</a:br>
            <a:r>
              <a:rPr lang="en-GB" sz="4000" dirty="0">
                <a:solidFill>
                  <a:prstClr val="black"/>
                </a:solidFill>
                <a:effectLst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T</a:t>
            </a:r>
            <a:r>
              <a:rPr lang="en-GB" sz="4000" dirty="0" smtClean="0">
                <a:solidFill>
                  <a:prstClr val="black"/>
                </a:solidFill>
                <a:effectLst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hank you for coming. </a:t>
            </a:r>
            <a:r>
              <a:rPr lang="en-GB" sz="2200" dirty="0" smtClean="0">
                <a:solidFill>
                  <a:prstClr val="black"/>
                </a:solidFill>
                <a:effectLst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/>
            </a:r>
            <a:br>
              <a:rPr lang="en-GB" sz="2200" dirty="0" smtClean="0">
                <a:solidFill>
                  <a:prstClr val="black"/>
                </a:solidFill>
                <a:effectLst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</a:br>
            <a:r>
              <a:rPr lang="en-GB" sz="2200" dirty="0">
                <a:solidFill>
                  <a:prstClr val="black"/>
                </a:solidFill>
                <a:effectLst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/>
            </a:r>
            <a:br>
              <a:rPr lang="en-GB" sz="2200" dirty="0">
                <a:solidFill>
                  <a:prstClr val="black"/>
                </a:solidFill>
                <a:effectLst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</a:br>
            <a:r>
              <a:rPr lang="en-GB" sz="2200" dirty="0" smtClean="0">
                <a:solidFill>
                  <a:prstClr val="black"/>
                </a:solidFill>
                <a:effectLst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We </a:t>
            </a:r>
            <a:r>
              <a:rPr lang="en-GB" sz="2200" dirty="0">
                <a:solidFill>
                  <a:prstClr val="black"/>
                </a:solidFill>
                <a:effectLst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will do our very best to make sure that this year is a success for the children</a:t>
            </a:r>
            <a:r>
              <a:rPr lang="en-GB" sz="2200" dirty="0" smtClean="0">
                <a:solidFill>
                  <a:prstClr val="black"/>
                </a:solidFill>
                <a:effectLst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.</a:t>
            </a:r>
            <a:br>
              <a:rPr lang="en-GB" sz="2200" dirty="0" smtClean="0">
                <a:solidFill>
                  <a:prstClr val="black"/>
                </a:solidFill>
                <a:effectLst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</a:br>
            <a:r>
              <a:rPr lang="en-GB" sz="2200" dirty="0" smtClean="0">
                <a:solidFill>
                  <a:prstClr val="black"/>
                </a:solidFill>
                <a:effectLst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/>
            </a:r>
            <a:br>
              <a:rPr lang="en-GB" sz="2200" dirty="0" smtClean="0">
                <a:solidFill>
                  <a:prstClr val="black"/>
                </a:solidFill>
                <a:effectLst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</a:br>
            <a:r>
              <a:rPr lang="en-GB" sz="2200" dirty="0" smtClean="0">
                <a:solidFill>
                  <a:prstClr val="black"/>
                </a:solidFill>
                <a:effectLst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We are a partnership home and school.</a:t>
            </a:r>
            <a:br>
              <a:rPr lang="en-GB" sz="2200" dirty="0" smtClean="0">
                <a:solidFill>
                  <a:prstClr val="black"/>
                </a:solidFill>
                <a:effectLst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</a:br>
            <a:r>
              <a:rPr lang="en-GB" sz="2200" dirty="0">
                <a:solidFill>
                  <a:prstClr val="black"/>
                </a:solidFill>
                <a:effectLst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/>
            </a:r>
            <a:br>
              <a:rPr lang="en-GB" sz="2200" dirty="0">
                <a:solidFill>
                  <a:prstClr val="black"/>
                </a:solidFill>
                <a:effectLst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</a:br>
            <a:r>
              <a:rPr lang="en-GB" sz="2200" dirty="0">
                <a:solidFill>
                  <a:prstClr val="black"/>
                </a:solidFill>
                <a:effectLst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Please work with us to make this a successful year</a:t>
            </a:r>
            <a:r>
              <a:rPr lang="en-GB" sz="2200" dirty="0" smtClean="0">
                <a:solidFill>
                  <a:prstClr val="black"/>
                </a:solidFill>
                <a:effectLst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.</a:t>
            </a:r>
            <a:br>
              <a:rPr lang="en-GB" sz="2200" dirty="0" smtClean="0">
                <a:solidFill>
                  <a:prstClr val="black"/>
                </a:solidFill>
                <a:effectLst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</a:br>
            <a:r>
              <a:rPr lang="en-GB" sz="2200" dirty="0">
                <a:solidFill>
                  <a:prstClr val="black"/>
                </a:solidFill>
                <a:effectLst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/>
            </a:r>
            <a:br>
              <a:rPr lang="en-GB" sz="2200" dirty="0">
                <a:solidFill>
                  <a:prstClr val="black"/>
                </a:solidFill>
                <a:effectLst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</a:br>
            <a:r>
              <a:rPr lang="en-GB" sz="2200" dirty="0">
                <a:solidFill>
                  <a:prstClr val="black"/>
                </a:solidFill>
                <a:effectLst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If your mobile number has changed please can you inform the school, it is very important that we can get hold of you at any time. </a:t>
            </a:r>
            <a:r>
              <a:rPr lang="en-GB" sz="2200" dirty="0" smtClean="0">
                <a:solidFill>
                  <a:prstClr val="black"/>
                </a:solidFill>
                <a:effectLst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/>
            </a:r>
            <a:br>
              <a:rPr lang="en-GB" sz="2200" dirty="0" smtClean="0">
                <a:solidFill>
                  <a:prstClr val="black"/>
                </a:solidFill>
                <a:effectLst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</a:br>
            <a:r>
              <a:rPr lang="en-GB" sz="2400" b="0" dirty="0">
                <a:solidFill>
                  <a:prstClr val="black"/>
                </a:solidFill>
                <a:effectLst/>
                <a:latin typeface="XCCW Joined 1a" panose="03050602040000000000" pitchFamily="66" charset="0"/>
                <a:ea typeface="+mn-ea"/>
                <a:cs typeface="Arial" charset="0"/>
              </a:rPr>
              <a:t/>
            </a:r>
            <a:br>
              <a:rPr lang="en-GB" sz="2400" b="0" dirty="0">
                <a:solidFill>
                  <a:prstClr val="black"/>
                </a:solidFill>
                <a:effectLst/>
                <a:latin typeface="XCCW Joined 1a" panose="03050602040000000000" pitchFamily="66" charset="0"/>
                <a:ea typeface="+mn-ea"/>
                <a:cs typeface="Arial" charset="0"/>
              </a:rPr>
            </a:br>
            <a:r>
              <a:rPr lang="en-GB" dirty="0" smtClean="0"/>
              <a:t>Any questions?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316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t"/>
            <a:r>
              <a:rPr lang="en-GB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In 3J the teacher is Mrs Johnson and the teaching assistant is Mr Manning.</a:t>
            </a:r>
            <a:endParaRPr lang="en-GB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fontAlgn="t"/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In </a:t>
            </a:r>
            <a:r>
              <a:rPr lang="en-GB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3B the </a:t>
            </a: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teacher is </a:t>
            </a:r>
            <a:r>
              <a:rPr lang="en-GB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Mrs Bradley and </a:t>
            </a: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the teaching </a:t>
            </a:r>
            <a:r>
              <a:rPr lang="en-GB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assistants are Mrs Jones and Miss Harris.</a:t>
            </a:r>
          </a:p>
          <a:p>
            <a:pPr fontAlgn="t"/>
            <a:r>
              <a:rPr lang="en-GB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Mrs </a:t>
            </a:r>
            <a:r>
              <a:rPr lang="en-GB" sz="2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Buksh</a:t>
            </a:r>
            <a:r>
              <a:rPr lang="en-GB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will be taking small groups out for interventions.</a:t>
            </a:r>
            <a:endParaRPr lang="en-GB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On </a:t>
            </a:r>
            <a:r>
              <a:rPr lang="en-GB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Wednesdays Mrs </a:t>
            </a: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Johnson </a:t>
            </a:r>
            <a:r>
              <a:rPr lang="en-GB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and Mrs Bradley will have </a:t>
            </a: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some planning time </a:t>
            </a:r>
            <a:r>
              <a:rPr lang="en-GB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in the afternoon so </a:t>
            </a: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Mrs </a:t>
            </a:r>
            <a:r>
              <a:rPr lang="en-GB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Bullen and Mr Manning will be in 3J and Mrs Jones, Miss Harris and Mrs </a:t>
            </a:r>
            <a:r>
              <a:rPr lang="en-GB" sz="2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Buksh</a:t>
            </a:r>
            <a:r>
              <a:rPr lang="en-GB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will be </a:t>
            </a: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in </a:t>
            </a:r>
            <a:r>
              <a:rPr lang="en-GB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3B.</a:t>
            </a:r>
          </a:p>
          <a:p>
            <a:pPr fontAlgn="t"/>
            <a:r>
              <a:rPr lang="en-GB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We </a:t>
            </a: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an open door policy. If you have any issues please speak to a member of staff at </a:t>
            </a:r>
            <a:r>
              <a:rPr lang="en-GB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3pm.  </a:t>
            </a:r>
            <a:endParaRPr lang="en-GB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Staff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87876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GB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The school door opens at 8.40am for 15 minutes. Your child is late after this.</a:t>
            </a:r>
          </a:p>
          <a:p>
            <a:pPr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GB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The </a:t>
            </a: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minimum national attendance expectation is 96%.</a:t>
            </a:r>
          </a:p>
          <a:p>
            <a:pPr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Please ensure that your child attends school everyday to keep their attendance above 96%. </a:t>
            </a:r>
            <a:endParaRPr lang="en-GB" sz="2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GB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Every day is important so please try to book holidays and appointments out of school hours.</a:t>
            </a:r>
            <a:endParaRPr lang="en-GB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GB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If </a:t>
            </a: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they are not in school then they are not learning and are missing out on learning valuable new skills. </a:t>
            </a:r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Attendance and Punctuality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18943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73050" lvl="0" indent="-273050" fontAlgn="base">
              <a:spcBef>
                <a:spcPct val="20000"/>
              </a:spcBef>
              <a:spcAft>
                <a:spcPct val="0"/>
              </a:spcAft>
              <a:buClr>
                <a:srgbClr val="629DD1"/>
              </a:buClr>
              <a:buSzPct val="100000"/>
              <a:buFont typeface="Symbol" pitchFamily="18" charset="2"/>
              <a:buChar char=""/>
            </a:pPr>
            <a:r>
              <a:rPr lang="en-GB" altLang="en-US" sz="2400" dirty="0" smtClean="0">
                <a:solidFill>
                  <a:srgbClr val="24285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Please </a:t>
            </a:r>
            <a:r>
              <a:rPr lang="en-GB" altLang="en-US" sz="2400" dirty="0">
                <a:solidFill>
                  <a:srgbClr val="24285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remember that all footwear should be plain black.</a:t>
            </a:r>
          </a:p>
          <a:p>
            <a:pPr marL="273050" lvl="0" indent="-273050" fontAlgn="base">
              <a:spcBef>
                <a:spcPct val="20000"/>
              </a:spcBef>
              <a:spcAft>
                <a:spcPct val="0"/>
              </a:spcAft>
              <a:buClr>
                <a:srgbClr val="629DD1"/>
              </a:buClr>
              <a:buSzPct val="100000"/>
              <a:buFont typeface="Symbol" pitchFamily="18" charset="2"/>
              <a:buChar char=""/>
            </a:pPr>
            <a:r>
              <a:rPr lang="en-GB" altLang="en-US" sz="2400" dirty="0">
                <a:solidFill>
                  <a:srgbClr val="24285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Please write your child’s name in all their belongings.</a:t>
            </a:r>
          </a:p>
          <a:p>
            <a:pPr marL="273050" lvl="0" indent="-273050" fontAlgn="base">
              <a:spcBef>
                <a:spcPct val="20000"/>
              </a:spcBef>
              <a:spcAft>
                <a:spcPct val="0"/>
              </a:spcAft>
              <a:buClr>
                <a:srgbClr val="629DD1"/>
              </a:buClr>
              <a:buSzPct val="100000"/>
              <a:buFont typeface="Symbol" pitchFamily="18" charset="2"/>
              <a:buChar char=""/>
            </a:pPr>
            <a:r>
              <a:rPr lang="en-GB" altLang="en-US" sz="2400" dirty="0">
                <a:solidFill>
                  <a:srgbClr val="24285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Headscarves need to be plain and short.</a:t>
            </a:r>
          </a:p>
          <a:p>
            <a:pPr marL="273050" lvl="0" indent="-273050" fontAlgn="base">
              <a:spcBef>
                <a:spcPct val="20000"/>
              </a:spcBef>
              <a:spcAft>
                <a:spcPct val="0"/>
              </a:spcAft>
              <a:buClr>
                <a:srgbClr val="629DD1"/>
              </a:buClr>
              <a:buSzPct val="100000"/>
              <a:buFont typeface="Symbol" pitchFamily="18" charset="2"/>
              <a:buChar char=""/>
            </a:pPr>
            <a:r>
              <a:rPr lang="en-GB" altLang="en-US" sz="2400" dirty="0">
                <a:solidFill>
                  <a:srgbClr val="24285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Nail polish is not worn for school.</a:t>
            </a:r>
          </a:p>
          <a:p>
            <a:pPr marL="273050" lvl="0" indent="-273050" fontAlgn="base">
              <a:spcBef>
                <a:spcPct val="20000"/>
              </a:spcBef>
              <a:spcAft>
                <a:spcPct val="0"/>
              </a:spcAft>
              <a:buClr>
                <a:srgbClr val="629DD1"/>
              </a:buClr>
              <a:buSzPct val="100000"/>
              <a:buFont typeface="Symbol" pitchFamily="18" charset="2"/>
              <a:buChar char=""/>
            </a:pPr>
            <a:r>
              <a:rPr lang="en-GB" altLang="en-US" sz="2400" dirty="0">
                <a:solidFill>
                  <a:srgbClr val="24285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Only stud earrings should be worn for school. </a:t>
            </a:r>
            <a:endParaRPr lang="en-GB" altLang="en-US" sz="2400" dirty="0" smtClean="0">
              <a:solidFill>
                <a:srgbClr val="24285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73050" lvl="0" indent="-273050" fontAlgn="base">
              <a:spcBef>
                <a:spcPct val="20000"/>
              </a:spcBef>
              <a:spcAft>
                <a:spcPct val="0"/>
              </a:spcAft>
              <a:buClr>
                <a:srgbClr val="629DD1"/>
              </a:buClr>
              <a:buSzPct val="100000"/>
              <a:buFont typeface="Symbol" pitchFamily="18" charset="2"/>
              <a:buChar char=""/>
            </a:pPr>
            <a:r>
              <a:rPr lang="en-GB" altLang="en-US" sz="2400" dirty="0" smtClean="0">
                <a:solidFill>
                  <a:srgbClr val="24285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 other jewellery should be worn.</a:t>
            </a:r>
            <a:endParaRPr lang="en-GB" altLang="en-US" sz="2400" dirty="0">
              <a:solidFill>
                <a:srgbClr val="24285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Uniform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3051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73050" lvl="0" indent="-273050" fontAlgn="base">
              <a:spcBef>
                <a:spcPct val="20000"/>
              </a:spcBef>
              <a:spcAft>
                <a:spcPct val="0"/>
              </a:spcAft>
              <a:buClr>
                <a:srgbClr val="629DD1"/>
              </a:buClr>
              <a:buSzPct val="100000"/>
              <a:buFont typeface="Symbol" pitchFamily="18" charset="2"/>
              <a:buChar char=""/>
            </a:pPr>
            <a:r>
              <a:rPr lang="en-GB" altLang="en-US" sz="2400" dirty="0">
                <a:solidFill>
                  <a:srgbClr val="24285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We expect the pupils to follow the values of our school: </a:t>
            </a:r>
            <a:endParaRPr lang="en-GB" altLang="en-US" sz="2400" dirty="0" smtClean="0">
              <a:solidFill>
                <a:srgbClr val="24285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73050" lvl="0" indent="-273050" fontAlgn="base">
              <a:spcBef>
                <a:spcPct val="20000"/>
              </a:spcBef>
              <a:spcAft>
                <a:spcPct val="0"/>
              </a:spcAft>
              <a:buClr>
                <a:srgbClr val="629DD1"/>
              </a:buClr>
              <a:buSzPct val="100000"/>
              <a:buFont typeface="Symbol" pitchFamily="18" charset="2"/>
              <a:buChar char=""/>
            </a:pPr>
            <a:r>
              <a:rPr lang="en-GB" altLang="en-US" sz="2400" dirty="0" smtClean="0">
                <a:solidFill>
                  <a:srgbClr val="24285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Respect</a:t>
            </a:r>
            <a:r>
              <a:rPr lang="en-GB" altLang="en-US" sz="2400" dirty="0">
                <a:solidFill>
                  <a:srgbClr val="24285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endParaRPr lang="en-GB" altLang="en-US" sz="2400" dirty="0" smtClean="0">
              <a:solidFill>
                <a:srgbClr val="24285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73050" lvl="0" indent="-273050" fontAlgn="base">
              <a:spcBef>
                <a:spcPct val="20000"/>
              </a:spcBef>
              <a:spcAft>
                <a:spcPct val="0"/>
              </a:spcAft>
              <a:buClr>
                <a:srgbClr val="629DD1"/>
              </a:buClr>
              <a:buSzPct val="100000"/>
              <a:buFont typeface="Symbol" pitchFamily="18" charset="2"/>
              <a:buChar char=""/>
            </a:pPr>
            <a:r>
              <a:rPr lang="en-GB" altLang="en-US" sz="2400" dirty="0" smtClean="0">
                <a:solidFill>
                  <a:srgbClr val="24285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Friendship</a:t>
            </a:r>
            <a:r>
              <a:rPr lang="en-GB" altLang="en-US" sz="2400" dirty="0">
                <a:solidFill>
                  <a:srgbClr val="24285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endParaRPr lang="en-GB" altLang="en-US" sz="2400" dirty="0" smtClean="0">
              <a:solidFill>
                <a:srgbClr val="24285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73050" lvl="0" indent="-273050" fontAlgn="base">
              <a:spcBef>
                <a:spcPct val="20000"/>
              </a:spcBef>
              <a:spcAft>
                <a:spcPct val="0"/>
              </a:spcAft>
              <a:buClr>
                <a:srgbClr val="629DD1"/>
              </a:buClr>
              <a:buSzPct val="100000"/>
              <a:buFont typeface="Symbol" pitchFamily="18" charset="2"/>
              <a:buChar char=""/>
            </a:pPr>
            <a:r>
              <a:rPr lang="en-GB" altLang="en-US" sz="2400" dirty="0" smtClean="0">
                <a:solidFill>
                  <a:srgbClr val="24285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Love,</a:t>
            </a:r>
          </a:p>
          <a:p>
            <a:pPr marL="273050" lvl="0" indent="-273050" fontAlgn="base">
              <a:spcBef>
                <a:spcPct val="20000"/>
              </a:spcBef>
              <a:spcAft>
                <a:spcPct val="0"/>
              </a:spcAft>
              <a:buClr>
                <a:srgbClr val="629DD1"/>
              </a:buClr>
              <a:buSzPct val="100000"/>
              <a:buFont typeface="Symbol" pitchFamily="18" charset="2"/>
              <a:buChar char=""/>
            </a:pPr>
            <a:r>
              <a:rPr lang="en-GB" altLang="en-US" sz="2400" dirty="0" smtClean="0">
                <a:solidFill>
                  <a:srgbClr val="24285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Creativity</a:t>
            </a:r>
            <a:r>
              <a:rPr lang="en-GB" altLang="en-US" sz="2400" dirty="0">
                <a:solidFill>
                  <a:srgbClr val="24285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endParaRPr lang="en-GB" altLang="en-US" sz="2400" dirty="0" smtClean="0">
              <a:solidFill>
                <a:srgbClr val="24285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73050" lvl="0" indent="-273050" fontAlgn="base">
              <a:spcBef>
                <a:spcPct val="20000"/>
              </a:spcBef>
              <a:spcAft>
                <a:spcPct val="0"/>
              </a:spcAft>
              <a:buClr>
                <a:srgbClr val="629DD1"/>
              </a:buClr>
              <a:buSzPct val="100000"/>
              <a:buFont typeface="Symbol" pitchFamily="18" charset="2"/>
              <a:buChar char=""/>
            </a:pPr>
            <a:endParaRPr lang="en-GB" altLang="en-US" sz="2400" dirty="0">
              <a:solidFill>
                <a:srgbClr val="24285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73050" indent="-273050" fontAlgn="base">
              <a:spcBef>
                <a:spcPct val="20000"/>
              </a:spcBef>
              <a:spcAft>
                <a:spcPct val="0"/>
              </a:spcAft>
              <a:buClr>
                <a:srgbClr val="629DD1"/>
              </a:buClr>
              <a:buSzPct val="100000"/>
              <a:buFont typeface="Symbol" pitchFamily="18" charset="2"/>
              <a:buChar char=""/>
            </a:pPr>
            <a:r>
              <a:rPr lang="en-GB" altLang="en-US" sz="2400" dirty="0" smtClean="0">
                <a:solidFill>
                  <a:srgbClr val="24285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Anyone </a:t>
            </a:r>
            <a:r>
              <a:rPr lang="en-GB" altLang="en-US" sz="2400" dirty="0">
                <a:solidFill>
                  <a:srgbClr val="24285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who does not follow our values will have consequences</a:t>
            </a:r>
            <a:r>
              <a:rPr lang="en-GB" altLang="en-US" sz="2400" dirty="0" smtClean="0">
                <a:solidFill>
                  <a:srgbClr val="24285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</a:p>
          <a:p>
            <a:pPr marL="273050" indent="-273050" fontAlgn="base">
              <a:spcBef>
                <a:spcPct val="20000"/>
              </a:spcBef>
              <a:spcAft>
                <a:spcPct val="0"/>
              </a:spcAft>
              <a:buClr>
                <a:srgbClr val="629DD1"/>
              </a:buClr>
              <a:buSzPct val="100000"/>
              <a:buFont typeface="Symbol" pitchFamily="18" charset="2"/>
              <a:buChar char=""/>
            </a:pPr>
            <a:r>
              <a:rPr lang="en-GB" alt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4 </a:t>
            </a:r>
            <a:r>
              <a:rPr lang="en-GB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children a week will wear the Values badge as a reward for following the values</a:t>
            </a:r>
            <a:r>
              <a:rPr lang="en-GB" alt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n-GB" altLang="en-US" sz="2400" dirty="0">
              <a:solidFill>
                <a:srgbClr val="24285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73050" lvl="0" indent="-273050" fontAlgn="base">
              <a:spcBef>
                <a:spcPct val="20000"/>
              </a:spcBef>
              <a:spcAft>
                <a:spcPct val="0"/>
              </a:spcAft>
              <a:buClr>
                <a:srgbClr val="629DD1"/>
              </a:buClr>
              <a:buSzPct val="100000"/>
              <a:buFont typeface="Symbol" pitchFamily="18" charset="2"/>
              <a:buChar char=""/>
            </a:pPr>
            <a:r>
              <a:rPr lang="en-GB" altLang="en-US" sz="2400" dirty="0" smtClean="0">
                <a:solidFill>
                  <a:srgbClr val="24285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Please support our values at home too.</a:t>
            </a:r>
            <a:endParaRPr lang="en-GB" altLang="en-US" sz="2400" dirty="0">
              <a:solidFill>
                <a:srgbClr val="24285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>
              <a:buNone/>
            </a:pP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Values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7085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29DD1"/>
              </a:buClr>
              <a:buSzPct val="100000"/>
              <a:buNone/>
              <a:defRPr/>
            </a:pPr>
            <a:r>
              <a:rPr lang="en-GB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Children will earn </a:t>
            </a:r>
            <a:r>
              <a:rPr lang="en-GB" alt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dojos </a:t>
            </a:r>
            <a:r>
              <a:rPr lang="en-GB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for good manners, being helpful, working hard, doing homework, making the right choice</a:t>
            </a:r>
            <a:r>
              <a:rPr lang="en-GB" alt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…  When they get 20 dojos they get a prize from the box</a:t>
            </a:r>
            <a:r>
              <a:rPr lang="en-GB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n-GB" altLang="en-US" sz="2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29DD1"/>
              </a:buClr>
              <a:buSzPct val="100000"/>
              <a:buNone/>
              <a:defRPr/>
            </a:pPr>
            <a:endParaRPr lang="en-GB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29DD1"/>
              </a:buClr>
              <a:buSzPct val="100000"/>
              <a:buNone/>
              <a:defRPr/>
            </a:pPr>
            <a:r>
              <a:rPr lang="en-GB" alt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Children can also get stickers for hard work too.</a:t>
            </a:r>
            <a:endParaRPr lang="en-GB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29DD1"/>
              </a:buClr>
              <a:buSzPct val="100000"/>
              <a:buNone/>
              <a:defRPr/>
            </a:pPr>
            <a:endParaRPr lang="en-GB" altLang="en-US" sz="2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29DD1"/>
              </a:buClr>
              <a:buSzPct val="100000"/>
              <a:buNone/>
              <a:defRPr/>
            </a:pPr>
            <a:r>
              <a:rPr lang="en-GB" alt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One </a:t>
            </a:r>
            <a:r>
              <a:rPr lang="en-GB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child a week will also be chosen </a:t>
            </a:r>
            <a:r>
              <a:rPr lang="en-GB" alt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to receive </a:t>
            </a:r>
            <a:r>
              <a:rPr lang="en-GB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lang="en-GB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Headteacher’s</a:t>
            </a:r>
            <a:r>
              <a:rPr lang="en-GB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certificate for </a:t>
            </a:r>
            <a:r>
              <a:rPr lang="en-GB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being amazing. </a:t>
            </a:r>
            <a:endParaRPr lang="en-GB" altLang="en-US" sz="2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29DD1"/>
              </a:buClr>
              <a:buSzPct val="100000"/>
              <a:buNone/>
              <a:defRPr/>
            </a:pPr>
            <a:r>
              <a:rPr lang="en-GB" alt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4 children a week will wear the </a:t>
            </a:r>
            <a:r>
              <a:rPr lang="en-GB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v</a:t>
            </a:r>
            <a:r>
              <a:rPr lang="en-GB" alt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alues badges as a reward for following the values.</a:t>
            </a:r>
            <a:endParaRPr lang="en-GB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>
              <a:buNone/>
            </a:pPr>
            <a:endParaRPr lang="en-GB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Rewards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41230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273050" lvl="0" indent="-273050" fontAlgn="base">
              <a:spcBef>
                <a:spcPct val="20000"/>
              </a:spcBef>
              <a:spcAft>
                <a:spcPct val="0"/>
              </a:spcAft>
              <a:buClr>
                <a:srgbClr val="629DD1"/>
              </a:buClr>
              <a:buSzPct val="100000"/>
              <a:buFont typeface="Symbol" pitchFamily="18" charset="2"/>
              <a:buChar char=""/>
            </a:pPr>
            <a:r>
              <a:rPr lang="en-GB" altLang="en-US" sz="1600" dirty="0">
                <a:solidFill>
                  <a:srgbClr val="24285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Year </a:t>
            </a:r>
            <a:r>
              <a:rPr lang="en-GB" altLang="en-US" sz="1600" dirty="0" smtClean="0">
                <a:solidFill>
                  <a:srgbClr val="24285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 </a:t>
            </a:r>
            <a:r>
              <a:rPr lang="en-GB" altLang="en-US" sz="1600" dirty="0">
                <a:solidFill>
                  <a:srgbClr val="24285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children do</a:t>
            </a:r>
            <a:r>
              <a:rPr lang="en-GB" altLang="en-US" sz="1600" dirty="0" smtClean="0">
                <a:solidFill>
                  <a:srgbClr val="24285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marL="273050" lvl="0" indent="-273050" fontAlgn="base">
              <a:spcBef>
                <a:spcPct val="20000"/>
              </a:spcBef>
              <a:spcAft>
                <a:spcPct val="0"/>
              </a:spcAft>
              <a:buClr>
                <a:srgbClr val="629DD1"/>
              </a:buClr>
              <a:buSzPct val="100000"/>
              <a:buFont typeface="Symbol" pitchFamily="18" charset="2"/>
              <a:buChar char=""/>
            </a:pPr>
            <a:endParaRPr lang="en-GB" altLang="en-US" sz="1600" dirty="0">
              <a:solidFill>
                <a:srgbClr val="24285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73050" lvl="0" indent="-273050" fontAlgn="base">
              <a:spcBef>
                <a:spcPct val="20000"/>
              </a:spcBef>
              <a:spcAft>
                <a:spcPct val="0"/>
              </a:spcAft>
              <a:buClr>
                <a:srgbClr val="629DD1"/>
              </a:buClr>
              <a:buSzPct val="100000"/>
              <a:buFont typeface="Wingdings" pitchFamily="2" charset="2"/>
              <a:buChar char="§"/>
            </a:pPr>
            <a:r>
              <a:rPr lang="en-GB" altLang="en-US" sz="1600" dirty="0" smtClean="0">
                <a:solidFill>
                  <a:srgbClr val="24285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 </a:t>
            </a:r>
            <a:r>
              <a:rPr lang="en-GB" altLang="en-US" sz="1600" dirty="0">
                <a:solidFill>
                  <a:srgbClr val="24285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hour of m</a:t>
            </a:r>
            <a:r>
              <a:rPr lang="en-GB" altLang="en-US" sz="1600" dirty="0" smtClean="0">
                <a:solidFill>
                  <a:srgbClr val="24285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aths </a:t>
            </a:r>
            <a:r>
              <a:rPr lang="en-GB" altLang="en-US" sz="1600" dirty="0">
                <a:solidFill>
                  <a:srgbClr val="24285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daily,</a:t>
            </a:r>
          </a:p>
          <a:p>
            <a:pPr marL="273050" lvl="0" indent="-273050" fontAlgn="base">
              <a:spcBef>
                <a:spcPct val="20000"/>
              </a:spcBef>
              <a:spcAft>
                <a:spcPct val="0"/>
              </a:spcAft>
              <a:buClr>
                <a:srgbClr val="629DD1"/>
              </a:buClr>
              <a:buSzPct val="100000"/>
              <a:buFont typeface="Wingdings" pitchFamily="2" charset="2"/>
              <a:buChar char="§"/>
            </a:pPr>
            <a:r>
              <a:rPr lang="en-GB" altLang="en-US" sz="1600" dirty="0">
                <a:solidFill>
                  <a:srgbClr val="24285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 hour of English </a:t>
            </a:r>
            <a:r>
              <a:rPr lang="en-GB" altLang="en-US" sz="1600" dirty="0" smtClean="0">
                <a:solidFill>
                  <a:srgbClr val="24285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daily,</a:t>
            </a:r>
          </a:p>
          <a:p>
            <a:pPr marL="273050" lvl="0" indent="-273050" fontAlgn="base">
              <a:spcBef>
                <a:spcPct val="20000"/>
              </a:spcBef>
              <a:spcAft>
                <a:spcPct val="0"/>
              </a:spcAft>
              <a:buClr>
                <a:srgbClr val="629DD1"/>
              </a:buClr>
              <a:buSzPct val="100000"/>
              <a:buFont typeface="Wingdings" pitchFamily="2" charset="2"/>
              <a:buChar char="§"/>
            </a:pPr>
            <a:r>
              <a:rPr lang="en-GB" altLang="en-US" sz="1600" dirty="0" smtClean="0">
                <a:solidFill>
                  <a:srgbClr val="24285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Story time and guided </a:t>
            </a:r>
            <a:r>
              <a:rPr lang="en-GB" altLang="en-US" sz="1600" dirty="0">
                <a:solidFill>
                  <a:srgbClr val="24285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</a:t>
            </a:r>
            <a:r>
              <a:rPr lang="en-GB" altLang="en-US" sz="1600" dirty="0" smtClean="0">
                <a:solidFill>
                  <a:srgbClr val="24285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eading/ phonics daily.</a:t>
            </a:r>
            <a:endParaRPr lang="en-GB" altLang="en-US" sz="1600" dirty="0">
              <a:solidFill>
                <a:srgbClr val="24285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73050" lvl="0" indent="-273050" fontAlgn="base">
              <a:spcBef>
                <a:spcPct val="20000"/>
              </a:spcBef>
              <a:spcAft>
                <a:spcPct val="0"/>
              </a:spcAft>
              <a:buClr>
                <a:srgbClr val="629DD1"/>
              </a:buClr>
              <a:buSzPct val="100000"/>
              <a:buFont typeface="Wingdings" pitchFamily="2" charset="2"/>
              <a:buChar char="§"/>
            </a:pPr>
            <a:r>
              <a:rPr lang="en-GB" altLang="en-US" sz="1600" dirty="0" smtClean="0">
                <a:solidFill>
                  <a:srgbClr val="24285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 hours of PE a </a:t>
            </a:r>
            <a:r>
              <a:rPr lang="en-GB" altLang="en-US" sz="1600" dirty="0">
                <a:solidFill>
                  <a:srgbClr val="24285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week and running the daily mile daily,</a:t>
            </a:r>
          </a:p>
          <a:p>
            <a:pPr marL="273050" lvl="0" indent="-273050" fontAlgn="base">
              <a:spcBef>
                <a:spcPct val="20000"/>
              </a:spcBef>
              <a:spcAft>
                <a:spcPct val="0"/>
              </a:spcAft>
              <a:buClr>
                <a:srgbClr val="629DD1"/>
              </a:buClr>
              <a:buSzPct val="100000"/>
              <a:buFont typeface="Wingdings" pitchFamily="2" charset="2"/>
              <a:buChar char="§"/>
            </a:pPr>
            <a:r>
              <a:rPr lang="en-GB" altLang="en-US" sz="1600" dirty="0">
                <a:solidFill>
                  <a:srgbClr val="24285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 </a:t>
            </a:r>
            <a:r>
              <a:rPr lang="en-GB" altLang="en-US" sz="1600" dirty="0" smtClean="0">
                <a:solidFill>
                  <a:srgbClr val="24285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 </a:t>
            </a:r>
            <a:r>
              <a:rPr lang="en-GB" altLang="en-US" sz="1600" dirty="0">
                <a:solidFill>
                  <a:srgbClr val="24285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hour a week,</a:t>
            </a:r>
          </a:p>
          <a:p>
            <a:pPr marL="273050" lvl="0" indent="-273050" fontAlgn="base">
              <a:spcBef>
                <a:spcPct val="20000"/>
              </a:spcBef>
              <a:spcAft>
                <a:spcPct val="0"/>
              </a:spcAft>
              <a:buClr>
                <a:srgbClr val="629DD1"/>
              </a:buClr>
              <a:buSzPct val="100000"/>
              <a:buFont typeface="Wingdings" pitchFamily="2" charset="2"/>
              <a:buChar char="§"/>
            </a:pPr>
            <a:r>
              <a:rPr lang="en-GB" altLang="en-US" sz="1600" dirty="0" smtClean="0">
                <a:solidFill>
                  <a:srgbClr val="24285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Spelling practice and handwriting each week</a:t>
            </a:r>
            <a:r>
              <a:rPr lang="en-GB" altLang="en-US" sz="1600" dirty="0">
                <a:solidFill>
                  <a:srgbClr val="24285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</a:t>
            </a:r>
          </a:p>
          <a:p>
            <a:pPr marL="273050" lvl="0" indent="-273050" fontAlgn="base">
              <a:spcBef>
                <a:spcPct val="20000"/>
              </a:spcBef>
              <a:spcAft>
                <a:spcPct val="0"/>
              </a:spcAft>
              <a:buClr>
                <a:srgbClr val="629DD1"/>
              </a:buClr>
              <a:buSzPct val="100000"/>
              <a:buFont typeface="Wingdings" pitchFamily="2" charset="2"/>
              <a:buChar char="§"/>
            </a:pPr>
            <a:r>
              <a:rPr lang="en-GB" altLang="en-US" sz="1600" dirty="0" smtClean="0">
                <a:solidFill>
                  <a:srgbClr val="24285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Science, computing and French weekly.</a:t>
            </a:r>
          </a:p>
          <a:p>
            <a:pPr marL="273050" lvl="0" indent="-273050" fontAlgn="base">
              <a:spcBef>
                <a:spcPct val="20000"/>
              </a:spcBef>
              <a:spcAft>
                <a:spcPct val="0"/>
              </a:spcAft>
              <a:buClr>
                <a:srgbClr val="629DD1"/>
              </a:buClr>
              <a:buSzPct val="100000"/>
              <a:buFont typeface="Wingdings" pitchFamily="2" charset="2"/>
              <a:buChar char="§"/>
            </a:pPr>
            <a:r>
              <a:rPr lang="en-GB" altLang="en-US" sz="1600" dirty="0" smtClean="0">
                <a:solidFill>
                  <a:srgbClr val="24285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 hour of drumming a week with a specialist teacher,</a:t>
            </a:r>
            <a:endParaRPr lang="en-GB" altLang="en-US" sz="1600" dirty="0">
              <a:solidFill>
                <a:srgbClr val="24285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73050" lvl="0" indent="-273050" fontAlgn="base">
              <a:spcBef>
                <a:spcPct val="20000"/>
              </a:spcBef>
              <a:spcAft>
                <a:spcPct val="0"/>
              </a:spcAft>
              <a:buClr>
                <a:srgbClr val="629DD1"/>
              </a:buClr>
              <a:buSzPct val="100000"/>
              <a:buFont typeface="Wingdings" pitchFamily="2" charset="2"/>
              <a:buChar char="§"/>
            </a:pPr>
            <a:r>
              <a:rPr lang="en-GB" altLang="en-US" sz="1600" dirty="0">
                <a:solidFill>
                  <a:srgbClr val="24285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We teach </a:t>
            </a:r>
            <a:r>
              <a:rPr lang="en-GB" altLang="en-US" sz="1600" dirty="0" smtClean="0">
                <a:solidFill>
                  <a:srgbClr val="24285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history</a:t>
            </a:r>
            <a:r>
              <a:rPr lang="en-GB" altLang="en-US" sz="1600" dirty="0">
                <a:solidFill>
                  <a:srgbClr val="24285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GB" altLang="en-US" sz="1600" dirty="0" smtClean="0">
                <a:solidFill>
                  <a:srgbClr val="24285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geography, </a:t>
            </a:r>
            <a:r>
              <a:rPr lang="en-GB" altLang="en-US" sz="1600" dirty="0">
                <a:solidFill>
                  <a:srgbClr val="24285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en-GB" altLang="en-US" sz="1600" dirty="0" smtClean="0">
                <a:solidFill>
                  <a:srgbClr val="24285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rt</a:t>
            </a:r>
            <a:r>
              <a:rPr lang="en-GB" altLang="en-US" sz="1600" dirty="0">
                <a:solidFill>
                  <a:srgbClr val="24285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GB" altLang="en-US" sz="1600" dirty="0" smtClean="0">
                <a:solidFill>
                  <a:srgbClr val="24285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design </a:t>
            </a:r>
            <a:r>
              <a:rPr lang="en-GB" altLang="en-US" sz="1600" dirty="0">
                <a:solidFill>
                  <a:srgbClr val="24285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lang="en-GB" altLang="en-US" sz="1600" dirty="0" smtClean="0">
                <a:solidFill>
                  <a:srgbClr val="24285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echnology</a:t>
            </a:r>
            <a:r>
              <a:rPr lang="en-GB" altLang="en-US" sz="1600" dirty="0">
                <a:solidFill>
                  <a:srgbClr val="24285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GB" altLang="en-US" sz="1600" dirty="0" smtClean="0">
                <a:solidFill>
                  <a:srgbClr val="24285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music</a:t>
            </a:r>
            <a:r>
              <a:rPr lang="en-GB" altLang="en-US" sz="1600" dirty="0">
                <a:solidFill>
                  <a:srgbClr val="24285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GB" altLang="en-US" sz="1600" dirty="0" smtClean="0">
                <a:solidFill>
                  <a:srgbClr val="24285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dance </a:t>
            </a:r>
            <a:r>
              <a:rPr lang="en-GB" altLang="en-US" sz="1600" dirty="0">
                <a:solidFill>
                  <a:srgbClr val="24285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and </a:t>
            </a:r>
            <a:r>
              <a:rPr lang="en-GB" altLang="en-US" sz="1600" dirty="0" smtClean="0">
                <a:solidFill>
                  <a:srgbClr val="24285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drama </a:t>
            </a:r>
            <a:r>
              <a:rPr lang="en-GB" altLang="en-US" sz="1600" dirty="0">
                <a:solidFill>
                  <a:srgbClr val="24285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though our </a:t>
            </a:r>
            <a:r>
              <a:rPr lang="en-GB" altLang="en-US" sz="1600" dirty="0" smtClean="0">
                <a:solidFill>
                  <a:srgbClr val="24285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themes</a:t>
            </a:r>
            <a:r>
              <a:rPr lang="en-GB" altLang="en-US" sz="1600" dirty="0">
                <a:solidFill>
                  <a:srgbClr val="24285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</a:p>
          <a:p>
            <a:pPr marL="273050" lvl="0" indent="-273050" fontAlgn="base">
              <a:spcBef>
                <a:spcPct val="20000"/>
              </a:spcBef>
              <a:spcAft>
                <a:spcPct val="0"/>
              </a:spcAft>
              <a:buClr>
                <a:srgbClr val="629DD1"/>
              </a:buClr>
              <a:buSzPct val="100000"/>
              <a:buFont typeface="Wingdings" pitchFamily="2" charset="2"/>
              <a:buChar char="§"/>
            </a:pPr>
            <a:r>
              <a:rPr lang="en-GB" altLang="en-US" sz="1600" dirty="0" smtClean="0">
                <a:solidFill>
                  <a:srgbClr val="24285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We do some form of worship every </a:t>
            </a:r>
            <a:r>
              <a:rPr lang="en-GB" altLang="en-US" sz="1600" dirty="0">
                <a:solidFill>
                  <a:srgbClr val="24285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day in the </a:t>
            </a:r>
            <a:r>
              <a:rPr lang="en-GB" altLang="en-US" sz="1600" dirty="0" smtClean="0">
                <a:solidFill>
                  <a:srgbClr val="24285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hall or in the classroom.</a:t>
            </a:r>
            <a:endParaRPr lang="en-GB" altLang="en-US" sz="1600" dirty="0">
              <a:solidFill>
                <a:srgbClr val="24285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73050" lvl="0" indent="-273050" fontAlgn="base">
              <a:spcBef>
                <a:spcPct val="20000"/>
              </a:spcBef>
              <a:spcAft>
                <a:spcPct val="0"/>
              </a:spcAft>
              <a:buClr>
                <a:srgbClr val="629DD1"/>
              </a:buClr>
              <a:buSzPct val="100000"/>
              <a:buFont typeface="Symbol" pitchFamily="18" charset="2"/>
              <a:buChar char=""/>
            </a:pPr>
            <a:r>
              <a:rPr lang="en-GB" altLang="en-US" sz="1600" dirty="0">
                <a:solidFill>
                  <a:srgbClr val="24285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Each week we have a spelling </a:t>
            </a:r>
            <a:r>
              <a:rPr lang="en-GB" altLang="en-US" sz="1600" dirty="0" smtClean="0">
                <a:solidFill>
                  <a:srgbClr val="24285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test, a times table test, a grammar test and a </a:t>
            </a:r>
            <a:r>
              <a:rPr lang="en-GB" altLang="en-US" sz="1600" dirty="0">
                <a:solidFill>
                  <a:srgbClr val="24285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basic </a:t>
            </a:r>
            <a:r>
              <a:rPr lang="en-GB" altLang="en-US" sz="1600" dirty="0" smtClean="0">
                <a:solidFill>
                  <a:srgbClr val="24285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skills/ arithmetic test.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Timetables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21478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Power Maths- 1 hour a day.</a:t>
            </a:r>
          </a:p>
          <a:p>
            <a:pPr>
              <a:buClr>
                <a:srgbClr val="629DD1"/>
              </a:buClr>
            </a:pPr>
            <a:r>
              <a:rPr lang="en-GB" sz="24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Focus on </a:t>
            </a:r>
            <a:r>
              <a:rPr lang="en-GB" sz="2400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multiplication </a:t>
            </a:r>
            <a:r>
              <a:rPr lang="en-GB" sz="24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and </a:t>
            </a:r>
            <a:r>
              <a:rPr lang="en-GB" sz="2400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division</a:t>
            </a:r>
            <a:r>
              <a:rPr lang="en-GB" sz="2400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length, perimeter, mass, capacity and fractions.</a:t>
            </a:r>
            <a:endParaRPr lang="en-GB" sz="2400" dirty="0" smtClean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Clr>
                <a:srgbClr val="629DD1"/>
              </a:buClr>
            </a:pPr>
            <a:r>
              <a:rPr lang="en-GB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Weekly Year 3 arithmetic </a:t>
            </a: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and basic </a:t>
            </a:r>
            <a:r>
              <a:rPr lang="en-GB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skills tests.</a:t>
            </a:r>
          </a:p>
          <a:p>
            <a:pPr>
              <a:buClr>
                <a:srgbClr val="629DD1"/>
              </a:buClr>
            </a:pPr>
            <a:r>
              <a:rPr lang="en-GB" sz="2400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 </a:t>
            </a:r>
            <a:r>
              <a:rPr lang="en-GB" sz="24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Year </a:t>
            </a:r>
            <a:r>
              <a:rPr lang="en-GB" sz="2400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 we work with numbers up to 1000.</a:t>
            </a:r>
            <a:endParaRPr lang="en-GB" sz="2400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>
              <a:buClr>
                <a:srgbClr val="629DD1"/>
              </a:buClr>
            </a:pPr>
            <a:r>
              <a:rPr lang="en-GB" sz="24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At the start of Year 3, children should know their 2, 5, and 10 multiplication facts.</a:t>
            </a:r>
          </a:p>
          <a:p>
            <a:pPr lvl="0">
              <a:buClr>
                <a:srgbClr val="629DD1"/>
              </a:buClr>
            </a:pPr>
            <a:r>
              <a:rPr lang="en-GB" sz="24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By the end </a:t>
            </a:r>
            <a:r>
              <a:rPr lang="en-GB" sz="2400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of </a:t>
            </a:r>
            <a:r>
              <a:rPr lang="en-GB" sz="24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Year 3 they should know their 2, 3, 4, 5, 6, 8, and 10 x </a:t>
            </a:r>
            <a:r>
              <a:rPr lang="en-GB" sz="2400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tables off by heart.</a:t>
            </a:r>
            <a:endParaRPr lang="en-GB" sz="2400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Please practise at home (Children have passwords in their reading records for Times Tables </a:t>
            </a:r>
            <a:r>
              <a:rPr lang="en-GB" sz="2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Rockstars</a:t>
            </a:r>
            <a:r>
              <a:rPr lang="en-GB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and </a:t>
            </a:r>
            <a:r>
              <a:rPr lang="en-GB" sz="2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Mathsflex</a:t>
            </a:r>
            <a:r>
              <a:rPr lang="en-GB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).</a:t>
            </a:r>
            <a:endParaRPr lang="en-GB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Maths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6340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buClr>
                <a:srgbClr val="629DD1"/>
              </a:buClr>
            </a:pPr>
            <a:r>
              <a:rPr lang="en-GB" sz="24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Children are taught 1 hour of English </a:t>
            </a:r>
            <a:r>
              <a:rPr lang="en-GB" sz="2400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daily and guided </a:t>
            </a:r>
            <a:r>
              <a:rPr lang="en-GB" sz="24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reading every day for half an </a:t>
            </a:r>
            <a:r>
              <a:rPr lang="en-GB" sz="2400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hour.</a:t>
            </a:r>
          </a:p>
          <a:p>
            <a:pPr lvl="0">
              <a:buClr>
                <a:srgbClr val="629DD1"/>
              </a:buClr>
            </a:pPr>
            <a:r>
              <a:rPr lang="en-GB" sz="2400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Spelling test day is a Friday. We will practise at school, can you also practise at home please?</a:t>
            </a:r>
            <a:endParaRPr lang="en-GB" sz="2400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>
              <a:buClr>
                <a:srgbClr val="629DD1"/>
              </a:buClr>
            </a:pPr>
            <a:r>
              <a:rPr lang="en-GB" sz="24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Handwriting is also practised weekly, please work on this at home</a:t>
            </a:r>
            <a:r>
              <a:rPr lang="en-GB" sz="2400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We use the cursive font.</a:t>
            </a:r>
            <a:endParaRPr lang="en-GB" sz="2400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>
              <a:buClr>
                <a:srgbClr val="629DD1"/>
              </a:buClr>
            </a:pPr>
            <a:r>
              <a:rPr lang="en-GB" sz="2400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There is a large </a:t>
            </a:r>
            <a:r>
              <a:rPr lang="en-GB" sz="24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focus on grammar skills – they need to be hearing correctly modelled English as much as possible</a:t>
            </a:r>
            <a:r>
              <a:rPr lang="en-GB" sz="2400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lvl="0">
              <a:buClr>
                <a:srgbClr val="629DD1"/>
              </a:buClr>
            </a:pPr>
            <a:r>
              <a:rPr lang="en-GB" sz="2400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Over the year we will cover lots of different non-fiction, fiction and poetry topics.</a:t>
            </a:r>
          </a:p>
          <a:p>
            <a:pPr lvl="0">
              <a:buClr>
                <a:srgbClr val="629DD1"/>
              </a:buClr>
            </a:pPr>
            <a:r>
              <a:rPr lang="en-GB" sz="2400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Please practise writing at home.</a:t>
            </a:r>
            <a:endParaRPr lang="en-GB" sz="2400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English - Writing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74917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334</TotalTime>
  <Words>1390</Words>
  <Application>Microsoft Office PowerPoint</Application>
  <PresentationFormat>On-screen Show (4:3)</PresentationFormat>
  <Paragraphs>127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9" baseType="lpstr">
      <vt:lpstr>Arial</vt:lpstr>
      <vt:lpstr>Calibri</vt:lpstr>
      <vt:lpstr>Lucida Sans Unicode</vt:lpstr>
      <vt:lpstr>Symbol</vt:lpstr>
      <vt:lpstr>Verdana</vt:lpstr>
      <vt:lpstr>Wingdings</vt:lpstr>
      <vt:lpstr>Wingdings 2</vt:lpstr>
      <vt:lpstr>Wingdings 3</vt:lpstr>
      <vt:lpstr>XCCW Joined 1a</vt:lpstr>
      <vt:lpstr>Concourse</vt:lpstr>
      <vt:lpstr>Year 3 Meet the Teacher</vt:lpstr>
      <vt:lpstr>Staff</vt:lpstr>
      <vt:lpstr>Attendance and Punctuality</vt:lpstr>
      <vt:lpstr>Uniform</vt:lpstr>
      <vt:lpstr>Values</vt:lpstr>
      <vt:lpstr>Rewards</vt:lpstr>
      <vt:lpstr>Timetables</vt:lpstr>
      <vt:lpstr>Maths</vt:lpstr>
      <vt:lpstr>English - Writing</vt:lpstr>
      <vt:lpstr>English – Reading </vt:lpstr>
      <vt:lpstr>Spellings</vt:lpstr>
      <vt:lpstr>Theme</vt:lpstr>
      <vt:lpstr>Spring Term</vt:lpstr>
      <vt:lpstr>Trips/ visitors</vt:lpstr>
      <vt:lpstr>Report Language</vt:lpstr>
      <vt:lpstr>Homework</vt:lpstr>
      <vt:lpstr>P.E Kits</vt:lpstr>
      <vt:lpstr>Website</vt:lpstr>
      <vt:lpstr>  Thank you for coming.   We will do our very best to make sure that this year is a success for the children.  We are a partnership home and school.  Please work with us to make this a successful year.  If your mobile number has changed please can you inform the school, it is very important that we can get hold of you at any time.   Any questions?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3 Meet the Teacher</dc:title>
  <dc:creator>Emma Ramshaw</dc:creator>
  <cp:lastModifiedBy>N Johnson</cp:lastModifiedBy>
  <cp:revision>54</cp:revision>
  <dcterms:created xsi:type="dcterms:W3CDTF">2015-09-30T12:16:23Z</dcterms:created>
  <dcterms:modified xsi:type="dcterms:W3CDTF">2024-01-14T13:37:42Z</dcterms:modified>
</cp:coreProperties>
</file>