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7" r:id="rId3"/>
    <p:sldId id="268" r:id="rId4"/>
    <p:sldId id="269" r:id="rId5"/>
    <p:sldId id="270" r:id="rId6"/>
    <p:sldId id="272" r:id="rId7"/>
    <p:sldId id="273" r:id="rId8"/>
    <p:sldId id="257" r:id="rId9"/>
    <p:sldId id="258" r:id="rId10"/>
    <p:sldId id="266" r:id="rId11"/>
    <p:sldId id="259" r:id="rId12"/>
    <p:sldId id="271" r:id="rId13"/>
    <p:sldId id="274" r:id="rId14"/>
    <p:sldId id="276" r:id="rId15"/>
    <p:sldId id="264" r:id="rId16"/>
    <p:sldId id="260" r:id="rId17"/>
    <p:sldId id="263" r:id="rId18"/>
    <p:sldId id="275"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4" d="100"/>
          <a:sy n="64" d="100"/>
        </p:scale>
        <p:origin x="20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A93FB-F050-4F23-9F4F-7CB448F81967}" type="datetimeFigureOut">
              <a:rPr lang="en-GB" smtClean="0"/>
              <a:t>21/04/2024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65C660-796F-43C6-8247-CB95E9043E57}" type="slidenum">
              <a:rPr lang="en-GB" smtClean="0"/>
              <a:t>‹#›</a:t>
            </a:fld>
            <a:endParaRPr lang="en-GB"/>
          </a:p>
        </p:txBody>
      </p:sp>
    </p:spTree>
    <p:extLst>
      <p:ext uri="{BB962C8B-B14F-4D97-AF65-F5344CB8AC3E}">
        <p14:creationId xmlns:p14="http://schemas.microsoft.com/office/powerpoint/2010/main" val="19732722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E0FD8F-8EF2-442D-B5DE-F90DC03F9ACF}" type="datetimeFigureOut">
              <a:rPr lang="en-GB" smtClean="0"/>
              <a:t>21/04/2024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0A7F94-75EB-4FB4-B89D-72715FE6C91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FE0FD8F-8EF2-442D-B5DE-F90DC03F9ACF}" type="datetimeFigureOut">
              <a:rPr lang="en-GB" smtClean="0"/>
              <a:t>21/04/2024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FE0FD8F-8EF2-442D-B5DE-F90DC03F9ACF}" type="datetimeFigureOut">
              <a:rPr lang="en-GB" smtClean="0"/>
              <a:t>21/04/2024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0A7F94-75EB-4FB4-B89D-72715FE6C913}"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FE0FD8F-8EF2-442D-B5DE-F90DC03F9ACF}" type="datetimeFigureOut">
              <a:rPr lang="en-GB" smtClean="0"/>
              <a:t>21/04/2024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0A7F94-75EB-4FB4-B89D-72715FE6C9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E0FD8F-8EF2-442D-B5DE-F90DC03F9ACF}" type="datetimeFigureOut">
              <a:rPr lang="en-GB" smtClean="0"/>
              <a:t>21/04/2024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0A7F94-75EB-4FB4-B89D-72715FE6C913}"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0FD8F-8EF2-442D-B5DE-F90DC03F9ACF}" type="datetimeFigureOut">
              <a:rPr lang="en-GB" smtClean="0"/>
              <a:t>21/04/2024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FE0FD8F-8EF2-442D-B5DE-F90DC03F9ACF}" type="datetimeFigureOut">
              <a:rPr lang="en-GB" smtClean="0"/>
              <a:t>21/04/2024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0A7F94-75EB-4FB4-B89D-72715FE6C9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E0FD8F-8EF2-442D-B5DE-F90DC03F9ACF}" type="datetimeFigureOut">
              <a:rPr lang="en-GB" smtClean="0"/>
              <a:t>21/04/2024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0A7F94-75EB-4FB4-B89D-72715FE6C91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E0FD8F-8EF2-442D-B5DE-F90DC03F9ACF}" type="datetimeFigureOut">
              <a:rPr lang="en-GB" smtClean="0"/>
              <a:t>21/04/2024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0A7F94-75EB-4FB4-B89D-72715FE6C91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089466"/>
          </a:xfrm>
        </p:spPr>
        <p:txBody>
          <a:bodyPr/>
          <a:lstStyle/>
          <a:p>
            <a:pPr algn="l"/>
            <a:r>
              <a:rPr lang="en-GB" dirty="0"/>
              <a:t>Year 3 Meet the Teacher</a:t>
            </a:r>
          </a:p>
        </p:txBody>
      </p:sp>
      <p:sp>
        <p:nvSpPr>
          <p:cNvPr id="3" name="Subtitle 2"/>
          <p:cNvSpPr>
            <a:spLocks noGrp="1"/>
          </p:cNvSpPr>
          <p:nvPr>
            <p:ph type="subTitle" idx="1"/>
          </p:nvPr>
        </p:nvSpPr>
        <p:spPr/>
        <p:txBody>
          <a:bodyPr/>
          <a:lstStyle/>
          <a:p>
            <a:pPr algn="l"/>
            <a:r>
              <a:rPr lang="en-GB" dirty="0"/>
              <a:t>Tuesday 23</a:t>
            </a:r>
            <a:r>
              <a:rPr lang="en-GB" baseline="30000" dirty="0"/>
              <a:t>rd</a:t>
            </a:r>
            <a:r>
              <a:rPr lang="en-GB" dirty="0"/>
              <a:t> April 2024</a:t>
            </a:r>
          </a:p>
        </p:txBody>
      </p:sp>
    </p:spTree>
    <p:extLst>
      <p:ext uri="{BB962C8B-B14F-4D97-AF65-F5344CB8AC3E}">
        <p14:creationId xmlns:p14="http://schemas.microsoft.com/office/powerpoint/2010/main" val="1068327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GB" sz="2000" dirty="0">
                <a:latin typeface="Calibri" panose="020F0502020204030204" pitchFamily="34" charset="0"/>
                <a:cs typeface="Calibri" panose="020F0502020204030204" pitchFamily="34" charset="0"/>
              </a:rPr>
              <a:t>Our current whole school focus at St. Matthew’s is reading and getting children to enjoy reading. </a:t>
            </a:r>
          </a:p>
          <a:p>
            <a:pPr marL="109728" indent="0">
              <a:buNone/>
            </a:pPr>
            <a:endParaRPr lang="en-GB" sz="2000" b="1" dirty="0">
              <a:latin typeface="Calibri" panose="020F0502020204030204" pitchFamily="34" charset="0"/>
              <a:cs typeface="Calibri" panose="020F0502020204030204" pitchFamily="34" charset="0"/>
            </a:endParaRPr>
          </a:p>
          <a:p>
            <a:pPr marL="109728" indent="0">
              <a:buNone/>
            </a:pPr>
            <a:r>
              <a:rPr lang="en-GB" sz="2000" b="1" dirty="0">
                <a:latin typeface="Calibri" panose="020F0502020204030204" pitchFamily="34" charset="0"/>
                <a:cs typeface="Calibri" panose="020F0502020204030204" pitchFamily="34" charset="0"/>
              </a:rPr>
              <a:t>What we do</a:t>
            </a:r>
            <a:r>
              <a:rPr lang="en-GB" sz="2000" dirty="0">
                <a:latin typeface="Calibri" panose="020F0502020204030204" pitchFamily="34" charset="0"/>
                <a:cs typeface="Calibri" panose="020F0502020204030204" pitchFamily="34" charset="0"/>
              </a:rPr>
              <a:t>:</a:t>
            </a:r>
          </a:p>
          <a:p>
            <a:r>
              <a:rPr lang="en-GB" sz="2000" dirty="0">
                <a:latin typeface="Calibri" panose="020F0502020204030204" pitchFamily="34" charset="0"/>
                <a:cs typeface="Calibri" panose="020F0502020204030204" pitchFamily="34" charset="0"/>
              </a:rPr>
              <a:t>Guided reading daily.</a:t>
            </a:r>
          </a:p>
          <a:p>
            <a:r>
              <a:rPr lang="en-GB" sz="2000" dirty="0">
                <a:latin typeface="Calibri" panose="020F0502020204030204" pitchFamily="34" charset="0"/>
                <a:cs typeface="Calibri" panose="020F0502020204030204" pitchFamily="34" charset="0"/>
              </a:rPr>
              <a:t>ERIC time, silent reading.</a:t>
            </a:r>
          </a:p>
          <a:p>
            <a:r>
              <a:rPr lang="en-GB" sz="2000" dirty="0">
                <a:latin typeface="Calibri" panose="020F0502020204030204" pitchFamily="34" charset="0"/>
                <a:cs typeface="Calibri" panose="020F0502020204030204" pitchFamily="34" charset="0"/>
              </a:rPr>
              <a:t>One to one reading weekly.</a:t>
            </a:r>
          </a:p>
          <a:p>
            <a:r>
              <a:rPr lang="en-GB" sz="2000" dirty="0">
                <a:latin typeface="Calibri" panose="020F0502020204030204" pitchFamily="34" charset="0"/>
                <a:cs typeface="Calibri" panose="020F0502020204030204" pitchFamily="34" charset="0"/>
              </a:rPr>
              <a:t>Please bring reading books every day.</a:t>
            </a:r>
          </a:p>
          <a:p>
            <a:r>
              <a:rPr lang="en-GB" sz="2000" dirty="0">
                <a:latin typeface="Calibri" panose="020F0502020204030204" pitchFamily="34" charset="0"/>
                <a:cs typeface="Calibri" panose="020F0502020204030204" pitchFamily="34" charset="0"/>
              </a:rPr>
              <a:t>Reading at home – they need to be reading at home every evening and sign the reading record. (If the child reads 5 home reads a week, every week they might win a special reward at the end of a half term.)</a:t>
            </a:r>
          </a:p>
          <a:p>
            <a:r>
              <a:rPr lang="en-GB" sz="2000" dirty="0">
                <a:latin typeface="Calibri" panose="020F0502020204030204" pitchFamily="34" charset="0"/>
                <a:cs typeface="Calibri" panose="020F0502020204030204" pitchFamily="34" charset="0"/>
              </a:rPr>
              <a:t>Class novel read for 20 minutes at the end of every day.</a:t>
            </a:r>
          </a:p>
          <a:p>
            <a:r>
              <a:rPr lang="en-GB" sz="2000" dirty="0">
                <a:latin typeface="Calibri" panose="020F0502020204030204" pitchFamily="34" charset="0"/>
                <a:cs typeface="Calibri" panose="020F0502020204030204" pitchFamily="34" charset="0"/>
              </a:rPr>
              <a:t>5 class books for each half term that will be read through the week.</a:t>
            </a:r>
          </a:p>
        </p:txBody>
      </p:sp>
      <p:sp>
        <p:nvSpPr>
          <p:cNvPr id="3" name="Title 2"/>
          <p:cNvSpPr>
            <a:spLocks noGrp="1"/>
          </p:cNvSpPr>
          <p:nvPr>
            <p:ph type="title"/>
          </p:nvPr>
        </p:nvSpPr>
        <p:spPr/>
        <p:txBody>
          <a:bodyPr/>
          <a:lstStyle/>
          <a:p>
            <a:r>
              <a:rPr lang="en-GB" dirty="0"/>
              <a:t>English – Reading </a:t>
            </a:r>
          </a:p>
        </p:txBody>
      </p:sp>
    </p:spTree>
    <p:extLst>
      <p:ext uri="{BB962C8B-B14F-4D97-AF65-F5344CB8AC3E}">
        <p14:creationId xmlns:p14="http://schemas.microsoft.com/office/powerpoint/2010/main" val="918182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latin typeface="Calibri" panose="020F0502020204030204" pitchFamily="34" charset="0"/>
                <a:cs typeface="Calibri" panose="020F0502020204030204" pitchFamily="34" charset="0"/>
              </a:rPr>
              <a:t>Children learn new spellings every week.</a:t>
            </a:r>
          </a:p>
          <a:p>
            <a:r>
              <a:rPr lang="en-GB" dirty="0">
                <a:latin typeface="Calibri" panose="020F0502020204030204" pitchFamily="34" charset="0"/>
                <a:cs typeface="Calibri" panose="020F0502020204030204" pitchFamily="34" charset="0"/>
              </a:rPr>
              <a:t>You have had the whole half term’s spellings already. (If you need another one ask and they are on the website.)</a:t>
            </a:r>
          </a:p>
          <a:p>
            <a:r>
              <a:rPr lang="en-GB" dirty="0">
                <a:latin typeface="Calibri" panose="020F0502020204030204" pitchFamily="34" charset="0"/>
                <a:cs typeface="Calibri" panose="020F0502020204030204" pitchFamily="34" charset="0"/>
              </a:rPr>
              <a:t>They need to practise these at home each week. (e.g. look, cover, write in their red books.)</a:t>
            </a:r>
          </a:p>
          <a:p>
            <a:r>
              <a:rPr lang="en-GB" dirty="0">
                <a:latin typeface="Calibri" panose="020F0502020204030204" pitchFamily="34" charset="0"/>
                <a:cs typeface="Calibri" panose="020F0502020204030204" pitchFamily="34" charset="0"/>
              </a:rPr>
              <a:t>Spelling test every week on a Friday.</a:t>
            </a:r>
          </a:p>
        </p:txBody>
      </p:sp>
      <p:sp>
        <p:nvSpPr>
          <p:cNvPr id="3" name="Title 2"/>
          <p:cNvSpPr>
            <a:spLocks noGrp="1"/>
          </p:cNvSpPr>
          <p:nvPr>
            <p:ph type="title"/>
          </p:nvPr>
        </p:nvSpPr>
        <p:spPr/>
        <p:txBody>
          <a:bodyPr/>
          <a:lstStyle/>
          <a:p>
            <a:r>
              <a:rPr lang="en-GB" dirty="0"/>
              <a:t>Spellings</a:t>
            </a:r>
          </a:p>
        </p:txBody>
      </p:sp>
    </p:spTree>
    <p:extLst>
      <p:ext uri="{BB962C8B-B14F-4D97-AF65-F5344CB8AC3E}">
        <p14:creationId xmlns:p14="http://schemas.microsoft.com/office/powerpoint/2010/main" val="390069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spcBef>
                <a:spcPts val="0"/>
              </a:spcBef>
              <a:buClrTx/>
              <a:buSzTx/>
              <a:buNone/>
              <a:defRPr/>
            </a:pPr>
            <a:r>
              <a:rPr lang="en-GB" sz="2400" dirty="0">
                <a:solidFill>
                  <a:prstClr val="black"/>
                </a:solidFill>
                <a:latin typeface="Calibri" panose="020F0502020204030204" pitchFamily="34" charset="0"/>
                <a:cs typeface="Calibri" panose="020F0502020204030204" pitchFamily="34" charset="0"/>
              </a:rPr>
              <a:t>Our Curriculum is called Learning Means the World:</a:t>
            </a:r>
          </a:p>
          <a:p>
            <a:pPr marL="0" lvl="0" indent="0">
              <a:spcBef>
                <a:spcPts val="0"/>
              </a:spcBef>
              <a:buClrTx/>
              <a:buSzTx/>
              <a:buNone/>
              <a:defRPr/>
            </a:pPr>
            <a:endParaRPr lang="en-GB" sz="2400" dirty="0">
              <a:solidFill>
                <a:prstClr val="black"/>
              </a:solidFill>
              <a:latin typeface="Calibri" panose="020F0502020204030204" pitchFamily="34" charset="0"/>
              <a:cs typeface="Calibri" panose="020F0502020204030204" pitchFamily="34" charset="0"/>
            </a:endParaRPr>
          </a:p>
          <a:p>
            <a:pPr marL="0" lvl="0" indent="0">
              <a:spcBef>
                <a:spcPts val="0"/>
              </a:spcBef>
              <a:buClrTx/>
              <a:buSzTx/>
              <a:buNone/>
              <a:defRPr/>
            </a:pPr>
            <a:r>
              <a:rPr lang="en-GB" sz="2400" dirty="0">
                <a:solidFill>
                  <a:prstClr val="black"/>
                </a:solidFill>
                <a:latin typeface="Calibri" panose="020F0502020204030204" pitchFamily="34" charset="0"/>
                <a:cs typeface="Calibri" panose="020F0502020204030204" pitchFamily="34" charset="0"/>
              </a:rPr>
              <a:t>Summer 1- Lightning Speed</a:t>
            </a:r>
            <a:br>
              <a:rPr lang="en-GB" sz="2400" dirty="0">
                <a:solidFill>
                  <a:prstClr val="black"/>
                </a:solidFill>
                <a:latin typeface="Calibri" panose="020F0502020204030204" pitchFamily="34" charset="0"/>
                <a:cs typeface="Calibri" panose="020F0502020204030204" pitchFamily="34" charset="0"/>
              </a:rPr>
            </a:br>
            <a:r>
              <a:rPr lang="en-GB" sz="2400" dirty="0">
                <a:solidFill>
                  <a:prstClr val="black"/>
                </a:solidFill>
                <a:latin typeface="Calibri" panose="020F0502020204030204" pitchFamily="34" charset="0"/>
                <a:cs typeface="Calibri" panose="020F0502020204030204" pitchFamily="34" charset="0"/>
              </a:rPr>
              <a:t>Summer 2 – Under the Canopy</a:t>
            </a:r>
          </a:p>
        </p:txBody>
      </p:sp>
      <p:sp>
        <p:nvSpPr>
          <p:cNvPr id="3" name="Title 2"/>
          <p:cNvSpPr>
            <a:spLocks noGrp="1"/>
          </p:cNvSpPr>
          <p:nvPr>
            <p:ph type="title"/>
          </p:nvPr>
        </p:nvSpPr>
        <p:spPr/>
        <p:txBody>
          <a:bodyPr/>
          <a:lstStyle/>
          <a:p>
            <a:pPr algn="ctr"/>
            <a:r>
              <a:rPr lang="en-GB" dirty="0"/>
              <a:t>Theme</a:t>
            </a:r>
          </a:p>
        </p:txBody>
      </p:sp>
    </p:spTree>
    <p:extLst>
      <p:ext uri="{BB962C8B-B14F-4D97-AF65-F5344CB8AC3E}">
        <p14:creationId xmlns:p14="http://schemas.microsoft.com/office/powerpoint/2010/main" val="1172168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b="1" u="sng" dirty="0">
                <a:solidFill>
                  <a:prstClr val="black"/>
                </a:solidFill>
                <a:cs typeface="Calibri" panose="020F0502020204030204" pitchFamily="34" charset="0"/>
              </a:rPr>
              <a:t>Lightning Speed</a:t>
            </a:r>
            <a:br>
              <a:rPr lang="en-GB" sz="2800" b="1" u="sng" dirty="0">
                <a:solidFill>
                  <a:prstClr val="black"/>
                </a:solidFill>
                <a:cs typeface="Calibri" panose="020F0502020204030204" pitchFamily="34" charset="0"/>
              </a:rPr>
            </a:br>
            <a:r>
              <a:rPr lang="en-GB" sz="2800" dirty="0">
                <a:solidFill>
                  <a:prstClr val="black"/>
                </a:solidFill>
                <a:cs typeface="Calibri" panose="020F0502020204030204" pitchFamily="34" charset="0"/>
              </a:rPr>
              <a:t>This is a unit with a focus on the history an developments of the internet and World Wide Web. We will look at changes in methods of communication and the importance of networks.</a:t>
            </a:r>
          </a:p>
          <a:p>
            <a:r>
              <a:rPr lang="en-GB" sz="2800" b="1" u="sng" dirty="0">
                <a:solidFill>
                  <a:prstClr val="black"/>
                </a:solidFill>
                <a:cs typeface="Calibri" panose="020F0502020204030204" pitchFamily="34" charset="0"/>
              </a:rPr>
              <a:t>Under The Canopy- Rainforests</a:t>
            </a:r>
          </a:p>
          <a:p>
            <a:r>
              <a:rPr lang="en-GB" dirty="0"/>
              <a:t>This is a unit with a focus on Geography and History.  We will look at rainforests, Mayan heritage and how plants grow.</a:t>
            </a:r>
          </a:p>
          <a:p>
            <a:endParaRPr lang="en-GB" sz="2800" dirty="0">
              <a:solidFill>
                <a:prstClr val="black"/>
              </a:solidFill>
              <a:cs typeface="Calibri" panose="020F0502020204030204" pitchFamily="34" charset="0"/>
            </a:endParaRPr>
          </a:p>
          <a:p>
            <a:endParaRPr lang="en-GB" dirty="0"/>
          </a:p>
        </p:txBody>
      </p:sp>
      <p:sp>
        <p:nvSpPr>
          <p:cNvPr id="3" name="Title 2"/>
          <p:cNvSpPr>
            <a:spLocks noGrp="1"/>
          </p:cNvSpPr>
          <p:nvPr>
            <p:ph type="title"/>
          </p:nvPr>
        </p:nvSpPr>
        <p:spPr/>
        <p:txBody>
          <a:bodyPr/>
          <a:lstStyle/>
          <a:p>
            <a:r>
              <a:rPr lang="en-GB" dirty="0"/>
              <a:t>Summer Term</a:t>
            </a:r>
          </a:p>
        </p:txBody>
      </p:sp>
    </p:spTree>
    <p:extLst>
      <p:ext uri="{BB962C8B-B14F-4D97-AF65-F5344CB8AC3E}">
        <p14:creationId xmlns:p14="http://schemas.microsoft.com/office/powerpoint/2010/main" val="3880679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 the Summer term, we will be visiting a Jewish Museum, The Halle and we will be visiting the </a:t>
            </a:r>
            <a:r>
              <a:rPr lang="en-GB" dirty="0" smtClean="0"/>
              <a:t>zoo.</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a:t>Trips/ visitors</a:t>
            </a:r>
          </a:p>
        </p:txBody>
      </p:sp>
      <p:sp>
        <p:nvSpPr>
          <p:cNvPr id="5" name="AutoShape 4" descr="Homepage - The Hall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Manchester Evening New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Manchester Evening New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0" descr="the hallé Archives | The Spectato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TextBox 14"/>
          <p:cNvSpPr txBox="1"/>
          <p:nvPr/>
        </p:nvSpPr>
        <p:spPr>
          <a:xfrm>
            <a:off x="4788024" y="465138"/>
            <a:ext cx="3672408" cy="2099766"/>
          </a:xfrm>
          <a:prstGeom prst="rect">
            <a:avLst/>
          </a:prstGeom>
          <a:noFill/>
        </p:spPr>
        <p:txBody>
          <a:bodyPr wrap="square" rtlCol="0">
            <a:spAutoFit/>
          </a:bodyPr>
          <a:lstStyle/>
          <a:p>
            <a:endParaRPr lang="en-GB"/>
          </a:p>
        </p:txBody>
      </p:sp>
      <p:sp>
        <p:nvSpPr>
          <p:cNvPr id="20" name="Content Placeholder 1"/>
          <p:cNvSpPr txBox="1">
            <a:spLocks/>
          </p:cNvSpPr>
          <p:nvPr/>
        </p:nvSpPr>
        <p:spPr>
          <a:xfrm>
            <a:off x="2843807" y="5229200"/>
            <a:ext cx="16130561" cy="758504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GB" smtClean="0"/>
              <a:t>In the Summer term, we will be visiting a Jewish Museum, The Halle and we will be visiting the zoo.</a:t>
            </a:r>
          </a:p>
          <a:p>
            <a:endParaRPr lang="en-GB" smtClean="0"/>
          </a:p>
          <a:p>
            <a:endParaRPr lang="en-GB" smtClean="0"/>
          </a:p>
          <a:p>
            <a:endParaRPr lang="en-GB" dirty="0"/>
          </a:p>
        </p:txBody>
      </p:sp>
      <p:pic>
        <p:nvPicPr>
          <p:cNvPr id="21" name="Picture 16" descr="The Halle at Garden Rooms at Tennant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182" y="2955709"/>
            <a:ext cx="5414193" cy="3248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76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a:latin typeface="Calibri" panose="020F0502020204030204" pitchFamily="34" charset="0"/>
                <a:cs typeface="Calibri" panose="020F0502020204030204" pitchFamily="34" charset="0"/>
              </a:rPr>
              <a:t>On the reports there are special codes to show your children’s achievement.</a:t>
            </a:r>
          </a:p>
          <a:p>
            <a:r>
              <a:rPr lang="en-GB" sz="2400" dirty="0">
                <a:latin typeface="Calibri" panose="020F0502020204030204" pitchFamily="34" charset="0"/>
                <a:cs typeface="Calibri" panose="020F0502020204030204" pitchFamily="34" charset="0"/>
              </a:rPr>
              <a:t>This will be measured against national expectations for their age.</a:t>
            </a:r>
          </a:p>
          <a:p>
            <a:r>
              <a:rPr lang="en-GB" sz="2400" dirty="0">
                <a:latin typeface="Calibri" panose="020F0502020204030204" pitchFamily="34" charset="0"/>
                <a:cs typeface="Calibri" panose="020F0502020204030204" pitchFamily="34" charset="0"/>
              </a:rPr>
              <a:t>The vocabulary that will be used is: </a:t>
            </a:r>
          </a:p>
          <a:p>
            <a:pPr>
              <a:buFont typeface="Wingdings" panose="05000000000000000000" pitchFamily="2" charset="2"/>
              <a:buChar char="§"/>
            </a:pPr>
            <a:r>
              <a:rPr lang="en-GB" sz="2400" dirty="0">
                <a:latin typeface="Calibri" panose="020F0502020204030204" pitchFamily="34" charset="0"/>
                <a:cs typeface="Calibri" panose="020F0502020204030204" pitchFamily="34" charset="0"/>
              </a:rPr>
              <a:t>entering (4),</a:t>
            </a:r>
          </a:p>
          <a:p>
            <a:pPr>
              <a:buFont typeface="Wingdings" panose="05000000000000000000" pitchFamily="2" charset="2"/>
              <a:buChar char="§"/>
            </a:pPr>
            <a:r>
              <a:rPr lang="en-GB" sz="2400" dirty="0">
                <a:latin typeface="Calibri" panose="020F0502020204030204" pitchFamily="34" charset="0"/>
                <a:cs typeface="Calibri" panose="020F0502020204030204" pitchFamily="34" charset="0"/>
              </a:rPr>
              <a:t> emerging (3), </a:t>
            </a:r>
          </a:p>
          <a:p>
            <a:pPr>
              <a:buFont typeface="Wingdings" panose="05000000000000000000" pitchFamily="2" charset="2"/>
              <a:buChar char="§"/>
            </a:pPr>
            <a:r>
              <a:rPr lang="en-GB" sz="2400" dirty="0">
                <a:latin typeface="Calibri" panose="020F0502020204030204" pitchFamily="34" charset="0"/>
                <a:cs typeface="Calibri" panose="020F0502020204030204" pitchFamily="34" charset="0"/>
              </a:rPr>
              <a:t>expected (2), </a:t>
            </a:r>
          </a:p>
          <a:p>
            <a:pPr>
              <a:buFont typeface="Wingdings" panose="05000000000000000000" pitchFamily="2" charset="2"/>
              <a:buChar char="§"/>
            </a:pPr>
            <a:r>
              <a:rPr lang="en-GB" sz="2400" dirty="0">
                <a:latin typeface="Calibri" panose="020F0502020204030204" pitchFamily="34" charset="0"/>
                <a:cs typeface="Calibri" panose="020F0502020204030204" pitchFamily="34" charset="0"/>
              </a:rPr>
              <a:t>exceeding (1).</a:t>
            </a:r>
          </a:p>
        </p:txBody>
      </p:sp>
      <p:sp>
        <p:nvSpPr>
          <p:cNvPr id="3" name="Title 2"/>
          <p:cNvSpPr>
            <a:spLocks noGrp="1"/>
          </p:cNvSpPr>
          <p:nvPr>
            <p:ph type="title"/>
          </p:nvPr>
        </p:nvSpPr>
        <p:spPr/>
        <p:txBody>
          <a:bodyPr/>
          <a:lstStyle/>
          <a:p>
            <a:r>
              <a:rPr lang="en-GB" dirty="0"/>
              <a:t>Report Language</a:t>
            </a:r>
          </a:p>
        </p:txBody>
      </p:sp>
    </p:spTree>
    <p:extLst>
      <p:ext uri="{BB962C8B-B14F-4D97-AF65-F5344CB8AC3E}">
        <p14:creationId xmlns:p14="http://schemas.microsoft.com/office/powerpoint/2010/main" val="1400937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altLang="en-US" sz="2400" dirty="0">
                <a:latin typeface="Calibri" panose="020F0502020204030204" pitchFamily="34" charset="0"/>
                <a:cs typeface="Calibri" panose="020F0502020204030204" pitchFamily="34" charset="0"/>
              </a:rPr>
              <a:t>Children will get Maths and English homework every Friday based on what they have been learning about in class</a:t>
            </a:r>
            <a:r>
              <a:rPr lang="en-GB" altLang="en-US" sz="2400" dirty="0" smtClean="0">
                <a:latin typeface="Calibri" panose="020F0502020204030204" pitchFamily="34" charset="0"/>
                <a:cs typeface="Calibri" panose="020F0502020204030204" pitchFamily="34" charset="0"/>
              </a:rPr>
              <a:t>.</a:t>
            </a:r>
          </a:p>
          <a:p>
            <a:endParaRPr lang="en-GB" altLang="en-US" sz="2400" dirty="0">
              <a:latin typeface="Calibri" panose="020F0502020204030204" pitchFamily="34" charset="0"/>
              <a:cs typeface="Calibri" panose="020F0502020204030204" pitchFamily="34" charset="0"/>
            </a:endParaRPr>
          </a:p>
          <a:p>
            <a:r>
              <a:rPr lang="en-GB" altLang="en-US" sz="2400" dirty="0" smtClean="0">
                <a:latin typeface="Calibri" panose="020F0502020204030204" pitchFamily="34" charset="0"/>
                <a:cs typeface="Calibri" panose="020F0502020204030204" pitchFamily="34" charset="0"/>
              </a:rPr>
              <a:t>Children will also bring home their Family Maths Book Home on a Friday to do a fun maths activity with the family.</a:t>
            </a:r>
            <a:endParaRPr lang="en-GB" altLang="en-US" sz="2400" dirty="0">
              <a:latin typeface="Calibri" panose="020F0502020204030204" pitchFamily="34" charset="0"/>
              <a:cs typeface="Calibri" panose="020F0502020204030204" pitchFamily="34" charset="0"/>
            </a:endParaRPr>
          </a:p>
          <a:p>
            <a:pPr marL="109728" indent="0">
              <a:buNone/>
            </a:pPr>
            <a:endParaRPr lang="en-GB" altLang="en-US" sz="2400" dirty="0">
              <a:latin typeface="Calibri" panose="020F0502020204030204" pitchFamily="34" charset="0"/>
              <a:cs typeface="Calibri" panose="020F0502020204030204" pitchFamily="34" charset="0"/>
            </a:endParaRPr>
          </a:p>
          <a:p>
            <a:r>
              <a:rPr lang="en-GB" altLang="en-US" sz="2400" dirty="0">
                <a:latin typeface="Calibri" panose="020F0502020204030204" pitchFamily="34" charset="0"/>
                <a:cs typeface="Calibri" panose="020F0502020204030204" pitchFamily="34" charset="0"/>
              </a:rPr>
              <a:t>It needs to be handed in by the following Friday at the latest – please remind children to hand it in.</a:t>
            </a:r>
          </a:p>
          <a:p>
            <a:pPr marL="109728" indent="0">
              <a:buNone/>
            </a:pPr>
            <a:endParaRPr lang="en-GB" altLang="en-US" sz="2400" dirty="0">
              <a:latin typeface="Calibri" panose="020F0502020204030204" pitchFamily="34" charset="0"/>
              <a:cs typeface="Calibri" panose="020F0502020204030204" pitchFamily="34" charset="0"/>
            </a:endParaRPr>
          </a:p>
          <a:p>
            <a:r>
              <a:rPr lang="en-GB" altLang="en-US" sz="2400" dirty="0">
                <a:latin typeface="Calibri" panose="020F0502020204030204" pitchFamily="34" charset="0"/>
                <a:cs typeface="Calibri" panose="020F0502020204030204" pitchFamily="34" charset="0"/>
              </a:rPr>
              <a:t>If they hand it on the Monday they </a:t>
            </a:r>
            <a:r>
              <a:rPr lang="en-GB" altLang="en-US" sz="2400" dirty="0" smtClean="0">
                <a:latin typeface="Calibri" panose="020F0502020204030204" pitchFamily="34" charset="0"/>
                <a:cs typeface="Calibri" panose="020F0502020204030204" pitchFamily="34" charset="0"/>
              </a:rPr>
              <a:t>get dojos</a:t>
            </a:r>
            <a:r>
              <a:rPr lang="en-GB" altLang="en-US" sz="2400" dirty="0">
                <a:latin typeface="Calibri" panose="020F0502020204030204" pitchFamily="34" charset="0"/>
                <a:cs typeface="Calibri" panose="020F0502020204030204" pitchFamily="34" charset="0"/>
              </a:rPr>
              <a:t>.</a:t>
            </a:r>
          </a:p>
          <a:p>
            <a:pPr marL="109728" indent="0">
              <a:buNone/>
            </a:pPr>
            <a:endParaRPr lang="en-GB" altLang="en-US" sz="2400" dirty="0">
              <a:latin typeface="Calibri" panose="020F0502020204030204" pitchFamily="34" charset="0"/>
              <a:cs typeface="Calibri" panose="020F0502020204030204" pitchFamily="34" charset="0"/>
            </a:endParaRPr>
          </a:p>
          <a:p>
            <a:r>
              <a:rPr lang="en-GB" altLang="en-US" sz="2400" dirty="0">
                <a:latin typeface="Calibri" panose="020F0502020204030204" pitchFamily="34" charset="0"/>
                <a:cs typeface="Calibri" panose="020F0502020204030204" pitchFamily="34" charset="0"/>
              </a:rPr>
              <a:t>Come and see us with any problems.</a:t>
            </a:r>
          </a:p>
        </p:txBody>
      </p:sp>
      <p:sp>
        <p:nvSpPr>
          <p:cNvPr id="3" name="Title 2"/>
          <p:cNvSpPr>
            <a:spLocks noGrp="1"/>
          </p:cNvSpPr>
          <p:nvPr>
            <p:ph type="title"/>
          </p:nvPr>
        </p:nvSpPr>
        <p:spPr/>
        <p:txBody>
          <a:bodyPr/>
          <a:lstStyle/>
          <a:p>
            <a:r>
              <a:rPr lang="en-GB" dirty="0"/>
              <a:t>Homework</a:t>
            </a:r>
          </a:p>
        </p:txBody>
      </p:sp>
    </p:spTree>
    <p:extLst>
      <p:ext uri="{BB962C8B-B14F-4D97-AF65-F5344CB8AC3E}">
        <p14:creationId xmlns:p14="http://schemas.microsoft.com/office/powerpoint/2010/main" val="360356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a:latin typeface="Calibri" panose="020F0502020204030204" pitchFamily="34" charset="0"/>
                <a:cs typeface="Calibri" panose="020F0502020204030204" pitchFamily="34" charset="0"/>
              </a:rPr>
              <a:t>Children </a:t>
            </a:r>
            <a:r>
              <a:rPr lang="en-GB" sz="2400" b="1" dirty="0">
                <a:latin typeface="Calibri" panose="020F0502020204030204" pitchFamily="34" charset="0"/>
                <a:cs typeface="Calibri" panose="020F0502020204030204" pitchFamily="34" charset="0"/>
              </a:rPr>
              <a:t>MUST</a:t>
            </a:r>
            <a:r>
              <a:rPr lang="en-GB" sz="2400" dirty="0">
                <a:latin typeface="Calibri" panose="020F0502020204030204" pitchFamily="34" charset="0"/>
                <a:cs typeface="Calibri" panose="020F0502020204030204" pitchFamily="34" charset="0"/>
              </a:rPr>
              <a:t> bring their full kit in school in a bag on a PE day and take it home again at the end of the day. </a:t>
            </a:r>
          </a:p>
          <a:p>
            <a:r>
              <a:rPr lang="en-GB" sz="2400" dirty="0">
                <a:latin typeface="Calibri" panose="020F0502020204030204" pitchFamily="34" charset="0"/>
                <a:cs typeface="Calibri" panose="020F0502020204030204" pitchFamily="34" charset="0"/>
              </a:rPr>
              <a:t>Black/navy shorts or leggings, white t-shirts and black pumps. (Trainers if outside)</a:t>
            </a:r>
          </a:p>
          <a:p>
            <a:r>
              <a:rPr lang="en-GB" sz="2400" dirty="0">
                <a:latin typeface="Calibri" panose="020F0502020204030204" pitchFamily="34" charset="0"/>
                <a:cs typeface="Calibri" panose="020F0502020204030204" pitchFamily="34" charset="0"/>
              </a:rPr>
              <a:t>Ear-rings/ jewellery must be removed, the children must do this themselves, if they can’t you will need to remove them before they come to </a:t>
            </a:r>
            <a:r>
              <a:rPr lang="en-GB" sz="2400" dirty="0" smtClean="0">
                <a:latin typeface="Calibri" panose="020F0502020204030204" pitchFamily="34" charset="0"/>
                <a:cs typeface="Calibri" panose="020F0502020204030204" pitchFamily="34" charset="0"/>
              </a:rPr>
              <a:t>school.</a:t>
            </a:r>
            <a:endParaRPr lang="en-GB" sz="2400" dirty="0">
              <a:latin typeface="Calibri" panose="020F0502020204030204" pitchFamily="34" charset="0"/>
              <a:cs typeface="Calibri" panose="020F0502020204030204" pitchFamily="34" charset="0"/>
            </a:endParaRPr>
          </a:p>
          <a:p>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PE days are:</a:t>
            </a:r>
          </a:p>
          <a:p>
            <a:r>
              <a:rPr lang="en-GB" sz="2400" dirty="0">
                <a:latin typeface="Calibri" panose="020F0502020204030204" pitchFamily="34" charset="0"/>
                <a:cs typeface="Calibri" panose="020F0502020204030204" pitchFamily="34" charset="0"/>
              </a:rPr>
              <a:t>Thursday and Friday</a:t>
            </a:r>
          </a:p>
          <a:p>
            <a:pPr marL="109728" indent="0">
              <a:buNone/>
            </a:pPr>
            <a:endParaRPr lang="en-GB" sz="24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a:t>P.E Kits</a:t>
            </a:r>
          </a:p>
        </p:txBody>
      </p:sp>
    </p:spTree>
    <p:extLst>
      <p:ext uri="{BB962C8B-B14F-4D97-AF65-F5344CB8AC3E}">
        <p14:creationId xmlns:p14="http://schemas.microsoft.com/office/powerpoint/2010/main" val="282078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Check the website regularly as this will show you what we have been learning about and tell you what we are learning </a:t>
            </a:r>
            <a:r>
              <a:rPr lang="en-GB"/>
              <a:t>about next.</a:t>
            </a:r>
          </a:p>
          <a:p>
            <a:endParaRPr lang="en-GB" dirty="0"/>
          </a:p>
        </p:txBody>
      </p:sp>
      <p:sp>
        <p:nvSpPr>
          <p:cNvPr id="3" name="Title 2"/>
          <p:cNvSpPr>
            <a:spLocks noGrp="1"/>
          </p:cNvSpPr>
          <p:nvPr>
            <p:ph type="title"/>
          </p:nvPr>
        </p:nvSpPr>
        <p:spPr/>
        <p:txBody>
          <a:bodyPr/>
          <a:lstStyle/>
          <a:p>
            <a:r>
              <a:rPr lang="en-GB" dirty="0"/>
              <a:t>Website</a:t>
            </a:r>
          </a:p>
        </p:txBody>
      </p:sp>
    </p:spTree>
    <p:extLst>
      <p:ext uri="{BB962C8B-B14F-4D97-AF65-F5344CB8AC3E}">
        <p14:creationId xmlns:p14="http://schemas.microsoft.com/office/powerpoint/2010/main" val="381910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492896"/>
            <a:ext cx="8229600" cy="1143000"/>
          </a:xfrm>
        </p:spPr>
        <p:txBody>
          <a:bodyPr>
            <a:normAutofit fontScale="90000"/>
          </a:bodyPr>
          <a:lstStyle/>
          <a:p>
            <a:pPr lvl="0">
              <a:spcBef>
                <a:spcPts val="0"/>
              </a:spcBef>
              <a:defRPr/>
            </a:pPr>
            <a:r>
              <a:rPr lang="en-US" sz="28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t/>
            </a:r>
            <a:br>
              <a:rPr lang="en-US" sz="28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br>
            <a:r>
              <a:rPr lang="en-US" sz="22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t/>
            </a:r>
            <a:br>
              <a:rPr lang="en-US" sz="22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br>
            <a:r>
              <a:rPr lang="en-GB" sz="4000" dirty="0">
                <a:solidFill>
                  <a:prstClr val="black"/>
                </a:solidFill>
                <a:effectLst/>
                <a:latin typeface="Calibri" panose="020F0502020204030204" pitchFamily="34" charset="0"/>
                <a:ea typeface="+mn-ea"/>
                <a:cs typeface="Calibri" panose="020F0502020204030204" pitchFamily="34" charset="0"/>
              </a:rPr>
              <a:t>Thank you for coming. </a:t>
            </a: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We will do our very best to make sure that this year is a success for the children.</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We are a partnership home and school.</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Please work with us to make this a successful year.</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If your mobile number has changed please can you inform the school, it is very important that we can get hold of you at any time. </a:t>
            </a:r>
            <a:br>
              <a:rPr lang="en-GB" sz="2200" dirty="0">
                <a:solidFill>
                  <a:prstClr val="black"/>
                </a:solidFill>
                <a:effectLst/>
                <a:latin typeface="Calibri" panose="020F0502020204030204" pitchFamily="34" charset="0"/>
                <a:ea typeface="+mn-ea"/>
                <a:cs typeface="Calibri" panose="020F0502020204030204" pitchFamily="34" charset="0"/>
              </a:rPr>
            </a:br>
            <a:r>
              <a:rPr lang="en-GB" sz="2400" b="0" dirty="0">
                <a:solidFill>
                  <a:prstClr val="black"/>
                </a:solidFill>
                <a:effectLst/>
                <a:latin typeface="XCCW Joined 1a" panose="03050602040000000000" pitchFamily="66" charset="0"/>
                <a:ea typeface="+mn-ea"/>
                <a:cs typeface="Arial" charset="0"/>
              </a:rPr>
              <a:t/>
            </a:r>
            <a:br>
              <a:rPr lang="en-GB" sz="2400" b="0" dirty="0">
                <a:solidFill>
                  <a:prstClr val="black"/>
                </a:solidFill>
                <a:effectLst/>
                <a:latin typeface="XCCW Joined 1a" panose="03050602040000000000" pitchFamily="66" charset="0"/>
                <a:ea typeface="+mn-ea"/>
                <a:cs typeface="Arial" charset="0"/>
              </a:rPr>
            </a:br>
            <a:r>
              <a:rPr lang="en-GB" dirty="0"/>
              <a:t>Any questions?</a:t>
            </a:r>
          </a:p>
        </p:txBody>
      </p:sp>
    </p:spTree>
    <p:extLst>
      <p:ext uri="{BB962C8B-B14F-4D97-AF65-F5344CB8AC3E}">
        <p14:creationId xmlns:p14="http://schemas.microsoft.com/office/powerpoint/2010/main" val="4731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fontAlgn="t"/>
            <a:r>
              <a:rPr lang="en-GB" sz="2400" dirty="0">
                <a:latin typeface="Calibri" panose="020F0502020204030204" pitchFamily="34" charset="0"/>
                <a:cs typeface="Calibri" panose="020F0502020204030204" pitchFamily="34" charset="0"/>
              </a:rPr>
              <a:t>In 3J the teacher is Mrs Johnson and the teaching assistant is Mr Manning.</a:t>
            </a:r>
          </a:p>
          <a:p>
            <a:pPr fontAlgn="t"/>
            <a:r>
              <a:rPr lang="en-GB" sz="2400" dirty="0">
                <a:latin typeface="Calibri" panose="020F0502020204030204" pitchFamily="34" charset="0"/>
                <a:cs typeface="Calibri" panose="020F0502020204030204" pitchFamily="34" charset="0"/>
              </a:rPr>
              <a:t>In 3B the teacher is Mrs Bradley and the teaching assistant is Mrs Jones and Miss Harris.</a:t>
            </a:r>
          </a:p>
          <a:p>
            <a:pPr fontAlgn="t"/>
            <a:r>
              <a:rPr lang="en-GB" sz="2400" dirty="0">
                <a:latin typeface="Calibri" panose="020F0502020204030204" pitchFamily="34" charset="0"/>
                <a:cs typeface="Calibri" panose="020F0502020204030204" pitchFamily="34" charset="0"/>
              </a:rPr>
              <a:t>Mrs Boyd is the Intervention Teacher and will take out small groups of children out for small group interventions.</a:t>
            </a:r>
          </a:p>
          <a:p>
            <a:pPr fontAlgn="t"/>
            <a:r>
              <a:rPr lang="en-GB" sz="2400" dirty="0">
                <a:latin typeface="Calibri" panose="020F0502020204030204" pitchFamily="34" charset="0"/>
                <a:cs typeface="Calibri" panose="020F0502020204030204" pitchFamily="34" charset="0"/>
              </a:rPr>
              <a:t>Mrs </a:t>
            </a:r>
            <a:r>
              <a:rPr lang="en-GB" sz="2400" dirty="0" err="1">
                <a:latin typeface="Calibri" panose="020F0502020204030204" pitchFamily="34" charset="0"/>
                <a:cs typeface="Calibri" panose="020F0502020204030204" pitchFamily="34" charset="0"/>
              </a:rPr>
              <a:t>Buksh</a:t>
            </a:r>
            <a:r>
              <a:rPr lang="en-GB" sz="2400" dirty="0">
                <a:latin typeface="Calibri" panose="020F0502020204030204" pitchFamily="34" charset="0"/>
                <a:cs typeface="Calibri" panose="020F0502020204030204" pitchFamily="34" charset="0"/>
              </a:rPr>
              <a:t> will also be taking small groups out for interventions.</a:t>
            </a:r>
          </a:p>
          <a:p>
            <a:r>
              <a:rPr lang="en-GB" sz="2400" dirty="0">
                <a:latin typeface="Calibri" panose="020F0502020204030204" pitchFamily="34" charset="0"/>
                <a:cs typeface="Calibri" panose="020F0502020204030204" pitchFamily="34" charset="0"/>
              </a:rPr>
              <a:t>On Wednesdays Mrs Johnson and Mrs Bradley will have some planning time so Mrs Phillips will teach in 3J and Mrs Jones will teach in 3J in the afternoon. We have an open door policy. If you have any issues please speak to a member of staff at 3pm.  </a:t>
            </a:r>
          </a:p>
          <a:p>
            <a:endParaRPr lang="en-GB" dirty="0"/>
          </a:p>
        </p:txBody>
      </p:sp>
      <p:sp>
        <p:nvSpPr>
          <p:cNvPr id="3" name="Title 2"/>
          <p:cNvSpPr>
            <a:spLocks noGrp="1"/>
          </p:cNvSpPr>
          <p:nvPr>
            <p:ph type="title"/>
          </p:nvPr>
        </p:nvSpPr>
        <p:spPr/>
        <p:txBody>
          <a:bodyPr/>
          <a:lstStyle/>
          <a:p>
            <a:r>
              <a:rPr lang="en-GB" dirty="0"/>
              <a:t>Staff</a:t>
            </a:r>
          </a:p>
        </p:txBody>
      </p:sp>
    </p:spTree>
    <p:extLst>
      <p:ext uri="{BB962C8B-B14F-4D97-AF65-F5344CB8AC3E}">
        <p14:creationId xmlns:p14="http://schemas.microsoft.com/office/powerpoint/2010/main" val="188787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The school door opens at 8.40am for 15 minutes. Your child is late after this.</a:t>
            </a:r>
          </a:p>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The minimum national attendance expectation is 96%.</a:t>
            </a:r>
          </a:p>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Please ensure that your child attends school everyday to keep their attendance above 96%. </a:t>
            </a:r>
          </a:p>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Every day is important so please try to book holidays and appointments out of school hours.</a:t>
            </a:r>
          </a:p>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If they are not in school then they are not learning and are missing out on learning valuable new skills. </a:t>
            </a:r>
          </a:p>
          <a:p>
            <a:endParaRPr lang="en-GB" dirty="0"/>
          </a:p>
        </p:txBody>
      </p:sp>
      <p:sp>
        <p:nvSpPr>
          <p:cNvPr id="3" name="Title 2"/>
          <p:cNvSpPr>
            <a:spLocks noGrp="1"/>
          </p:cNvSpPr>
          <p:nvPr>
            <p:ph type="title"/>
          </p:nvPr>
        </p:nvSpPr>
        <p:spPr/>
        <p:txBody>
          <a:bodyPr/>
          <a:lstStyle/>
          <a:p>
            <a:r>
              <a:rPr lang="en-GB" dirty="0"/>
              <a:t>Attendance and Punctuality</a:t>
            </a:r>
          </a:p>
        </p:txBody>
      </p:sp>
    </p:spTree>
    <p:extLst>
      <p:ext uri="{BB962C8B-B14F-4D97-AF65-F5344CB8AC3E}">
        <p14:creationId xmlns:p14="http://schemas.microsoft.com/office/powerpoint/2010/main" val="91894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Please remember that all footwear should be plain black.</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Please write your child’s name in all their belongings.</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Headscarves need to be plain and short.</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Nail polish is not worn for school.</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Only stud earrings should be worn for school, not on PE days. </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No other jewellery should be worn.</a:t>
            </a:r>
          </a:p>
          <a:p>
            <a:endParaRPr lang="en-GB" dirty="0"/>
          </a:p>
        </p:txBody>
      </p:sp>
      <p:sp>
        <p:nvSpPr>
          <p:cNvPr id="3" name="Title 2"/>
          <p:cNvSpPr>
            <a:spLocks noGrp="1"/>
          </p:cNvSpPr>
          <p:nvPr>
            <p:ph type="title"/>
          </p:nvPr>
        </p:nvSpPr>
        <p:spPr/>
        <p:txBody>
          <a:bodyPr/>
          <a:lstStyle/>
          <a:p>
            <a:pPr algn="ctr"/>
            <a:r>
              <a:rPr lang="en-GB" dirty="0"/>
              <a:t>Uniform</a:t>
            </a:r>
          </a:p>
        </p:txBody>
      </p:sp>
    </p:spTree>
    <p:extLst>
      <p:ext uri="{BB962C8B-B14F-4D97-AF65-F5344CB8AC3E}">
        <p14:creationId xmlns:p14="http://schemas.microsoft.com/office/powerpoint/2010/main" val="365305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We expect the pupils to follow the values of our school: </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Respect, </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Friendship, </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Love,</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Creativity. </a:t>
            </a:r>
          </a:p>
          <a:p>
            <a:pPr marL="273050" lvl="0" indent="-273050" fontAlgn="base">
              <a:spcBef>
                <a:spcPct val="20000"/>
              </a:spcBef>
              <a:spcAft>
                <a:spcPct val="0"/>
              </a:spcAft>
              <a:buClr>
                <a:srgbClr val="629DD1"/>
              </a:buClr>
              <a:buSzPct val="100000"/>
              <a:buFont typeface="Symbol" pitchFamily="18" charset="2"/>
              <a:buChar char=""/>
            </a:pPr>
            <a:endParaRPr lang="en-GB" altLang="en-US" sz="24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Anyone who does not follow our values will have consequences.  </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Please support our values.</a:t>
            </a:r>
          </a:p>
          <a:p>
            <a:pPr marL="109728" indent="0">
              <a:buNone/>
            </a:pPr>
            <a:endParaRPr lang="en-GB" dirty="0"/>
          </a:p>
        </p:txBody>
      </p:sp>
      <p:sp>
        <p:nvSpPr>
          <p:cNvPr id="3" name="Title 2"/>
          <p:cNvSpPr>
            <a:spLocks noGrp="1"/>
          </p:cNvSpPr>
          <p:nvPr>
            <p:ph type="title"/>
          </p:nvPr>
        </p:nvSpPr>
        <p:spPr/>
        <p:txBody>
          <a:bodyPr/>
          <a:lstStyle/>
          <a:p>
            <a:pPr algn="ctr"/>
            <a:r>
              <a:rPr lang="en-GB" dirty="0"/>
              <a:t>Values</a:t>
            </a:r>
          </a:p>
        </p:txBody>
      </p:sp>
    </p:spTree>
    <p:extLst>
      <p:ext uri="{BB962C8B-B14F-4D97-AF65-F5344CB8AC3E}">
        <p14:creationId xmlns:p14="http://schemas.microsoft.com/office/powerpoint/2010/main" val="334708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435280" cy="5400600"/>
          </a:xfrm>
        </p:spPr>
        <p:txBody>
          <a:bodyPr>
            <a:normAutofit/>
          </a:bodyPr>
          <a:lstStyle/>
          <a:p>
            <a:pPr marL="0" lvl="0" indent="0" eaLnBrk="0" fontAlgn="base" hangingPunct="0">
              <a:spcBef>
                <a:spcPct val="20000"/>
              </a:spcBef>
              <a:spcAft>
                <a:spcPct val="0"/>
              </a:spcAft>
              <a:buClr>
                <a:srgbClr val="629DD1"/>
              </a:buClr>
              <a:buSzPct val="100000"/>
              <a:buNone/>
              <a:defRPr/>
            </a:pPr>
            <a:r>
              <a:rPr lang="en-GB" altLang="en-US" sz="2000" dirty="0">
                <a:latin typeface="Calibri" panose="020F0502020204030204" pitchFamily="34" charset="0"/>
                <a:cs typeface="Calibri" panose="020F0502020204030204" pitchFamily="34" charset="0"/>
              </a:rPr>
              <a:t>Children will earn dojos for good manners, being helpful, working hard, doing homework, making the right choice…  When they get 20 dojos they get a prize from the box. Once a term the highest scoring dojo winners will go on a reward trip.</a:t>
            </a:r>
          </a:p>
          <a:p>
            <a:pPr marL="0" lvl="0" indent="0" eaLnBrk="0" fontAlgn="base" hangingPunct="0">
              <a:spcBef>
                <a:spcPct val="20000"/>
              </a:spcBef>
              <a:spcAft>
                <a:spcPct val="0"/>
              </a:spcAft>
              <a:buClr>
                <a:srgbClr val="629DD1"/>
              </a:buClr>
              <a:buSzPct val="100000"/>
              <a:buNone/>
              <a:defRPr/>
            </a:pPr>
            <a:endParaRPr lang="en-GB" altLang="en-US" sz="2000" dirty="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000" dirty="0">
                <a:latin typeface="Calibri" panose="020F0502020204030204" pitchFamily="34" charset="0"/>
                <a:cs typeface="Calibri" panose="020F0502020204030204" pitchFamily="34" charset="0"/>
              </a:rPr>
              <a:t>Children can also get stickers for hard work too.</a:t>
            </a:r>
          </a:p>
          <a:p>
            <a:pPr marL="0" lvl="0" indent="0" eaLnBrk="0" fontAlgn="base" hangingPunct="0">
              <a:spcBef>
                <a:spcPct val="20000"/>
              </a:spcBef>
              <a:spcAft>
                <a:spcPct val="0"/>
              </a:spcAft>
              <a:buClr>
                <a:srgbClr val="629DD1"/>
              </a:buClr>
              <a:buSzPct val="100000"/>
              <a:buNone/>
              <a:defRPr/>
            </a:pPr>
            <a:endParaRPr lang="en-GB" altLang="en-US" sz="2000" dirty="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000" dirty="0">
                <a:latin typeface="Calibri" panose="020F0502020204030204" pitchFamily="34" charset="0"/>
                <a:cs typeface="Calibri" panose="020F0502020204030204" pitchFamily="34" charset="0"/>
              </a:rPr>
              <a:t>One child a week will also be chosen as Star of the Week award for being amazing. They will receive a certificate and a lanyard in Friday’s assembly. They will then be invited to attend to a VIP party at lunch time. </a:t>
            </a:r>
            <a:br>
              <a:rPr lang="en-GB" altLang="en-US" sz="2000" dirty="0">
                <a:latin typeface="Calibri" panose="020F0502020204030204" pitchFamily="34" charset="0"/>
                <a:cs typeface="Calibri" panose="020F0502020204030204" pitchFamily="34" charset="0"/>
              </a:rPr>
            </a:br>
            <a:endParaRPr lang="en-GB" altLang="en-US" sz="2000" dirty="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000" dirty="0">
                <a:latin typeface="Calibri" panose="020F0502020204030204" pitchFamily="34" charset="0"/>
                <a:cs typeface="Calibri" panose="020F0502020204030204" pitchFamily="34" charset="0"/>
              </a:rPr>
              <a:t>Every half term, 4 children that have regularly shown our values will receive a badge as a reward to wear for the half term (creativity, love, respect, friendship).</a:t>
            </a:r>
          </a:p>
          <a:p>
            <a:pPr marL="109728" indent="0">
              <a:buNone/>
            </a:pPr>
            <a:endParaRPr lang="en-GB" sz="2400" dirty="0"/>
          </a:p>
        </p:txBody>
      </p:sp>
      <p:sp>
        <p:nvSpPr>
          <p:cNvPr id="3" name="Title 2"/>
          <p:cNvSpPr>
            <a:spLocks noGrp="1"/>
          </p:cNvSpPr>
          <p:nvPr>
            <p:ph type="title"/>
          </p:nvPr>
        </p:nvSpPr>
        <p:spPr/>
        <p:txBody>
          <a:bodyPr/>
          <a:lstStyle/>
          <a:p>
            <a:pPr algn="ctr"/>
            <a:r>
              <a:rPr lang="en-GB" dirty="0"/>
              <a:t>Rewards</a:t>
            </a:r>
          </a:p>
        </p:txBody>
      </p:sp>
    </p:spTree>
    <p:extLst>
      <p:ext uri="{BB962C8B-B14F-4D97-AF65-F5344CB8AC3E}">
        <p14:creationId xmlns:p14="http://schemas.microsoft.com/office/powerpoint/2010/main" val="324123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251928"/>
          </a:xfrm>
        </p:spPr>
        <p:txBody>
          <a:bodyPr>
            <a:noAutofit/>
          </a:bodyPr>
          <a:lstStyle/>
          <a:p>
            <a:pPr marL="273050" lvl="0" indent="-273050" fontAlgn="base">
              <a:spcBef>
                <a:spcPct val="20000"/>
              </a:spcBef>
              <a:spcAft>
                <a:spcPct val="0"/>
              </a:spcAft>
              <a:buClr>
                <a:srgbClr val="629DD1"/>
              </a:buClr>
              <a:buSzPct val="100000"/>
              <a:buFont typeface="Symbol" pitchFamily="18" charset="2"/>
              <a:buChar char=""/>
            </a:pPr>
            <a:r>
              <a:rPr lang="en-GB" altLang="en-US" sz="1600" dirty="0">
                <a:solidFill>
                  <a:srgbClr val="242852"/>
                </a:solidFill>
                <a:latin typeface="Calibri" panose="020F0502020204030204" pitchFamily="34" charset="0"/>
                <a:cs typeface="Calibri" panose="020F0502020204030204" pitchFamily="34" charset="0"/>
              </a:rPr>
              <a:t>Year 3 children do:</a:t>
            </a:r>
          </a:p>
          <a:p>
            <a:pPr marL="273050" lvl="0" indent="-273050" fontAlgn="base">
              <a:spcBef>
                <a:spcPct val="20000"/>
              </a:spcBef>
              <a:spcAft>
                <a:spcPct val="0"/>
              </a:spcAft>
              <a:buClr>
                <a:srgbClr val="629DD1"/>
              </a:buClr>
              <a:buSzPct val="100000"/>
              <a:buFont typeface="Symbol" pitchFamily="18" charset="2"/>
              <a:buChar char=""/>
            </a:pPr>
            <a:endParaRPr lang="en-GB" altLang="en-US" sz="16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1 hour of Maths 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1 hour of English 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ERIC time and Guided Reading/ phonics 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PE 2 hour session a week and running the daily mile 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RE 1 hour a week,</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Spelling Practice and Handwriting each week,</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Science, Computing and French weekly.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1 hour of drumming a week with a specialist teacher,</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We teach History, Geography, Art, Design Technology, Music, Dance and Drama though our Themes. </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We do some form of worship every day in the hall or in the classroom.</a:t>
            </a:r>
          </a:p>
          <a:p>
            <a:pPr marL="273050" lvl="0" indent="-273050" fontAlgn="base">
              <a:spcBef>
                <a:spcPct val="20000"/>
              </a:spcBef>
              <a:spcAft>
                <a:spcPct val="0"/>
              </a:spcAft>
              <a:buClr>
                <a:srgbClr val="629DD1"/>
              </a:buClr>
              <a:buSzPct val="100000"/>
              <a:buFont typeface="Symbol" pitchFamily="18" charset="2"/>
              <a:buChar char=""/>
            </a:pPr>
            <a:r>
              <a:rPr lang="en-GB" altLang="en-US" sz="1600" dirty="0">
                <a:solidFill>
                  <a:srgbClr val="242852"/>
                </a:solidFill>
                <a:latin typeface="Calibri" panose="020F0502020204030204" pitchFamily="34" charset="0"/>
                <a:cs typeface="Calibri" panose="020F0502020204030204" pitchFamily="34" charset="0"/>
              </a:rPr>
              <a:t>Each week we have a spelling test, a times table test, a grammar test and a basic skills test.</a:t>
            </a:r>
          </a:p>
        </p:txBody>
      </p:sp>
      <p:sp>
        <p:nvSpPr>
          <p:cNvPr id="3" name="Title 2"/>
          <p:cNvSpPr>
            <a:spLocks noGrp="1"/>
          </p:cNvSpPr>
          <p:nvPr>
            <p:ph type="title"/>
          </p:nvPr>
        </p:nvSpPr>
        <p:spPr/>
        <p:txBody>
          <a:bodyPr/>
          <a:lstStyle/>
          <a:p>
            <a:pPr algn="ctr"/>
            <a:r>
              <a:rPr lang="en-GB" dirty="0"/>
              <a:t>Timetables</a:t>
            </a:r>
          </a:p>
        </p:txBody>
      </p:sp>
    </p:spTree>
    <p:extLst>
      <p:ext uri="{BB962C8B-B14F-4D97-AF65-F5344CB8AC3E}">
        <p14:creationId xmlns:p14="http://schemas.microsoft.com/office/powerpoint/2010/main" val="92147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a:latin typeface="Calibri" panose="020F0502020204030204" pitchFamily="34" charset="0"/>
                <a:cs typeface="Calibri" panose="020F0502020204030204" pitchFamily="34" charset="0"/>
              </a:rPr>
              <a:t>Power Maths- 1 hour a day </a:t>
            </a:r>
          </a:p>
          <a:p>
            <a:r>
              <a:rPr lang="en-GB" sz="2400" dirty="0">
                <a:solidFill>
                  <a:prstClr val="black"/>
                </a:solidFill>
                <a:latin typeface="Calibri" panose="020F0502020204030204" pitchFamily="34" charset="0"/>
                <a:cs typeface="Calibri" panose="020F0502020204030204" pitchFamily="34" charset="0"/>
              </a:rPr>
              <a:t>Focus on basic skills (place value, times tables, addition and subtraction, multiplication and division.)</a:t>
            </a:r>
          </a:p>
          <a:p>
            <a:pPr>
              <a:buClr>
                <a:srgbClr val="629DD1"/>
              </a:buClr>
            </a:pPr>
            <a:r>
              <a:rPr lang="en-GB" sz="2400" dirty="0">
                <a:latin typeface="Calibri" panose="020F0502020204030204" pitchFamily="34" charset="0"/>
                <a:cs typeface="Calibri" panose="020F0502020204030204" pitchFamily="34" charset="0"/>
              </a:rPr>
              <a:t>Weekly Year 3 arithmetic and basic skills tests.</a:t>
            </a:r>
          </a:p>
          <a:p>
            <a:pPr>
              <a:buClr>
                <a:srgbClr val="629DD1"/>
              </a:buClr>
            </a:pPr>
            <a:r>
              <a:rPr lang="en-GB" sz="2400" dirty="0">
                <a:solidFill>
                  <a:prstClr val="black"/>
                </a:solidFill>
                <a:latin typeface="Calibri" panose="020F0502020204030204" pitchFamily="34" charset="0"/>
                <a:cs typeface="Calibri" panose="020F0502020204030204" pitchFamily="34" charset="0"/>
              </a:rPr>
              <a:t>In Year 3 we work with numbers up to 1000.</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At the start of Year 3, children should know their 2, 5, and 10 multiplication facts.</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By the end of Year 3 they should know their 2, 3, 4, 5, 6, 8, and 10 x tables off by heart.</a:t>
            </a:r>
          </a:p>
          <a:p>
            <a:r>
              <a:rPr lang="en-GB" sz="2400" dirty="0">
                <a:latin typeface="Calibri" panose="020F0502020204030204" pitchFamily="34" charset="0"/>
                <a:cs typeface="Calibri" panose="020F0502020204030204" pitchFamily="34" charset="0"/>
              </a:rPr>
              <a:t>Practise at home (Children have passwords for Times Tables </a:t>
            </a:r>
            <a:r>
              <a:rPr lang="en-GB" sz="2400" dirty="0" err="1">
                <a:latin typeface="Calibri" panose="020F0502020204030204" pitchFamily="34" charset="0"/>
                <a:cs typeface="Calibri" panose="020F0502020204030204" pitchFamily="34" charset="0"/>
              </a:rPr>
              <a:t>Rockstars</a:t>
            </a:r>
            <a:r>
              <a:rPr lang="en-GB" sz="2400" dirty="0">
                <a:latin typeface="Calibri" panose="020F0502020204030204" pitchFamily="34" charset="0"/>
                <a:cs typeface="Calibri" panose="020F0502020204030204" pitchFamily="34" charset="0"/>
              </a:rPr>
              <a:t> and </a:t>
            </a:r>
            <a:r>
              <a:rPr lang="en-GB" sz="2400" dirty="0" err="1">
                <a:latin typeface="Calibri" panose="020F0502020204030204" pitchFamily="34" charset="0"/>
                <a:cs typeface="Calibri" panose="020F0502020204030204" pitchFamily="34" charset="0"/>
              </a:rPr>
              <a:t>Mathsflex</a:t>
            </a:r>
            <a:r>
              <a:rPr lang="en-GB" sz="2400" dirty="0">
                <a:latin typeface="Calibri" panose="020F0502020204030204" pitchFamily="34" charset="0"/>
                <a:cs typeface="Calibri" panose="020F0502020204030204" pitchFamily="34" charset="0"/>
              </a:rPr>
              <a:t>).</a:t>
            </a:r>
          </a:p>
        </p:txBody>
      </p:sp>
      <p:sp>
        <p:nvSpPr>
          <p:cNvPr id="3" name="Title 2"/>
          <p:cNvSpPr>
            <a:spLocks noGrp="1"/>
          </p:cNvSpPr>
          <p:nvPr>
            <p:ph type="title"/>
          </p:nvPr>
        </p:nvSpPr>
        <p:spPr/>
        <p:txBody>
          <a:bodyPr/>
          <a:lstStyle/>
          <a:p>
            <a:r>
              <a:rPr lang="en-GB" dirty="0"/>
              <a:t>Maths</a:t>
            </a:r>
          </a:p>
        </p:txBody>
      </p:sp>
    </p:spTree>
    <p:extLst>
      <p:ext uri="{BB962C8B-B14F-4D97-AF65-F5344CB8AC3E}">
        <p14:creationId xmlns:p14="http://schemas.microsoft.com/office/powerpoint/2010/main" val="226340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629DD1"/>
              </a:buClr>
            </a:pPr>
            <a:r>
              <a:rPr lang="en-GB" sz="2400" dirty="0">
                <a:solidFill>
                  <a:prstClr val="black"/>
                </a:solidFill>
                <a:latin typeface="Calibri" panose="020F0502020204030204" pitchFamily="34" charset="0"/>
                <a:cs typeface="Calibri" panose="020F0502020204030204" pitchFamily="34" charset="0"/>
              </a:rPr>
              <a:t>Children are taught 1 hour of English daily and guided reading every day for half an hour.</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Spelling Test day is a Friday. We will practise at school, can you also practise at home please?</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Handwriting is also practised weekly, please work on this at home. We use the cursive font.</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There is a large focus on grammar skills – they need to be hearing correctly modelled English as much as possible.</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Over the year we will cover lots of different non-fiction, fiction and poetry topics.</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Please practise writing at home.</a:t>
            </a:r>
          </a:p>
        </p:txBody>
      </p:sp>
      <p:sp>
        <p:nvSpPr>
          <p:cNvPr id="3" name="Title 2"/>
          <p:cNvSpPr>
            <a:spLocks noGrp="1"/>
          </p:cNvSpPr>
          <p:nvPr>
            <p:ph type="title"/>
          </p:nvPr>
        </p:nvSpPr>
        <p:spPr/>
        <p:txBody>
          <a:bodyPr/>
          <a:lstStyle/>
          <a:p>
            <a:r>
              <a:rPr lang="en-GB" dirty="0"/>
              <a:t>English - Writing</a:t>
            </a:r>
          </a:p>
        </p:txBody>
      </p:sp>
    </p:spTree>
    <p:extLst>
      <p:ext uri="{BB962C8B-B14F-4D97-AF65-F5344CB8AC3E}">
        <p14:creationId xmlns:p14="http://schemas.microsoft.com/office/powerpoint/2010/main" val="3174917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779</TotalTime>
  <Words>1441</Words>
  <Application>Microsoft Office PowerPoint</Application>
  <PresentationFormat>On-screen Show (4:3)</PresentationFormat>
  <Paragraphs>123</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Lucida Sans Unicode</vt:lpstr>
      <vt:lpstr>Symbol</vt:lpstr>
      <vt:lpstr>Verdana</vt:lpstr>
      <vt:lpstr>Wingdings</vt:lpstr>
      <vt:lpstr>Wingdings 2</vt:lpstr>
      <vt:lpstr>Wingdings 3</vt:lpstr>
      <vt:lpstr>XCCW Joined 1a</vt:lpstr>
      <vt:lpstr>Concourse</vt:lpstr>
      <vt:lpstr>Year 3 Meet the Teacher</vt:lpstr>
      <vt:lpstr>Staff</vt:lpstr>
      <vt:lpstr>Attendance and Punctuality</vt:lpstr>
      <vt:lpstr>Uniform</vt:lpstr>
      <vt:lpstr>Values</vt:lpstr>
      <vt:lpstr>Rewards</vt:lpstr>
      <vt:lpstr>Timetables</vt:lpstr>
      <vt:lpstr>Maths</vt:lpstr>
      <vt:lpstr>English - Writing</vt:lpstr>
      <vt:lpstr>English – Reading </vt:lpstr>
      <vt:lpstr>Spellings</vt:lpstr>
      <vt:lpstr>Theme</vt:lpstr>
      <vt:lpstr>Summer Term</vt:lpstr>
      <vt:lpstr>Trips/ visitors</vt:lpstr>
      <vt:lpstr>Report Language</vt:lpstr>
      <vt:lpstr>Homework</vt:lpstr>
      <vt:lpstr>P.E Kits</vt:lpstr>
      <vt:lpstr>Website</vt:lpstr>
      <vt:lpstr>  Thank you for coming.   We will do our very best to make sure that this year is a success for the children.  We are a partnership home and school.  Please work with us to make this a successful year.  If your mobile number has changed please can you inform the school, it is very important that we can get hold of you at any time.   Any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Meet the Teacher</dc:title>
  <dc:creator>Emma Ramshaw</dc:creator>
  <cp:lastModifiedBy>N Johnson</cp:lastModifiedBy>
  <cp:revision>58</cp:revision>
  <dcterms:created xsi:type="dcterms:W3CDTF">2015-09-30T12:16:23Z</dcterms:created>
  <dcterms:modified xsi:type="dcterms:W3CDTF">2024-04-21T16:08:42Z</dcterms:modified>
</cp:coreProperties>
</file>