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1" d="100"/>
          <a:sy n="91" d="100"/>
        </p:scale>
        <p:origin x="-2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Featherstone" userId="0872f404-e5c1-4fce-b2e6-17ae04f532c1" providerId="ADAL" clId="{7B32A5FD-011F-458C-BD6E-21ECE5D7A1FB}"/>
    <pc:docChg chg="custSel modSld">
      <pc:chgData name="Laura Featherstone" userId="0872f404-e5c1-4fce-b2e6-17ae04f532c1" providerId="ADAL" clId="{7B32A5FD-011F-458C-BD6E-21ECE5D7A1FB}" dt="2025-07-10T14:04:33.104" v="537" actId="20577"/>
      <pc:docMkLst>
        <pc:docMk/>
      </pc:docMkLst>
      <pc:sldChg chg="addSp delSp modSp">
        <pc:chgData name="Laura Featherstone" userId="0872f404-e5c1-4fce-b2e6-17ae04f532c1" providerId="ADAL" clId="{7B32A5FD-011F-458C-BD6E-21ECE5D7A1FB}" dt="2025-07-10T14:04:33.104" v="537" actId="20577"/>
        <pc:sldMkLst>
          <pc:docMk/>
          <pc:sldMk cId="1993652043" sldId="257"/>
        </pc:sldMkLst>
        <pc:spChg chg="mod">
          <ac:chgData name="Laura Featherstone" userId="0872f404-e5c1-4fce-b2e6-17ae04f532c1" providerId="ADAL" clId="{7B32A5FD-011F-458C-BD6E-21ECE5D7A1FB}" dt="2025-07-10T13:59:45.803" v="317" actId="20577"/>
          <ac:spMkLst>
            <pc:docMk/>
            <pc:sldMk cId="1993652043" sldId="257"/>
            <ac:spMk id="2" creationId="{B2974940-2B42-E3CF-062F-06BD20DDA52C}"/>
          </ac:spMkLst>
        </pc:spChg>
        <pc:spChg chg="mod">
          <ac:chgData name="Laura Featherstone" userId="0872f404-e5c1-4fce-b2e6-17ae04f532c1" providerId="ADAL" clId="{7B32A5FD-011F-458C-BD6E-21ECE5D7A1FB}" dt="2025-07-10T13:54:52.828" v="20" actId="20577"/>
          <ac:spMkLst>
            <pc:docMk/>
            <pc:sldMk cId="1993652043" sldId="257"/>
            <ac:spMk id="4" creationId="{A4A67B3B-5A47-13A5-DDAE-10EB2563F184}"/>
          </ac:spMkLst>
        </pc:spChg>
        <pc:spChg chg="mod">
          <ac:chgData name="Laura Featherstone" userId="0872f404-e5c1-4fce-b2e6-17ae04f532c1" providerId="ADAL" clId="{7B32A5FD-011F-458C-BD6E-21ECE5D7A1FB}" dt="2025-07-10T13:54:56.862" v="22" actId="5793"/>
          <ac:spMkLst>
            <pc:docMk/>
            <pc:sldMk cId="1993652043" sldId="257"/>
            <ac:spMk id="5" creationId="{7152BCB1-B134-AF9E-6B9E-8D590223E4D1}"/>
          </ac:spMkLst>
        </pc:spChg>
        <pc:spChg chg="mod">
          <ac:chgData name="Laura Featherstone" userId="0872f404-e5c1-4fce-b2e6-17ae04f532c1" providerId="ADAL" clId="{7B32A5FD-011F-458C-BD6E-21ECE5D7A1FB}" dt="2025-07-10T14:04:33.104" v="537" actId="20577"/>
          <ac:spMkLst>
            <pc:docMk/>
            <pc:sldMk cId="1993652043" sldId="257"/>
            <ac:spMk id="12" creationId="{16C6A8C8-9E19-2DA0-28B8-B88EE33D5ECD}"/>
          </ac:spMkLst>
        </pc:spChg>
        <pc:graphicFrameChg chg="mod modGraphic">
          <ac:chgData name="Laura Featherstone" userId="0872f404-e5c1-4fce-b2e6-17ae04f532c1" providerId="ADAL" clId="{7B32A5FD-011F-458C-BD6E-21ECE5D7A1FB}" dt="2025-07-10T13:55:45.496" v="37" actId="1076"/>
          <ac:graphicFrameMkLst>
            <pc:docMk/>
            <pc:sldMk cId="1993652043" sldId="257"/>
            <ac:graphicFrameMk id="3" creationId="{B33A51D1-5210-7F46-06E5-D3038461A871}"/>
          </ac:graphicFrameMkLst>
        </pc:graphicFrameChg>
        <pc:graphicFrameChg chg="add del mod">
          <ac:chgData name="Laura Featherstone" userId="0872f404-e5c1-4fce-b2e6-17ae04f532c1" providerId="ADAL" clId="{7B32A5FD-011F-458C-BD6E-21ECE5D7A1FB}" dt="2025-07-10T13:59:48.436" v="318" actId="478"/>
          <ac:graphicFrameMkLst>
            <pc:docMk/>
            <pc:sldMk cId="1993652043" sldId="257"/>
            <ac:graphicFrameMk id="8" creationId="{073AD937-0CE9-45A0-80CB-097456399366}"/>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52533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898569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056721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2946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2912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667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166101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4203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46127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560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610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51D28-7FCC-4C78-B4CF-DB31790A0177}" type="datetimeFigureOut">
              <a:rPr lang="en-GB" smtClean="0"/>
              <a:t>10/07/2025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15435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4151D28-7FCC-4C78-B4CF-DB31790A0177}" type="datetimeFigureOut">
              <a:rPr lang="en-GB" smtClean="0"/>
              <a:t>10/07/2025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12797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51D28-7FCC-4C78-B4CF-DB31790A0177}" type="datetimeFigureOut">
              <a:rPr lang="en-GB" smtClean="0"/>
              <a:t>10/07/2025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7758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07513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25548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151D28-7FCC-4C78-B4CF-DB31790A0177}" type="datetimeFigureOut">
              <a:rPr lang="en-GB" smtClean="0"/>
              <a:t>10/07/2025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5E5AB3-732D-44FB-858D-F8C0B1F9B00E}" type="slidenum">
              <a:rPr lang="en-GB" smtClean="0"/>
              <a:t>‹#›</a:t>
            </a:fld>
            <a:endParaRPr lang="en-GB"/>
          </a:p>
        </p:txBody>
      </p:sp>
    </p:spTree>
    <p:extLst>
      <p:ext uri="{BB962C8B-B14F-4D97-AF65-F5344CB8AC3E}">
        <p14:creationId xmlns:p14="http://schemas.microsoft.com/office/powerpoint/2010/main" val="2985228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A67B3B-5A47-13A5-DDAE-10EB2563F184}"/>
              </a:ext>
            </a:extLst>
          </p:cNvPr>
          <p:cNvSpPr txBox="1"/>
          <p:nvPr/>
        </p:nvSpPr>
        <p:spPr>
          <a:xfrm>
            <a:off x="3092015" y="50905"/>
            <a:ext cx="5540257" cy="362209"/>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dirty="0">
                <a:latin typeface="Century Gothic"/>
              </a:rPr>
              <a:t>Subject:    </a:t>
            </a:r>
            <a:r>
              <a:rPr lang="en-GB" sz="950" dirty="0">
                <a:latin typeface="Century Gothic"/>
              </a:rPr>
              <a:t>Geography Year 8 </a:t>
            </a:r>
            <a:r>
              <a:rPr lang="en-GB" sz="950" b="1" dirty="0">
                <a:latin typeface="Century Gothic"/>
              </a:rPr>
              <a:t>                  Term:  </a:t>
            </a:r>
            <a:r>
              <a:rPr lang="en-GB" sz="950" dirty="0">
                <a:latin typeface="Century Gothic"/>
              </a:rPr>
              <a:t>Autumn</a:t>
            </a:r>
            <a:endParaRPr lang="en-GB" sz="969" dirty="0">
              <a:latin typeface="Century Gothic"/>
            </a:endParaRPr>
          </a:p>
          <a:p>
            <a:r>
              <a:rPr lang="en-GB" sz="950" b="1" dirty="0">
                <a:latin typeface="Century Gothic"/>
              </a:rPr>
              <a:t>Assessment: </a:t>
            </a:r>
            <a:r>
              <a:rPr lang="en-GB" sz="950" dirty="0">
                <a:latin typeface="Century Gothic"/>
              </a:rPr>
              <a:t>    Autumn                   </a:t>
            </a:r>
            <a:r>
              <a:rPr lang="en-GB" sz="950" b="1" dirty="0">
                <a:latin typeface="Century Gothic"/>
                <a:ea typeface="Calibri"/>
                <a:cs typeface="Times New Roman"/>
              </a:rPr>
              <a:t>Length of  Assessment: </a:t>
            </a:r>
            <a:r>
              <a:rPr lang="en-GB" sz="950" b="1" dirty="0">
                <a:latin typeface="Century Gothic"/>
              </a:rPr>
              <a:t>  </a:t>
            </a:r>
            <a:r>
              <a:rPr lang="en-GB" sz="950" dirty="0">
                <a:latin typeface="Century Gothic"/>
              </a:rPr>
              <a:t>30 marks</a:t>
            </a:r>
            <a:endParaRPr lang="en-GB" sz="969" dirty="0">
              <a:latin typeface="Century Gothic"/>
            </a:endParaRPr>
          </a:p>
        </p:txBody>
      </p:sp>
      <p:sp>
        <p:nvSpPr>
          <p:cNvPr id="5" name="TextBox 4">
            <a:extLst>
              <a:ext uri="{FF2B5EF4-FFF2-40B4-BE49-F238E27FC236}">
                <a16:creationId xmlns:a16="http://schemas.microsoft.com/office/drawing/2014/main" id="{7152BCB1-B134-AF9E-6B9E-8D590223E4D1}"/>
              </a:ext>
            </a:extLst>
          </p:cNvPr>
          <p:cNvSpPr txBox="1"/>
          <p:nvPr/>
        </p:nvSpPr>
        <p:spPr>
          <a:xfrm>
            <a:off x="71426" y="534316"/>
            <a:ext cx="5532420" cy="648698"/>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Information about this Assessment:</a:t>
            </a:r>
            <a:endParaRPr lang="en-GB" sz="969" b="1" u="sng" dirty="0">
              <a:latin typeface="Century Gothic"/>
            </a:endParaRPr>
          </a:p>
          <a:p>
            <a:r>
              <a:rPr lang="en-GB" sz="950" b="1" u="sng" dirty="0">
                <a:latin typeface="Century Gothic"/>
              </a:rPr>
              <a:t>Areas assessed:</a:t>
            </a:r>
            <a:endParaRPr lang="en-GB" sz="969" b="1" u="sng" dirty="0">
              <a:latin typeface="Century Gothic"/>
            </a:endParaRPr>
          </a:p>
          <a:p>
            <a:pPr marL="228600" indent="-228600">
              <a:buAutoNum type="arabicParenR"/>
            </a:pPr>
            <a:r>
              <a:rPr lang="en-GB" sz="950" b="1" u="sng" dirty="0">
                <a:latin typeface="Century Gothic"/>
              </a:rPr>
              <a:t>The coasts of the UK</a:t>
            </a:r>
          </a:p>
          <a:p>
            <a:endParaRPr lang="en-GB" sz="950" b="1" u="sng" dirty="0">
              <a:latin typeface="Century Gothic"/>
            </a:endParaRPr>
          </a:p>
        </p:txBody>
      </p:sp>
      <p:sp>
        <p:nvSpPr>
          <p:cNvPr id="6" name="TextBox 5">
            <a:extLst>
              <a:ext uri="{FF2B5EF4-FFF2-40B4-BE49-F238E27FC236}">
                <a16:creationId xmlns:a16="http://schemas.microsoft.com/office/drawing/2014/main" id="{F063A9E9-D6C0-8890-31B9-369B52007A9B}"/>
              </a:ext>
            </a:extLst>
          </p:cNvPr>
          <p:cNvSpPr txBox="1"/>
          <p:nvPr/>
        </p:nvSpPr>
        <p:spPr>
          <a:xfrm>
            <a:off x="79753" y="1495804"/>
            <a:ext cx="5528571" cy="4526426"/>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What do I need to revise for this assessment?</a:t>
            </a:r>
          </a:p>
          <a:p>
            <a:endParaRPr lang="en-GB" sz="950" b="1" u="sng" dirty="0">
              <a:latin typeface="Century Gothic"/>
            </a:endParaRPr>
          </a:p>
          <a:p>
            <a:endParaRPr lang="en-GB" sz="950" b="1" u="sng" dirty="0">
              <a:latin typeface="Century Gothic"/>
            </a:endParaRPr>
          </a:p>
          <a:p>
            <a:endParaRPr lang="en-GB" sz="950" b="1" u="sng" dirty="0">
              <a:latin typeface="Century Gothic"/>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p:txBody>
      </p:sp>
      <p:sp>
        <p:nvSpPr>
          <p:cNvPr id="7" name="TextBox 6">
            <a:extLst>
              <a:ext uri="{FF2B5EF4-FFF2-40B4-BE49-F238E27FC236}">
                <a16:creationId xmlns:a16="http://schemas.microsoft.com/office/drawing/2014/main" id="{1277C654-5199-E602-6DA5-345D636E410E}"/>
              </a:ext>
            </a:extLst>
          </p:cNvPr>
          <p:cNvSpPr txBox="1"/>
          <p:nvPr/>
        </p:nvSpPr>
        <p:spPr>
          <a:xfrm>
            <a:off x="76396" y="5942479"/>
            <a:ext cx="5515273" cy="802004"/>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Where can I find help with revision?</a:t>
            </a:r>
          </a:p>
          <a:p>
            <a:endParaRPr lang="en-GB" sz="969" b="1" u="sng">
              <a:latin typeface="Century Gothic"/>
            </a:endParaRPr>
          </a:p>
          <a:p>
            <a:pPr marL="228600" indent="-228600">
              <a:buAutoNum type="arabicParenR"/>
            </a:pPr>
            <a:r>
              <a:rPr lang="en-GB" sz="950" u="sng" dirty="0">
                <a:latin typeface="Century Gothic"/>
              </a:rPr>
              <a:t>Your exercise books contain all the information to help you revise</a:t>
            </a:r>
          </a:p>
          <a:p>
            <a:pPr marL="228600" indent="-228600">
              <a:buAutoNum type="arabicParenR"/>
            </a:pPr>
            <a:r>
              <a:rPr lang="en-GB" sz="950" u="sng" dirty="0">
                <a:latin typeface="Century Gothic"/>
              </a:rPr>
              <a:t>Your class team</a:t>
            </a:r>
          </a:p>
          <a:p>
            <a:pPr marL="228600" indent="-228600">
              <a:buAutoNum type="arabicParenR"/>
            </a:pPr>
            <a:r>
              <a:rPr lang="en-GB" sz="950" u="sng" dirty="0">
                <a:latin typeface="Century Gothic"/>
              </a:rPr>
              <a:t>BBC Bitesize</a:t>
            </a:r>
          </a:p>
        </p:txBody>
      </p:sp>
      <p:sp>
        <p:nvSpPr>
          <p:cNvPr id="2" name="TextBox 1">
            <a:extLst>
              <a:ext uri="{FF2B5EF4-FFF2-40B4-BE49-F238E27FC236}">
                <a16:creationId xmlns:a16="http://schemas.microsoft.com/office/drawing/2014/main" id="{B2974940-2B42-E3CF-062F-06BD20DDA52C}"/>
              </a:ext>
            </a:extLst>
          </p:cNvPr>
          <p:cNvSpPr txBox="1"/>
          <p:nvPr/>
        </p:nvSpPr>
        <p:spPr>
          <a:xfrm>
            <a:off x="4394805" y="534316"/>
            <a:ext cx="1216876" cy="6266646"/>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3305" tIns="31652" rIns="63305" bIns="31652" numCol="1" spcCol="0" rtlCol="0" fromWordArt="0" anchor="t" anchorCtr="0" forceAA="0" compatLnSpc="1">
            <a:prstTxWarp prst="textNoShape">
              <a:avLst/>
            </a:prstTxWarp>
            <a:spAutoFit/>
          </a:bodyPr>
          <a:lstStyle/>
          <a:p>
            <a:r>
              <a:rPr lang="en-US" sz="1000" b="1" dirty="0">
                <a:latin typeface="Century Gothic"/>
              </a:rPr>
              <a:t>Must know </a:t>
            </a:r>
            <a:r>
              <a:rPr lang="en-US" sz="1000" dirty="0">
                <a:latin typeface="Century Gothic"/>
              </a:rPr>
              <a:t>Key words:</a:t>
            </a:r>
          </a:p>
          <a:p>
            <a:endParaRPr lang="en-US" sz="1000" dirty="0">
              <a:latin typeface="Century Gothic"/>
            </a:endParaRPr>
          </a:p>
          <a:p>
            <a:pPr>
              <a:lnSpc>
                <a:spcPct val="150000"/>
              </a:lnSpc>
            </a:pPr>
            <a:r>
              <a:rPr lang="en-US" sz="1000" b="1" dirty="0">
                <a:latin typeface="Century Gothic"/>
              </a:rPr>
              <a:t>Abrasion </a:t>
            </a:r>
          </a:p>
          <a:p>
            <a:pPr>
              <a:lnSpc>
                <a:spcPct val="150000"/>
              </a:lnSpc>
            </a:pPr>
            <a:r>
              <a:rPr lang="en-US" sz="1000" b="1" dirty="0">
                <a:latin typeface="Century Gothic"/>
              </a:rPr>
              <a:t>Attrition</a:t>
            </a:r>
          </a:p>
          <a:p>
            <a:pPr>
              <a:lnSpc>
                <a:spcPct val="150000"/>
              </a:lnSpc>
            </a:pPr>
            <a:r>
              <a:rPr lang="en-US" sz="1000" b="1" dirty="0">
                <a:latin typeface="Century Gothic"/>
              </a:rPr>
              <a:t>Backwash</a:t>
            </a:r>
          </a:p>
          <a:p>
            <a:pPr>
              <a:lnSpc>
                <a:spcPct val="150000"/>
              </a:lnSpc>
            </a:pPr>
            <a:r>
              <a:rPr lang="en-US" sz="1000" b="1" dirty="0">
                <a:latin typeface="Century Gothic"/>
              </a:rPr>
              <a:t>Bay</a:t>
            </a:r>
          </a:p>
          <a:p>
            <a:pPr>
              <a:lnSpc>
                <a:spcPct val="150000"/>
              </a:lnSpc>
            </a:pPr>
            <a:r>
              <a:rPr lang="en-US" sz="1000" b="1" dirty="0">
                <a:latin typeface="Century Gothic"/>
              </a:rPr>
              <a:t>Beach</a:t>
            </a:r>
          </a:p>
          <a:p>
            <a:pPr>
              <a:lnSpc>
                <a:spcPct val="150000"/>
              </a:lnSpc>
            </a:pPr>
            <a:r>
              <a:rPr lang="en-US" sz="1000" b="1" dirty="0">
                <a:latin typeface="Century Gothic"/>
              </a:rPr>
              <a:t>Cliff</a:t>
            </a:r>
          </a:p>
          <a:p>
            <a:pPr>
              <a:lnSpc>
                <a:spcPct val="150000"/>
              </a:lnSpc>
            </a:pPr>
            <a:r>
              <a:rPr lang="en-US" sz="1000" b="1" dirty="0">
                <a:latin typeface="Century Gothic"/>
              </a:rPr>
              <a:t>Coastal Flooding</a:t>
            </a:r>
          </a:p>
          <a:p>
            <a:pPr>
              <a:lnSpc>
                <a:spcPct val="150000"/>
              </a:lnSpc>
            </a:pPr>
            <a:r>
              <a:rPr lang="en-US" sz="1000" b="1" dirty="0">
                <a:latin typeface="Century Gothic"/>
              </a:rPr>
              <a:t>Constructive Wave</a:t>
            </a:r>
          </a:p>
          <a:p>
            <a:pPr>
              <a:lnSpc>
                <a:spcPct val="150000"/>
              </a:lnSpc>
            </a:pPr>
            <a:r>
              <a:rPr lang="en-US" sz="1000" b="1" dirty="0">
                <a:latin typeface="Century Gothic"/>
              </a:rPr>
              <a:t>Deposition</a:t>
            </a:r>
          </a:p>
          <a:p>
            <a:pPr>
              <a:lnSpc>
                <a:spcPct val="150000"/>
              </a:lnSpc>
            </a:pPr>
            <a:r>
              <a:rPr lang="en-US" sz="1000" b="1" dirty="0">
                <a:latin typeface="Century Gothic"/>
              </a:rPr>
              <a:t>Destructive Wave</a:t>
            </a:r>
          </a:p>
          <a:p>
            <a:pPr>
              <a:lnSpc>
                <a:spcPct val="150000"/>
              </a:lnSpc>
            </a:pPr>
            <a:r>
              <a:rPr lang="en-US" sz="1000" b="1" dirty="0">
                <a:latin typeface="Century Gothic"/>
              </a:rPr>
              <a:t>Erosion</a:t>
            </a:r>
          </a:p>
          <a:p>
            <a:pPr>
              <a:lnSpc>
                <a:spcPct val="150000"/>
              </a:lnSpc>
            </a:pPr>
            <a:r>
              <a:rPr lang="en-US" sz="1000" b="1" dirty="0">
                <a:latin typeface="Century Gothic"/>
              </a:rPr>
              <a:t>Freeze-Thaw Weathering</a:t>
            </a:r>
          </a:p>
          <a:p>
            <a:pPr>
              <a:lnSpc>
                <a:spcPct val="150000"/>
              </a:lnSpc>
            </a:pPr>
            <a:r>
              <a:rPr lang="en-US" sz="1000" b="1" dirty="0">
                <a:latin typeface="Century Gothic"/>
              </a:rPr>
              <a:t>Hard Engineering</a:t>
            </a:r>
          </a:p>
          <a:p>
            <a:pPr>
              <a:lnSpc>
                <a:spcPct val="150000"/>
              </a:lnSpc>
            </a:pPr>
            <a:r>
              <a:rPr lang="en-US" sz="1000" b="1" dirty="0">
                <a:latin typeface="Century Gothic"/>
              </a:rPr>
              <a:t>Headland</a:t>
            </a:r>
          </a:p>
          <a:p>
            <a:pPr>
              <a:lnSpc>
                <a:spcPct val="150000"/>
              </a:lnSpc>
            </a:pPr>
            <a:r>
              <a:rPr lang="en-US" sz="1000" b="1" dirty="0">
                <a:latin typeface="Century Gothic"/>
              </a:rPr>
              <a:t>Hydraulic Action</a:t>
            </a:r>
          </a:p>
          <a:p>
            <a:pPr>
              <a:lnSpc>
                <a:spcPct val="150000"/>
              </a:lnSpc>
            </a:pPr>
            <a:r>
              <a:rPr lang="en-US" sz="1000" b="1" dirty="0">
                <a:latin typeface="Century Gothic"/>
              </a:rPr>
              <a:t>Longshore Drift</a:t>
            </a:r>
          </a:p>
          <a:p>
            <a:pPr>
              <a:lnSpc>
                <a:spcPct val="150000"/>
              </a:lnSpc>
            </a:pPr>
            <a:r>
              <a:rPr lang="en-US" sz="1000" b="1" dirty="0">
                <a:latin typeface="Century Gothic"/>
              </a:rPr>
              <a:t>Onion Skin Weathering</a:t>
            </a:r>
          </a:p>
          <a:p>
            <a:pPr>
              <a:lnSpc>
                <a:spcPct val="150000"/>
              </a:lnSpc>
            </a:pPr>
            <a:r>
              <a:rPr lang="en-US" sz="1000" b="1" dirty="0">
                <a:latin typeface="Century Gothic"/>
              </a:rPr>
              <a:t>Soft Engineering Salt Marsh</a:t>
            </a:r>
          </a:p>
          <a:p>
            <a:pPr>
              <a:lnSpc>
                <a:spcPct val="150000"/>
              </a:lnSpc>
            </a:pPr>
            <a:r>
              <a:rPr lang="en-US" sz="1000" b="1" dirty="0">
                <a:latin typeface="Century Gothic"/>
              </a:rPr>
              <a:t>Spits</a:t>
            </a:r>
          </a:p>
          <a:p>
            <a:pPr>
              <a:lnSpc>
                <a:spcPct val="150000"/>
              </a:lnSpc>
            </a:pPr>
            <a:r>
              <a:rPr lang="en-US" sz="1000" b="1" dirty="0">
                <a:latin typeface="Century Gothic"/>
              </a:rPr>
              <a:t>Swash</a:t>
            </a:r>
            <a:br>
              <a:rPr lang="en-US" sz="1000" b="1" dirty="0">
                <a:latin typeface="Century Gothic"/>
              </a:rPr>
            </a:br>
            <a:r>
              <a:rPr lang="en-US" sz="1000" b="1" dirty="0">
                <a:latin typeface="Century Gothic"/>
              </a:rPr>
              <a:t>Transportation</a:t>
            </a:r>
          </a:p>
        </p:txBody>
      </p:sp>
      <p:sp>
        <p:nvSpPr>
          <p:cNvPr id="10" name="TextBox 9">
            <a:extLst>
              <a:ext uri="{FF2B5EF4-FFF2-40B4-BE49-F238E27FC236}">
                <a16:creationId xmlns:a16="http://schemas.microsoft.com/office/drawing/2014/main" id="{7CC7E750-9B0A-5BC9-C65A-3E08E9F3731C}"/>
              </a:ext>
            </a:extLst>
          </p:cNvPr>
          <p:cNvSpPr txBox="1"/>
          <p:nvPr/>
        </p:nvSpPr>
        <p:spPr>
          <a:xfrm>
            <a:off x="6095417" y="538543"/>
            <a:ext cx="5704513" cy="1785104"/>
          </a:xfrm>
          <a:prstGeom prst="rect">
            <a:avLst/>
          </a:prstGeom>
          <a:noFill/>
          <a:ln w="19050">
            <a:solidFill>
              <a:schemeClr val="tx1"/>
            </a:solidFill>
          </a:ln>
        </p:spPr>
        <p:txBody>
          <a:bodyPr wrap="square" lIns="91440" tIns="45720" rIns="91440" bIns="45720" rtlCol="0" anchor="t">
            <a:spAutoFit/>
          </a:bodyPr>
          <a:lstStyle/>
          <a:p>
            <a:r>
              <a:rPr lang="en-GB" sz="1000" b="1" u="sng" dirty="0">
                <a:latin typeface="Century Gothic"/>
              </a:rPr>
              <a:t>Question types and guidance:</a:t>
            </a:r>
            <a:endParaRPr lang="en-GB" sz="1000" b="1" u="sng" dirty="0">
              <a:latin typeface="Century Gothic" panose="020B0502020202020204" pitchFamily="34" charset="0"/>
            </a:endParaRPr>
          </a:p>
          <a:p>
            <a:endParaRPr lang="en-GB" sz="1200" b="1" dirty="0">
              <a:latin typeface="Century Gothic"/>
              <a:ea typeface="+mn-lt"/>
              <a:cs typeface="+mn-lt"/>
            </a:endParaRPr>
          </a:p>
          <a:p>
            <a:r>
              <a:rPr lang="en-GB" sz="1100" b="1" dirty="0">
                <a:latin typeface="Century Gothic"/>
                <a:ea typeface="+mn-lt"/>
                <a:cs typeface="+mn-lt"/>
              </a:rPr>
              <a:t>Describe - </a:t>
            </a:r>
            <a:r>
              <a:rPr lang="en-GB" sz="1100" dirty="0">
                <a:latin typeface="Century Gothic"/>
                <a:ea typeface="+mn-lt"/>
                <a:cs typeface="+mn-lt"/>
              </a:rPr>
              <a:t>set out main purpose (say what you see)</a:t>
            </a:r>
            <a:endParaRPr lang="en-US" sz="1100" dirty="0">
              <a:latin typeface="Century Gothic"/>
              <a:ea typeface="+mn-lt"/>
              <a:cs typeface="+mn-lt"/>
            </a:endParaRPr>
          </a:p>
          <a:p>
            <a:r>
              <a:rPr lang="en-GB" sz="1100" b="1" dirty="0">
                <a:latin typeface="Century Gothic"/>
                <a:ea typeface="+mn-lt"/>
                <a:cs typeface="+mn-lt"/>
              </a:rPr>
              <a:t>Discuss - </a:t>
            </a:r>
            <a:r>
              <a:rPr lang="en-GB" sz="1100" dirty="0">
                <a:latin typeface="Century Gothic"/>
                <a:ea typeface="+mn-lt"/>
                <a:cs typeface="+mn-lt"/>
              </a:rPr>
              <a:t>consider the positives and negatives of a scheme and come to a decision</a:t>
            </a:r>
            <a:endParaRPr lang="en-GB" sz="1600" dirty="0">
              <a:latin typeface="Century Gothic"/>
            </a:endParaRPr>
          </a:p>
          <a:p>
            <a:r>
              <a:rPr lang="en-GB" sz="1100" b="1" dirty="0">
                <a:latin typeface="Century Gothic"/>
                <a:ea typeface="+mn-lt"/>
                <a:cs typeface="+mn-lt"/>
              </a:rPr>
              <a:t>Explain - </a:t>
            </a:r>
            <a:r>
              <a:rPr lang="en-GB" sz="1100" dirty="0">
                <a:latin typeface="Century Gothic"/>
                <a:ea typeface="+mn-lt"/>
                <a:cs typeface="+mn-lt"/>
              </a:rPr>
              <a:t>give reasons for your answer (Say why)</a:t>
            </a:r>
            <a:endParaRPr lang="en-GB" sz="1600" dirty="0">
              <a:latin typeface="Century Gothic"/>
            </a:endParaRPr>
          </a:p>
          <a:p>
            <a:r>
              <a:rPr lang="en-GB" sz="1100" b="1" u="sng" dirty="0">
                <a:latin typeface="Century Gothic"/>
              </a:rPr>
              <a:t>Identify</a:t>
            </a:r>
            <a:r>
              <a:rPr lang="en-GB" sz="1100" u="sng" dirty="0">
                <a:latin typeface="Century Gothic"/>
              </a:rPr>
              <a:t> -</a:t>
            </a:r>
            <a:r>
              <a:rPr lang="en-GB" sz="1100" dirty="0">
                <a:latin typeface="Century Gothic"/>
              </a:rPr>
              <a:t> indicate the main key idea</a:t>
            </a:r>
            <a:endParaRPr lang="en-GB" sz="1100" b="1" u="sng" dirty="0">
              <a:latin typeface="Century Gothic" panose="020B0502020202020204" pitchFamily="34" charset="0"/>
            </a:endParaRPr>
          </a:p>
          <a:p>
            <a:r>
              <a:rPr lang="en-GB" sz="1100" b="1" u="sng" dirty="0">
                <a:latin typeface="Century Gothic"/>
              </a:rPr>
              <a:t>Label</a:t>
            </a:r>
            <a:r>
              <a:rPr lang="en-GB" sz="1100" u="sng" dirty="0">
                <a:latin typeface="Century Gothic"/>
              </a:rPr>
              <a:t> -  </a:t>
            </a:r>
            <a:r>
              <a:rPr lang="en-GB" sz="1100" dirty="0">
                <a:latin typeface="Century Gothic"/>
              </a:rPr>
              <a:t>draw arrows to the key point (your arrow much touch the point)</a:t>
            </a:r>
            <a:endParaRPr lang="en-GB" sz="1100" b="1" dirty="0">
              <a:latin typeface="Century Gothic"/>
            </a:endParaRPr>
          </a:p>
          <a:p>
            <a:r>
              <a:rPr lang="en-GB" sz="1100" b="1" u="sng" dirty="0">
                <a:latin typeface="Century Gothic"/>
              </a:rPr>
              <a:t>Use examples</a:t>
            </a:r>
            <a:r>
              <a:rPr lang="en-GB" sz="1100" dirty="0">
                <a:latin typeface="Century Gothic"/>
              </a:rPr>
              <a:t> – give specific facts and figures about an issue (e.g. Somerset Flooding)</a:t>
            </a:r>
            <a:endParaRPr lang="en-GB" sz="1100" b="1" u="sng" dirty="0">
              <a:latin typeface="Century Gothic" panose="020B0502020202020204" pitchFamily="34" charset="0"/>
            </a:endParaRPr>
          </a:p>
        </p:txBody>
      </p:sp>
      <p:sp>
        <p:nvSpPr>
          <p:cNvPr id="12" name="TextBox 11">
            <a:extLst>
              <a:ext uri="{FF2B5EF4-FFF2-40B4-BE49-F238E27FC236}">
                <a16:creationId xmlns:a16="http://schemas.microsoft.com/office/drawing/2014/main" id="{16C6A8C8-9E19-2DA0-28B8-B88EE33D5ECD}"/>
              </a:ext>
            </a:extLst>
          </p:cNvPr>
          <p:cNvSpPr txBox="1"/>
          <p:nvPr/>
        </p:nvSpPr>
        <p:spPr>
          <a:xfrm>
            <a:off x="6095417" y="2507758"/>
            <a:ext cx="5704513" cy="4154984"/>
          </a:xfrm>
          <a:prstGeom prst="rect">
            <a:avLst/>
          </a:prstGeom>
          <a:noFill/>
          <a:ln w="19050">
            <a:solidFill>
              <a:schemeClr val="tx1"/>
            </a:solidFill>
          </a:ln>
        </p:spPr>
        <p:txBody>
          <a:bodyPr wrap="square" lIns="91440" tIns="45720" rIns="91440" bIns="45720" rtlCol="0" anchor="t">
            <a:spAutoFit/>
          </a:bodyPr>
          <a:lstStyle/>
          <a:p>
            <a:r>
              <a:rPr lang="en-GB" sz="1100" b="1" u="sng" dirty="0">
                <a:latin typeface="Century Gothic" panose="020B0502020202020204" pitchFamily="34" charset="0"/>
              </a:rPr>
              <a:t>Assessment Examples:</a:t>
            </a:r>
          </a:p>
          <a:p>
            <a:endParaRPr lang="en-GB" sz="1100" b="1" u="sng" dirty="0">
              <a:latin typeface="Century Gothic" panose="020B0502020202020204" pitchFamily="34" charset="0"/>
            </a:endParaRPr>
          </a:p>
          <a:p>
            <a:r>
              <a:rPr lang="en-GB" sz="1100" b="1" u="sng" dirty="0">
                <a:latin typeface="Century Gothic" panose="020B0502020202020204" pitchFamily="34" charset="0"/>
              </a:rPr>
              <a:t>Explain, with examples of how the coastline is protected from erosion</a:t>
            </a:r>
          </a:p>
          <a:p>
            <a:endParaRPr lang="en-GB" sz="1100" b="1" u="sng" dirty="0">
              <a:latin typeface="Century Gothic" panose="020B0502020202020204" pitchFamily="34" charset="0"/>
            </a:endParaRPr>
          </a:p>
          <a:p>
            <a:r>
              <a:rPr lang="en-GB" sz="1100" i="1" dirty="0">
                <a:latin typeface="Century Gothic" panose="020B0502020202020204" pitchFamily="34" charset="0"/>
              </a:rPr>
              <a:t>In the UK, protecting the coast is important because it helps stop erosion (when the sea washes away land) and flooding. One of the most at-risk areas is the Holderness Coast in East Yorkshire, which is eroding really fast. </a:t>
            </a:r>
          </a:p>
          <a:p>
            <a:r>
              <a:rPr lang="en-GB" sz="1100" b="1" i="1" dirty="0">
                <a:latin typeface="Century Gothic" panose="020B0502020202020204" pitchFamily="34" charset="0"/>
              </a:rPr>
              <a:t>Sea Walls </a:t>
            </a:r>
            <a:r>
              <a:rPr lang="en-GB" sz="1100" i="1" dirty="0">
                <a:latin typeface="Century Gothic" panose="020B0502020202020204" pitchFamily="34" charset="0"/>
              </a:rPr>
              <a:t>are Big concrete or stone walls are built along the shore to stop the waves from hitting the land. They protect things like buildings and roads.</a:t>
            </a:r>
          </a:p>
          <a:p>
            <a:r>
              <a:rPr lang="en-GB" sz="1100" i="1" dirty="0">
                <a:latin typeface="Century Gothic" panose="020B0502020202020204" pitchFamily="34" charset="0"/>
              </a:rPr>
              <a:t>In </a:t>
            </a:r>
            <a:r>
              <a:rPr lang="en-GB" sz="1100" b="1" i="1" dirty="0">
                <a:latin typeface="Century Gothic" panose="020B0502020202020204" pitchFamily="34" charset="0"/>
              </a:rPr>
              <a:t>Hornsea</a:t>
            </a:r>
            <a:r>
              <a:rPr lang="en-GB" sz="1100" i="1" dirty="0">
                <a:latin typeface="Century Gothic" panose="020B0502020202020204" pitchFamily="34" charset="0"/>
              </a:rPr>
              <a:t>, there’s a sea wall to stop the town from getting washed away by the waves. </a:t>
            </a:r>
            <a:r>
              <a:rPr lang="en-GB" sz="1100" b="1" i="1" dirty="0">
                <a:latin typeface="Century Gothic" panose="020B0502020202020204" pitchFamily="34" charset="0"/>
              </a:rPr>
              <a:t>Groynes</a:t>
            </a:r>
            <a:r>
              <a:rPr lang="en-GB" sz="1100" i="1" dirty="0">
                <a:latin typeface="Century Gothic" panose="020B0502020202020204" pitchFamily="34" charset="0"/>
              </a:rPr>
              <a:t> are wooden or concrete structures built at angles in the sea. They trap sand and stop it from being carried away by the waves, making the beach bigger and protecting the land behind it. In </a:t>
            </a:r>
            <a:r>
              <a:rPr lang="en-GB" sz="1100" b="1" i="1" dirty="0" err="1">
                <a:latin typeface="Century Gothic" panose="020B0502020202020204" pitchFamily="34" charset="0"/>
              </a:rPr>
              <a:t>Mappleton</a:t>
            </a:r>
            <a:r>
              <a:rPr lang="en-GB" sz="1100" i="1" dirty="0">
                <a:latin typeface="Century Gothic" panose="020B0502020202020204" pitchFamily="34" charset="0"/>
              </a:rPr>
              <a:t>, 2 rock groynes help protect the beach and stop the cliffs from eroding.</a:t>
            </a:r>
          </a:p>
          <a:p>
            <a:r>
              <a:rPr lang="en-GB" sz="1100" b="1" i="1" dirty="0">
                <a:latin typeface="Century Gothic" panose="020B0502020202020204" pitchFamily="34" charset="0"/>
              </a:rPr>
              <a:t>Beach Nourishment </a:t>
            </a:r>
            <a:r>
              <a:rPr lang="en-GB" sz="1100" i="1" dirty="0">
                <a:latin typeface="Century Gothic" panose="020B0502020202020204" pitchFamily="34" charset="0"/>
              </a:rPr>
              <a:t>is done by adding new sand helps to rebuild the beach, making it wider and better at stopping waves from reaching the land.  </a:t>
            </a:r>
            <a:r>
              <a:rPr lang="en-GB" sz="1100" b="1" i="1" dirty="0">
                <a:latin typeface="Century Gothic" panose="020B0502020202020204" pitchFamily="34" charset="0"/>
              </a:rPr>
              <a:t>Withernsea</a:t>
            </a:r>
            <a:r>
              <a:rPr lang="en-GB" sz="1100" i="1" dirty="0">
                <a:latin typeface="Century Gothic" panose="020B0502020202020204" pitchFamily="34" charset="0"/>
              </a:rPr>
              <a:t> has added sand to the beach to help protect the area from the sea </a:t>
            </a:r>
            <a:r>
              <a:rPr lang="en-GB" sz="1100" b="1" i="1" dirty="0">
                <a:latin typeface="Century Gothic" panose="020B0502020202020204" pitchFamily="34" charset="0"/>
              </a:rPr>
              <a:t>Managed Retreat</a:t>
            </a:r>
            <a:r>
              <a:rPr lang="en-GB" sz="1100" i="1" dirty="0">
                <a:latin typeface="Century Gothic" panose="020B0502020202020204" pitchFamily="34" charset="0"/>
              </a:rPr>
              <a:t> is when: In some areas, instead of trying to stop the sea, we let the coastline move naturally. This means moving buildings and roads away from the coast to avoid damage, for example </a:t>
            </a:r>
            <a:r>
              <a:rPr lang="en-GB" sz="1100" b="1" i="1" dirty="0">
                <a:latin typeface="Century Gothic" panose="020B0502020202020204" pitchFamily="34" charset="0"/>
              </a:rPr>
              <a:t>cliff top farm south of </a:t>
            </a:r>
            <a:r>
              <a:rPr lang="en-GB" sz="1100" b="1" i="1" dirty="0" err="1">
                <a:latin typeface="Century Gothic" panose="020B0502020202020204" pitchFamily="34" charset="0"/>
              </a:rPr>
              <a:t>Mappleton</a:t>
            </a:r>
            <a:endParaRPr lang="en-GB" sz="1100" b="1" i="1" dirty="0">
              <a:latin typeface="Century Gothic" panose="020B0502020202020204" pitchFamily="34" charset="0"/>
            </a:endParaRPr>
          </a:p>
          <a:p>
            <a:endParaRPr lang="en-GB" sz="1100" b="1" u="sng" dirty="0">
              <a:latin typeface="Century Gothic" panose="020B0502020202020204" pitchFamily="34" charset="0"/>
            </a:endParaRPr>
          </a:p>
          <a:p>
            <a:endParaRPr lang="en-GB" sz="1100" b="1" u="sng" dirty="0">
              <a:latin typeface="Century Gothic" panose="020B0502020202020204" pitchFamily="34" charset="0"/>
            </a:endParaRPr>
          </a:p>
          <a:p>
            <a:endParaRPr lang="en-GB" sz="1100" b="1" u="sng">
              <a:latin typeface="Century Gothic" panose="020B0502020202020204" pitchFamily="34" charset="0"/>
            </a:endParaRPr>
          </a:p>
          <a:p>
            <a:endParaRPr lang="en-GB" sz="1100" b="1" u="sng" dirty="0">
              <a:latin typeface="Century Gothic" panose="020B0502020202020204" pitchFamily="34" charset="0"/>
            </a:endParaRPr>
          </a:p>
        </p:txBody>
      </p:sp>
      <p:pic>
        <p:nvPicPr>
          <p:cNvPr id="1026" name="Picture 2" descr="St Michael’s Catholic Academy">
            <a:extLst>
              <a:ext uri="{FF2B5EF4-FFF2-40B4-BE49-F238E27FC236}">
                <a16:creationId xmlns:a16="http://schemas.microsoft.com/office/drawing/2014/main" id="{F7C49CCE-429E-1801-8B36-DB160314AD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566" b="46532"/>
          <a:stretch/>
        </p:blipFill>
        <p:spPr bwMode="auto">
          <a:xfrm>
            <a:off x="11052481" y="48051"/>
            <a:ext cx="1139519" cy="4194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a:extLst>
              <a:ext uri="{FF2B5EF4-FFF2-40B4-BE49-F238E27FC236}">
                <a16:creationId xmlns:a16="http://schemas.microsoft.com/office/drawing/2014/main" id="{B33A51D1-5210-7F46-06E5-D3038461A871}"/>
              </a:ext>
            </a:extLst>
          </p:cNvPr>
          <p:cNvGraphicFramePr>
            <a:graphicFrameLocks noGrp="1"/>
          </p:cNvGraphicFramePr>
          <p:nvPr>
            <p:extLst>
              <p:ext uri="{D42A27DB-BD31-4B8C-83A1-F6EECF244321}">
                <p14:modId xmlns:p14="http://schemas.microsoft.com/office/powerpoint/2010/main" val="366869698"/>
              </p:ext>
            </p:extLst>
          </p:nvPr>
        </p:nvGraphicFramePr>
        <p:xfrm>
          <a:off x="142995" y="1730982"/>
          <a:ext cx="4168751" cy="2185851"/>
        </p:xfrm>
        <a:graphic>
          <a:graphicData uri="http://schemas.openxmlformats.org/drawingml/2006/table">
            <a:tbl>
              <a:tblPr firstRow="1" bandRow="1">
                <a:tableStyleId>{5940675A-B579-460E-94D1-54222C63F5DA}</a:tableStyleId>
              </a:tblPr>
              <a:tblGrid>
                <a:gridCol w="4168751">
                  <a:extLst>
                    <a:ext uri="{9D8B030D-6E8A-4147-A177-3AD203B41FA5}">
                      <a16:colId xmlns:a16="http://schemas.microsoft.com/office/drawing/2014/main" val="2341848326"/>
                    </a:ext>
                  </a:extLst>
                </a:gridCol>
              </a:tblGrid>
              <a:tr h="418011">
                <a:tc>
                  <a:txBody>
                    <a:bodyPr/>
                    <a:lstStyle/>
                    <a:p>
                      <a:pPr algn="ctr"/>
                      <a:r>
                        <a:rPr lang="en-US" sz="1100" b="1" dirty="0">
                          <a:latin typeface="Century Gothic" panose="020B0502020202020204" pitchFamily="34" charset="0"/>
                        </a:rPr>
                        <a:t>Coasts</a:t>
                      </a:r>
                    </a:p>
                  </a:txBody>
                  <a:tcPr/>
                </a:tc>
                <a:extLst>
                  <a:ext uri="{0D108BD9-81ED-4DB2-BD59-A6C34878D82A}">
                    <a16:rowId xmlns:a16="http://schemas.microsoft.com/office/drawing/2014/main" val="451103786"/>
                  </a:ext>
                </a:extLst>
              </a:tr>
              <a:tr h="426719">
                <a:tc>
                  <a:txBody>
                    <a:bodyPr/>
                    <a:lstStyle/>
                    <a:p>
                      <a:pPr marL="0" indent="0" rtl="0" fontAlgn="base">
                        <a:buFont typeface="+mj-lt"/>
                        <a:buNone/>
                      </a:pPr>
                      <a:r>
                        <a:rPr lang="en-US" sz="1100" dirty="0">
                          <a:latin typeface="Century Gothic" panose="020B0502020202020204" pitchFamily="34" charset="0"/>
                        </a:rPr>
                        <a:t>1)</a:t>
                      </a:r>
                      <a:r>
                        <a:rPr lang="en-GB" sz="1100" b="0" i="0" u="none" strike="noStrike" kern="1200" dirty="0">
                          <a:solidFill>
                            <a:schemeClr val="tx1"/>
                          </a:solidFill>
                          <a:effectLst/>
                          <a:latin typeface="Century Gothic" panose="020B0502020202020204" pitchFamily="34" charset="0"/>
                          <a:ea typeface="+mn-ea"/>
                          <a:cs typeface="+mn-cs"/>
                        </a:rPr>
                        <a:t> What is weathering?</a:t>
                      </a:r>
                      <a:r>
                        <a:rPr lang="en-GB" sz="1100" b="0" i="0" kern="1200" dirty="0">
                          <a:solidFill>
                            <a:schemeClr val="tx1"/>
                          </a:solidFill>
                          <a:effectLst/>
                          <a:latin typeface="Century Gothic" panose="020B0502020202020204" pitchFamily="34" charset="0"/>
                          <a:ea typeface="+mn-ea"/>
                          <a:cs typeface="+mn-cs"/>
                        </a:rPr>
                        <a:t> </a:t>
                      </a:r>
                    </a:p>
                    <a:p>
                      <a:pPr marL="0" indent="0" rtl="0" fontAlgn="base">
                        <a:buFont typeface="+mj-lt"/>
                        <a:buNone/>
                      </a:pPr>
                      <a:r>
                        <a:rPr lang="en-GB" sz="1100" b="0" i="0" u="none" strike="noStrike" kern="1200" dirty="0">
                          <a:solidFill>
                            <a:schemeClr val="tx1"/>
                          </a:solidFill>
                          <a:effectLst/>
                          <a:latin typeface="Century Gothic" panose="020B0502020202020204" pitchFamily="34" charset="0"/>
                          <a:ea typeface="+mn-ea"/>
                          <a:cs typeface="+mn-cs"/>
                        </a:rPr>
                        <a:t>2) What is coastal erosion?</a:t>
                      </a:r>
                      <a:r>
                        <a:rPr lang="en-GB" sz="1100" b="0" i="0" kern="1200" dirty="0">
                          <a:solidFill>
                            <a:schemeClr val="tx1"/>
                          </a:solidFill>
                          <a:effectLst/>
                          <a:latin typeface="Century Gothic" panose="020B0502020202020204" pitchFamily="34" charset="0"/>
                          <a:ea typeface="+mn-ea"/>
                          <a:cs typeface="+mn-cs"/>
                        </a:rPr>
                        <a:t> </a:t>
                      </a:r>
                    </a:p>
                    <a:p>
                      <a:pPr marL="0" indent="0" rtl="0" fontAlgn="base">
                        <a:buFont typeface="+mj-lt"/>
                        <a:buNone/>
                      </a:pPr>
                      <a:r>
                        <a:rPr lang="en-GB" sz="1100" b="0" i="0" u="none" strike="noStrike" kern="1200" dirty="0">
                          <a:solidFill>
                            <a:schemeClr val="tx1"/>
                          </a:solidFill>
                          <a:effectLst/>
                          <a:latin typeface="Century Gothic" panose="020B0502020202020204" pitchFamily="34" charset="0"/>
                          <a:ea typeface="+mn-ea"/>
                          <a:cs typeface="+mn-cs"/>
                        </a:rPr>
                        <a:t>3)What are waves?</a:t>
                      </a:r>
                      <a:r>
                        <a:rPr lang="en-GB" sz="1100" b="0" i="0" kern="1200" dirty="0">
                          <a:solidFill>
                            <a:schemeClr val="tx1"/>
                          </a:solidFill>
                          <a:effectLst/>
                          <a:latin typeface="Century Gothic" panose="020B0502020202020204" pitchFamily="34" charset="0"/>
                          <a:ea typeface="+mn-ea"/>
                          <a:cs typeface="+mn-cs"/>
                        </a:rPr>
                        <a:t> </a:t>
                      </a:r>
                    </a:p>
                    <a:p>
                      <a:pPr marL="0" indent="0" rtl="0" fontAlgn="base">
                        <a:buFont typeface="+mj-lt"/>
                        <a:buNone/>
                      </a:pPr>
                      <a:r>
                        <a:rPr lang="en-GB" sz="1100" b="0" i="0" u="none" strike="noStrike" kern="1200" dirty="0">
                          <a:solidFill>
                            <a:schemeClr val="tx1"/>
                          </a:solidFill>
                          <a:effectLst/>
                          <a:latin typeface="Century Gothic" panose="020B0502020202020204" pitchFamily="34" charset="0"/>
                          <a:ea typeface="+mn-ea"/>
                          <a:cs typeface="+mn-cs"/>
                        </a:rPr>
                        <a:t>4) How are headlands and 5) bays formed?</a:t>
                      </a:r>
                      <a:r>
                        <a:rPr lang="en-GB" sz="1100" b="0" i="0" kern="1200" dirty="0">
                          <a:solidFill>
                            <a:schemeClr val="tx1"/>
                          </a:solidFill>
                          <a:effectLst/>
                          <a:latin typeface="Century Gothic" panose="020B0502020202020204" pitchFamily="34" charset="0"/>
                          <a:ea typeface="+mn-ea"/>
                          <a:cs typeface="+mn-cs"/>
                        </a:rPr>
                        <a:t> </a:t>
                      </a:r>
                    </a:p>
                    <a:p>
                      <a:pPr marL="0" indent="0" rtl="0" fontAlgn="base">
                        <a:buFont typeface="+mj-lt"/>
                        <a:buNone/>
                      </a:pPr>
                      <a:r>
                        <a:rPr lang="en-GB" sz="1100" b="0" i="0" u="none" strike="noStrike" kern="1200" dirty="0">
                          <a:solidFill>
                            <a:schemeClr val="tx1"/>
                          </a:solidFill>
                          <a:effectLst/>
                          <a:latin typeface="Century Gothic" panose="020B0502020202020204" pitchFamily="34" charset="0"/>
                          <a:ea typeface="+mn-ea"/>
                          <a:cs typeface="+mn-cs"/>
                        </a:rPr>
                        <a:t>6) How are wave cut-notch/platforms formed?</a:t>
                      </a:r>
                      <a:r>
                        <a:rPr lang="en-GB" sz="1100" b="0" i="0" kern="1200" dirty="0">
                          <a:solidFill>
                            <a:schemeClr val="tx1"/>
                          </a:solidFill>
                          <a:effectLst/>
                          <a:latin typeface="Century Gothic" panose="020B0502020202020204" pitchFamily="34" charset="0"/>
                          <a:ea typeface="+mn-ea"/>
                          <a:cs typeface="+mn-cs"/>
                        </a:rPr>
                        <a:t> </a:t>
                      </a:r>
                    </a:p>
                    <a:p>
                      <a:pPr marL="0" indent="0" rtl="0" fontAlgn="base">
                        <a:buFont typeface="+mj-lt"/>
                        <a:buNone/>
                      </a:pPr>
                      <a:r>
                        <a:rPr lang="en-GB" sz="1100" b="0" i="0" u="none" strike="noStrike" kern="1200" dirty="0">
                          <a:solidFill>
                            <a:schemeClr val="tx1"/>
                          </a:solidFill>
                          <a:effectLst/>
                          <a:latin typeface="Century Gothic" panose="020B0502020202020204" pitchFamily="34" charset="0"/>
                          <a:ea typeface="+mn-ea"/>
                          <a:cs typeface="+mn-cs"/>
                        </a:rPr>
                        <a:t>7) Caves, Arches, Stacks and Stumps</a:t>
                      </a:r>
                      <a:r>
                        <a:rPr lang="en-GB" sz="1100" b="0" i="0" kern="1200" dirty="0">
                          <a:solidFill>
                            <a:schemeClr val="tx1"/>
                          </a:solidFill>
                          <a:effectLst/>
                          <a:latin typeface="Century Gothic" panose="020B0502020202020204" pitchFamily="34" charset="0"/>
                          <a:ea typeface="+mn-ea"/>
                          <a:cs typeface="+mn-cs"/>
                        </a:rPr>
                        <a:t> </a:t>
                      </a:r>
                    </a:p>
                    <a:p>
                      <a:pPr marL="0" indent="0" rtl="0" fontAlgn="base">
                        <a:buFont typeface="+mj-lt"/>
                        <a:buNone/>
                      </a:pPr>
                      <a:r>
                        <a:rPr lang="en-GB" sz="1100" b="0" i="0" u="none" strike="noStrike" kern="1200" dirty="0">
                          <a:solidFill>
                            <a:schemeClr val="tx1"/>
                          </a:solidFill>
                          <a:effectLst/>
                          <a:latin typeface="Century Gothic" panose="020B0502020202020204" pitchFamily="34" charset="0"/>
                          <a:ea typeface="+mn-ea"/>
                          <a:cs typeface="+mn-cs"/>
                        </a:rPr>
                        <a:t>8) What is coastal transportation?</a:t>
                      </a:r>
                      <a:r>
                        <a:rPr lang="en-GB" sz="1100" b="0" i="0" kern="1200" dirty="0">
                          <a:solidFill>
                            <a:schemeClr val="tx1"/>
                          </a:solidFill>
                          <a:effectLst/>
                          <a:latin typeface="Century Gothic" panose="020B0502020202020204" pitchFamily="34" charset="0"/>
                          <a:ea typeface="+mn-ea"/>
                          <a:cs typeface="+mn-cs"/>
                        </a:rPr>
                        <a:t> </a:t>
                      </a:r>
                    </a:p>
                    <a:p>
                      <a:pPr marL="0" indent="0" rtl="0" fontAlgn="base">
                        <a:buFont typeface="+mj-lt"/>
                        <a:buNone/>
                      </a:pPr>
                      <a:r>
                        <a:rPr lang="en-GB" sz="1100" b="0" i="0" u="none" strike="noStrike" kern="1200" dirty="0">
                          <a:solidFill>
                            <a:schemeClr val="tx1"/>
                          </a:solidFill>
                          <a:effectLst/>
                          <a:latin typeface="Century Gothic" panose="020B0502020202020204" pitchFamily="34" charset="0"/>
                          <a:ea typeface="+mn-ea"/>
                          <a:cs typeface="+mn-cs"/>
                        </a:rPr>
                        <a:t>9) How are spits formed?</a:t>
                      </a:r>
                      <a:r>
                        <a:rPr lang="en-GB" sz="1100" b="0" i="0" kern="1200" dirty="0">
                          <a:solidFill>
                            <a:schemeClr val="tx1"/>
                          </a:solidFill>
                          <a:effectLst/>
                          <a:latin typeface="Century Gothic" panose="020B0502020202020204" pitchFamily="34" charset="0"/>
                          <a:ea typeface="+mn-ea"/>
                          <a:cs typeface="+mn-cs"/>
                        </a:rPr>
                        <a:t> </a:t>
                      </a:r>
                    </a:p>
                    <a:p>
                      <a:pPr marL="0" indent="0" rtl="0" fontAlgn="base">
                        <a:buFont typeface="+mj-lt"/>
                        <a:buNone/>
                      </a:pPr>
                      <a:r>
                        <a:rPr lang="en-GB" sz="1100" b="0" i="0" u="none" strike="noStrike" kern="1200" dirty="0">
                          <a:solidFill>
                            <a:schemeClr val="tx1"/>
                          </a:solidFill>
                          <a:effectLst/>
                          <a:latin typeface="Century Gothic" panose="020B0502020202020204" pitchFamily="34" charset="0"/>
                          <a:ea typeface="+mn-ea"/>
                          <a:cs typeface="+mn-cs"/>
                        </a:rPr>
                        <a:t>10) Issues of Erosion</a:t>
                      </a:r>
                      <a:r>
                        <a:rPr lang="en-GB" sz="1100" b="0" i="0" kern="1200" dirty="0">
                          <a:solidFill>
                            <a:schemeClr val="tx1"/>
                          </a:solidFill>
                          <a:effectLst/>
                          <a:latin typeface="Century Gothic" panose="020B0502020202020204" pitchFamily="34" charset="0"/>
                          <a:ea typeface="+mn-ea"/>
                          <a:cs typeface="+mn-cs"/>
                        </a:rPr>
                        <a:t> </a:t>
                      </a:r>
                    </a:p>
                    <a:p>
                      <a:pPr marL="0" indent="0" rtl="0" fontAlgn="base">
                        <a:buFont typeface="+mj-lt"/>
                        <a:buNone/>
                      </a:pPr>
                      <a:r>
                        <a:rPr lang="en-GB" sz="1100" b="0" i="0" u="none" strike="noStrike" kern="1200" dirty="0">
                          <a:solidFill>
                            <a:schemeClr val="tx1"/>
                          </a:solidFill>
                          <a:effectLst/>
                          <a:latin typeface="Century Gothic" panose="020B0502020202020204" pitchFamily="34" charset="0"/>
                          <a:ea typeface="+mn-ea"/>
                          <a:cs typeface="+mn-cs"/>
                        </a:rPr>
                        <a:t>11) What is coastal management?</a:t>
                      </a:r>
                      <a:r>
                        <a:rPr lang="en-GB" sz="1100" b="0" i="0" kern="1200" dirty="0">
                          <a:solidFill>
                            <a:schemeClr val="tx1"/>
                          </a:solidFill>
                          <a:effectLst/>
                          <a:latin typeface="Century Gothic" panose="020B0502020202020204" pitchFamily="34" charset="0"/>
                          <a:ea typeface="+mn-ea"/>
                          <a:cs typeface="+mn-cs"/>
                        </a:rPr>
                        <a:t> </a:t>
                      </a:r>
                      <a:endParaRPr lang="en-US" sz="1100" dirty="0">
                        <a:latin typeface="Century Gothic" panose="020B0502020202020204" pitchFamily="34" charset="0"/>
                      </a:endParaRPr>
                    </a:p>
                  </a:txBody>
                  <a:tcPr/>
                </a:tc>
                <a:extLst>
                  <a:ext uri="{0D108BD9-81ED-4DB2-BD59-A6C34878D82A}">
                    <a16:rowId xmlns:a16="http://schemas.microsoft.com/office/drawing/2014/main" val="3407153045"/>
                  </a:ext>
                </a:extLst>
              </a:tr>
            </a:tbl>
          </a:graphicData>
        </a:graphic>
      </p:graphicFrame>
    </p:spTree>
    <p:extLst>
      <p:ext uri="{BB962C8B-B14F-4D97-AF65-F5344CB8AC3E}">
        <p14:creationId xmlns:p14="http://schemas.microsoft.com/office/powerpoint/2010/main" val="1993652043"/>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767A80A46723489AD64B3E59FBFB44" ma:contentTypeVersion="14" ma:contentTypeDescription="Create a new document." ma:contentTypeScope="" ma:versionID="63cda006a8b3cb42081c8554ba181c62">
  <xsd:schema xmlns:xsd="http://www.w3.org/2001/XMLSchema" xmlns:xs="http://www.w3.org/2001/XMLSchema" xmlns:p="http://schemas.microsoft.com/office/2006/metadata/properties" xmlns:ns2="7d6f8178-f21d-440e-bae6-9186c126f1ba" xmlns:ns3="fff680cc-455a-4a14-ab0b-b7a7cac6390f" targetNamespace="http://schemas.microsoft.com/office/2006/metadata/properties" ma:root="true" ma:fieldsID="7402f99742953497ad4da80587f28074" ns2:_="" ns3:_="">
    <xsd:import namespace="7d6f8178-f21d-440e-bae6-9186c126f1ba"/>
    <xsd:import namespace="fff680cc-455a-4a14-ab0b-b7a7cac6390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f8178-f21d-440e-bae6-9186c126f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1c919f5-f631-4f93-bec3-e00ef083d9f8"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f680cc-455a-4a14-ab0b-b7a7cac6390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e89ede0f-57cc-46f0-8067-bca1fc661ac5}" ma:internalName="TaxCatchAll" ma:showField="CatchAllData" ma:web="fff680cc-455a-4a14-ab0b-b7a7cac639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ff680cc-455a-4a14-ab0b-b7a7cac6390f" xsi:nil="true"/>
    <lcf76f155ced4ddcb4097134ff3c332f xmlns="7d6f8178-f21d-440e-bae6-9186c126f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320372D-6796-43FC-8D56-3C9457D51D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f8178-f21d-440e-bae6-9186c126f1ba"/>
    <ds:schemaRef ds:uri="fff680cc-455a-4a14-ab0b-b7a7cac63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1D0B2C-B860-4BCD-B641-7487A8D915A0}">
  <ds:schemaRefs>
    <ds:schemaRef ds:uri="http://schemas.microsoft.com/sharepoint/v3/contenttype/forms"/>
  </ds:schemaRefs>
</ds:datastoreItem>
</file>

<file path=customXml/itemProps3.xml><?xml version="1.0" encoding="utf-8"?>
<ds:datastoreItem xmlns:ds="http://schemas.openxmlformats.org/officeDocument/2006/customXml" ds:itemID="{7157CD5C-9657-40D3-9AB2-FE46A1F5BA55}">
  <ds:schemaRefs>
    <ds:schemaRef ds:uri="http://schemas.microsoft.com/office/2006/documentManagement/types"/>
    <ds:schemaRef ds:uri="http://schemas.openxmlformats.org/package/2006/metadata/core-properties"/>
    <ds:schemaRef ds:uri="fff680cc-455a-4a14-ab0b-b7a7cac6390f"/>
    <ds:schemaRef ds:uri="http://purl.org/dc/dcmitype/"/>
    <ds:schemaRef ds:uri="http://purl.org/dc/elements/1.1/"/>
    <ds:schemaRef ds:uri="http://schemas.microsoft.com/office/2006/metadata/properties"/>
    <ds:schemaRef ds:uri="7d6f8178-f21d-440e-bae6-9186c126f1ba"/>
    <ds:schemaRef ds:uri="http://www.w3.org/XML/1998/namespace"/>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Facet</Template>
  <TotalTime>44</TotalTime>
  <Words>596</Words>
  <Application>Microsoft Office PowerPoint</Application>
  <PresentationFormat>Widescreen</PresentationFormat>
  <Paragraphs>89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Century Gothic</vt:lpstr>
      <vt:lpstr>Gill Sans MT</vt:lpstr>
      <vt:lpstr>Times New Roman</vt:lpstr>
      <vt:lpstr>Trebuchet MS</vt:lpstr>
      <vt:lpstr>Wingdings 3</vt:lpstr>
      <vt:lpstr>Facet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Vicky Fishburn</dc:creator>
  <cp:lastModifiedBy>Laura Featherstone</cp:lastModifiedBy>
  <cp:revision>276</cp:revision>
  <cp:lastPrinted>2024-05-13T09:32:35Z</cp:lastPrinted>
  <dcterms:created xsi:type="dcterms:W3CDTF">2024-05-13T09:19:08Z</dcterms:created>
  <dcterms:modified xsi:type="dcterms:W3CDTF">2025-07-10T14:04:37Z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0x010100E8767A80A46723489AD64B3E59FBFB44</vt:lpwstr>
  </property>
  <property fmtid="{D5CDD505-2E9C-101B-9397-08002B2CF9AE}" pid="3" name="MediaServiceImageTags">
    <vt:lpwstr/>
  </property>
</Properties>
</file>