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EF0C1A-DFDF-DAAD-8D19-9B27FDE72B88}" v="152" dt="2025-07-10T19:34:30.780"/>
    <p1510:client id="{C4120DB2-0CE1-6333-7050-3D593A573745}" v="559" dt="2025-07-10T19:57:37.7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atherstone" userId="S::lfeatherstone@stmichaels.bhcet.org.uk::0872f404-e5c1-4fce-b2e6-17ae04f532c1" providerId="AD" clId="Web-{C4120DB2-0CE1-6333-7050-3D593A573745}"/>
    <pc:docChg chg="modSld">
      <pc:chgData name="Laura Featherstone" userId="S::lfeatherstone@stmichaels.bhcet.org.uk::0872f404-e5c1-4fce-b2e6-17ae04f532c1" providerId="AD" clId="Web-{C4120DB2-0CE1-6333-7050-3D593A573745}" dt="2025-07-10T19:57:37.791" v="314" actId="1076"/>
      <pc:docMkLst>
        <pc:docMk/>
      </pc:docMkLst>
      <pc:sldChg chg="modSp">
        <pc:chgData name="Laura Featherstone" userId="S::lfeatherstone@stmichaels.bhcet.org.uk::0872f404-e5c1-4fce-b2e6-17ae04f532c1" providerId="AD" clId="Web-{C4120DB2-0CE1-6333-7050-3D593A573745}" dt="2025-07-10T19:57:37.791" v="314" actId="1076"/>
        <pc:sldMkLst>
          <pc:docMk/>
          <pc:sldMk cId="1993652043" sldId="257"/>
        </pc:sldMkLst>
        <pc:spChg chg="mod">
          <ac:chgData name="Laura Featherstone" userId="S::lfeatherstone@stmichaels.bhcet.org.uk::0872f404-e5c1-4fce-b2e6-17ae04f532c1" providerId="AD" clId="Web-{C4120DB2-0CE1-6333-7050-3D593A573745}" dt="2025-07-10T19:41:55.728" v="119" actId="20577"/>
          <ac:spMkLst>
            <pc:docMk/>
            <pc:sldMk cId="1993652043" sldId="257"/>
            <ac:spMk id="2" creationId="{B2974940-2B42-E3CF-062F-06BD20DDA52C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43:40.357" v="150" actId="20577"/>
          <ac:spMkLst>
            <pc:docMk/>
            <pc:sldMk cId="1993652043" sldId="257"/>
            <ac:spMk id="4" creationId="{A4A67B3B-5A47-13A5-DDAE-10EB2563F184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36:29.201" v="46" actId="1076"/>
          <ac:spMkLst>
            <pc:docMk/>
            <pc:sldMk cId="1993652043" sldId="257"/>
            <ac:spMk id="5" creationId="{7152BCB1-B134-AF9E-6B9E-8D590223E4D1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36:15.200" v="43" actId="20577"/>
          <ac:spMkLst>
            <pc:docMk/>
            <pc:sldMk cId="1993652043" sldId="257"/>
            <ac:spMk id="6" creationId="{F063A9E9-D6C0-8890-31B9-369B52007A9B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36:19.856" v="44" actId="1076"/>
          <ac:spMkLst>
            <pc:docMk/>
            <pc:sldMk cId="1993652043" sldId="257"/>
            <ac:spMk id="7" creationId="{1277C654-5199-E602-6DA5-345D636E410E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57:33.743" v="313" actId="20577"/>
          <ac:spMkLst>
            <pc:docMk/>
            <pc:sldMk cId="1993652043" sldId="257"/>
            <ac:spMk id="10" creationId="{7CC7E750-9B0A-5BC9-C65A-3E08E9F3731C}"/>
          </ac:spMkLst>
        </pc:spChg>
        <pc:spChg chg="mod">
          <ac:chgData name="Laura Featherstone" userId="S::lfeatherstone@stmichaels.bhcet.org.uk::0872f404-e5c1-4fce-b2e6-17ae04f532c1" providerId="AD" clId="Web-{C4120DB2-0CE1-6333-7050-3D593A573745}" dt="2025-07-10T19:57:37.791" v="314" actId="1076"/>
          <ac:spMkLst>
            <pc:docMk/>
            <pc:sldMk cId="1993652043" sldId="257"/>
            <ac:spMk id="12" creationId="{16C6A8C8-9E19-2DA0-28B8-B88EE33D5ECD}"/>
          </ac:spMkLst>
        </pc:spChg>
        <pc:graphicFrameChg chg="mod modGraphic">
          <ac:chgData name="Laura Featherstone" userId="S::lfeatherstone@stmichaels.bhcet.org.uk::0872f404-e5c1-4fce-b2e6-17ae04f532c1" providerId="AD" clId="Web-{C4120DB2-0CE1-6333-7050-3D593A573745}" dt="2025-07-10T19:36:45.279" v="49"/>
          <ac:graphicFrameMkLst>
            <pc:docMk/>
            <pc:sldMk cId="1993652043" sldId="257"/>
            <ac:graphicFrameMk id="3" creationId="{B33A51D1-5210-7F46-06E5-D3038461A871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332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8569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567211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2946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329128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6671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61011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2031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127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1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09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57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979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758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5137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5483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51D28-7FCC-4C78-B4CF-DB31790A0177}" type="datetimeFigureOut">
              <a:rPr lang="en-GB" smtClean="0"/>
              <a:t>10/07/2025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5E5AB3-732D-44FB-858D-F8C0B1F9B0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228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4A67B3B-5A47-13A5-DDAE-10EB2563F184}"/>
              </a:ext>
            </a:extLst>
          </p:cNvPr>
          <p:cNvSpPr txBox="1"/>
          <p:nvPr/>
        </p:nvSpPr>
        <p:spPr>
          <a:xfrm>
            <a:off x="3092015" y="50905"/>
            <a:ext cx="5540257" cy="362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dirty="0">
                <a:latin typeface="Century Gothic"/>
              </a:rPr>
              <a:t>Subject:    </a:t>
            </a:r>
            <a:r>
              <a:rPr lang="en-GB" sz="950" dirty="0">
                <a:latin typeface="Century Gothic"/>
              </a:rPr>
              <a:t>Geography Year 9</a:t>
            </a:r>
            <a:r>
              <a:rPr lang="en-GB" sz="950" b="1" dirty="0">
                <a:latin typeface="Century Gothic"/>
              </a:rPr>
              <a:t>                  Term:  </a:t>
            </a:r>
            <a:r>
              <a:rPr lang="en-GB" sz="950" dirty="0">
                <a:latin typeface="Century Gothic"/>
              </a:rPr>
              <a:t>Autumn</a:t>
            </a:r>
            <a:endParaRPr lang="en-GB" sz="969" dirty="0">
              <a:latin typeface="Century Gothic"/>
            </a:endParaRPr>
          </a:p>
          <a:p>
            <a:r>
              <a:rPr lang="en-GB" sz="950" b="1" dirty="0">
                <a:latin typeface="Century Gothic"/>
              </a:rPr>
              <a:t>Assessment: </a:t>
            </a:r>
            <a:r>
              <a:rPr lang="en-GB" sz="950">
                <a:latin typeface="Century Gothic"/>
              </a:rPr>
              <a:t>    Autumn            </a:t>
            </a:r>
            <a:r>
              <a:rPr lang="en-GB" sz="950" dirty="0">
                <a:latin typeface="Century Gothic"/>
              </a:rPr>
              <a:t>                </a:t>
            </a:r>
            <a:r>
              <a:rPr lang="en-GB" sz="950" b="1" dirty="0">
                <a:latin typeface="Century Gothic"/>
                <a:ea typeface="Calibri"/>
                <a:cs typeface="Times New Roman"/>
              </a:rPr>
              <a:t>Length of  Assessment: </a:t>
            </a:r>
            <a:r>
              <a:rPr lang="en-GB" sz="950" b="1" dirty="0">
                <a:latin typeface="Century Gothic"/>
              </a:rPr>
              <a:t>  </a:t>
            </a:r>
            <a:r>
              <a:rPr lang="en-GB" sz="950" dirty="0">
                <a:latin typeface="Century Gothic"/>
              </a:rPr>
              <a:t>30 marks</a:t>
            </a:r>
            <a:endParaRPr lang="en-GB" sz="969" dirty="0">
              <a:latin typeface="Century Gothic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52BCB1-B134-AF9E-6B9E-8D590223E4D1}"/>
              </a:ext>
            </a:extLst>
          </p:cNvPr>
          <p:cNvSpPr txBox="1"/>
          <p:nvPr/>
        </p:nvSpPr>
        <p:spPr>
          <a:xfrm>
            <a:off x="71426" y="487907"/>
            <a:ext cx="5532420" cy="7948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Information about this Assessment:</a:t>
            </a:r>
            <a:endParaRPr lang="en-GB" sz="969" b="1" u="sng" dirty="0">
              <a:latin typeface="Century Gothic"/>
            </a:endParaRPr>
          </a:p>
          <a:p>
            <a:r>
              <a:rPr lang="en-GB" sz="950" b="1" u="sng" dirty="0">
                <a:latin typeface="Century Gothic"/>
              </a:rPr>
              <a:t>Areas assessed:</a:t>
            </a:r>
            <a:endParaRPr lang="en-GB" sz="969" b="1" u="sng" dirty="0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Biomes and Ecosystems</a:t>
            </a:r>
          </a:p>
          <a:p>
            <a:pPr marL="228600" indent="-228600">
              <a:buAutoNum type="arabicParenR"/>
            </a:pPr>
            <a:r>
              <a:rPr lang="en-GB" sz="950" b="1" u="sng" dirty="0">
                <a:latin typeface="Century Gothic"/>
              </a:rPr>
              <a:t>Tropical Rainforests</a:t>
            </a:r>
          </a:p>
          <a:p>
            <a:pPr marL="228600" indent="-228600">
              <a:buAutoNum type="arabicParenR"/>
            </a:pPr>
            <a:endParaRPr lang="en-GB" sz="950" b="1" u="sng" dirty="0">
              <a:latin typeface="Century Gothic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63A9E9-D6C0-8890-31B9-369B52007A9B}"/>
              </a:ext>
            </a:extLst>
          </p:cNvPr>
          <p:cNvSpPr txBox="1"/>
          <p:nvPr/>
        </p:nvSpPr>
        <p:spPr>
          <a:xfrm>
            <a:off x="79753" y="1495804"/>
            <a:ext cx="5528571" cy="4368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What do I need to revise for this assessment?</a:t>
            </a: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50" b="1" u="sng" dirty="0">
              <a:latin typeface="Century Gothic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50" dirty="0">
              <a:latin typeface="Gill Sans MT"/>
            </a:endParaRPr>
          </a:p>
          <a:p>
            <a:endParaRPr lang="en-GB" sz="950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  <a:p>
            <a:endParaRPr lang="en-GB" sz="969" dirty="0">
              <a:latin typeface="Gill Sans M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77C654-5199-E602-6DA5-345D636E410E}"/>
              </a:ext>
            </a:extLst>
          </p:cNvPr>
          <p:cNvSpPr txBox="1"/>
          <p:nvPr/>
        </p:nvSpPr>
        <p:spPr>
          <a:xfrm>
            <a:off x="72091" y="5972615"/>
            <a:ext cx="5515273" cy="80200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63305" tIns="31652" rIns="63305" bIns="31652" rtlCol="0" anchor="t">
            <a:spAutoFit/>
          </a:bodyPr>
          <a:lstStyle/>
          <a:p>
            <a:r>
              <a:rPr lang="en-GB" sz="950" b="1" u="sng" dirty="0">
                <a:latin typeface="Century Gothic"/>
              </a:rPr>
              <a:t>Where can I find help with revision?</a:t>
            </a:r>
          </a:p>
          <a:p>
            <a:endParaRPr lang="en-GB" sz="969" b="1" u="sng">
              <a:latin typeface="Century Gothic"/>
            </a:endParaRP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exercise books contain all the information to help you revise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Your class team</a:t>
            </a:r>
          </a:p>
          <a:p>
            <a:pPr marL="228600" indent="-228600">
              <a:buAutoNum type="arabicParenR"/>
            </a:pPr>
            <a:r>
              <a:rPr lang="en-GB" sz="950" u="sng" dirty="0">
                <a:latin typeface="Century Gothic"/>
              </a:rPr>
              <a:t>BBC Bitesize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2974940-2B42-E3CF-062F-06BD20DDA52C}"/>
              </a:ext>
            </a:extLst>
          </p:cNvPr>
          <p:cNvSpPr txBox="1"/>
          <p:nvPr/>
        </p:nvSpPr>
        <p:spPr>
          <a:xfrm>
            <a:off x="4471691" y="487041"/>
            <a:ext cx="1139519" cy="626664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63305" tIns="31652" rIns="63305" bIns="31652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 b="1" dirty="0">
                <a:latin typeface="Century Gothic"/>
              </a:rPr>
              <a:t>Must know </a:t>
            </a:r>
            <a:r>
              <a:rPr lang="en-US" sz="1000" dirty="0">
                <a:latin typeface="Century Gothic"/>
              </a:rPr>
              <a:t>Key words:</a:t>
            </a:r>
          </a:p>
          <a:p>
            <a:endParaRPr lang="en-US" sz="1000" dirty="0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Adaptation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Biome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Buttress Roots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Canopy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Climate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Cause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Consumer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Decomposer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Deforestation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Drip Tip Leaves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Economic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Ecosystems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Effect</a:t>
            </a:r>
          </a:p>
          <a:p>
            <a:pPr>
              <a:lnSpc>
                <a:spcPct val="150000"/>
              </a:lnSpc>
            </a:pPr>
            <a:r>
              <a:rPr lang="en-US" sz="1000" b="1" dirty="0" err="1">
                <a:latin typeface="Century Gothic"/>
              </a:rPr>
              <a:t>Emergents</a:t>
            </a:r>
            <a:endParaRPr lang="en-US" sz="1000" b="1">
              <a:latin typeface="Century Gothic"/>
            </a:endParaRP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Environmental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Food Chain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Food Webs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Forest Floor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HIC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NEE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Nutrient Cycle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Producer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Responses</a:t>
            </a:r>
          </a:p>
          <a:p>
            <a:pPr>
              <a:lnSpc>
                <a:spcPct val="150000"/>
              </a:lnSpc>
            </a:pPr>
            <a:r>
              <a:rPr lang="en-US" sz="1000" b="1" dirty="0">
                <a:latin typeface="Century Gothic"/>
              </a:rPr>
              <a:t>Social</a:t>
            </a:r>
          </a:p>
          <a:p>
            <a:pPr>
              <a:lnSpc>
                <a:spcPct val="150000"/>
              </a:lnSpc>
            </a:pPr>
            <a:endParaRPr lang="en-US" sz="1000" b="1" dirty="0">
              <a:latin typeface="Century Gothic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CC7E750-9B0A-5BC9-C65A-3E08E9F3731C}"/>
              </a:ext>
            </a:extLst>
          </p:cNvPr>
          <p:cNvSpPr txBox="1"/>
          <p:nvPr/>
        </p:nvSpPr>
        <p:spPr>
          <a:xfrm>
            <a:off x="6095417" y="538543"/>
            <a:ext cx="5704513" cy="212365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000" b="1" u="sng" dirty="0">
                <a:latin typeface="Century Gothic"/>
              </a:rPr>
              <a:t>Question types and guidance:</a:t>
            </a:r>
            <a:endParaRPr lang="en-GB" sz="1000" b="1" u="sng" dirty="0">
              <a:latin typeface="Century Gothic" panose="020B0502020202020204" pitchFamily="34" charset="0"/>
            </a:endParaRPr>
          </a:p>
          <a:p>
            <a:endParaRPr lang="en-GB" sz="1200" b="1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Describe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set out main purpose (say what you see)</a:t>
            </a:r>
            <a:endParaRPr lang="en-US" sz="1100" dirty="0">
              <a:latin typeface="Century Gothic"/>
              <a:ea typeface="+mn-lt"/>
              <a:cs typeface="+mn-lt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Discuss 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consider the positives and negatives of a scheme and come to a decision</a:t>
            </a:r>
            <a:endParaRPr lang="en-GB" sz="1600" dirty="0">
              <a:latin typeface="Century Gothic"/>
            </a:endParaRPr>
          </a:p>
          <a:p>
            <a:r>
              <a:rPr lang="en-GB" sz="1100" b="1" dirty="0">
                <a:latin typeface="Century Gothic"/>
                <a:ea typeface="+mn-lt"/>
                <a:cs typeface="+mn-lt"/>
              </a:rPr>
              <a:t>Explain - </a:t>
            </a:r>
            <a:r>
              <a:rPr lang="en-GB" sz="1100" dirty="0">
                <a:latin typeface="Century Gothic"/>
                <a:ea typeface="+mn-lt"/>
                <a:cs typeface="+mn-lt"/>
              </a:rPr>
              <a:t>give reasons for your answer (Say why)</a:t>
            </a:r>
            <a:endParaRPr lang="en-GB" sz="1600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Identify</a:t>
            </a:r>
            <a:r>
              <a:rPr lang="en-GB" sz="1100" u="sng" dirty="0">
                <a:latin typeface="Century Gothic"/>
              </a:rPr>
              <a:t> -</a:t>
            </a:r>
            <a:r>
              <a:rPr lang="en-GB" sz="1100" dirty="0">
                <a:latin typeface="Century Gothic"/>
              </a:rPr>
              <a:t> indicate the main key idea</a:t>
            </a:r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latin typeface="Century Gothic"/>
              </a:rPr>
              <a:t>Label</a:t>
            </a:r>
            <a:r>
              <a:rPr lang="en-GB" sz="1100" u="sng" dirty="0">
                <a:latin typeface="Century Gothic"/>
              </a:rPr>
              <a:t> -  </a:t>
            </a:r>
            <a:r>
              <a:rPr lang="en-GB" sz="1100" dirty="0">
                <a:latin typeface="Century Gothic"/>
              </a:rPr>
              <a:t>draw arrows to the key point (your arrow much touch the point)</a:t>
            </a:r>
            <a:endParaRPr lang="en-GB" sz="1100" b="1" dirty="0">
              <a:latin typeface="Century Gothic"/>
            </a:endParaRPr>
          </a:p>
          <a:p>
            <a:r>
              <a:rPr lang="en-GB" sz="1100" b="1" u="sng" dirty="0">
                <a:latin typeface="Century Gothic"/>
              </a:rPr>
              <a:t>Use examples</a:t>
            </a:r>
            <a:r>
              <a:rPr lang="en-GB" sz="1100" dirty="0">
                <a:latin typeface="Century Gothic"/>
              </a:rPr>
              <a:t> – give specific facts and figures about an issue (e.g. Somerset Flooding)</a:t>
            </a:r>
          </a:p>
          <a:p>
            <a:r>
              <a:rPr lang="en-GB" sz="1100" b="1" dirty="0">
                <a:latin typeface="Century Gothic"/>
              </a:rPr>
              <a:t>To what extent </a:t>
            </a:r>
            <a:r>
              <a:rPr lang="en-GB" sz="1100" dirty="0">
                <a:latin typeface="Century Gothic"/>
              </a:rPr>
              <a:t>– make a decision and back up your answer, considering both sides of the argument</a:t>
            </a:r>
            <a:endParaRPr lang="en-GB" sz="1100" dirty="0">
              <a:latin typeface="Century Gothic" panose="020B0502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6C6A8C8-9E19-2DA0-28B8-B88EE33D5ECD}"/>
              </a:ext>
            </a:extLst>
          </p:cNvPr>
          <p:cNvSpPr txBox="1"/>
          <p:nvPr/>
        </p:nvSpPr>
        <p:spPr>
          <a:xfrm>
            <a:off x="6095417" y="2774673"/>
            <a:ext cx="5704513" cy="398570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100" b="1" u="sng" dirty="0">
                <a:latin typeface="Century Gothic" panose="020B0502020202020204" pitchFamily="34" charset="0"/>
              </a:rPr>
              <a:t>Assessment Examples:</a:t>
            </a:r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r>
              <a:rPr lang="en-GB" sz="1100" b="1" u="sng" dirty="0">
                <a:ea typeface="+mn-lt"/>
                <a:cs typeface="+mn-lt"/>
              </a:rPr>
              <a:t>To what extent do you agree that ‘Deforestation in tropical rainforests is mainly caused by economic development.’</a:t>
            </a:r>
            <a:endParaRPr lang="en-GB" b="1" u="sng" dirty="0"/>
          </a:p>
          <a:p>
            <a:endParaRPr lang="en-GB" sz="1100" b="1" u="sng" dirty="0">
              <a:latin typeface="Trebuchet MS"/>
            </a:endParaRPr>
          </a:p>
          <a:p>
            <a:r>
              <a:rPr lang="en-GB" sz="1100" i="1" dirty="0">
                <a:ea typeface="+mn-lt"/>
                <a:cs typeface="+mn-lt"/>
              </a:rPr>
              <a:t>Deforestation in tropical rainforests is often linked to economic development, but there are also environmental and social factors involved. I agree to a large extent that economic development is a major cause.</a:t>
            </a:r>
            <a:endParaRPr lang="en-GB" i="1" dirty="0"/>
          </a:p>
          <a:p>
            <a:r>
              <a:rPr lang="en-GB" sz="1100" i="1" dirty="0">
                <a:ea typeface="+mn-lt"/>
                <a:cs typeface="+mn-lt"/>
              </a:rPr>
              <a:t>In the Amazon Rainforest (Brazil), large areas of forest are cleared for cattle ranching. This boosts Brazil’s economy through beef exports, and makes $6.9billion a year in Brazil. Logging is another economic activity – valuable hardwoods like mahogany are sold internationally.  Logging contributes to $10 per hectare. Mining for resources like gold and iron also contributes to deforestation and brings income and jobs.</a:t>
            </a:r>
            <a:endParaRPr lang="en-GB" i="1"/>
          </a:p>
          <a:p>
            <a:r>
              <a:rPr lang="en-GB" sz="1100" i="1" dirty="0">
                <a:ea typeface="+mn-lt"/>
                <a:cs typeface="+mn-lt"/>
              </a:rPr>
              <a:t>However, not all deforestation is driven by economics. In some areas, land is cleared by small-scale farmers (subsistence farming) who need to feed their families. Population growth also pushes people into forested areas where they clear land for housing.</a:t>
            </a:r>
            <a:endParaRPr lang="en-GB" i="1" dirty="0"/>
          </a:p>
          <a:p>
            <a:r>
              <a:rPr lang="en-GB" sz="1100" i="1" dirty="0">
                <a:ea typeface="+mn-lt"/>
                <a:cs typeface="+mn-lt"/>
              </a:rPr>
              <a:t>Overall, while there are a mix of causes, economic development – through activities like ranching, mining and logging – is the dominant driver in many tropical regions.</a:t>
            </a:r>
            <a:endParaRPr lang="en-GB" i="1" dirty="0"/>
          </a:p>
          <a:p>
            <a:endParaRPr lang="en-GB" sz="1100" b="1" u="sng" dirty="0">
              <a:latin typeface="Century Gothic" panose="020B0502020202020204" pitchFamily="34" charset="0"/>
            </a:endParaRPr>
          </a:p>
          <a:p>
            <a:endParaRPr lang="en-GB" sz="1100" i="1" dirty="0">
              <a:latin typeface="Trebuchet MS" panose="020B0603020202020204"/>
            </a:endParaRPr>
          </a:p>
          <a:p>
            <a:endParaRPr lang="en-GB" sz="1100" b="1" u="sng" dirty="0">
              <a:latin typeface="Century Gothic" panose="020B0502020202020204" pitchFamily="34" charset="0"/>
            </a:endParaRPr>
          </a:p>
        </p:txBody>
      </p:sp>
      <p:pic>
        <p:nvPicPr>
          <p:cNvPr id="1026" name="Picture 2" descr="St Michael’s Catholic Academy">
            <a:extLst>
              <a:ext uri="{FF2B5EF4-FFF2-40B4-BE49-F238E27FC236}">
                <a16:creationId xmlns:a16="http://schemas.microsoft.com/office/drawing/2014/main" id="{F7C49CCE-429E-1801-8B36-DB160314ADB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66" b="46532"/>
          <a:stretch/>
        </p:blipFill>
        <p:spPr bwMode="auto">
          <a:xfrm>
            <a:off x="11052481" y="48051"/>
            <a:ext cx="1139519" cy="419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33A51D1-5210-7F46-06E5-D3038461A8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362937"/>
              </p:ext>
            </p:extLst>
          </p:nvPr>
        </p:nvGraphicFramePr>
        <p:xfrm>
          <a:off x="191331" y="1830190"/>
          <a:ext cx="4216944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17651">
                  <a:extLst>
                    <a:ext uri="{9D8B030D-6E8A-4147-A177-3AD203B41FA5}">
                      <a16:colId xmlns:a16="http://schemas.microsoft.com/office/drawing/2014/main" val="2341848326"/>
                    </a:ext>
                  </a:extLst>
                </a:gridCol>
                <a:gridCol w="2099293">
                  <a:extLst>
                    <a:ext uri="{9D8B030D-6E8A-4147-A177-3AD203B41FA5}">
                      <a16:colId xmlns:a16="http://schemas.microsoft.com/office/drawing/2014/main" val="3971677400"/>
                    </a:ext>
                  </a:extLst>
                </a:gridCol>
              </a:tblGrid>
              <a:tr h="138012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Century Gothic"/>
                        </a:rPr>
                        <a:t>Ecosystems and Biomes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latin typeface="Century Gothic"/>
                        </a:rPr>
                        <a:t>Tropical Rainforests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1103786"/>
                  </a:ext>
                </a:extLst>
              </a:tr>
              <a:tr h="1616196">
                <a:tc>
                  <a:txBody>
                    <a:bodyPr/>
                    <a:lstStyle/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What are Biomes and Ecosystems?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What is the nutrient cycle and food webs?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How do we collect data in Geography? </a:t>
                      </a:r>
                    </a:p>
                    <a:p>
                      <a:pPr marL="0" indent="0" rtl="0" fontAlgn="base">
                        <a:buFont typeface="+mj-lt"/>
                        <a:buNone/>
                      </a:pPr>
                      <a:endParaRPr lang="en-US" sz="1050" dirty="0">
                        <a:latin typeface="Century Gothic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1) Where are tropical rainforests?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What is the climate like in Tropical Rainforests? 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Why are tropical Rainforests classed as diverse?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4) How to plants adapt to the tropical rainforest?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5) How do animals adapt to the tropical rainforest?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6) How to human’s impact on the rainforest?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7) What is the value of the tropical Rainforest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8) What are the effects of deforestation? </a:t>
                      </a:r>
                    </a:p>
                    <a:p>
                      <a:pPr rtl="0" fontAlgn="base"/>
                      <a:r>
                        <a:rPr lang="en-GB" sz="105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9) How can we solve deforestation? </a:t>
                      </a:r>
                    </a:p>
                    <a:p>
                      <a:pPr marL="0" lvl="0" indent="0">
                        <a:buNone/>
                      </a:pPr>
                      <a:endParaRPr lang="en-US" sz="1050" dirty="0">
                        <a:latin typeface="Century Gothic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7153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5204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ff680cc-455a-4a14-ab0b-b7a7cac6390f" xsi:nil="true"/>
    <lcf76f155ced4ddcb4097134ff3c332f xmlns="7d6f8178-f21d-440e-bae6-9186c126f1b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767A80A46723489AD64B3E59FBFB44" ma:contentTypeVersion="14" ma:contentTypeDescription="Create a new document." ma:contentTypeScope="" ma:versionID="63cda006a8b3cb42081c8554ba181c62">
  <xsd:schema xmlns:xsd="http://www.w3.org/2001/XMLSchema" xmlns:xs="http://www.w3.org/2001/XMLSchema" xmlns:p="http://schemas.microsoft.com/office/2006/metadata/properties" xmlns:ns2="7d6f8178-f21d-440e-bae6-9186c126f1ba" xmlns:ns3="fff680cc-455a-4a14-ab0b-b7a7cac6390f" targetNamespace="http://schemas.microsoft.com/office/2006/metadata/properties" ma:root="true" ma:fieldsID="7402f99742953497ad4da80587f28074" ns2:_="" ns3:_="">
    <xsd:import namespace="7d6f8178-f21d-440e-bae6-9186c126f1ba"/>
    <xsd:import namespace="fff680cc-455a-4a14-ab0b-b7a7cac6390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6f8178-f21d-440e-bae6-9186c126f1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1c919f5-f631-4f93-bec3-e00ef083d9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f680cc-455a-4a14-ab0b-b7a7cac6390f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e89ede0f-57cc-46f0-8067-bca1fc661ac5}" ma:internalName="TaxCatchAll" ma:showField="CatchAllData" ma:web="fff680cc-455a-4a14-ab0b-b7a7cac639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157CD5C-9657-40D3-9AB2-FE46A1F5BA55}">
  <ds:schemaRefs>
    <ds:schemaRef ds:uri="fff680cc-455a-4a14-ab0b-b7a7cac6390f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http://schemas.microsoft.com/office/2006/metadata/properties"/>
    <ds:schemaRef ds:uri="http://purl.org/dc/dcmitype/"/>
    <ds:schemaRef ds:uri="7d6f8178-f21d-440e-bae6-9186c126f1ba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21D0B2C-B860-4BCD-B641-7487A8D915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320372D-6796-43FC-8D56-3C9457D51D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6f8178-f21d-440e-bae6-9186c126f1ba"/>
    <ds:schemaRef ds:uri="fff680cc-455a-4a14-ab0b-b7a7cac6390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107</TotalTime>
  <Words>910</Words>
  <Application>Microsoft Office PowerPoint</Application>
  <PresentationFormat>Widescreen</PresentationFormat>
  <Paragraphs>124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Facet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Vicky Fishburn</dc:creator>
  <cp:lastModifiedBy>Laura Featherstone</cp:lastModifiedBy>
  <cp:revision>351</cp:revision>
  <cp:lastPrinted>2024-05-13T09:32:35Z</cp:lastPrinted>
  <dcterms:created xsi:type="dcterms:W3CDTF">2024-05-13T09:19:08Z</dcterms:created>
  <dcterms:modified xsi:type="dcterms:W3CDTF">2025-07-10T19:57:41Z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0x010100E8767A80A46723489AD64B3E59FBFB44</vt:lpwstr>
  </property>
  <property fmtid="{D5CDD505-2E9C-101B-9397-08002B2CF9AE}" pid="3" name="MediaServiceImageTags">
    <vt:lpwstr/>
  </property>
</Properties>
</file>