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sldIdLst>
    <p:sldId id="257" r:id="rId5"/>
  </p:sldIdLst>
  <p:sldSz cx="12192000" cy="6858000"/>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1D15559-F796-AF4B-ED6A-E051C7ADE1B3}" v="7" dt="2025-07-10T19:58:40.018"/>
    <p1510:client id="{9FEF0C1A-DFDF-DAAD-8D19-9B27FDE72B88}" v="152" dt="2025-07-10T19:34:30.78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3" d="100"/>
          <a:sy n="63" d="100"/>
        </p:scale>
        <p:origin x="978"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presProps" Target="presProps.xml"/><Relationship Id="rId11" Type="http://schemas.microsoft.com/office/2015/10/relationships/revisionInfo" Target="revisionInfo.xml"/><Relationship Id="rId5" Type="http://schemas.openxmlformats.org/officeDocument/2006/relationships/slide" Target="slides/slide1.xml"/><Relationship Id="rId10"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aura Featherstone" userId="S::lfeatherstone@stmichaels.bhcet.org.uk::0872f404-e5c1-4fce-b2e6-17ae04f532c1" providerId="AD" clId="Web-{31D15559-F796-AF4B-ED6A-E051C7ADE1B3}"/>
    <pc:docChg chg="modSld">
      <pc:chgData name="Laura Featherstone" userId="S::lfeatherstone@stmichaels.bhcet.org.uk::0872f404-e5c1-4fce-b2e6-17ae04f532c1" providerId="AD" clId="Web-{31D15559-F796-AF4B-ED6A-E051C7ADE1B3}" dt="2025-07-10T19:58:40.018" v="4" actId="20577"/>
      <pc:docMkLst>
        <pc:docMk/>
      </pc:docMkLst>
      <pc:sldChg chg="modSp">
        <pc:chgData name="Laura Featherstone" userId="S::lfeatherstone@stmichaels.bhcet.org.uk::0872f404-e5c1-4fce-b2e6-17ae04f532c1" providerId="AD" clId="Web-{31D15559-F796-AF4B-ED6A-E051C7ADE1B3}" dt="2025-07-10T19:58:40.018" v="4" actId="20577"/>
        <pc:sldMkLst>
          <pc:docMk/>
          <pc:sldMk cId="1993652043" sldId="257"/>
        </pc:sldMkLst>
        <pc:spChg chg="mod">
          <ac:chgData name="Laura Featherstone" userId="S::lfeatherstone@stmichaels.bhcet.org.uk::0872f404-e5c1-4fce-b2e6-17ae04f532c1" providerId="AD" clId="Web-{31D15559-F796-AF4B-ED6A-E051C7ADE1B3}" dt="2025-07-10T19:58:40.018" v="4" actId="20577"/>
          <ac:spMkLst>
            <pc:docMk/>
            <pc:sldMk cId="1993652043" sldId="257"/>
            <ac:spMk id="10" creationId="{7CC7E750-9B0A-5BC9-C65A-3E08E9F3731C}"/>
          </ac:spMkLst>
        </pc:spChg>
      </pc:sldChg>
    </pc:docChg>
  </pc:docChgLst>
  <pc:docChgLst>
    <pc:chgData name="Laura Featherstone" userId="0872f404-e5c1-4fce-b2e6-17ae04f532c1" providerId="ADAL" clId="{CF2E7A9F-70AD-43EA-8806-BECE3546EA6B}"/>
    <pc:docChg chg="undo custSel modSld">
      <pc:chgData name="Laura Featherstone" userId="0872f404-e5c1-4fce-b2e6-17ae04f532c1" providerId="ADAL" clId="{CF2E7A9F-70AD-43EA-8806-BECE3546EA6B}" dt="2025-07-10T15:30:44.281" v="1040" actId="114"/>
      <pc:docMkLst>
        <pc:docMk/>
      </pc:docMkLst>
      <pc:sldChg chg="modSp">
        <pc:chgData name="Laura Featherstone" userId="0872f404-e5c1-4fce-b2e6-17ae04f532c1" providerId="ADAL" clId="{CF2E7A9F-70AD-43EA-8806-BECE3546EA6B}" dt="2025-07-10T15:30:44.281" v="1040" actId="114"/>
        <pc:sldMkLst>
          <pc:docMk/>
          <pc:sldMk cId="1993652043" sldId="257"/>
        </pc:sldMkLst>
        <pc:spChg chg="mod">
          <ac:chgData name="Laura Featherstone" userId="0872f404-e5c1-4fce-b2e6-17ae04f532c1" providerId="ADAL" clId="{CF2E7A9F-70AD-43EA-8806-BECE3546EA6B}" dt="2025-07-10T15:27:06.764" v="713" actId="20577"/>
          <ac:spMkLst>
            <pc:docMk/>
            <pc:sldMk cId="1993652043" sldId="257"/>
            <ac:spMk id="2" creationId="{B2974940-2B42-E3CF-062F-06BD20DDA52C}"/>
          </ac:spMkLst>
        </pc:spChg>
        <pc:spChg chg="mod">
          <ac:chgData name="Laura Featherstone" userId="0872f404-e5c1-4fce-b2e6-17ae04f532c1" providerId="ADAL" clId="{CF2E7A9F-70AD-43EA-8806-BECE3546EA6B}" dt="2025-07-10T14:18:14.473" v="10" actId="20577"/>
          <ac:spMkLst>
            <pc:docMk/>
            <pc:sldMk cId="1993652043" sldId="257"/>
            <ac:spMk id="4" creationId="{A4A67B3B-5A47-13A5-DDAE-10EB2563F184}"/>
          </ac:spMkLst>
        </pc:spChg>
        <pc:spChg chg="mod">
          <ac:chgData name="Laura Featherstone" userId="0872f404-e5c1-4fce-b2e6-17ae04f532c1" providerId="ADAL" clId="{CF2E7A9F-70AD-43EA-8806-BECE3546EA6B}" dt="2025-07-10T14:21:59.911" v="251" actId="1035"/>
          <ac:spMkLst>
            <pc:docMk/>
            <pc:sldMk cId="1993652043" sldId="257"/>
            <ac:spMk id="5" creationId="{7152BCB1-B134-AF9E-6B9E-8D590223E4D1}"/>
          </ac:spMkLst>
        </pc:spChg>
        <pc:spChg chg="mod">
          <ac:chgData name="Laura Featherstone" userId="0872f404-e5c1-4fce-b2e6-17ae04f532c1" providerId="ADAL" clId="{CF2E7A9F-70AD-43EA-8806-BECE3546EA6B}" dt="2025-07-10T15:30:44.281" v="1040" actId="114"/>
          <ac:spMkLst>
            <pc:docMk/>
            <pc:sldMk cId="1993652043" sldId="257"/>
            <ac:spMk id="12" creationId="{16C6A8C8-9E19-2DA0-28B8-B88EE33D5ECD}"/>
          </ac:spMkLst>
        </pc:spChg>
        <pc:graphicFrameChg chg="mod modGraphic">
          <ac:chgData name="Laura Featherstone" userId="0872f404-e5c1-4fce-b2e6-17ae04f532c1" providerId="ADAL" clId="{CF2E7A9F-70AD-43EA-8806-BECE3546EA6B}" dt="2025-07-10T14:25:11.904" v="353" actId="20577"/>
          <ac:graphicFrameMkLst>
            <pc:docMk/>
            <pc:sldMk cId="1993652043" sldId="257"/>
            <ac:graphicFrameMk id="3" creationId="{B33A51D1-5210-7F46-06E5-D3038461A871}"/>
          </ac:graphicFrameMkLst>
        </pc:graphicFrameChg>
      </pc:sldChg>
    </pc:docChg>
  </pc:docChgLst>
  <pc:docChgLst>
    <pc:chgData clId="Web-{31D15559-F796-AF4B-ED6A-E051C7ADE1B3}"/>
    <pc:docChg chg="modSld">
      <pc:chgData name="" userId="" providerId="" clId="Web-{31D15559-F796-AF4B-ED6A-E051C7ADE1B3}" dt="2025-07-10T19:57:55.266" v="0" actId="1076"/>
      <pc:docMkLst>
        <pc:docMk/>
      </pc:docMkLst>
      <pc:sldChg chg="modSp">
        <pc:chgData name="" userId="" providerId="" clId="Web-{31D15559-F796-AF4B-ED6A-E051C7ADE1B3}" dt="2025-07-10T19:57:55.266" v="0" actId="1076"/>
        <pc:sldMkLst>
          <pc:docMk/>
          <pc:sldMk cId="1993652043" sldId="257"/>
        </pc:sldMkLst>
        <pc:spChg chg="mod">
          <ac:chgData name="" userId="" providerId="" clId="Web-{31D15559-F796-AF4B-ED6A-E051C7ADE1B3}" dt="2025-07-10T19:57:55.266" v="0" actId="1076"/>
          <ac:spMkLst>
            <pc:docMk/>
            <pc:sldMk cId="1993652043" sldId="257"/>
            <ac:spMk id="12" creationId="{16C6A8C8-9E19-2DA0-28B8-B88EE33D5ECD}"/>
          </ac:spMkLst>
        </pc:spChg>
      </pc:sldChg>
    </pc:docChg>
  </pc:docChgLst>
  <pc:docChgLst>
    <pc:chgData name="Laura Featherstone" userId="S::lfeatherstone@stmichaels.bhcet.org.uk::0872f404-e5c1-4fce-b2e6-17ae04f532c1" providerId="AD" clId="Web-{9FEF0C1A-DFDF-DAAD-8D19-9B27FDE72B88}"/>
    <pc:docChg chg="modSld">
      <pc:chgData name="Laura Featherstone" userId="S::lfeatherstone@stmichaels.bhcet.org.uk::0872f404-e5c1-4fce-b2e6-17ae04f532c1" providerId="AD" clId="Web-{9FEF0C1A-DFDF-DAAD-8D19-9B27FDE72B88}" dt="2025-07-10T19:33:52.357" v="142"/>
      <pc:docMkLst>
        <pc:docMk/>
      </pc:docMkLst>
      <pc:sldChg chg="modSp">
        <pc:chgData name="Laura Featherstone" userId="S::lfeatherstone@stmichaels.bhcet.org.uk::0872f404-e5c1-4fce-b2e6-17ae04f532c1" providerId="AD" clId="Web-{9FEF0C1A-DFDF-DAAD-8D19-9B27FDE72B88}" dt="2025-07-10T19:33:52.357" v="142"/>
        <pc:sldMkLst>
          <pc:docMk/>
          <pc:sldMk cId="1993652043" sldId="257"/>
        </pc:sldMkLst>
        <pc:spChg chg="mod">
          <ac:chgData name="Laura Featherstone" userId="S::lfeatherstone@stmichaels.bhcet.org.uk::0872f404-e5c1-4fce-b2e6-17ae04f532c1" providerId="AD" clId="Web-{9FEF0C1A-DFDF-DAAD-8D19-9B27FDE72B88}" dt="2025-07-10T19:32:02.119" v="8" actId="20577"/>
          <ac:spMkLst>
            <pc:docMk/>
            <pc:sldMk cId="1993652043" sldId="257"/>
            <ac:spMk id="6" creationId="{F063A9E9-D6C0-8890-31B9-369B52007A9B}"/>
          </ac:spMkLst>
        </pc:spChg>
        <pc:spChg chg="mod">
          <ac:chgData name="Laura Featherstone" userId="S::lfeatherstone@stmichaels.bhcet.org.uk::0872f404-e5c1-4fce-b2e6-17ae04f532c1" providerId="AD" clId="Web-{9FEF0C1A-DFDF-DAAD-8D19-9B27FDE72B88}" dt="2025-07-10T19:31:45.884" v="5" actId="1076"/>
          <ac:spMkLst>
            <pc:docMk/>
            <pc:sldMk cId="1993652043" sldId="257"/>
            <ac:spMk id="7" creationId="{1277C654-5199-E602-6DA5-345D636E410E}"/>
          </ac:spMkLst>
        </pc:spChg>
        <pc:spChg chg="mod">
          <ac:chgData name="Laura Featherstone" userId="S::lfeatherstone@stmichaels.bhcet.org.uk::0872f404-e5c1-4fce-b2e6-17ae04f532c1" providerId="AD" clId="Web-{9FEF0C1A-DFDF-DAAD-8D19-9B27FDE72B88}" dt="2025-07-10T19:31:29.118" v="3" actId="20577"/>
          <ac:spMkLst>
            <pc:docMk/>
            <pc:sldMk cId="1993652043" sldId="257"/>
            <ac:spMk id="12" creationId="{16C6A8C8-9E19-2DA0-28B8-B88EE33D5ECD}"/>
          </ac:spMkLst>
        </pc:spChg>
        <pc:graphicFrameChg chg="mod modGraphic">
          <ac:chgData name="Laura Featherstone" userId="S::lfeatherstone@stmichaels.bhcet.org.uk::0872f404-e5c1-4fce-b2e6-17ae04f532c1" providerId="AD" clId="Web-{9FEF0C1A-DFDF-DAAD-8D19-9B27FDE72B88}" dt="2025-07-10T19:33:52.357" v="142"/>
          <ac:graphicFrameMkLst>
            <pc:docMk/>
            <pc:sldMk cId="1993652043" sldId="257"/>
            <ac:graphicFrameMk id="3" creationId="{B33A51D1-5210-7F46-06E5-D3038461A871}"/>
          </ac:graphicFrameMkLst>
        </pc:graphicFrame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24151D28-7FCC-4C78-B4CF-DB31790A0177}" type="datetimeFigureOut">
              <a:rPr lang="en-GB" smtClean="0"/>
              <a:t>10/07/2025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D5E5AB3-732D-44FB-858D-F8C0B1F9B00E}" type="slidenum">
              <a:rPr lang="en-GB" smtClean="0"/>
              <a:t>‹#›</a:t>
            </a:fld>
            <a:endParaRPr lang="en-GB"/>
          </a:p>
        </p:txBody>
      </p:sp>
    </p:spTree>
    <p:extLst>
      <p:ext uri="{BB962C8B-B14F-4D97-AF65-F5344CB8AC3E}">
        <p14:creationId xmlns:p14="http://schemas.microsoft.com/office/powerpoint/2010/main" val="25253328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4151D28-7FCC-4C78-B4CF-DB31790A0177}" type="datetimeFigureOut">
              <a:rPr lang="en-GB" smtClean="0"/>
              <a:t>10/07/2025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D5E5AB3-732D-44FB-858D-F8C0B1F9B00E}" type="slidenum">
              <a:rPr lang="en-GB" smtClean="0"/>
              <a:t>‹#›</a:t>
            </a:fld>
            <a:endParaRPr lang="en-GB"/>
          </a:p>
        </p:txBody>
      </p:sp>
    </p:spTree>
    <p:extLst>
      <p:ext uri="{BB962C8B-B14F-4D97-AF65-F5344CB8AC3E}">
        <p14:creationId xmlns:p14="http://schemas.microsoft.com/office/powerpoint/2010/main" val="38985692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4151D28-7FCC-4C78-B4CF-DB31790A0177}" type="datetimeFigureOut">
              <a:rPr lang="en-GB" smtClean="0"/>
              <a:t>10/07/2025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D5E5AB3-732D-44FB-858D-F8C0B1F9B00E}" type="slidenum">
              <a:rPr lang="en-GB" smtClean="0"/>
              <a:t>‹#›</a:t>
            </a:fld>
            <a:endParaRPr lang="en-GB"/>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a:ln w="3175" cmpd="sng">
                  <a:noFill/>
                </a:ln>
                <a:solidFill>
                  <a:schemeClr val="accent1">
                    <a:lumMod val="60000"/>
                    <a:lumOff val="40000"/>
                  </a:schemeClr>
                </a:solidFill>
                <a:latin typeface="Arial"/>
              </a:rPr>
              <a:t>”</a:t>
            </a:r>
            <a:endParaRPr lang="en-US">
              <a:solidFill>
                <a:schemeClr val="accent1">
                  <a:lumMod val="60000"/>
                  <a:lumOff val="40000"/>
                </a:schemeClr>
              </a:solidFill>
              <a:latin typeface="Arial"/>
            </a:endParaRPr>
          </a:p>
        </p:txBody>
      </p:sp>
    </p:spTree>
    <p:extLst>
      <p:ext uri="{BB962C8B-B14F-4D97-AF65-F5344CB8AC3E}">
        <p14:creationId xmlns:p14="http://schemas.microsoft.com/office/powerpoint/2010/main" val="205672110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4151D28-7FCC-4C78-B4CF-DB31790A0177}" type="datetimeFigureOut">
              <a:rPr lang="en-GB" smtClean="0"/>
              <a:t>10/07/2025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D5E5AB3-732D-44FB-858D-F8C0B1F9B00E}" type="slidenum">
              <a:rPr lang="en-GB" smtClean="0"/>
              <a:t>‹#›</a:t>
            </a:fld>
            <a:endParaRPr lang="en-GB"/>
          </a:p>
        </p:txBody>
      </p:sp>
    </p:spTree>
    <p:extLst>
      <p:ext uri="{BB962C8B-B14F-4D97-AF65-F5344CB8AC3E}">
        <p14:creationId xmlns:p14="http://schemas.microsoft.com/office/powerpoint/2010/main" val="230294688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4151D28-7FCC-4C78-B4CF-DB31790A0177}" type="datetimeFigureOut">
              <a:rPr lang="en-GB" smtClean="0"/>
              <a:t>10/07/2025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D5E5AB3-732D-44FB-858D-F8C0B1F9B00E}" type="slidenum">
              <a:rPr lang="en-GB" smtClean="0"/>
              <a:t>‹#›</a:t>
            </a:fld>
            <a:endParaRPr lang="en-GB"/>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93291281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4151D28-7FCC-4C78-B4CF-DB31790A0177}" type="datetimeFigureOut">
              <a:rPr lang="en-GB" smtClean="0"/>
              <a:t>10/07/2025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D5E5AB3-732D-44FB-858D-F8C0B1F9B00E}" type="slidenum">
              <a:rPr lang="en-GB" smtClean="0"/>
              <a:t>‹#›</a:t>
            </a:fld>
            <a:endParaRPr lang="en-GB"/>
          </a:p>
        </p:txBody>
      </p:sp>
    </p:spTree>
    <p:extLst>
      <p:ext uri="{BB962C8B-B14F-4D97-AF65-F5344CB8AC3E}">
        <p14:creationId xmlns:p14="http://schemas.microsoft.com/office/powerpoint/2010/main" val="23066716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4151D28-7FCC-4C78-B4CF-DB31790A0177}" type="datetimeFigureOut">
              <a:rPr lang="en-GB" smtClean="0"/>
              <a:t>10/07/2025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D5E5AB3-732D-44FB-858D-F8C0B1F9B00E}" type="slidenum">
              <a:rPr lang="en-GB" smtClean="0"/>
              <a:t>‹#›</a:t>
            </a:fld>
            <a:endParaRPr lang="en-GB"/>
          </a:p>
        </p:txBody>
      </p:sp>
    </p:spTree>
    <p:extLst>
      <p:ext uri="{BB962C8B-B14F-4D97-AF65-F5344CB8AC3E}">
        <p14:creationId xmlns:p14="http://schemas.microsoft.com/office/powerpoint/2010/main" val="316610113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4151D28-7FCC-4C78-B4CF-DB31790A0177}" type="datetimeFigureOut">
              <a:rPr lang="en-GB" smtClean="0"/>
              <a:t>10/07/2025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D5E5AB3-732D-44FB-858D-F8C0B1F9B00E}" type="slidenum">
              <a:rPr lang="en-GB" smtClean="0"/>
              <a:t>‹#›</a:t>
            </a:fld>
            <a:endParaRPr lang="en-GB"/>
          </a:p>
        </p:txBody>
      </p:sp>
    </p:spTree>
    <p:extLst>
      <p:ext uri="{BB962C8B-B14F-4D97-AF65-F5344CB8AC3E}">
        <p14:creationId xmlns:p14="http://schemas.microsoft.com/office/powerpoint/2010/main" val="17420319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4151D28-7FCC-4C78-B4CF-DB31790A0177}" type="datetimeFigureOut">
              <a:rPr lang="en-GB" smtClean="0"/>
              <a:t>10/07/2025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D5E5AB3-732D-44FB-858D-F8C0B1F9B00E}" type="slidenum">
              <a:rPr lang="en-GB" smtClean="0"/>
              <a:t>‹#›</a:t>
            </a:fld>
            <a:endParaRPr lang="en-GB"/>
          </a:p>
        </p:txBody>
      </p:sp>
    </p:spTree>
    <p:extLst>
      <p:ext uri="{BB962C8B-B14F-4D97-AF65-F5344CB8AC3E}">
        <p14:creationId xmlns:p14="http://schemas.microsoft.com/office/powerpoint/2010/main" val="14612751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4151D28-7FCC-4C78-B4CF-DB31790A0177}" type="datetimeFigureOut">
              <a:rPr lang="en-GB" smtClean="0"/>
              <a:t>10/07/2025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D5E5AB3-732D-44FB-858D-F8C0B1F9B00E}" type="slidenum">
              <a:rPr lang="en-GB" smtClean="0"/>
              <a:t>‹#›</a:t>
            </a:fld>
            <a:endParaRPr lang="en-GB"/>
          </a:p>
        </p:txBody>
      </p:sp>
    </p:spTree>
    <p:extLst>
      <p:ext uri="{BB962C8B-B14F-4D97-AF65-F5344CB8AC3E}">
        <p14:creationId xmlns:p14="http://schemas.microsoft.com/office/powerpoint/2010/main" val="356010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24151D28-7FCC-4C78-B4CF-DB31790A0177}" type="datetimeFigureOut">
              <a:rPr lang="en-GB" smtClean="0"/>
              <a:t>10/07/2025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D5E5AB3-732D-44FB-858D-F8C0B1F9B00E}" type="slidenum">
              <a:rPr lang="en-GB" smtClean="0"/>
              <a:t>‹#›</a:t>
            </a:fld>
            <a:endParaRPr lang="en-GB"/>
          </a:p>
        </p:txBody>
      </p:sp>
    </p:spTree>
    <p:extLst>
      <p:ext uri="{BB962C8B-B14F-4D97-AF65-F5344CB8AC3E}">
        <p14:creationId xmlns:p14="http://schemas.microsoft.com/office/powerpoint/2010/main" val="461090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24151D28-7FCC-4C78-B4CF-DB31790A0177}" type="datetimeFigureOut">
              <a:rPr lang="en-GB" smtClean="0"/>
              <a:t>10/07/2025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BD5E5AB3-732D-44FB-858D-F8C0B1F9B00E}" type="slidenum">
              <a:rPr lang="en-GB" smtClean="0"/>
              <a:t>‹#›</a:t>
            </a:fld>
            <a:endParaRPr lang="en-GB"/>
          </a:p>
        </p:txBody>
      </p:sp>
    </p:spTree>
    <p:extLst>
      <p:ext uri="{BB962C8B-B14F-4D97-AF65-F5344CB8AC3E}">
        <p14:creationId xmlns:p14="http://schemas.microsoft.com/office/powerpoint/2010/main" val="21543579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p>
        </p:txBody>
      </p:sp>
      <p:sp>
        <p:nvSpPr>
          <p:cNvPr id="3" name="Date Placeholder 2"/>
          <p:cNvSpPr>
            <a:spLocks noGrp="1"/>
          </p:cNvSpPr>
          <p:nvPr>
            <p:ph type="dt" sz="half" idx="10"/>
          </p:nvPr>
        </p:nvSpPr>
        <p:spPr/>
        <p:txBody>
          <a:bodyPr/>
          <a:lstStyle/>
          <a:p>
            <a:fld id="{24151D28-7FCC-4C78-B4CF-DB31790A0177}" type="datetimeFigureOut">
              <a:rPr lang="en-GB" smtClean="0"/>
              <a:t>10/07/2025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BD5E5AB3-732D-44FB-858D-F8C0B1F9B00E}" type="slidenum">
              <a:rPr lang="en-GB" smtClean="0"/>
              <a:t>‹#›</a:t>
            </a:fld>
            <a:endParaRPr lang="en-GB"/>
          </a:p>
        </p:txBody>
      </p:sp>
    </p:spTree>
    <p:extLst>
      <p:ext uri="{BB962C8B-B14F-4D97-AF65-F5344CB8AC3E}">
        <p14:creationId xmlns:p14="http://schemas.microsoft.com/office/powerpoint/2010/main" val="41279796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4151D28-7FCC-4C78-B4CF-DB31790A0177}" type="datetimeFigureOut">
              <a:rPr lang="en-GB" smtClean="0"/>
              <a:t>10/07/2025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BD5E5AB3-732D-44FB-858D-F8C0B1F9B00E}" type="slidenum">
              <a:rPr lang="en-GB" smtClean="0"/>
              <a:t>‹#›</a:t>
            </a:fld>
            <a:endParaRPr lang="en-GB"/>
          </a:p>
        </p:txBody>
      </p:sp>
    </p:spTree>
    <p:extLst>
      <p:ext uri="{BB962C8B-B14F-4D97-AF65-F5344CB8AC3E}">
        <p14:creationId xmlns:p14="http://schemas.microsoft.com/office/powerpoint/2010/main" val="17775803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24151D28-7FCC-4C78-B4CF-DB31790A0177}" type="datetimeFigureOut">
              <a:rPr lang="en-GB" smtClean="0"/>
              <a:t>10/07/2025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D5E5AB3-732D-44FB-858D-F8C0B1F9B00E}" type="slidenum">
              <a:rPr lang="en-GB" smtClean="0"/>
              <a:t>‹#›</a:t>
            </a:fld>
            <a:endParaRPr lang="en-GB"/>
          </a:p>
        </p:txBody>
      </p:sp>
    </p:spTree>
    <p:extLst>
      <p:ext uri="{BB962C8B-B14F-4D97-AF65-F5344CB8AC3E}">
        <p14:creationId xmlns:p14="http://schemas.microsoft.com/office/powerpoint/2010/main" val="20751376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4151D28-7FCC-4C78-B4CF-DB31790A0177}" type="datetimeFigureOut">
              <a:rPr lang="en-GB" smtClean="0"/>
              <a:t>10/07/2025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D5E5AB3-732D-44FB-858D-F8C0B1F9B00E}" type="slidenum">
              <a:rPr lang="en-GB" smtClean="0"/>
              <a:t>‹#›</a:t>
            </a:fld>
            <a:endParaRPr lang="en-GB"/>
          </a:p>
        </p:txBody>
      </p:sp>
    </p:spTree>
    <p:extLst>
      <p:ext uri="{BB962C8B-B14F-4D97-AF65-F5344CB8AC3E}">
        <p14:creationId xmlns:p14="http://schemas.microsoft.com/office/powerpoint/2010/main" val="12554831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24151D28-7FCC-4C78-B4CF-DB31790A0177}" type="datetimeFigureOut">
              <a:rPr lang="en-GB" smtClean="0"/>
              <a:t>10/07/2025</a:t>
            </a:fld>
            <a:endParaRPr lang="en-GB"/>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BD5E5AB3-732D-44FB-858D-F8C0B1F9B00E}" type="slidenum">
              <a:rPr lang="en-GB" smtClean="0"/>
              <a:t>‹#›</a:t>
            </a:fld>
            <a:endParaRPr lang="en-GB"/>
          </a:p>
        </p:txBody>
      </p:sp>
    </p:spTree>
    <p:extLst>
      <p:ext uri="{BB962C8B-B14F-4D97-AF65-F5344CB8AC3E}">
        <p14:creationId xmlns:p14="http://schemas.microsoft.com/office/powerpoint/2010/main" val="298522819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A4A67B3B-5A47-13A5-DDAE-10EB2563F184}"/>
              </a:ext>
            </a:extLst>
          </p:cNvPr>
          <p:cNvSpPr txBox="1"/>
          <p:nvPr/>
        </p:nvSpPr>
        <p:spPr>
          <a:xfrm>
            <a:off x="3092015" y="50905"/>
            <a:ext cx="5540257" cy="362209"/>
          </a:xfrm>
          <a:prstGeom prst="rect">
            <a:avLst/>
          </a:prstGeom>
        </p:spPr>
        <p:style>
          <a:lnRef idx="2">
            <a:schemeClr val="dk1"/>
          </a:lnRef>
          <a:fillRef idx="1">
            <a:schemeClr val="lt1"/>
          </a:fillRef>
          <a:effectRef idx="0">
            <a:schemeClr val="dk1"/>
          </a:effectRef>
          <a:fontRef idx="minor">
            <a:schemeClr val="dk1"/>
          </a:fontRef>
        </p:style>
        <p:txBody>
          <a:bodyPr wrap="square" lIns="63305" tIns="31652" rIns="63305" bIns="31652" rtlCol="0" anchor="t">
            <a:spAutoFit/>
          </a:bodyPr>
          <a:lstStyle/>
          <a:p>
            <a:r>
              <a:rPr lang="en-GB" sz="950" b="1" dirty="0">
                <a:latin typeface="Century Gothic"/>
              </a:rPr>
              <a:t>Subject:    </a:t>
            </a:r>
            <a:r>
              <a:rPr lang="en-GB" sz="950" dirty="0">
                <a:latin typeface="Century Gothic"/>
              </a:rPr>
              <a:t>Geography Year 9</a:t>
            </a:r>
            <a:r>
              <a:rPr lang="en-GB" sz="950" b="1" dirty="0">
                <a:latin typeface="Century Gothic"/>
              </a:rPr>
              <a:t>                  Term:  </a:t>
            </a:r>
            <a:r>
              <a:rPr lang="en-GB" sz="950" dirty="0">
                <a:latin typeface="Century Gothic"/>
              </a:rPr>
              <a:t>Summer</a:t>
            </a:r>
            <a:endParaRPr lang="en-GB" sz="969" dirty="0">
              <a:latin typeface="Century Gothic"/>
            </a:endParaRPr>
          </a:p>
          <a:p>
            <a:r>
              <a:rPr lang="en-GB" sz="950" b="1" dirty="0">
                <a:latin typeface="Century Gothic"/>
              </a:rPr>
              <a:t>Assessment: </a:t>
            </a:r>
            <a:r>
              <a:rPr lang="en-GB" sz="950" dirty="0">
                <a:latin typeface="Century Gothic"/>
              </a:rPr>
              <a:t>    End of Year                       </a:t>
            </a:r>
            <a:r>
              <a:rPr lang="en-GB" sz="950" b="1" dirty="0">
                <a:latin typeface="Century Gothic"/>
                <a:ea typeface="Calibri"/>
                <a:cs typeface="Times New Roman"/>
              </a:rPr>
              <a:t>Length of  Assessment: </a:t>
            </a:r>
            <a:r>
              <a:rPr lang="en-GB" sz="950" b="1" dirty="0">
                <a:latin typeface="Century Gothic"/>
              </a:rPr>
              <a:t>  </a:t>
            </a:r>
            <a:r>
              <a:rPr lang="en-GB" sz="950" dirty="0">
                <a:latin typeface="Century Gothic"/>
              </a:rPr>
              <a:t>30 marks</a:t>
            </a:r>
            <a:endParaRPr lang="en-GB" sz="969" dirty="0">
              <a:latin typeface="Century Gothic"/>
            </a:endParaRPr>
          </a:p>
        </p:txBody>
      </p:sp>
      <p:sp>
        <p:nvSpPr>
          <p:cNvPr id="5" name="TextBox 4">
            <a:extLst>
              <a:ext uri="{FF2B5EF4-FFF2-40B4-BE49-F238E27FC236}">
                <a16:creationId xmlns:a16="http://schemas.microsoft.com/office/drawing/2014/main" id="{7152BCB1-B134-AF9E-6B9E-8D590223E4D1}"/>
              </a:ext>
            </a:extLst>
          </p:cNvPr>
          <p:cNvSpPr txBox="1"/>
          <p:nvPr/>
        </p:nvSpPr>
        <p:spPr>
          <a:xfrm>
            <a:off x="71426" y="427636"/>
            <a:ext cx="5532420" cy="1087279"/>
          </a:xfrm>
          <a:prstGeom prst="rect">
            <a:avLst/>
          </a:prstGeom>
        </p:spPr>
        <p:style>
          <a:lnRef idx="2">
            <a:schemeClr val="dk1"/>
          </a:lnRef>
          <a:fillRef idx="1">
            <a:schemeClr val="lt1"/>
          </a:fillRef>
          <a:effectRef idx="0">
            <a:schemeClr val="dk1"/>
          </a:effectRef>
          <a:fontRef idx="minor">
            <a:schemeClr val="dk1"/>
          </a:fontRef>
        </p:style>
        <p:txBody>
          <a:bodyPr wrap="square" lIns="63305" tIns="31652" rIns="63305" bIns="31652" rtlCol="0" anchor="t">
            <a:spAutoFit/>
          </a:bodyPr>
          <a:lstStyle/>
          <a:p>
            <a:r>
              <a:rPr lang="en-GB" sz="950" b="1" u="sng" dirty="0">
                <a:latin typeface="Century Gothic"/>
              </a:rPr>
              <a:t>Information about this Assessment:</a:t>
            </a:r>
            <a:endParaRPr lang="en-GB" sz="969" b="1" u="sng" dirty="0">
              <a:latin typeface="Century Gothic"/>
            </a:endParaRPr>
          </a:p>
          <a:p>
            <a:r>
              <a:rPr lang="en-GB" sz="950" b="1" u="sng" dirty="0">
                <a:latin typeface="Century Gothic"/>
              </a:rPr>
              <a:t>Areas assessed:</a:t>
            </a:r>
            <a:endParaRPr lang="en-GB" sz="969" b="1" u="sng" dirty="0">
              <a:latin typeface="Century Gothic"/>
            </a:endParaRPr>
          </a:p>
          <a:p>
            <a:pPr marL="228600" indent="-228600">
              <a:buAutoNum type="arabicParenR"/>
            </a:pPr>
            <a:r>
              <a:rPr lang="en-GB" sz="950" b="1" u="sng" dirty="0">
                <a:latin typeface="Century Gothic"/>
              </a:rPr>
              <a:t>Biomes and Ecosystems</a:t>
            </a:r>
          </a:p>
          <a:p>
            <a:pPr marL="228600" indent="-228600">
              <a:buAutoNum type="arabicParenR"/>
            </a:pPr>
            <a:r>
              <a:rPr lang="en-GB" sz="950" b="1" u="sng" dirty="0">
                <a:latin typeface="Century Gothic"/>
              </a:rPr>
              <a:t>Tropical Rainforests</a:t>
            </a:r>
          </a:p>
          <a:p>
            <a:pPr marL="228600" indent="-228600">
              <a:buAutoNum type="arabicParenR"/>
            </a:pPr>
            <a:r>
              <a:rPr lang="en-GB" sz="950" b="1" u="sng" dirty="0">
                <a:latin typeface="Century Gothic"/>
              </a:rPr>
              <a:t>Cold Environments</a:t>
            </a:r>
          </a:p>
          <a:p>
            <a:pPr marL="228600" indent="-228600">
              <a:buAutoNum type="arabicParenR"/>
            </a:pPr>
            <a:r>
              <a:rPr lang="en-GB" sz="950" b="1" u="sng" dirty="0">
                <a:latin typeface="Century Gothic"/>
              </a:rPr>
              <a:t>Living in Rio</a:t>
            </a:r>
          </a:p>
          <a:p>
            <a:pPr marL="228600" indent="-228600">
              <a:buAutoNum type="arabicParenR"/>
            </a:pPr>
            <a:r>
              <a:rPr lang="en-GB" sz="950" b="1" u="sng" dirty="0">
                <a:latin typeface="Century Gothic"/>
              </a:rPr>
              <a:t>Living in the UK</a:t>
            </a:r>
          </a:p>
        </p:txBody>
      </p:sp>
      <p:sp>
        <p:nvSpPr>
          <p:cNvPr id="6" name="TextBox 5">
            <a:extLst>
              <a:ext uri="{FF2B5EF4-FFF2-40B4-BE49-F238E27FC236}">
                <a16:creationId xmlns:a16="http://schemas.microsoft.com/office/drawing/2014/main" id="{F063A9E9-D6C0-8890-31B9-369B52007A9B}"/>
              </a:ext>
            </a:extLst>
          </p:cNvPr>
          <p:cNvSpPr txBox="1"/>
          <p:nvPr/>
        </p:nvSpPr>
        <p:spPr>
          <a:xfrm>
            <a:off x="79753" y="1495804"/>
            <a:ext cx="5528571" cy="4672620"/>
          </a:xfrm>
          <a:prstGeom prst="rect">
            <a:avLst/>
          </a:prstGeom>
        </p:spPr>
        <p:style>
          <a:lnRef idx="2">
            <a:schemeClr val="dk1"/>
          </a:lnRef>
          <a:fillRef idx="1">
            <a:schemeClr val="lt1"/>
          </a:fillRef>
          <a:effectRef idx="0">
            <a:schemeClr val="dk1"/>
          </a:effectRef>
          <a:fontRef idx="minor">
            <a:schemeClr val="dk1"/>
          </a:fontRef>
        </p:style>
        <p:txBody>
          <a:bodyPr wrap="square" lIns="63305" tIns="31652" rIns="63305" bIns="31652" rtlCol="0" anchor="t">
            <a:spAutoFit/>
          </a:bodyPr>
          <a:lstStyle/>
          <a:p>
            <a:r>
              <a:rPr lang="en-GB" sz="950" b="1" u="sng" dirty="0">
                <a:latin typeface="Century Gothic"/>
              </a:rPr>
              <a:t>What do I need to revise for this assessment?</a:t>
            </a:r>
          </a:p>
          <a:p>
            <a:endParaRPr lang="en-GB" sz="950" b="1" u="sng" dirty="0">
              <a:latin typeface="Century Gothic"/>
            </a:endParaRPr>
          </a:p>
          <a:p>
            <a:endParaRPr lang="en-GB" sz="950" b="1" u="sng" dirty="0">
              <a:latin typeface="Century Gothic"/>
            </a:endParaRPr>
          </a:p>
          <a:p>
            <a:endParaRPr lang="en-GB" sz="950" b="1" u="sng" dirty="0">
              <a:latin typeface="Century Gothic"/>
            </a:endParaRPr>
          </a:p>
          <a:p>
            <a:endParaRPr lang="en-GB" sz="950" b="1" u="sng" dirty="0">
              <a:latin typeface="Century Gothic"/>
            </a:endParaRPr>
          </a:p>
          <a:p>
            <a:endParaRPr lang="en-GB" sz="969" dirty="0">
              <a:latin typeface="Gill Sans MT"/>
            </a:endParaRPr>
          </a:p>
          <a:p>
            <a:endParaRPr lang="en-GB" sz="969" dirty="0">
              <a:latin typeface="Gill Sans MT"/>
            </a:endParaRPr>
          </a:p>
          <a:p>
            <a:endParaRPr lang="en-GB" sz="969" dirty="0">
              <a:latin typeface="Gill Sans MT"/>
            </a:endParaRPr>
          </a:p>
          <a:p>
            <a:endParaRPr lang="en-GB" sz="969" dirty="0">
              <a:latin typeface="Gill Sans MT"/>
            </a:endParaRPr>
          </a:p>
          <a:p>
            <a:endParaRPr lang="en-GB" sz="969" dirty="0">
              <a:latin typeface="Gill Sans MT"/>
            </a:endParaRPr>
          </a:p>
          <a:p>
            <a:endParaRPr lang="en-GB" sz="969" dirty="0">
              <a:latin typeface="Gill Sans MT"/>
            </a:endParaRPr>
          </a:p>
          <a:p>
            <a:endParaRPr lang="en-GB" sz="969" dirty="0">
              <a:latin typeface="Gill Sans MT"/>
            </a:endParaRPr>
          </a:p>
          <a:p>
            <a:endParaRPr lang="en-GB" sz="969" dirty="0">
              <a:latin typeface="Gill Sans MT"/>
            </a:endParaRPr>
          </a:p>
          <a:p>
            <a:endParaRPr lang="en-GB" sz="969" dirty="0">
              <a:latin typeface="Gill Sans MT"/>
            </a:endParaRPr>
          </a:p>
          <a:p>
            <a:endParaRPr lang="en-GB" sz="969" dirty="0">
              <a:latin typeface="Gill Sans MT"/>
            </a:endParaRPr>
          </a:p>
          <a:p>
            <a:endParaRPr lang="en-GB" sz="969" dirty="0">
              <a:latin typeface="Gill Sans MT"/>
            </a:endParaRPr>
          </a:p>
          <a:p>
            <a:endParaRPr lang="en-GB" sz="969" dirty="0">
              <a:latin typeface="Gill Sans MT"/>
            </a:endParaRPr>
          </a:p>
          <a:p>
            <a:endParaRPr lang="en-GB" sz="969" dirty="0">
              <a:latin typeface="Gill Sans MT"/>
            </a:endParaRPr>
          </a:p>
          <a:p>
            <a:endParaRPr lang="en-GB" sz="969" dirty="0">
              <a:latin typeface="Gill Sans MT"/>
            </a:endParaRPr>
          </a:p>
          <a:p>
            <a:endParaRPr lang="en-GB" sz="969" dirty="0">
              <a:latin typeface="Gill Sans MT"/>
            </a:endParaRPr>
          </a:p>
          <a:p>
            <a:endParaRPr lang="en-GB" sz="969" dirty="0">
              <a:latin typeface="Gill Sans MT"/>
            </a:endParaRPr>
          </a:p>
          <a:p>
            <a:endParaRPr lang="en-GB" sz="969" dirty="0">
              <a:latin typeface="Gill Sans MT"/>
            </a:endParaRPr>
          </a:p>
          <a:p>
            <a:endParaRPr lang="en-GB" sz="969" dirty="0">
              <a:latin typeface="Gill Sans MT"/>
            </a:endParaRPr>
          </a:p>
          <a:p>
            <a:endParaRPr lang="en-GB" sz="969" dirty="0">
              <a:latin typeface="Gill Sans MT"/>
            </a:endParaRPr>
          </a:p>
          <a:p>
            <a:endParaRPr lang="en-GB" sz="969" dirty="0">
              <a:latin typeface="Gill Sans MT"/>
            </a:endParaRPr>
          </a:p>
          <a:p>
            <a:endParaRPr lang="en-GB" sz="969" dirty="0">
              <a:latin typeface="Gill Sans MT"/>
            </a:endParaRPr>
          </a:p>
          <a:p>
            <a:endParaRPr lang="en-GB" sz="969" dirty="0">
              <a:latin typeface="Gill Sans MT"/>
            </a:endParaRPr>
          </a:p>
          <a:p>
            <a:endParaRPr lang="en-GB" sz="969" dirty="0">
              <a:latin typeface="Gill Sans MT"/>
            </a:endParaRPr>
          </a:p>
          <a:p>
            <a:endParaRPr lang="en-GB" sz="969" dirty="0">
              <a:latin typeface="Gill Sans MT"/>
            </a:endParaRPr>
          </a:p>
          <a:p>
            <a:endParaRPr lang="en-GB" sz="969" dirty="0">
              <a:latin typeface="Gill Sans MT"/>
            </a:endParaRPr>
          </a:p>
          <a:p>
            <a:endParaRPr lang="en-GB" sz="969" dirty="0">
              <a:latin typeface="Gill Sans MT"/>
            </a:endParaRPr>
          </a:p>
        </p:txBody>
      </p:sp>
      <p:sp>
        <p:nvSpPr>
          <p:cNvPr id="7" name="TextBox 6">
            <a:extLst>
              <a:ext uri="{FF2B5EF4-FFF2-40B4-BE49-F238E27FC236}">
                <a16:creationId xmlns:a16="http://schemas.microsoft.com/office/drawing/2014/main" id="{1277C654-5199-E602-6DA5-345D636E410E}"/>
              </a:ext>
            </a:extLst>
          </p:cNvPr>
          <p:cNvSpPr txBox="1"/>
          <p:nvPr/>
        </p:nvSpPr>
        <p:spPr>
          <a:xfrm>
            <a:off x="72091" y="6058717"/>
            <a:ext cx="5515273" cy="802004"/>
          </a:xfrm>
          <a:prstGeom prst="rect">
            <a:avLst/>
          </a:prstGeom>
        </p:spPr>
        <p:style>
          <a:lnRef idx="2">
            <a:schemeClr val="dk1"/>
          </a:lnRef>
          <a:fillRef idx="1">
            <a:schemeClr val="lt1"/>
          </a:fillRef>
          <a:effectRef idx="0">
            <a:schemeClr val="dk1"/>
          </a:effectRef>
          <a:fontRef idx="minor">
            <a:schemeClr val="dk1"/>
          </a:fontRef>
        </p:style>
        <p:txBody>
          <a:bodyPr wrap="square" lIns="63305" tIns="31652" rIns="63305" bIns="31652" rtlCol="0" anchor="t">
            <a:spAutoFit/>
          </a:bodyPr>
          <a:lstStyle/>
          <a:p>
            <a:r>
              <a:rPr lang="en-GB" sz="950" b="1" u="sng" dirty="0">
                <a:latin typeface="Century Gothic"/>
              </a:rPr>
              <a:t>Where can I find help with revision?</a:t>
            </a:r>
          </a:p>
          <a:p>
            <a:endParaRPr lang="en-GB" sz="969" b="1" u="sng">
              <a:latin typeface="Century Gothic"/>
            </a:endParaRPr>
          </a:p>
          <a:p>
            <a:pPr marL="228600" indent="-228600">
              <a:buAutoNum type="arabicParenR"/>
            </a:pPr>
            <a:r>
              <a:rPr lang="en-GB" sz="950" u="sng" dirty="0">
                <a:latin typeface="Century Gothic"/>
              </a:rPr>
              <a:t>Your exercise books contain all the information to help you revise</a:t>
            </a:r>
          </a:p>
          <a:p>
            <a:pPr marL="228600" indent="-228600">
              <a:buAutoNum type="arabicParenR"/>
            </a:pPr>
            <a:r>
              <a:rPr lang="en-GB" sz="950" u="sng" dirty="0">
                <a:latin typeface="Century Gothic"/>
              </a:rPr>
              <a:t>Your class team</a:t>
            </a:r>
          </a:p>
          <a:p>
            <a:pPr marL="228600" indent="-228600">
              <a:buAutoNum type="arabicParenR"/>
            </a:pPr>
            <a:r>
              <a:rPr lang="en-GB" sz="950" u="sng" dirty="0">
                <a:latin typeface="Century Gothic"/>
              </a:rPr>
              <a:t>BBC Bitesize</a:t>
            </a:r>
          </a:p>
        </p:txBody>
      </p:sp>
      <p:sp>
        <p:nvSpPr>
          <p:cNvPr id="2" name="TextBox 1">
            <a:extLst>
              <a:ext uri="{FF2B5EF4-FFF2-40B4-BE49-F238E27FC236}">
                <a16:creationId xmlns:a16="http://schemas.microsoft.com/office/drawing/2014/main" id="{B2974940-2B42-E3CF-062F-06BD20DDA52C}"/>
              </a:ext>
            </a:extLst>
          </p:cNvPr>
          <p:cNvSpPr txBox="1"/>
          <p:nvPr/>
        </p:nvSpPr>
        <p:spPr>
          <a:xfrm>
            <a:off x="4648199" y="405245"/>
            <a:ext cx="1139519" cy="6497478"/>
          </a:xfrm>
          <a:prstGeom prst="rect">
            <a:avLst/>
          </a:prstGeom>
          <a:ln>
            <a:solidFill>
              <a:schemeClr val="tx1"/>
            </a:solidFill>
          </a:ln>
        </p:spPr>
        <p:style>
          <a:lnRef idx="2">
            <a:schemeClr val="accent1"/>
          </a:lnRef>
          <a:fillRef idx="1">
            <a:schemeClr val="lt1"/>
          </a:fillRef>
          <a:effectRef idx="0">
            <a:schemeClr val="accent1"/>
          </a:effectRef>
          <a:fontRef idx="minor">
            <a:schemeClr val="dk1"/>
          </a:fontRef>
        </p:style>
        <p:txBody>
          <a:bodyPr rot="0" spcFirstLastPara="0" vertOverflow="overflow" horzOverflow="overflow" vert="horz" wrap="square" lIns="63305" tIns="31652" rIns="63305" bIns="31652" numCol="1" spcCol="0" rtlCol="0" fromWordArt="0" anchor="t" anchorCtr="0" forceAA="0" compatLnSpc="1">
            <a:prstTxWarp prst="textNoShape">
              <a:avLst/>
            </a:prstTxWarp>
            <a:spAutoFit/>
          </a:bodyPr>
          <a:lstStyle/>
          <a:p>
            <a:r>
              <a:rPr lang="en-US" sz="1000" b="1" dirty="0">
                <a:latin typeface="Century Gothic"/>
              </a:rPr>
              <a:t>Must know </a:t>
            </a:r>
            <a:r>
              <a:rPr lang="en-US" sz="1000" dirty="0">
                <a:latin typeface="Century Gothic"/>
              </a:rPr>
              <a:t>Key words:</a:t>
            </a:r>
          </a:p>
          <a:p>
            <a:endParaRPr lang="en-US" sz="1000" dirty="0">
              <a:latin typeface="Century Gothic"/>
            </a:endParaRPr>
          </a:p>
          <a:p>
            <a:pPr>
              <a:lnSpc>
                <a:spcPct val="150000"/>
              </a:lnSpc>
            </a:pPr>
            <a:r>
              <a:rPr lang="en-US" sz="1000" b="1" dirty="0">
                <a:latin typeface="Century Gothic"/>
              </a:rPr>
              <a:t>Adaptation</a:t>
            </a:r>
          </a:p>
          <a:p>
            <a:pPr>
              <a:lnSpc>
                <a:spcPct val="150000"/>
              </a:lnSpc>
            </a:pPr>
            <a:r>
              <a:rPr lang="en-US" sz="1000" b="1" dirty="0">
                <a:latin typeface="Century Gothic"/>
              </a:rPr>
              <a:t>Biome</a:t>
            </a:r>
          </a:p>
          <a:p>
            <a:pPr>
              <a:lnSpc>
                <a:spcPct val="150000"/>
              </a:lnSpc>
            </a:pPr>
            <a:r>
              <a:rPr lang="en-US" sz="1000" b="1" dirty="0">
                <a:latin typeface="Century Gothic"/>
              </a:rPr>
              <a:t>Cause</a:t>
            </a:r>
          </a:p>
          <a:p>
            <a:pPr>
              <a:lnSpc>
                <a:spcPct val="150000"/>
              </a:lnSpc>
            </a:pPr>
            <a:r>
              <a:rPr lang="en-US" sz="1000" b="1" dirty="0">
                <a:latin typeface="Century Gothic"/>
              </a:rPr>
              <a:t>Consumer</a:t>
            </a:r>
          </a:p>
          <a:p>
            <a:pPr>
              <a:lnSpc>
                <a:spcPct val="150000"/>
              </a:lnSpc>
            </a:pPr>
            <a:r>
              <a:rPr lang="en-US" sz="1000" b="1" dirty="0">
                <a:latin typeface="Century Gothic"/>
              </a:rPr>
              <a:t>Challenges</a:t>
            </a:r>
          </a:p>
          <a:p>
            <a:pPr>
              <a:lnSpc>
                <a:spcPct val="150000"/>
              </a:lnSpc>
            </a:pPr>
            <a:r>
              <a:rPr lang="en-US" sz="1000" b="1" dirty="0">
                <a:latin typeface="Century Gothic"/>
              </a:rPr>
              <a:t>Decomposer</a:t>
            </a:r>
          </a:p>
          <a:p>
            <a:pPr>
              <a:lnSpc>
                <a:spcPct val="150000"/>
              </a:lnSpc>
            </a:pPr>
            <a:r>
              <a:rPr lang="en-US" sz="1000" b="1" dirty="0">
                <a:latin typeface="Century Gothic"/>
              </a:rPr>
              <a:t>Deforestation</a:t>
            </a:r>
          </a:p>
          <a:p>
            <a:pPr>
              <a:lnSpc>
                <a:spcPct val="150000"/>
              </a:lnSpc>
            </a:pPr>
            <a:r>
              <a:rPr lang="en-US" sz="1000" b="1" dirty="0">
                <a:latin typeface="Century Gothic"/>
              </a:rPr>
              <a:t>Economic</a:t>
            </a:r>
          </a:p>
          <a:p>
            <a:pPr>
              <a:lnSpc>
                <a:spcPct val="150000"/>
              </a:lnSpc>
            </a:pPr>
            <a:r>
              <a:rPr lang="en-US" sz="1000" b="1" dirty="0">
                <a:latin typeface="Century Gothic"/>
              </a:rPr>
              <a:t>Ecosystems</a:t>
            </a:r>
          </a:p>
          <a:p>
            <a:pPr>
              <a:lnSpc>
                <a:spcPct val="150000"/>
              </a:lnSpc>
            </a:pPr>
            <a:r>
              <a:rPr lang="en-US" sz="1000" b="1" dirty="0">
                <a:latin typeface="Century Gothic"/>
              </a:rPr>
              <a:t>Effect</a:t>
            </a:r>
          </a:p>
          <a:p>
            <a:pPr>
              <a:lnSpc>
                <a:spcPct val="150000"/>
              </a:lnSpc>
            </a:pPr>
            <a:r>
              <a:rPr lang="en-US" sz="1000" b="1" dirty="0">
                <a:latin typeface="Century Gothic"/>
              </a:rPr>
              <a:t>Environmental</a:t>
            </a:r>
          </a:p>
          <a:p>
            <a:pPr>
              <a:lnSpc>
                <a:spcPct val="150000"/>
              </a:lnSpc>
            </a:pPr>
            <a:r>
              <a:rPr lang="en-US" sz="1000" b="1" dirty="0">
                <a:latin typeface="Century Gothic"/>
              </a:rPr>
              <a:t>Favela</a:t>
            </a:r>
          </a:p>
          <a:p>
            <a:pPr>
              <a:lnSpc>
                <a:spcPct val="150000"/>
              </a:lnSpc>
            </a:pPr>
            <a:r>
              <a:rPr lang="en-US" sz="1000" b="1" dirty="0">
                <a:latin typeface="Century Gothic"/>
              </a:rPr>
              <a:t>Food Chain</a:t>
            </a:r>
          </a:p>
          <a:p>
            <a:pPr>
              <a:lnSpc>
                <a:spcPct val="150000"/>
              </a:lnSpc>
            </a:pPr>
            <a:r>
              <a:rPr lang="en-US" sz="1000" b="1" dirty="0">
                <a:latin typeface="Century Gothic"/>
              </a:rPr>
              <a:t>Food Webs</a:t>
            </a:r>
          </a:p>
          <a:p>
            <a:pPr>
              <a:lnSpc>
                <a:spcPct val="150000"/>
              </a:lnSpc>
            </a:pPr>
            <a:r>
              <a:rPr lang="en-US" sz="1000" b="1" dirty="0">
                <a:latin typeface="Century Gothic"/>
              </a:rPr>
              <a:t>HIC</a:t>
            </a:r>
          </a:p>
          <a:p>
            <a:pPr>
              <a:lnSpc>
                <a:spcPct val="150000"/>
              </a:lnSpc>
            </a:pPr>
            <a:r>
              <a:rPr lang="en-US" sz="1000" b="1" dirty="0">
                <a:latin typeface="Century Gothic"/>
              </a:rPr>
              <a:t>NEE</a:t>
            </a:r>
          </a:p>
          <a:p>
            <a:pPr>
              <a:lnSpc>
                <a:spcPct val="150000"/>
              </a:lnSpc>
            </a:pPr>
            <a:r>
              <a:rPr lang="en-US" sz="1000" b="1" dirty="0">
                <a:latin typeface="Century Gothic"/>
              </a:rPr>
              <a:t>Migration</a:t>
            </a:r>
          </a:p>
          <a:p>
            <a:pPr>
              <a:lnSpc>
                <a:spcPct val="150000"/>
              </a:lnSpc>
            </a:pPr>
            <a:r>
              <a:rPr lang="en-US" sz="1000" b="1" dirty="0">
                <a:latin typeface="Century Gothic"/>
              </a:rPr>
              <a:t>Nutrient Cycle</a:t>
            </a:r>
          </a:p>
          <a:p>
            <a:pPr>
              <a:lnSpc>
                <a:spcPct val="150000"/>
              </a:lnSpc>
            </a:pPr>
            <a:r>
              <a:rPr lang="en-US" sz="1000" b="1" dirty="0">
                <a:latin typeface="Century Gothic"/>
              </a:rPr>
              <a:t>Polar</a:t>
            </a:r>
          </a:p>
          <a:p>
            <a:pPr>
              <a:lnSpc>
                <a:spcPct val="150000"/>
              </a:lnSpc>
            </a:pPr>
            <a:r>
              <a:rPr lang="en-US" sz="1000" b="1" dirty="0">
                <a:latin typeface="Century Gothic"/>
              </a:rPr>
              <a:t>Producer</a:t>
            </a:r>
          </a:p>
          <a:p>
            <a:pPr>
              <a:lnSpc>
                <a:spcPct val="150000"/>
              </a:lnSpc>
            </a:pPr>
            <a:r>
              <a:rPr lang="en-US" sz="1000" b="1" dirty="0">
                <a:latin typeface="Century Gothic"/>
              </a:rPr>
              <a:t>Opportunities</a:t>
            </a:r>
          </a:p>
          <a:p>
            <a:pPr>
              <a:lnSpc>
                <a:spcPct val="150000"/>
              </a:lnSpc>
            </a:pPr>
            <a:r>
              <a:rPr lang="en-US" sz="1000" b="1" dirty="0">
                <a:latin typeface="Century Gothic"/>
              </a:rPr>
              <a:t>Responses</a:t>
            </a:r>
          </a:p>
          <a:p>
            <a:pPr>
              <a:lnSpc>
                <a:spcPct val="150000"/>
              </a:lnSpc>
            </a:pPr>
            <a:r>
              <a:rPr lang="en-US" sz="1000" b="1" dirty="0">
                <a:latin typeface="Century Gothic"/>
              </a:rPr>
              <a:t>Social</a:t>
            </a:r>
          </a:p>
          <a:p>
            <a:pPr>
              <a:lnSpc>
                <a:spcPct val="150000"/>
              </a:lnSpc>
            </a:pPr>
            <a:r>
              <a:rPr lang="en-US" sz="1000" b="1" dirty="0">
                <a:latin typeface="Century Gothic"/>
              </a:rPr>
              <a:t>Tundra</a:t>
            </a:r>
          </a:p>
          <a:p>
            <a:pPr>
              <a:lnSpc>
                <a:spcPct val="150000"/>
              </a:lnSpc>
            </a:pPr>
            <a:r>
              <a:rPr lang="en-US" sz="1000" b="1" dirty="0">
                <a:latin typeface="Century Gothic"/>
              </a:rPr>
              <a:t>Urbanisation</a:t>
            </a:r>
          </a:p>
          <a:p>
            <a:pPr>
              <a:lnSpc>
                <a:spcPct val="150000"/>
              </a:lnSpc>
            </a:pPr>
            <a:r>
              <a:rPr lang="en-US" sz="1000" b="1" dirty="0">
                <a:latin typeface="Century Gothic"/>
              </a:rPr>
              <a:t>Urban Sprawl</a:t>
            </a:r>
          </a:p>
        </p:txBody>
      </p:sp>
      <p:sp>
        <p:nvSpPr>
          <p:cNvPr id="10" name="TextBox 9">
            <a:extLst>
              <a:ext uri="{FF2B5EF4-FFF2-40B4-BE49-F238E27FC236}">
                <a16:creationId xmlns:a16="http://schemas.microsoft.com/office/drawing/2014/main" id="{7CC7E750-9B0A-5BC9-C65A-3E08E9F3731C}"/>
              </a:ext>
            </a:extLst>
          </p:cNvPr>
          <p:cNvSpPr txBox="1"/>
          <p:nvPr/>
        </p:nvSpPr>
        <p:spPr>
          <a:xfrm>
            <a:off x="6095417" y="538543"/>
            <a:ext cx="5704513" cy="2123658"/>
          </a:xfrm>
          <a:prstGeom prst="rect">
            <a:avLst/>
          </a:prstGeom>
          <a:noFill/>
          <a:ln w="19050">
            <a:solidFill>
              <a:schemeClr val="tx1"/>
            </a:solidFill>
          </a:ln>
        </p:spPr>
        <p:txBody>
          <a:bodyPr wrap="square" lIns="91440" tIns="45720" rIns="91440" bIns="45720" rtlCol="0" anchor="t">
            <a:spAutoFit/>
          </a:bodyPr>
          <a:lstStyle/>
          <a:p>
            <a:r>
              <a:rPr lang="en-GB" sz="1000" b="1" u="sng" dirty="0">
                <a:latin typeface="Century Gothic"/>
              </a:rPr>
              <a:t>Question types and guidance:</a:t>
            </a:r>
            <a:endParaRPr lang="en-GB" sz="1000" b="1" u="sng" dirty="0">
              <a:latin typeface="Century Gothic" panose="020B0502020202020204" pitchFamily="34" charset="0"/>
            </a:endParaRPr>
          </a:p>
          <a:p>
            <a:endParaRPr lang="en-GB" sz="1200" b="1" dirty="0">
              <a:latin typeface="Century Gothic"/>
              <a:ea typeface="+mn-lt"/>
              <a:cs typeface="+mn-lt"/>
            </a:endParaRPr>
          </a:p>
          <a:p>
            <a:r>
              <a:rPr lang="en-GB" sz="1100" b="1" dirty="0">
                <a:latin typeface="Century Gothic"/>
                <a:ea typeface="+mn-lt"/>
                <a:cs typeface="+mn-lt"/>
              </a:rPr>
              <a:t>Describe - </a:t>
            </a:r>
            <a:r>
              <a:rPr lang="en-GB" sz="1100" dirty="0">
                <a:latin typeface="Century Gothic"/>
                <a:ea typeface="+mn-lt"/>
                <a:cs typeface="+mn-lt"/>
              </a:rPr>
              <a:t>set out main purpose (say what you see)</a:t>
            </a:r>
            <a:endParaRPr lang="en-US" sz="1100" dirty="0">
              <a:latin typeface="Century Gothic"/>
              <a:ea typeface="+mn-lt"/>
              <a:cs typeface="+mn-lt"/>
            </a:endParaRPr>
          </a:p>
          <a:p>
            <a:r>
              <a:rPr lang="en-GB" sz="1100" b="1" dirty="0">
                <a:latin typeface="Century Gothic"/>
                <a:ea typeface="+mn-lt"/>
                <a:cs typeface="+mn-lt"/>
              </a:rPr>
              <a:t>Discuss - </a:t>
            </a:r>
            <a:r>
              <a:rPr lang="en-GB" sz="1100" dirty="0">
                <a:latin typeface="Century Gothic"/>
                <a:ea typeface="+mn-lt"/>
                <a:cs typeface="+mn-lt"/>
              </a:rPr>
              <a:t>consider the positives and negatives of a scheme and come to a decision</a:t>
            </a:r>
            <a:endParaRPr lang="en-GB" sz="1600" dirty="0">
              <a:latin typeface="Century Gothic"/>
            </a:endParaRPr>
          </a:p>
          <a:p>
            <a:r>
              <a:rPr lang="en-GB" sz="1100" b="1" dirty="0">
                <a:latin typeface="Century Gothic"/>
                <a:ea typeface="+mn-lt"/>
                <a:cs typeface="+mn-lt"/>
              </a:rPr>
              <a:t>Explain - </a:t>
            </a:r>
            <a:r>
              <a:rPr lang="en-GB" sz="1100" dirty="0">
                <a:latin typeface="Century Gothic"/>
                <a:ea typeface="+mn-lt"/>
                <a:cs typeface="+mn-lt"/>
              </a:rPr>
              <a:t>give reasons for your answer (Say why)</a:t>
            </a:r>
            <a:endParaRPr lang="en-GB" sz="1600" dirty="0">
              <a:latin typeface="Century Gothic"/>
            </a:endParaRPr>
          </a:p>
          <a:p>
            <a:r>
              <a:rPr lang="en-GB" sz="1100" b="1" u="sng" dirty="0">
                <a:latin typeface="Century Gothic"/>
              </a:rPr>
              <a:t>Identify</a:t>
            </a:r>
            <a:r>
              <a:rPr lang="en-GB" sz="1100" u="sng" dirty="0">
                <a:latin typeface="Century Gothic"/>
              </a:rPr>
              <a:t> -</a:t>
            </a:r>
            <a:r>
              <a:rPr lang="en-GB" sz="1100" dirty="0">
                <a:latin typeface="Century Gothic"/>
              </a:rPr>
              <a:t> indicate the main key idea</a:t>
            </a:r>
            <a:endParaRPr lang="en-GB" sz="1100" b="1" u="sng" dirty="0">
              <a:latin typeface="Century Gothic" panose="020B0502020202020204" pitchFamily="34" charset="0"/>
            </a:endParaRPr>
          </a:p>
          <a:p>
            <a:r>
              <a:rPr lang="en-GB" sz="1100" b="1" u="sng" dirty="0">
                <a:latin typeface="Century Gothic"/>
              </a:rPr>
              <a:t>Label</a:t>
            </a:r>
            <a:r>
              <a:rPr lang="en-GB" sz="1100" u="sng" dirty="0">
                <a:latin typeface="Century Gothic"/>
              </a:rPr>
              <a:t> -  </a:t>
            </a:r>
            <a:r>
              <a:rPr lang="en-GB" sz="1100" dirty="0">
                <a:latin typeface="Century Gothic"/>
              </a:rPr>
              <a:t>draw arrows to the key point (your arrow much touch the point)</a:t>
            </a:r>
            <a:endParaRPr lang="en-GB" sz="1100" b="1" dirty="0">
              <a:latin typeface="Century Gothic"/>
            </a:endParaRPr>
          </a:p>
          <a:p>
            <a:r>
              <a:rPr lang="en-GB" sz="1100" b="1" u="sng" dirty="0">
                <a:latin typeface="Century Gothic"/>
              </a:rPr>
              <a:t>Use examples</a:t>
            </a:r>
            <a:r>
              <a:rPr lang="en-GB" sz="1100" dirty="0">
                <a:latin typeface="Century Gothic"/>
              </a:rPr>
              <a:t> – give specific facts and figures about an issue (e.g. Somerset Flooding)</a:t>
            </a:r>
          </a:p>
          <a:p>
            <a:r>
              <a:rPr lang="en-GB" sz="1100" b="1" dirty="0">
                <a:latin typeface="Century Gothic"/>
              </a:rPr>
              <a:t>To what extent </a:t>
            </a:r>
            <a:r>
              <a:rPr lang="en-GB" sz="1100" dirty="0">
                <a:latin typeface="Century Gothic"/>
              </a:rPr>
              <a:t>– make a decision and back up your answer, considering both sides of the argument</a:t>
            </a:r>
            <a:endParaRPr lang="en-GB" dirty="0">
              <a:latin typeface="Century Gothic"/>
            </a:endParaRPr>
          </a:p>
        </p:txBody>
      </p:sp>
      <p:sp>
        <p:nvSpPr>
          <p:cNvPr id="12" name="TextBox 11">
            <a:extLst>
              <a:ext uri="{FF2B5EF4-FFF2-40B4-BE49-F238E27FC236}">
                <a16:creationId xmlns:a16="http://schemas.microsoft.com/office/drawing/2014/main" id="{16C6A8C8-9E19-2DA0-28B8-B88EE33D5ECD}"/>
              </a:ext>
            </a:extLst>
          </p:cNvPr>
          <p:cNvSpPr txBox="1"/>
          <p:nvPr/>
        </p:nvSpPr>
        <p:spPr>
          <a:xfrm>
            <a:off x="6095417" y="2813419"/>
            <a:ext cx="5704513" cy="3647152"/>
          </a:xfrm>
          <a:prstGeom prst="rect">
            <a:avLst/>
          </a:prstGeom>
          <a:noFill/>
          <a:ln w="19050">
            <a:solidFill>
              <a:schemeClr val="tx1"/>
            </a:solidFill>
          </a:ln>
        </p:spPr>
        <p:txBody>
          <a:bodyPr wrap="square" lIns="91440" tIns="45720" rIns="91440" bIns="45720" rtlCol="0" anchor="t">
            <a:spAutoFit/>
          </a:bodyPr>
          <a:lstStyle/>
          <a:p>
            <a:r>
              <a:rPr lang="en-GB" sz="1100" b="1" u="sng" dirty="0">
                <a:latin typeface="Century Gothic" panose="020B0502020202020204" pitchFamily="34" charset="0"/>
              </a:rPr>
              <a:t>Assessment Examples:</a:t>
            </a:r>
          </a:p>
          <a:p>
            <a:endParaRPr lang="en-GB" sz="1100" b="1" u="sng" dirty="0">
              <a:latin typeface="Century Gothic" panose="020B0502020202020204" pitchFamily="34" charset="0"/>
            </a:endParaRPr>
          </a:p>
          <a:p>
            <a:r>
              <a:rPr lang="en-GB" sz="1100" b="1" u="sng" dirty="0">
                <a:latin typeface="Century Gothic"/>
              </a:rPr>
              <a:t>To what extent are there more challenges than opportunities in a UK city you have studied </a:t>
            </a:r>
          </a:p>
          <a:p>
            <a:endParaRPr lang="en-GB" sz="1100" b="1" u="sng" dirty="0">
              <a:latin typeface="Century Gothic" panose="020B0502020202020204" pitchFamily="34" charset="0"/>
            </a:endParaRPr>
          </a:p>
          <a:p>
            <a:r>
              <a:rPr lang="en-GB" sz="1100" i="1" dirty="0"/>
              <a:t>In </a:t>
            </a:r>
            <a:r>
              <a:rPr lang="en-GB" sz="1100" b="1" i="1" dirty="0"/>
              <a:t>London</a:t>
            </a:r>
            <a:r>
              <a:rPr lang="en-GB" sz="1100" i="1" dirty="0"/>
              <a:t>, there are both lots of opportunities and big challenges, but for many people, the challenges can feel bigger. On the positive side, London has great job opportunities in areas like finance, tech, and the arts, </a:t>
            </a:r>
            <a:r>
              <a:rPr lang="en-GB" sz="1100" b="1" i="1" dirty="0"/>
              <a:t>15million</a:t>
            </a:r>
            <a:r>
              <a:rPr lang="en-GB" sz="1100" i="1" dirty="0"/>
              <a:t> people visit the west end in London a year, bringing in money to the economy. It's also a place full of cultural events, museums, and great schools. However, the cost of living is very high, especially when it comes to rent and housing, with flats costing </a:t>
            </a:r>
            <a:r>
              <a:rPr lang="en-GB" sz="1100" b="1" i="1" dirty="0"/>
              <a:t>£2000 </a:t>
            </a:r>
            <a:r>
              <a:rPr lang="en-GB" sz="1100" i="1" dirty="0"/>
              <a:t>a month to rent. Many people find it hard to afford a place to live, and this leads to issues like overcrowding and homelessness. There’s also a lot of traffic in London, which causes air pollution, affecting people’s health, the smog that covers the city is higher than in Beijing. While some areas of the city are very wealthy, others face serious poverty and inequality, life expectancy is different between </a:t>
            </a:r>
            <a:r>
              <a:rPr lang="en-GB" sz="1100" b="1" i="1" dirty="0"/>
              <a:t>Newham at 78 and Kensington and Chelsea at 82</a:t>
            </a:r>
            <a:r>
              <a:rPr lang="en-GB" sz="1100" i="1" dirty="0"/>
              <a:t>. Crime can also be a problem in some parts of London. So, while there are many chances to succeed in London, for a lot of people, the high cost of living, crime, and inequality make life difficult. Overall, many feel the challenges are bigger than the opportunities for those who aren’t wealthy.</a:t>
            </a:r>
          </a:p>
          <a:p>
            <a:endParaRPr lang="en-GB" sz="1100" b="1" u="sng" dirty="0">
              <a:latin typeface="Century Gothic" panose="020B0502020202020204" pitchFamily="34" charset="0"/>
            </a:endParaRPr>
          </a:p>
        </p:txBody>
      </p:sp>
      <p:pic>
        <p:nvPicPr>
          <p:cNvPr id="1026" name="Picture 2" descr="St Michael’s Catholic Academy">
            <a:extLst>
              <a:ext uri="{FF2B5EF4-FFF2-40B4-BE49-F238E27FC236}">
                <a16:creationId xmlns:a16="http://schemas.microsoft.com/office/drawing/2014/main" id="{F7C49CCE-429E-1801-8B36-DB160314ADB1}"/>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23566" b="46532"/>
          <a:stretch/>
        </p:blipFill>
        <p:spPr bwMode="auto">
          <a:xfrm>
            <a:off x="11052481" y="48051"/>
            <a:ext cx="1139519" cy="419450"/>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3" name="Table 2">
            <a:extLst>
              <a:ext uri="{FF2B5EF4-FFF2-40B4-BE49-F238E27FC236}">
                <a16:creationId xmlns:a16="http://schemas.microsoft.com/office/drawing/2014/main" id="{B33A51D1-5210-7F46-06E5-D3038461A871}"/>
              </a:ext>
            </a:extLst>
          </p:cNvPr>
          <p:cNvGraphicFramePr>
            <a:graphicFrameLocks noGrp="1"/>
          </p:cNvGraphicFramePr>
          <p:nvPr>
            <p:extLst>
              <p:ext uri="{D42A27DB-BD31-4B8C-83A1-F6EECF244321}">
                <p14:modId xmlns:p14="http://schemas.microsoft.com/office/powerpoint/2010/main" val="1214778382"/>
              </p:ext>
            </p:extLst>
          </p:nvPr>
        </p:nvGraphicFramePr>
        <p:xfrm>
          <a:off x="79399" y="1679512"/>
          <a:ext cx="4568797" cy="4332686"/>
        </p:xfrm>
        <a:graphic>
          <a:graphicData uri="http://schemas.openxmlformats.org/drawingml/2006/table">
            <a:tbl>
              <a:tblPr firstRow="1" bandRow="1">
                <a:tableStyleId>{5940675A-B579-460E-94D1-54222C63F5DA}</a:tableStyleId>
              </a:tblPr>
              <a:tblGrid>
                <a:gridCol w="779055">
                  <a:extLst>
                    <a:ext uri="{9D8B030D-6E8A-4147-A177-3AD203B41FA5}">
                      <a16:colId xmlns:a16="http://schemas.microsoft.com/office/drawing/2014/main" val="2341848326"/>
                    </a:ext>
                  </a:extLst>
                </a:gridCol>
                <a:gridCol w="1063255">
                  <a:extLst>
                    <a:ext uri="{9D8B030D-6E8A-4147-A177-3AD203B41FA5}">
                      <a16:colId xmlns:a16="http://schemas.microsoft.com/office/drawing/2014/main" val="3971677400"/>
                    </a:ext>
                  </a:extLst>
                </a:gridCol>
                <a:gridCol w="877186">
                  <a:extLst>
                    <a:ext uri="{9D8B030D-6E8A-4147-A177-3AD203B41FA5}">
                      <a16:colId xmlns:a16="http://schemas.microsoft.com/office/drawing/2014/main" val="2331058003"/>
                    </a:ext>
                  </a:extLst>
                </a:gridCol>
                <a:gridCol w="907270">
                  <a:extLst>
                    <a:ext uri="{9D8B030D-6E8A-4147-A177-3AD203B41FA5}">
                      <a16:colId xmlns:a16="http://schemas.microsoft.com/office/drawing/2014/main" val="1106249374"/>
                    </a:ext>
                  </a:extLst>
                </a:gridCol>
                <a:gridCol w="942031">
                  <a:extLst>
                    <a:ext uri="{9D8B030D-6E8A-4147-A177-3AD203B41FA5}">
                      <a16:colId xmlns:a16="http://schemas.microsoft.com/office/drawing/2014/main" val="1380772710"/>
                    </a:ext>
                  </a:extLst>
                </a:gridCol>
              </a:tblGrid>
              <a:tr h="339806">
                <a:tc>
                  <a:txBody>
                    <a:bodyPr/>
                    <a:lstStyle/>
                    <a:p>
                      <a:pPr algn="ctr"/>
                      <a:r>
                        <a:rPr lang="en-US" sz="800" b="1" dirty="0">
                          <a:latin typeface="Century Gothic" panose="020B0502020202020204" pitchFamily="34" charset="0"/>
                        </a:rPr>
                        <a:t>Ecosystems and Biomes</a:t>
                      </a:r>
                    </a:p>
                  </a:txBody>
                  <a:tcPr/>
                </a:tc>
                <a:tc>
                  <a:txBody>
                    <a:bodyPr/>
                    <a:lstStyle/>
                    <a:p>
                      <a:pPr algn="ctr"/>
                      <a:r>
                        <a:rPr lang="en-US" sz="800" b="1" dirty="0">
                          <a:latin typeface="Century Gothic" panose="020B0502020202020204" pitchFamily="34" charset="0"/>
                        </a:rPr>
                        <a:t>Tropical Rainforests</a:t>
                      </a:r>
                    </a:p>
                  </a:txBody>
                  <a:tcPr/>
                </a:tc>
                <a:tc>
                  <a:txBody>
                    <a:bodyPr/>
                    <a:lstStyle/>
                    <a:p>
                      <a:pPr algn="ctr"/>
                      <a:r>
                        <a:rPr lang="en-US" sz="800" b="1" dirty="0">
                          <a:latin typeface="Century Gothic" panose="020B0502020202020204" pitchFamily="34" charset="0"/>
                        </a:rPr>
                        <a:t>Cold Environments</a:t>
                      </a:r>
                    </a:p>
                  </a:txBody>
                  <a:tcPr/>
                </a:tc>
                <a:tc>
                  <a:txBody>
                    <a:bodyPr/>
                    <a:lstStyle/>
                    <a:p>
                      <a:pPr algn="ctr"/>
                      <a:r>
                        <a:rPr lang="en-US" sz="800" b="1" dirty="0">
                          <a:latin typeface="Century Gothic" panose="020B0502020202020204" pitchFamily="34" charset="0"/>
                        </a:rPr>
                        <a:t>Living in Rio</a:t>
                      </a:r>
                    </a:p>
                  </a:txBody>
                  <a:tcPr/>
                </a:tc>
                <a:tc>
                  <a:txBody>
                    <a:bodyPr/>
                    <a:lstStyle/>
                    <a:p>
                      <a:pPr algn="ctr"/>
                      <a:r>
                        <a:rPr lang="en-US" sz="800" b="1" dirty="0">
                          <a:latin typeface="Century Gothic" panose="020B0502020202020204" pitchFamily="34" charset="0"/>
                        </a:rPr>
                        <a:t>Living in the UK</a:t>
                      </a:r>
                    </a:p>
                  </a:txBody>
                  <a:tcPr/>
                </a:tc>
                <a:extLst>
                  <a:ext uri="{0D108BD9-81ED-4DB2-BD59-A6C34878D82A}">
                    <a16:rowId xmlns:a16="http://schemas.microsoft.com/office/drawing/2014/main" val="451103786"/>
                  </a:ext>
                </a:extLst>
              </a:tr>
              <a:tr h="3939627">
                <a:tc>
                  <a:txBody>
                    <a:bodyPr/>
                    <a:lstStyle/>
                    <a:p>
                      <a:pPr rtl="0" fontAlgn="base"/>
                      <a:r>
                        <a:rPr lang="en-GB" sz="800" b="0" i="0" kern="1200" dirty="0">
                          <a:solidFill>
                            <a:schemeClr val="tx1"/>
                          </a:solidFill>
                          <a:effectLst/>
                          <a:latin typeface="+mn-lt"/>
                          <a:ea typeface="+mn-ea"/>
                          <a:cs typeface="+mn-cs"/>
                        </a:rPr>
                        <a:t>1) What are Biomes and Ecosystems? </a:t>
                      </a:r>
                    </a:p>
                    <a:p>
                      <a:pPr rtl="0" fontAlgn="base"/>
                      <a:r>
                        <a:rPr lang="en-GB" sz="800" b="0" i="0" kern="1200" dirty="0">
                          <a:solidFill>
                            <a:schemeClr val="tx1"/>
                          </a:solidFill>
                          <a:effectLst/>
                          <a:latin typeface="+mn-lt"/>
                          <a:ea typeface="+mn-ea"/>
                          <a:cs typeface="+mn-cs"/>
                        </a:rPr>
                        <a:t>2) What is the nutrient cycle and food webs? </a:t>
                      </a:r>
                    </a:p>
                    <a:p>
                      <a:pPr rtl="0" fontAlgn="base"/>
                      <a:r>
                        <a:rPr lang="en-GB" sz="800" b="0" i="0" kern="1200" dirty="0">
                          <a:solidFill>
                            <a:schemeClr val="tx1"/>
                          </a:solidFill>
                          <a:effectLst/>
                          <a:latin typeface="+mn-lt"/>
                          <a:ea typeface="+mn-ea"/>
                          <a:cs typeface="+mn-cs"/>
                        </a:rPr>
                        <a:t>3) How do we collect data in Geography? </a:t>
                      </a:r>
                    </a:p>
                    <a:p>
                      <a:pPr marL="0" indent="0" rtl="0" fontAlgn="base">
                        <a:buFont typeface="+mj-lt"/>
                        <a:buNone/>
                      </a:pPr>
                      <a:endParaRPr lang="en-US" sz="800" dirty="0">
                        <a:latin typeface="Century Gothic" panose="020B0502020202020204" pitchFamily="34" charset="0"/>
                      </a:endParaRPr>
                    </a:p>
                  </a:txBody>
                  <a:tcPr/>
                </a:tc>
                <a:tc>
                  <a:txBody>
                    <a:bodyPr/>
                    <a:lstStyle/>
                    <a:p>
                      <a:pPr rtl="0" fontAlgn="base"/>
                      <a:r>
                        <a:rPr lang="en-GB" sz="800" b="0" i="0" kern="1200" dirty="0">
                          <a:solidFill>
                            <a:schemeClr val="tx1"/>
                          </a:solidFill>
                          <a:effectLst/>
                          <a:latin typeface="+mn-lt"/>
                          <a:ea typeface="+mn-ea"/>
                          <a:cs typeface="+mn-cs"/>
                        </a:rPr>
                        <a:t>1) Where are tropical rainforests? </a:t>
                      </a:r>
                    </a:p>
                    <a:p>
                      <a:pPr rtl="0" fontAlgn="base"/>
                      <a:r>
                        <a:rPr lang="en-GB" sz="800" b="0" i="0" kern="1200" dirty="0">
                          <a:solidFill>
                            <a:schemeClr val="tx1"/>
                          </a:solidFill>
                          <a:effectLst/>
                          <a:latin typeface="+mn-lt"/>
                          <a:ea typeface="+mn-ea"/>
                          <a:cs typeface="+mn-cs"/>
                        </a:rPr>
                        <a:t>2) What is the climate like in Tropical Rainforests?  </a:t>
                      </a:r>
                    </a:p>
                    <a:p>
                      <a:pPr rtl="0" fontAlgn="base"/>
                      <a:r>
                        <a:rPr lang="en-GB" sz="800" b="0" i="0" kern="1200" dirty="0">
                          <a:solidFill>
                            <a:schemeClr val="tx1"/>
                          </a:solidFill>
                          <a:effectLst/>
                          <a:latin typeface="+mn-lt"/>
                          <a:ea typeface="+mn-ea"/>
                          <a:cs typeface="+mn-cs"/>
                        </a:rPr>
                        <a:t>3) Why are tropical Rainforests classed as diverse? </a:t>
                      </a:r>
                    </a:p>
                    <a:p>
                      <a:pPr rtl="0" fontAlgn="base"/>
                      <a:r>
                        <a:rPr lang="en-GB" sz="800" b="0" i="0" kern="1200" dirty="0">
                          <a:solidFill>
                            <a:schemeClr val="tx1"/>
                          </a:solidFill>
                          <a:effectLst/>
                          <a:latin typeface="+mn-lt"/>
                          <a:ea typeface="+mn-ea"/>
                          <a:cs typeface="+mn-cs"/>
                        </a:rPr>
                        <a:t>4) How to plants adapt to the tropical rainforest? </a:t>
                      </a:r>
                    </a:p>
                    <a:p>
                      <a:pPr rtl="0" fontAlgn="base"/>
                      <a:r>
                        <a:rPr lang="en-GB" sz="800" b="0" i="0" kern="1200" dirty="0">
                          <a:solidFill>
                            <a:schemeClr val="tx1"/>
                          </a:solidFill>
                          <a:effectLst/>
                          <a:latin typeface="+mn-lt"/>
                          <a:ea typeface="+mn-ea"/>
                          <a:cs typeface="+mn-cs"/>
                        </a:rPr>
                        <a:t>5) How do animals adapt to the tropical rainforest? </a:t>
                      </a:r>
                    </a:p>
                    <a:p>
                      <a:pPr rtl="0" fontAlgn="base"/>
                      <a:r>
                        <a:rPr lang="en-GB" sz="800" b="0" i="0" kern="1200" dirty="0">
                          <a:solidFill>
                            <a:schemeClr val="tx1"/>
                          </a:solidFill>
                          <a:effectLst/>
                          <a:latin typeface="+mn-lt"/>
                          <a:ea typeface="+mn-ea"/>
                          <a:cs typeface="+mn-cs"/>
                        </a:rPr>
                        <a:t>6) How to human’s impact on the rainforest? </a:t>
                      </a:r>
                    </a:p>
                    <a:p>
                      <a:pPr rtl="0" fontAlgn="base"/>
                      <a:r>
                        <a:rPr lang="en-GB" sz="800" b="0" i="0" kern="1200" dirty="0">
                          <a:solidFill>
                            <a:schemeClr val="tx1"/>
                          </a:solidFill>
                          <a:effectLst/>
                          <a:latin typeface="+mn-lt"/>
                          <a:ea typeface="+mn-ea"/>
                          <a:cs typeface="+mn-cs"/>
                        </a:rPr>
                        <a:t>7) What is the value of the tropical Rainforest </a:t>
                      </a:r>
                    </a:p>
                    <a:p>
                      <a:pPr rtl="0" fontAlgn="base"/>
                      <a:r>
                        <a:rPr lang="en-GB" sz="800" b="0" i="0" kern="1200" dirty="0">
                          <a:solidFill>
                            <a:schemeClr val="tx1"/>
                          </a:solidFill>
                          <a:effectLst/>
                          <a:latin typeface="+mn-lt"/>
                          <a:ea typeface="+mn-ea"/>
                          <a:cs typeface="+mn-cs"/>
                        </a:rPr>
                        <a:t>8) What are the effects of deforestation? </a:t>
                      </a:r>
                    </a:p>
                    <a:p>
                      <a:pPr rtl="0" fontAlgn="base"/>
                      <a:r>
                        <a:rPr lang="en-GB" sz="800" b="0" i="0" kern="1200" dirty="0">
                          <a:solidFill>
                            <a:schemeClr val="tx1"/>
                          </a:solidFill>
                          <a:effectLst/>
                          <a:latin typeface="+mn-lt"/>
                          <a:ea typeface="+mn-ea"/>
                          <a:cs typeface="+mn-cs"/>
                        </a:rPr>
                        <a:t>9) How can we solve deforestation? </a:t>
                      </a:r>
                    </a:p>
                    <a:p>
                      <a:pPr marL="0" lvl="0" indent="0">
                        <a:buNone/>
                      </a:pPr>
                      <a:endParaRPr lang="en-US" sz="800" dirty="0">
                        <a:latin typeface="Century Gothic" panose="020B0502020202020204" pitchFamily="34" charset="0"/>
                      </a:endParaRPr>
                    </a:p>
                  </a:txBody>
                  <a:tcPr/>
                </a:tc>
                <a:tc>
                  <a:txBody>
                    <a:bodyPr/>
                    <a:lstStyle/>
                    <a:p>
                      <a:pPr rtl="0" fontAlgn="base"/>
                      <a:r>
                        <a:rPr lang="en-GB" sz="800" b="0" i="0" kern="1200" dirty="0">
                          <a:solidFill>
                            <a:schemeClr val="tx1"/>
                          </a:solidFill>
                          <a:effectLst/>
                          <a:latin typeface="+mn-lt"/>
                          <a:ea typeface="+mn-ea"/>
                          <a:cs typeface="+mn-cs"/>
                        </a:rPr>
                        <a:t>1) Where are cold environments? </a:t>
                      </a:r>
                    </a:p>
                    <a:p>
                      <a:pPr rtl="0" fontAlgn="base"/>
                      <a:r>
                        <a:rPr lang="en-GB" sz="800" b="0" i="0" kern="1200" dirty="0">
                          <a:solidFill>
                            <a:schemeClr val="tx1"/>
                          </a:solidFill>
                          <a:effectLst/>
                          <a:latin typeface="+mn-lt"/>
                          <a:ea typeface="+mn-ea"/>
                          <a:cs typeface="+mn-cs"/>
                        </a:rPr>
                        <a:t>2) What is the climate like in a cold environment? </a:t>
                      </a:r>
                    </a:p>
                    <a:p>
                      <a:pPr rtl="0" fontAlgn="base"/>
                      <a:r>
                        <a:rPr lang="en-GB" sz="800" b="0" i="0" kern="1200" dirty="0">
                          <a:solidFill>
                            <a:schemeClr val="tx1"/>
                          </a:solidFill>
                          <a:effectLst/>
                          <a:latin typeface="+mn-lt"/>
                          <a:ea typeface="+mn-ea"/>
                          <a:cs typeface="+mn-cs"/>
                        </a:rPr>
                        <a:t>3) How do plants adapt to cold environments? </a:t>
                      </a:r>
                    </a:p>
                    <a:p>
                      <a:pPr rtl="0" fontAlgn="base"/>
                      <a:r>
                        <a:rPr lang="en-GB" sz="800" b="0" i="0" kern="1200" dirty="0">
                          <a:solidFill>
                            <a:schemeClr val="tx1"/>
                          </a:solidFill>
                          <a:effectLst/>
                          <a:latin typeface="+mn-lt"/>
                          <a:ea typeface="+mn-ea"/>
                          <a:cs typeface="+mn-cs"/>
                        </a:rPr>
                        <a:t>4) How do animals adapt to cold environments? </a:t>
                      </a:r>
                    </a:p>
                    <a:p>
                      <a:pPr rtl="0" fontAlgn="base"/>
                      <a:r>
                        <a:rPr lang="en-GB" sz="800" b="0" i="0" kern="1200" dirty="0">
                          <a:solidFill>
                            <a:schemeClr val="tx1"/>
                          </a:solidFill>
                          <a:effectLst/>
                          <a:latin typeface="+mn-lt"/>
                          <a:ea typeface="+mn-ea"/>
                          <a:cs typeface="+mn-cs"/>
                        </a:rPr>
                        <a:t>5) What are the opportunities and challenges of living in cold environments? </a:t>
                      </a:r>
                    </a:p>
                    <a:p>
                      <a:pPr rtl="0" fontAlgn="base"/>
                      <a:r>
                        <a:rPr lang="en-GB" sz="800" b="0" i="0" kern="1200" dirty="0">
                          <a:solidFill>
                            <a:schemeClr val="tx1"/>
                          </a:solidFill>
                          <a:effectLst/>
                          <a:latin typeface="+mn-lt"/>
                          <a:ea typeface="+mn-ea"/>
                          <a:cs typeface="+mn-cs"/>
                        </a:rPr>
                        <a:t>6) How do human’s impact on cold environments? </a:t>
                      </a:r>
                    </a:p>
                    <a:p>
                      <a:pPr rtl="0" fontAlgn="base"/>
                      <a:r>
                        <a:rPr lang="en-GB" sz="800" b="0" i="0" kern="1200" dirty="0">
                          <a:solidFill>
                            <a:schemeClr val="tx1"/>
                          </a:solidFill>
                          <a:effectLst/>
                          <a:latin typeface="+mn-lt"/>
                          <a:ea typeface="+mn-ea"/>
                          <a:cs typeface="+mn-cs"/>
                        </a:rPr>
                        <a:t>7) How can we protect cold environments? </a:t>
                      </a:r>
                    </a:p>
                    <a:p>
                      <a:pPr marL="0" indent="0">
                        <a:buNone/>
                      </a:pPr>
                      <a:endParaRPr lang="en-US" sz="800" b="0" i="0" u="none" strike="noStrike" noProof="0" dirty="0">
                        <a:latin typeface="Century Gothic" panose="020B0502020202020204" pitchFamily="34" charset="0"/>
                      </a:endParaRPr>
                    </a:p>
                  </a:txBody>
                  <a:tcPr/>
                </a:tc>
                <a:tc>
                  <a:txBody>
                    <a:bodyPr/>
                    <a:lstStyle/>
                    <a:p>
                      <a:pPr rtl="0" fontAlgn="base"/>
                      <a:r>
                        <a:rPr lang="en-GB" sz="800" b="0" i="0" kern="1200" dirty="0">
                          <a:solidFill>
                            <a:schemeClr val="tx1"/>
                          </a:solidFill>
                          <a:effectLst/>
                          <a:latin typeface="+mn-lt"/>
                          <a:ea typeface="+mn-ea"/>
                          <a:cs typeface="+mn-cs"/>
                        </a:rPr>
                        <a:t>1)What is Urbanisation? </a:t>
                      </a:r>
                    </a:p>
                    <a:p>
                      <a:pPr rtl="0" fontAlgn="base"/>
                      <a:r>
                        <a:rPr lang="en-GB" sz="800" b="0" i="0" kern="1200" dirty="0">
                          <a:solidFill>
                            <a:schemeClr val="tx1"/>
                          </a:solidFill>
                          <a:effectLst/>
                          <a:latin typeface="+mn-lt"/>
                          <a:ea typeface="+mn-ea"/>
                          <a:cs typeface="+mn-cs"/>
                        </a:rPr>
                        <a:t>2) What are Megacities? </a:t>
                      </a:r>
                    </a:p>
                    <a:p>
                      <a:pPr rtl="0" fontAlgn="base"/>
                      <a:r>
                        <a:rPr lang="en-GB" sz="800" b="0" i="0" kern="1200" dirty="0">
                          <a:solidFill>
                            <a:schemeClr val="tx1"/>
                          </a:solidFill>
                          <a:effectLst/>
                          <a:latin typeface="+mn-lt"/>
                          <a:ea typeface="+mn-ea"/>
                          <a:cs typeface="+mn-cs"/>
                        </a:rPr>
                        <a:t>3) What is the importance of Rio De Janeiro? </a:t>
                      </a:r>
                    </a:p>
                    <a:p>
                      <a:pPr rtl="0" fontAlgn="base"/>
                      <a:r>
                        <a:rPr lang="en-GB" sz="800" b="0" i="0" kern="1200" dirty="0">
                          <a:solidFill>
                            <a:schemeClr val="tx1"/>
                          </a:solidFill>
                          <a:effectLst/>
                          <a:latin typeface="+mn-lt"/>
                          <a:ea typeface="+mn-ea"/>
                          <a:cs typeface="+mn-cs"/>
                        </a:rPr>
                        <a:t>4) What are the opportunities of living in Rio De Janeiro? </a:t>
                      </a:r>
                    </a:p>
                    <a:p>
                      <a:pPr rtl="0" fontAlgn="base"/>
                      <a:r>
                        <a:rPr lang="en-GB" sz="800" b="0" i="0" kern="1200" dirty="0">
                          <a:solidFill>
                            <a:schemeClr val="tx1"/>
                          </a:solidFill>
                          <a:effectLst/>
                          <a:latin typeface="+mn-lt"/>
                          <a:ea typeface="+mn-ea"/>
                          <a:cs typeface="+mn-cs"/>
                        </a:rPr>
                        <a:t>5) What are the challenges of living in Rio De Janeiro? </a:t>
                      </a:r>
                    </a:p>
                    <a:p>
                      <a:pPr rtl="0" fontAlgn="base"/>
                      <a:r>
                        <a:rPr lang="en-GB" sz="800" b="0" i="0" kern="1200" dirty="0">
                          <a:solidFill>
                            <a:schemeClr val="tx1"/>
                          </a:solidFill>
                          <a:effectLst/>
                          <a:latin typeface="+mn-lt"/>
                          <a:ea typeface="+mn-ea"/>
                          <a:cs typeface="+mn-cs"/>
                        </a:rPr>
                        <a:t>6) What are the environmental issues of urbanisation in Rio De Janeiro? </a:t>
                      </a:r>
                    </a:p>
                    <a:p>
                      <a:pPr rtl="0" fontAlgn="base"/>
                      <a:r>
                        <a:rPr lang="en-GB" sz="800" b="0" i="0" kern="1200" dirty="0">
                          <a:solidFill>
                            <a:schemeClr val="tx1"/>
                          </a:solidFill>
                          <a:effectLst/>
                          <a:latin typeface="+mn-lt"/>
                          <a:ea typeface="+mn-ea"/>
                          <a:cs typeface="+mn-cs"/>
                        </a:rPr>
                        <a:t>7) What are the issues of squatter settlements? </a:t>
                      </a:r>
                    </a:p>
                    <a:p>
                      <a:pPr rtl="0" fontAlgn="base"/>
                      <a:r>
                        <a:rPr lang="en-GB" sz="800" b="0" i="0" kern="1200" dirty="0">
                          <a:solidFill>
                            <a:schemeClr val="tx1"/>
                          </a:solidFill>
                          <a:effectLst/>
                          <a:latin typeface="+mn-lt"/>
                          <a:ea typeface="+mn-ea"/>
                          <a:cs typeface="+mn-cs"/>
                        </a:rPr>
                        <a:t>8) How can living conditions be improved in Favelas? </a:t>
                      </a:r>
                    </a:p>
                    <a:p>
                      <a:pPr rtl="0" fontAlgn="base"/>
                      <a:endParaRPr lang="en-GB" sz="800" b="0" i="0" kern="1200" dirty="0">
                        <a:solidFill>
                          <a:schemeClr val="tx1"/>
                        </a:solidFill>
                        <a:effectLst/>
                        <a:latin typeface="+mn-lt"/>
                        <a:ea typeface="+mn-ea"/>
                        <a:cs typeface="+mn-cs"/>
                      </a:endParaRPr>
                    </a:p>
                    <a:p>
                      <a:pPr marL="0" indent="0">
                        <a:buNone/>
                      </a:pPr>
                      <a:endParaRPr lang="en-US" sz="800" dirty="0">
                        <a:latin typeface="Century Gothic" panose="020B0502020202020204" pitchFamily="34" charset="0"/>
                      </a:endParaRPr>
                    </a:p>
                  </a:txBody>
                  <a:tcPr/>
                </a:tc>
                <a:tc>
                  <a:txBody>
                    <a:bodyPr/>
                    <a:lstStyle/>
                    <a:p>
                      <a:pPr marL="0" indent="0" rtl="0" fontAlgn="base">
                        <a:buNone/>
                      </a:pPr>
                      <a:r>
                        <a:rPr lang="en-GB" sz="800" b="0" i="0" kern="1200" dirty="0">
                          <a:solidFill>
                            <a:schemeClr val="tx1"/>
                          </a:solidFill>
                          <a:effectLst/>
                          <a:latin typeface="+mn-lt"/>
                          <a:ea typeface="+mn-ea"/>
                          <a:cs typeface="+mn-cs"/>
                        </a:rPr>
                        <a:t>1)What is the importance of London? </a:t>
                      </a:r>
                    </a:p>
                    <a:p>
                      <a:pPr rtl="0" fontAlgn="base"/>
                      <a:r>
                        <a:rPr lang="en-GB" sz="800" b="0" i="0" kern="1200" dirty="0">
                          <a:solidFill>
                            <a:schemeClr val="tx1"/>
                          </a:solidFill>
                          <a:effectLst/>
                          <a:latin typeface="+mn-lt"/>
                          <a:ea typeface="+mn-ea"/>
                          <a:cs typeface="+mn-cs"/>
                        </a:rPr>
                        <a:t>2) How has migration changed the character of London? </a:t>
                      </a:r>
                    </a:p>
                    <a:p>
                      <a:pPr rtl="0" fontAlgn="base"/>
                      <a:r>
                        <a:rPr lang="en-GB" sz="800" b="0" i="0" kern="1200" dirty="0">
                          <a:solidFill>
                            <a:schemeClr val="tx1"/>
                          </a:solidFill>
                          <a:effectLst/>
                          <a:latin typeface="+mn-lt"/>
                          <a:ea typeface="+mn-ea"/>
                          <a:cs typeface="+mn-cs"/>
                        </a:rPr>
                        <a:t>3) What are the opportunities of living in London? </a:t>
                      </a:r>
                    </a:p>
                    <a:p>
                      <a:pPr rtl="0" fontAlgn="base"/>
                      <a:r>
                        <a:rPr lang="en-GB" sz="800" b="0" i="0" kern="1200" dirty="0">
                          <a:solidFill>
                            <a:schemeClr val="tx1"/>
                          </a:solidFill>
                          <a:effectLst/>
                          <a:latin typeface="+mn-lt"/>
                          <a:ea typeface="+mn-ea"/>
                          <a:cs typeface="+mn-cs"/>
                        </a:rPr>
                        <a:t>4) What are the economic challenges of living in London? </a:t>
                      </a:r>
                    </a:p>
                    <a:p>
                      <a:pPr rtl="0" fontAlgn="base"/>
                      <a:r>
                        <a:rPr lang="en-GB" sz="800" b="0" i="0" kern="1200" dirty="0">
                          <a:solidFill>
                            <a:schemeClr val="tx1"/>
                          </a:solidFill>
                          <a:effectLst/>
                          <a:latin typeface="+mn-lt"/>
                          <a:ea typeface="+mn-ea"/>
                          <a:cs typeface="+mn-cs"/>
                        </a:rPr>
                        <a:t>5) What are the social challenges of living in London? </a:t>
                      </a:r>
                    </a:p>
                    <a:p>
                      <a:pPr rtl="0" fontAlgn="base"/>
                      <a:r>
                        <a:rPr lang="en-GB" sz="800" b="0" i="0" kern="1200">
                          <a:solidFill>
                            <a:schemeClr val="tx1"/>
                          </a:solidFill>
                          <a:effectLst/>
                          <a:latin typeface="+mn-lt"/>
                          <a:ea typeface="+mn-ea"/>
                          <a:cs typeface="+mn-cs"/>
                        </a:rPr>
                        <a:t>6) What are the </a:t>
                      </a:r>
                      <a:r>
                        <a:rPr lang="en-GB" sz="800" b="0" i="0" kern="1200" dirty="0">
                          <a:solidFill>
                            <a:schemeClr val="tx1"/>
                          </a:solidFill>
                          <a:effectLst/>
                          <a:latin typeface="+mn-lt"/>
                          <a:ea typeface="+mn-ea"/>
                          <a:cs typeface="+mn-cs"/>
                        </a:rPr>
                        <a:t>environmental challenges living in London? </a:t>
                      </a:r>
                    </a:p>
                    <a:p>
                      <a:pPr rtl="0" fontAlgn="base"/>
                      <a:r>
                        <a:rPr lang="en-GB" sz="800" b="0" i="0" kern="1200" dirty="0">
                          <a:solidFill>
                            <a:schemeClr val="tx1"/>
                          </a:solidFill>
                          <a:effectLst/>
                          <a:latin typeface="+mn-lt"/>
                          <a:ea typeface="+mn-ea"/>
                          <a:cs typeface="+mn-cs"/>
                        </a:rPr>
                        <a:t>7) Why is urban regeneration important? </a:t>
                      </a:r>
                    </a:p>
                    <a:p>
                      <a:pPr rtl="0" fontAlgn="base"/>
                      <a:r>
                        <a:rPr lang="en-GB" sz="800" b="0" i="0" kern="1200" dirty="0">
                          <a:solidFill>
                            <a:schemeClr val="tx1"/>
                          </a:solidFill>
                          <a:effectLst/>
                          <a:latin typeface="+mn-lt"/>
                          <a:ea typeface="+mn-ea"/>
                          <a:cs typeface="+mn-cs"/>
                        </a:rPr>
                        <a:t>8) What are sustainable cities? </a:t>
                      </a:r>
                      <a:endParaRPr lang="en-US" sz="800" dirty="0">
                        <a:latin typeface="Century Gothic" panose="020B0502020202020204" pitchFamily="34" charset="0"/>
                      </a:endParaRPr>
                    </a:p>
                  </a:txBody>
                  <a:tcPr/>
                </a:tc>
                <a:extLst>
                  <a:ext uri="{0D108BD9-81ED-4DB2-BD59-A6C34878D82A}">
                    <a16:rowId xmlns:a16="http://schemas.microsoft.com/office/drawing/2014/main" val="3407153045"/>
                  </a:ext>
                </a:extLst>
              </a:tr>
            </a:tbl>
          </a:graphicData>
        </a:graphic>
      </p:graphicFrame>
    </p:spTree>
    <p:extLst>
      <p:ext uri="{BB962C8B-B14F-4D97-AF65-F5344CB8AC3E}">
        <p14:creationId xmlns:p14="http://schemas.microsoft.com/office/powerpoint/2010/main" val="1993652043"/>
      </p:ext>
    </p:extLst>
  </p:cSld>
  <p:clrMapOvr>
    <a:masterClrMapping/>
  </p:clrMapOvr>
</p:sld>
</file>

<file path=ppt/theme/theme1.xml><?xml version="1.0" encoding="utf-8"?>
<a:theme xmlns:a="http://schemas.openxmlformats.org/drawingml/2006/main" name="Facet">
  <a:themeElements>
    <a:clrScheme name="Blue Warm">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fff680cc-455a-4a14-ab0b-b7a7cac6390f" xsi:nil="true"/>
    <lcf76f155ced4ddcb4097134ff3c332f xmlns="7d6f8178-f21d-440e-bae6-9186c126f1ba">
      <Terms xmlns="http://schemas.microsoft.com/office/infopath/2007/PartnerControls"/>
    </lcf76f155ced4ddcb4097134ff3c332f>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E8767A80A46723489AD64B3E59FBFB44" ma:contentTypeVersion="14" ma:contentTypeDescription="Create a new document." ma:contentTypeScope="" ma:versionID="63cda006a8b3cb42081c8554ba181c62">
  <xsd:schema xmlns:xsd="http://www.w3.org/2001/XMLSchema" xmlns:xs="http://www.w3.org/2001/XMLSchema" xmlns:p="http://schemas.microsoft.com/office/2006/metadata/properties" xmlns:ns2="7d6f8178-f21d-440e-bae6-9186c126f1ba" xmlns:ns3="fff680cc-455a-4a14-ab0b-b7a7cac6390f" targetNamespace="http://schemas.microsoft.com/office/2006/metadata/properties" ma:root="true" ma:fieldsID="7402f99742953497ad4da80587f28074" ns2:_="" ns3:_="">
    <xsd:import namespace="7d6f8178-f21d-440e-bae6-9186c126f1ba"/>
    <xsd:import namespace="fff680cc-455a-4a14-ab0b-b7a7cac6390f"/>
    <xsd:element name="properties">
      <xsd:complexType>
        <xsd:sequence>
          <xsd:element name="documentManagement">
            <xsd:complexType>
              <xsd:all>
                <xsd:element ref="ns2:MediaServiceMetadata" minOccurs="0"/>
                <xsd:element ref="ns2:MediaServiceFastMetadata" minOccurs="0"/>
                <xsd:element ref="ns2:MediaServiceObjectDetectorVersions" minOccurs="0"/>
                <xsd:element ref="ns2:MediaServiceGenerationTime" minOccurs="0"/>
                <xsd:element ref="ns2:MediaServiceEventHashCode" minOccurs="0"/>
                <xsd:element ref="ns2:MediaLengthInSeconds" minOccurs="0"/>
                <xsd:element ref="ns2:MediaServiceDateTaken" minOccurs="0"/>
                <xsd:element ref="ns3:SharedWithUsers" minOccurs="0"/>
                <xsd:element ref="ns3:SharedWithDetails" minOccurs="0"/>
                <xsd:element ref="ns2:MediaServiceSearchProperties" minOccurs="0"/>
                <xsd:element ref="ns2:lcf76f155ced4ddcb4097134ff3c332f" minOccurs="0"/>
                <xsd:element ref="ns3:TaxCatchAll" minOccurs="0"/>
                <xsd:element ref="ns2: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d6f8178-f21d-440e-bae6-9186c126f1b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LengthInSeconds" ma:index="13" nillable="true" ma:displayName="MediaLengthInSeconds" ma:hidden="true" ma:internalName="MediaLengthInSeconds" ma:readOnly="true">
      <xsd:simpleType>
        <xsd:restriction base="dms:Unknown"/>
      </xsd:simpleType>
    </xsd:element>
    <xsd:element name="MediaServiceDateTaken" ma:index="14" nillable="true" ma:displayName="MediaServiceDateTaken" ma:hidden="true" ma:indexed="true" ma:internalName="MediaServiceDateTaken" ma:readOnly="true">
      <xsd:simpleType>
        <xsd:restriction base="dms:Text"/>
      </xsd:simpleType>
    </xsd:element>
    <xsd:element name="MediaServiceSearchProperties" ma:index="17" nillable="true" ma:displayName="MediaServiceSearchProperties" ma:hidden="true" ma:internalName="MediaServiceSearchProperties" ma:readOnly="true">
      <xsd:simpleType>
        <xsd:restriction base="dms:Note"/>
      </xsd:simpleType>
    </xsd:element>
    <xsd:element name="lcf76f155ced4ddcb4097134ff3c332f" ma:index="19" nillable="true" ma:taxonomy="true" ma:internalName="lcf76f155ced4ddcb4097134ff3c332f" ma:taxonomyFieldName="MediaServiceImageTags" ma:displayName="Image Tags" ma:readOnly="false" ma:fieldId="{5cf76f15-5ced-4ddc-b409-7134ff3c332f}" ma:taxonomyMulti="true" ma:sspId="71c919f5-f631-4f93-bec3-e00ef083d9f8" ma:termSetId="09814cd3-568e-fe90-9814-8d621ff8fb84" ma:anchorId="fba54fb3-c3e1-fe81-a776-ca4b69148c4d" ma:open="true" ma:isKeyword="false">
      <xsd:complexType>
        <xsd:sequence>
          <xsd:element ref="pc:Terms" minOccurs="0" maxOccurs="1"/>
        </xsd:sequence>
      </xsd:complexType>
    </xsd:element>
    <xsd:element name="MediaServiceOCR" ma:index="21"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fff680cc-455a-4a14-ab0b-b7a7cac6390f" elementFormDefault="qualified">
    <xsd:import namespace="http://schemas.microsoft.com/office/2006/documentManagement/types"/>
    <xsd:import namespace="http://schemas.microsoft.com/office/infopath/2007/PartnerControls"/>
    <xsd:element name="SharedWithUsers" ma:index="15"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6" nillable="true" ma:displayName="Shared With Details" ma:internalName="SharedWithDetails" ma:readOnly="true">
      <xsd:simpleType>
        <xsd:restriction base="dms:Note">
          <xsd:maxLength value="255"/>
        </xsd:restriction>
      </xsd:simpleType>
    </xsd:element>
    <xsd:element name="TaxCatchAll" ma:index="20" nillable="true" ma:displayName="Taxonomy Catch All Column" ma:hidden="true" ma:list="{e89ede0f-57cc-46f0-8067-bca1fc661ac5}" ma:internalName="TaxCatchAll" ma:showField="CatchAllData" ma:web="fff680cc-455a-4a14-ab0b-b7a7cac6390f">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7157CD5C-9657-40D3-9AB2-FE46A1F5BA55}">
  <ds:schemaRefs>
    <ds:schemaRef ds:uri="fff680cc-455a-4a14-ab0b-b7a7cac6390f"/>
    <ds:schemaRef ds:uri="http://schemas.openxmlformats.org/package/2006/metadata/core-properties"/>
    <ds:schemaRef ds:uri="http://schemas.microsoft.com/office/2006/documentManagement/types"/>
    <ds:schemaRef ds:uri="http://purl.org/dc/terms/"/>
    <ds:schemaRef ds:uri="http://schemas.microsoft.com/office/2006/metadata/properties"/>
    <ds:schemaRef ds:uri="http://purl.org/dc/dcmitype/"/>
    <ds:schemaRef ds:uri="7d6f8178-f21d-440e-bae6-9186c126f1ba"/>
    <ds:schemaRef ds:uri="http://schemas.microsoft.com/office/infopath/2007/PartnerControls"/>
    <ds:schemaRef ds:uri="http://www.w3.org/XML/1998/namespace"/>
    <ds:schemaRef ds:uri="http://purl.org/dc/elements/1.1/"/>
  </ds:schemaRefs>
</ds:datastoreItem>
</file>

<file path=customXml/itemProps2.xml><?xml version="1.0" encoding="utf-8"?>
<ds:datastoreItem xmlns:ds="http://schemas.openxmlformats.org/officeDocument/2006/customXml" ds:itemID="{C21D0B2C-B860-4BCD-B641-7487A8D915A0}">
  <ds:schemaRefs>
    <ds:schemaRef ds:uri="http://schemas.microsoft.com/sharepoint/v3/contenttype/forms"/>
  </ds:schemaRefs>
</ds:datastoreItem>
</file>

<file path=customXml/itemProps3.xml><?xml version="1.0" encoding="utf-8"?>
<ds:datastoreItem xmlns:ds="http://schemas.openxmlformats.org/officeDocument/2006/customXml" ds:itemID="{A320372D-6796-43FC-8D56-3C9457D51D6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d6f8178-f21d-440e-bae6-9186c126f1ba"/>
    <ds:schemaRef ds:uri="fff680cc-455a-4a14-ab0b-b7a7cac6390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Facet</Template>
  <TotalTime>107</TotalTime>
  <Words>910</Words>
  <Application>Microsoft Office PowerPoint</Application>
  <PresentationFormat>Widescreen</PresentationFormat>
  <Paragraphs>124</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Facet</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Vicky Fishburn</dc:creator>
  <cp:lastModifiedBy>Laura Featherstone</cp:lastModifiedBy>
  <cp:revision>303</cp:revision>
  <cp:lastPrinted>2024-05-13T09:32:35Z</cp:lastPrinted>
  <dcterms:created xsi:type="dcterms:W3CDTF">2024-05-13T09:19:08Z</dcterms:created>
  <dcterms:modified xsi:type="dcterms:W3CDTF">2025-07-10T19:58:40Z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0x010100E8767A80A46723489AD64B3E59FBFB44</vt:lpwstr>
  </property>
  <property fmtid="{D5CDD505-2E9C-101B-9397-08002B2CF9AE}" pid="3" name="MediaServiceImageTags">
    <vt:lpwstr/>
  </property>
</Properties>
</file>