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2CAFDB-0905-2EE7-9714-D972D957A1F6}" v="4382" dt="2024-06-05T21:08:58.9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Featherstone" userId="S::lfeatherstone@stmichaels.bhcet.org.uk::0872f404-e5c1-4fce-b2e6-17ae04f532c1" providerId="AD" clId="Web-{6A2CAFDB-0905-2EE7-9714-D972D957A1F6}"/>
    <pc:docChg chg="modSld">
      <pc:chgData name="Laura Featherstone" userId="S::lfeatherstone@stmichaels.bhcet.org.uk::0872f404-e5c1-4fce-b2e6-17ae04f532c1" providerId="AD" clId="Web-{6A2CAFDB-0905-2EE7-9714-D972D957A1F6}" dt="2024-06-05T21:08:58.975" v="3206" actId="20577"/>
      <pc:docMkLst>
        <pc:docMk/>
      </pc:docMkLst>
      <pc:sldChg chg="addSp modSp">
        <pc:chgData name="Laura Featherstone" userId="S::lfeatherstone@stmichaels.bhcet.org.uk::0872f404-e5c1-4fce-b2e6-17ae04f532c1" providerId="AD" clId="Web-{6A2CAFDB-0905-2EE7-9714-D972D957A1F6}" dt="2024-06-05T21:08:58.975" v="3206" actId="20577"/>
        <pc:sldMkLst>
          <pc:docMk/>
          <pc:sldMk cId="1993652043" sldId="257"/>
        </pc:sldMkLst>
        <pc:spChg chg="mod">
          <ac:chgData name="Laura Featherstone" userId="S::lfeatherstone@stmichaels.bhcet.org.uk::0872f404-e5c1-4fce-b2e6-17ae04f532c1" providerId="AD" clId="Web-{6A2CAFDB-0905-2EE7-9714-D972D957A1F6}" dt="2024-06-05T21:06:38.048" v="2950" actId="1076"/>
          <ac:spMkLst>
            <pc:docMk/>
            <pc:sldMk cId="1993652043" sldId="257"/>
            <ac:spMk id="2" creationId="{B2974940-2B42-E3CF-062F-06BD20DDA52C}"/>
          </ac:spMkLst>
        </pc:spChg>
        <pc:spChg chg="mod">
          <ac:chgData name="Laura Featherstone" userId="S::lfeatherstone@stmichaels.bhcet.org.uk::0872f404-e5c1-4fce-b2e6-17ae04f532c1" providerId="AD" clId="Web-{6A2CAFDB-0905-2EE7-9714-D972D957A1F6}" dt="2024-06-05T21:06:18.922" v="2945" actId="20577"/>
          <ac:spMkLst>
            <pc:docMk/>
            <pc:sldMk cId="1993652043" sldId="257"/>
            <ac:spMk id="4" creationId="{A4A67B3B-5A47-13A5-DDAE-10EB2563F184}"/>
          </ac:spMkLst>
        </pc:spChg>
        <pc:spChg chg="mod">
          <ac:chgData name="Laura Featherstone" userId="S::lfeatherstone@stmichaels.bhcet.org.uk::0872f404-e5c1-4fce-b2e6-17ae04f532c1" providerId="AD" clId="Web-{6A2CAFDB-0905-2EE7-9714-D972D957A1F6}" dt="2024-06-05T20:34:44.181" v="328" actId="20577"/>
          <ac:spMkLst>
            <pc:docMk/>
            <pc:sldMk cId="1993652043" sldId="257"/>
            <ac:spMk id="5" creationId="{7152BCB1-B134-AF9E-6B9E-8D590223E4D1}"/>
          </ac:spMkLst>
        </pc:spChg>
        <pc:spChg chg="mod">
          <ac:chgData name="Laura Featherstone" userId="S::lfeatherstone@stmichaels.bhcet.org.uk::0872f404-e5c1-4fce-b2e6-17ae04f532c1" providerId="AD" clId="Web-{6A2CAFDB-0905-2EE7-9714-D972D957A1F6}" dt="2024-06-05T20:54:43.100" v="2100" actId="20577"/>
          <ac:spMkLst>
            <pc:docMk/>
            <pc:sldMk cId="1993652043" sldId="257"/>
            <ac:spMk id="6" creationId="{F063A9E9-D6C0-8890-31B9-369B52007A9B}"/>
          </ac:spMkLst>
        </pc:spChg>
        <pc:spChg chg="mod">
          <ac:chgData name="Laura Featherstone" userId="S::lfeatherstone@stmichaels.bhcet.org.uk::0872f404-e5c1-4fce-b2e6-17ae04f532c1" providerId="AD" clId="Web-{6A2CAFDB-0905-2EE7-9714-D972D957A1F6}" dt="2024-06-05T21:06:44.986" v="2951" actId="20577"/>
          <ac:spMkLst>
            <pc:docMk/>
            <pc:sldMk cId="1993652043" sldId="257"/>
            <ac:spMk id="7" creationId="{1277C654-5199-E602-6DA5-345D636E410E}"/>
          </ac:spMkLst>
        </pc:spChg>
        <pc:spChg chg="mod">
          <ac:chgData name="Laura Featherstone" userId="S::lfeatherstone@stmichaels.bhcet.org.uk::0872f404-e5c1-4fce-b2e6-17ae04f532c1" providerId="AD" clId="Web-{6A2CAFDB-0905-2EE7-9714-D972D957A1F6}" dt="2024-06-05T21:04:27.481" v="2875" actId="20577"/>
          <ac:spMkLst>
            <pc:docMk/>
            <pc:sldMk cId="1993652043" sldId="257"/>
            <ac:spMk id="10" creationId="{7CC7E750-9B0A-5BC9-C65A-3E08E9F3731C}"/>
          </ac:spMkLst>
        </pc:spChg>
        <pc:spChg chg="mod">
          <ac:chgData name="Laura Featherstone" userId="S::lfeatherstone@stmichaels.bhcet.org.uk::0872f404-e5c1-4fce-b2e6-17ae04f532c1" providerId="AD" clId="Web-{6A2CAFDB-0905-2EE7-9714-D972D957A1F6}" dt="2024-06-05T21:08:58.975" v="3206" actId="20577"/>
          <ac:spMkLst>
            <pc:docMk/>
            <pc:sldMk cId="1993652043" sldId="257"/>
            <ac:spMk id="12" creationId="{16C6A8C8-9E19-2DA0-28B8-B88EE33D5ECD}"/>
          </ac:spMkLst>
        </pc:spChg>
        <pc:graphicFrameChg chg="add mod modGraphic">
          <ac:chgData name="Laura Featherstone" userId="S::lfeatherstone@stmichaels.bhcet.org.uk::0872f404-e5c1-4fce-b2e6-17ae04f532c1" providerId="AD" clId="Web-{6A2CAFDB-0905-2EE7-9714-D972D957A1F6}" dt="2024-06-05T21:05:35.764" v="2907" actId="1076"/>
          <ac:graphicFrameMkLst>
            <pc:docMk/>
            <pc:sldMk cId="1993652043" sldId="257"/>
            <ac:graphicFrameMk id="3" creationId="{B33A51D1-5210-7F46-06E5-D3038461A87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33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6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6721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946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2912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67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01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03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27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5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7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8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3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48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51D28-7FCC-4C78-B4CF-DB31790A0177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22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A67B3B-5A47-13A5-DDAE-10EB2563F184}"/>
              </a:ext>
            </a:extLst>
          </p:cNvPr>
          <p:cNvSpPr txBox="1"/>
          <p:nvPr/>
        </p:nvSpPr>
        <p:spPr>
          <a:xfrm>
            <a:off x="3092015" y="50905"/>
            <a:ext cx="5540257" cy="362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dirty="0">
                <a:latin typeface="Century Gothic"/>
              </a:rPr>
              <a:t>Subject:    </a:t>
            </a:r>
            <a:r>
              <a:rPr lang="en-GB" sz="950" dirty="0">
                <a:latin typeface="Century Gothic"/>
              </a:rPr>
              <a:t>Geography Year 7 </a:t>
            </a:r>
            <a:r>
              <a:rPr lang="en-GB" sz="950" b="1" dirty="0">
                <a:latin typeface="Century Gothic"/>
              </a:rPr>
              <a:t>                  Term:  </a:t>
            </a:r>
            <a:r>
              <a:rPr lang="en-GB" sz="950" dirty="0">
                <a:latin typeface="Century Gothic"/>
              </a:rPr>
              <a:t>Summer</a:t>
            </a:r>
            <a:endParaRPr lang="en-GB" sz="969" dirty="0">
              <a:latin typeface="Century Gothic"/>
            </a:endParaRPr>
          </a:p>
          <a:p>
            <a:r>
              <a:rPr lang="en-GB" sz="950" b="1" dirty="0">
                <a:latin typeface="Century Gothic"/>
              </a:rPr>
              <a:t>Assessment: </a:t>
            </a:r>
            <a:r>
              <a:rPr lang="en-GB" sz="950" dirty="0">
                <a:latin typeface="Century Gothic"/>
              </a:rPr>
              <a:t>    End of Year                       </a:t>
            </a:r>
            <a:r>
              <a:rPr lang="en-GB" sz="950" b="1" dirty="0">
                <a:latin typeface="Century Gothic"/>
                <a:ea typeface="Calibri"/>
                <a:cs typeface="Times New Roman"/>
              </a:rPr>
              <a:t>Length of  Assessment: </a:t>
            </a:r>
            <a:r>
              <a:rPr lang="en-GB" sz="950" b="1" dirty="0">
                <a:latin typeface="Century Gothic"/>
              </a:rPr>
              <a:t>  </a:t>
            </a:r>
            <a:r>
              <a:rPr lang="en-GB" sz="950" dirty="0">
                <a:latin typeface="Century Gothic"/>
              </a:rPr>
              <a:t>30 marks</a:t>
            </a:r>
            <a:endParaRPr lang="en-GB" sz="969" dirty="0">
              <a:latin typeface="Century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2BCB1-B134-AF9E-6B9E-8D590223E4D1}"/>
              </a:ext>
            </a:extLst>
          </p:cNvPr>
          <p:cNvSpPr txBox="1"/>
          <p:nvPr/>
        </p:nvSpPr>
        <p:spPr>
          <a:xfrm>
            <a:off x="71426" y="534316"/>
            <a:ext cx="5532420" cy="941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Information about this Assessment:</a:t>
            </a:r>
            <a:endParaRPr lang="en-GB" sz="969" b="1" u="sng" dirty="0">
              <a:latin typeface="Century Gothic"/>
            </a:endParaRPr>
          </a:p>
          <a:p>
            <a:r>
              <a:rPr lang="en-GB" sz="950" b="1" u="sng" dirty="0">
                <a:latin typeface="Century Gothic"/>
              </a:rPr>
              <a:t>Areas assessed:</a:t>
            </a:r>
            <a:endParaRPr lang="en-GB" sz="969" b="1" u="sng" dirty="0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Types of Geography</a:t>
            </a: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World Countries</a:t>
            </a: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Fantastic Places</a:t>
            </a: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Rivers and river flooding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63A9E9-D6C0-8890-31B9-369B52007A9B}"/>
              </a:ext>
            </a:extLst>
          </p:cNvPr>
          <p:cNvSpPr txBox="1"/>
          <p:nvPr/>
        </p:nvSpPr>
        <p:spPr>
          <a:xfrm>
            <a:off x="79753" y="1495804"/>
            <a:ext cx="5528571" cy="4380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What do I need to revise for this assessment?</a:t>
            </a:r>
          </a:p>
          <a:p>
            <a:endParaRPr lang="en-GB" sz="950" b="1" u="sng" dirty="0">
              <a:latin typeface="Century Gothic"/>
            </a:endParaRPr>
          </a:p>
          <a:p>
            <a:endParaRPr lang="en-GB" sz="950" b="1" u="sng" dirty="0">
              <a:latin typeface="Century Gothic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7C654-5199-E602-6DA5-345D636E410E}"/>
              </a:ext>
            </a:extLst>
          </p:cNvPr>
          <p:cNvSpPr txBox="1"/>
          <p:nvPr/>
        </p:nvSpPr>
        <p:spPr>
          <a:xfrm>
            <a:off x="76396" y="5942479"/>
            <a:ext cx="5515273" cy="8020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Where can I find help with revision?</a:t>
            </a:r>
          </a:p>
          <a:p>
            <a:endParaRPr lang="en-GB" sz="969" b="1" u="sng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Your exercise books contain all the information to help you revise</a:t>
            </a: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Your class team</a:t>
            </a: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BBC Bitesize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974940-2B42-E3CF-062F-06BD20DDA52C}"/>
              </a:ext>
            </a:extLst>
          </p:cNvPr>
          <p:cNvSpPr txBox="1"/>
          <p:nvPr/>
        </p:nvSpPr>
        <p:spPr>
          <a:xfrm>
            <a:off x="4553559" y="527165"/>
            <a:ext cx="1062248" cy="621945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b="1" dirty="0">
                <a:latin typeface="Century Gothic"/>
              </a:rPr>
              <a:t>Must know </a:t>
            </a:r>
            <a:r>
              <a:rPr lang="en-US" sz="1000" dirty="0">
                <a:latin typeface="Century Gothic"/>
              </a:rPr>
              <a:t>Key words:</a:t>
            </a:r>
          </a:p>
          <a:p>
            <a:endParaRPr lang="en-US" sz="1000" dirty="0">
              <a:latin typeface="Century Gothic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Human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Physical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Erosion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Hydraulic   Action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Abrasion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Waterfall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Plunge Pool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Gorge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Flood Hydrograph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Peak Rainfall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Peak Discharge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Lag Time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Deforestation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Effects of Flooding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Social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Economic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Environmental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Somerset Flooding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North East UK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7E750-9B0A-5BC9-C65A-3E08E9F3731C}"/>
              </a:ext>
            </a:extLst>
          </p:cNvPr>
          <p:cNvSpPr txBox="1"/>
          <p:nvPr/>
        </p:nvSpPr>
        <p:spPr>
          <a:xfrm>
            <a:off x="6095417" y="538543"/>
            <a:ext cx="5704513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u="sng" dirty="0">
                <a:latin typeface="Century Gothic"/>
              </a:rPr>
              <a:t>Question types and guidance:</a:t>
            </a:r>
            <a:endParaRPr lang="en-GB" sz="1000" b="1" u="sng">
              <a:latin typeface="Century Gothic" panose="020B0502020202020204" pitchFamily="34" charset="0"/>
            </a:endParaRPr>
          </a:p>
          <a:p>
            <a:endParaRPr lang="en-GB" sz="1200" b="1" dirty="0">
              <a:latin typeface="Century Gothic"/>
              <a:ea typeface="+mn-lt"/>
              <a:cs typeface="+mn-lt"/>
            </a:endParaRPr>
          </a:p>
          <a:p>
            <a:r>
              <a:rPr lang="en-GB" sz="1200" b="1" dirty="0">
                <a:latin typeface="Century Gothic"/>
                <a:ea typeface="+mn-lt"/>
                <a:cs typeface="+mn-lt"/>
              </a:rPr>
              <a:t>Describe - </a:t>
            </a:r>
            <a:r>
              <a:rPr lang="en-GB" sz="1200" dirty="0">
                <a:latin typeface="Century Gothic"/>
                <a:ea typeface="+mn-lt"/>
                <a:cs typeface="+mn-lt"/>
              </a:rPr>
              <a:t>set out main purpose (say what you see)</a:t>
            </a:r>
            <a:endParaRPr lang="en-US" sz="1200">
              <a:latin typeface="Century Gothic"/>
              <a:ea typeface="+mn-lt"/>
              <a:cs typeface="+mn-lt"/>
            </a:endParaRPr>
          </a:p>
          <a:p>
            <a:r>
              <a:rPr lang="en-GB" sz="1200" b="1" dirty="0">
                <a:latin typeface="Century Gothic"/>
                <a:ea typeface="+mn-lt"/>
                <a:cs typeface="+mn-lt"/>
              </a:rPr>
              <a:t>Discuss - </a:t>
            </a:r>
            <a:r>
              <a:rPr lang="en-GB" sz="1200" dirty="0">
                <a:latin typeface="Century Gothic"/>
                <a:ea typeface="+mn-lt"/>
                <a:cs typeface="+mn-lt"/>
              </a:rPr>
              <a:t>consider the positives and negatives of a scheme and come to a decision</a:t>
            </a:r>
            <a:endParaRPr lang="en-GB">
              <a:latin typeface="Century Gothic"/>
            </a:endParaRPr>
          </a:p>
          <a:p>
            <a:r>
              <a:rPr lang="en-GB" sz="1200" b="1" dirty="0">
                <a:latin typeface="Century Gothic"/>
                <a:ea typeface="+mn-lt"/>
                <a:cs typeface="+mn-lt"/>
              </a:rPr>
              <a:t>Explain - </a:t>
            </a:r>
            <a:r>
              <a:rPr lang="en-GB" sz="1200" dirty="0">
                <a:latin typeface="Century Gothic"/>
                <a:ea typeface="+mn-lt"/>
                <a:cs typeface="+mn-lt"/>
              </a:rPr>
              <a:t>give reasons for your answer (Say why)</a:t>
            </a:r>
            <a:endParaRPr lang="en-GB">
              <a:latin typeface="Century Gothic"/>
            </a:endParaRPr>
          </a:p>
          <a:p>
            <a:r>
              <a:rPr lang="en-GB" sz="1200" b="1" u="sng" dirty="0">
                <a:latin typeface="Century Gothic"/>
              </a:rPr>
              <a:t>Identify</a:t>
            </a:r>
            <a:r>
              <a:rPr lang="en-GB" sz="1200" u="sng" dirty="0">
                <a:latin typeface="Century Gothic"/>
              </a:rPr>
              <a:t> -</a:t>
            </a:r>
            <a:r>
              <a:rPr lang="en-GB" sz="1200" dirty="0">
                <a:latin typeface="Century Gothic"/>
              </a:rPr>
              <a:t> indicate the main key idea</a:t>
            </a:r>
            <a:endParaRPr lang="en-GB" sz="1200" b="1" u="sng">
              <a:latin typeface="Century Gothic" panose="020B0502020202020204" pitchFamily="34" charset="0"/>
            </a:endParaRPr>
          </a:p>
          <a:p>
            <a:r>
              <a:rPr lang="en-GB" sz="1200" b="1" u="sng" dirty="0">
                <a:latin typeface="Century Gothic"/>
              </a:rPr>
              <a:t>Label</a:t>
            </a:r>
            <a:r>
              <a:rPr lang="en-GB" sz="1200" u="sng" dirty="0">
                <a:latin typeface="Century Gothic"/>
              </a:rPr>
              <a:t> -  draw arrows to the key point (your arrow much touch the point)</a:t>
            </a:r>
            <a:endParaRPr lang="en-GB" sz="1200" b="1" u="sng" dirty="0">
              <a:latin typeface="Century Gothic"/>
            </a:endParaRPr>
          </a:p>
          <a:p>
            <a:r>
              <a:rPr lang="en-GB" sz="1200" b="1" u="sng" dirty="0">
                <a:latin typeface="Century Gothic"/>
              </a:rPr>
              <a:t>Use examples</a:t>
            </a:r>
            <a:r>
              <a:rPr lang="en-GB" sz="1200" dirty="0">
                <a:latin typeface="Century Gothic"/>
              </a:rPr>
              <a:t> – give specific facts and figures about an issue (e.g. Somerset Flooding)</a:t>
            </a:r>
            <a:endParaRPr lang="en-GB" sz="1200" b="1" u="sng" dirty="0"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C6A8C8-9E19-2DA0-28B8-B88EE33D5ECD}"/>
              </a:ext>
            </a:extLst>
          </p:cNvPr>
          <p:cNvSpPr txBox="1"/>
          <p:nvPr/>
        </p:nvSpPr>
        <p:spPr>
          <a:xfrm>
            <a:off x="6095417" y="2507758"/>
            <a:ext cx="5704513" cy="41088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u="sng" dirty="0">
                <a:latin typeface="Century Gothic"/>
              </a:rPr>
              <a:t>Assessment Examples:</a:t>
            </a:r>
          </a:p>
          <a:p>
            <a:endParaRPr lang="en-GB" sz="1400" b="1" u="sng">
              <a:latin typeface="Century Gothic" panose="020B0502020202020204" pitchFamily="34" charset="0"/>
            </a:endParaRPr>
          </a:p>
          <a:p>
            <a:r>
              <a:rPr lang="en-GB" sz="1200" b="1" u="sng" dirty="0">
                <a:latin typeface="Century Gothic"/>
              </a:rPr>
              <a:t>Explain how the effects of a flood event using your own example</a:t>
            </a:r>
            <a:endParaRPr lang="en-GB" sz="1400" b="1" u="sng" dirty="0">
              <a:latin typeface="Century Gothic" panose="020B0502020202020204" pitchFamily="34" charset="0"/>
            </a:endParaRPr>
          </a:p>
          <a:p>
            <a:endParaRPr lang="en-GB" sz="1100" i="1" dirty="0">
              <a:latin typeface="Century Gothic"/>
            </a:endParaRPr>
          </a:p>
          <a:p>
            <a:r>
              <a:rPr lang="en-GB" sz="1100" i="1" dirty="0">
                <a:latin typeface="Century Gothic"/>
              </a:rPr>
              <a:t>Somerset is my example of a flood event that occurred in 2012.  When the river flooded, it is because it had rained constantly for 2 months, so the soil was very saturated (wet).  This effected people because they had to leave their homes for over a year, as the flooded water was contaminated.  200,000 people were impacted overall and the village of </a:t>
            </a:r>
            <a:r>
              <a:rPr lang="en-GB" sz="1100" i="1" dirty="0" err="1">
                <a:latin typeface="Century Gothic"/>
              </a:rPr>
              <a:t>Mulcheney</a:t>
            </a:r>
            <a:r>
              <a:rPr lang="en-GB" sz="1100" i="1" dirty="0">
                <a:latin typeface="Century Gothic"/>
              </a:rPr>
              <a:t> was only accessible by boat.  There was a man waiting for a heart operation who was unable to leave his house.  The floods impacted farmland, and many sheep and cows had to be killed because of the flood water.  This effected </a:t>
            </a:r>
            <a:r>
              <a:rPr lang="en-GB" sz="1100" i="1">
                <a:latin typeface="Century Gothic"/>
              </a:rPr>
              <a:t>people's</a:t>
            </a:r>
            <a:r>
              <a:rPr lang="en-GB" sz="1100" i="1" dirty="0">
                <a:latin typeface="Century Gothic"/>
              </a:rPr>
              <a:t> income.</a:t>
            </a:r>
            <a:endParaRPr lang="en-GB" sz="1100" i="1" dirty="0">
              <a:latin typeface="Century Gothic" panose="020B0502020202020204" pitchFamily="34" charset="0"/>
            </a:endParaRPr>
          </a:p>
          <a:p>
            <a:endParaRPr lang="en-GB" sz="1400" b="1" u="sng">
              <a:latin typeface="Century Gothic" panose="020B0502020202020204" pitchFamily="34" charset="0"/>
            </a:endParaRPr>
          </a:p>
          <a:p>
            <a:endParaRPr lang="en-GB" sz="1400" b="1" u="sng">
              <a:latin typeface="Century Gothic" panose="020B0502020202020204" pitchFamily="34" charset="0"/>
            </a:endParaRPr>
          </a:p>
          <a:p>
            <a:endParaRPr lang="en-GB" sz="1400" b="1" u="sng">
              <a:latin typeface="Century Gothic" panose="020B0502020202020204" pitchFamily="34" charset="0"/>
            </a:endParaRPr>
          </a:p>
          <a:p>
            <a:endParaRPr lang="en-GB" sz="1400" b="1" u="sng">
              <a:latin typeface="Century Gothic" panose="020B0502020202020204" pitchFamily="34" charset="0"/>
            </a:endParaRPr>
          </a:p>
          <a:p>
            <a:endParaRPr lang="en-GB" sz="1400" b="1" u="sng">
              <a:latin typeface="Century Gothic" panose="020B0502020202020204" pitchFamily="34" charset="0"/>
            </a:endParaRPr>
          </a:p>
          <a:p>
            <a:endParaRPr lang="en-GB" sz="1400" b="1" u="sng">
              <a:latin typeface="Century Gothic" panose="020B0502020202020204" pitchFamily="34" charset="0"/>
            </a:endParaRPr>
          </a:p>
          <a:p>
            <a:endParaRPr lang="en-GB" sz="1400" b="1" u="sng">
              <a:latin typeface="Century Gothic" panose="020B0502020202020204" pitchFamily="34" charset="0"/>
            </a:endParaRPr>
          </a:p>
          <a:p>
            <a:endParaRPr lang="en-GB" sz="1400" b="1" u="sng">
              <a:latin typeface="Century Gothic" panose="020B0502020202020204" pitchFamily="34" charset="0"/>
            </a:endParaRPr>
          </a:p>
          <a:p>
            <a:endParaRPr lang="en-GB" sz="1400" b="1" u="sng">
              <a:latin typeface="Century Gothic" panose="020B0502020202020204" pitchFamily="34" charset="0"/>
            </a:endParaRPr>
          </a:p>
        </p:txBody>
      </p:sp>
      <p:pic>
        <p:nvPicPr>
          <p:cNvPr id="1026" name="Picture 2" descr="St Michael’s Catholic Academy">
            <a:extLst>
              <a:ext uri="{FF2B5EF4-FFF2-40B4-BE49-F238E27FC236}">
                <a16:creationId xmlns:a16="http://schemas.microsoft.com/office/drawing/2014/main" id="{F7C49CCE-429E-1801-8B36-DB160314AD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6" b="46532"/>
          <a:stretch/>
        </p:blipFill>
        <p:spPr bwMode="auto">
          <a:xfrm>
            <a:off x="11052481" y="48051"/>
            <a:ext cx="1139519" cy="4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33A51D1-5210-7F46-06E5-D3038461A8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159286"/>
              </p:ext>
            </p:extLst>
          </p:nvPr>
        </p:nvGraphicFramePr>
        <p:xfrm>
          <a:off x="79114" y="1915410"/>
          <a:ext cx="4450022" cy="36793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0278">
                  <a:extLst>
                    <a:ext uri="{9D8B030D-6E8A-4147-A177-3AD203B41FA5}">
                      <a16:colId xmlns:a16="http://schemas.microsoft.com/office/drawing/2014/main" val="2341848326"/>
                    </a:ext>
                  </a:extLst>
                </a:gridCol>
                <a:gridCol w="992775">
                  <a:extLst>
                    <a:ext uri="{9D8B030D-6E8A-4147-A177-3AD203B41FA5}">
                      <a16:colId xmlns:a16="http://schemas.microsoft.com/office/drawing/2014/main" val="3971677400"/>
                    </a:ext>
                  </a:extLst>
                </a:gridCol>
                <a:gridCol w="1079862">
                  <a:extLst>
                    <a:ext uri="{9D8B030D-6E8A-4147-A177-3AD203B41FA5}">
                      <a16:colId xmlns:a16="http://schemas.microsoft.com/office/drawing/2014/main" val="2331058003"/>
                    </a:ext>
                  </a:extLst>
                </a:gridCol>
                <a:gridCol w="1267107">
                  <a:extLst>
                    <a:ext uri="{9D8B030D-6E8A-4147-A177-3AD203B41FA5}">
                      <a16:colId xmlns:a16="http://schemas.microsoft.com/office/drawing/2014/main" val="1106249374"/>
                    </a:ext>
                  </a:extLst>
                </a:gridCol>
              </a:tblGrid>
              <a:tr h="418011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Century Gothic"/>
                        </a:rPr>
                        <a:t>Introducing 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Century Gothic"/>
                        </a:rPr>
                        <a:t>Where in the World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Century Gothic"/>
                        </a:rPr>
                        <a:t>Fantastic Places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latin typeface="Century Gothic"/>
                        </a:rPr>
                        <a:t>Rivers and Flooding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103786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1) What is physical geography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2) What is human geography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3) Environmental geography  problems and solutions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4) what makes a good  geographer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1) 7 continents of the world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2) Countries and their capital cities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3) Europe (the continent)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4) The  European Union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5) The United Kingdom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6) The North East UK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7) Our local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1) What is a fantastic place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2) Why is Hampi a fantastic place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3) </a:t>
                      </a:r>
                      <a:r>
                        <a:rPr lang="en-US" sz="800" b="0" i="0" u="none" strike="noStrike" noProof="0" dirty="0">
                          <a:latin typeface="Century Gothic"/>
                        </a:rPr>
                        <a:t>Why is Madagascar a fantastic place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b="0" i="0" u="none" strike="noStrike" noProof="0" dirty="0">
                          <a:latin typeface="Century Gothic"/>
                        </a:rPr>
                        <a:t>4) Why is Easter Island a fantastic place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b="0" i="0" u="none" strike="noStrike" noProof="0" dirty="0">
                          <a:latin typeface="Century Gothic"/>
                        </a:rPr>
                        <a:t>5) Why is the North Pole a fantastic place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b="0" i="0" u="none" strike="noStrike" noProof="0" dirty="0">
                          <a:latin typeface="Century Gothic"/>
                        </a:rPr>
                        <a:t>6) Why is Prypiat a fantastic place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b="0" i="0" u="none" strike="noStrike" noProof="0" dirty="0">
                          <a:latin typeface="Century Gothic"/>
                        </a:rPr>
                        <a:t>7) Why is Death Valley a fantastic place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b="0" i="0" u="none" strike="noStrike" noProof="0" dirty="0">
                          <a:latin typeface="Century Gothic"/>
                        </a:rPr>
                        <a:t>8) Why are the Northern Lights a fantastic feature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800" b="0" i="0" u="none" strike="noStrike" noProof="0" dirty="0">
                          <a:latin typeface="Century Gothic"/>
                        </a:rPr>
                        <a:t>9) Why is Dubai a fantastic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Century Gothic"/>
                        </a:rPr>
                        <a:t>1) The Water cycle</a:t>
                      </a:r>
                    </a:p>
                    <a:p>
                      <a:pPr lvl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2) Drainage Basin features</a:t>
                      </a:r>
                    </a:p>
                    <a:p>
                      <a:pPr lvl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3) River processes (Erosion and transportation)</a:t>
                      </a:r>
                    </a:p>
                    <a:p>
                      <a:pPr lvl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4) Formation of V-shaped valleys</a:t>
                      </a:r>
                    </a:p>
                    <a:p>
                      <a:pPr lvl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5) Formation of waterfalls</a:t>
                      </a:r>
                    </a:p>
                    <a:p>
                      <a:pPr lvl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6) Formation of Meanders</a:t>
                      </a:r>
                    </a:p>
                    <a:p>
                      <a:pPr lvl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7) Formation of floodplains, levees</a:t>
                      </a:r>
                    </a:p>
                    <a:p>
                      <a:pPr lvl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8) Differences in estuaries and deltas</a:t>
                      </a:r>
                    </a:p>
                    <a:p>
                      <a:pPr lvl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9) Human and Physical causes of flooding</a:t>
                      </a:r>
                    </a:p>
                    <a:p>
                      <a:pPr lvl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10) Flood Hydrographs</a:t>
                      </a:r>
                    </a:p>
                    <a:p>
                      <a:pPr lvl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11) Effects of a flood (Somerset)</a:t>
                      </a:r>
                    </a:p>
                    <a:p>
                      <a:pPr lvl="0">
                        <a:buNone/>
                      </a:pPr>
                      <a:r>
                        <a:rPr lang="en-US" sz="800" dirty="0">
                          <a:latin typeface="Century Gothic"/>
                        </a:rPr>
                        <a:t>12) How do we manage flood events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153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6520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4" ma:contentTypeDescription="Create a new document." ma:contentTypeScope="" ma:versionID="63cda006a8b3cb42081c8554ba181c62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7402f99742953497ad4da80587f28074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89ede0f-57cc-46f0-8067-bca1fc661ac5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0F0F9AB-7B95-4701-8050-2D92733FC7D9}"/>
</file>

<file path=customXml/itemProps2.xml><?xml version="1.0" encoding="utf-8"?>
<ds:datastoreItem xmlns:ds="http://schemas.openxmlformats.org/officeDocument/2006/customXml" ds:itemID="{8EE43B1F-B1AB-4ABA-A188-8D24F4F77590}"/>
</file>

<file path=customXml/itemProps3.xml><?xml version="1.0" encoding="utf-8"?>
<ds:datastoreItem xmlns:ds="http://schemas.openxmlformats.org/officeDocument/2006/customXml" ds:itemID="{0C54244E-CA7D-4B31-9BF2-2153D8BD9148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Fishburn</dc:creator>
  <cp:revision>272</cp:revision>
  <cp:lastPrinted>2024-05-13T09:32:35Z</cp:lastPrinted>
  <dcterms:created xsi:type="dcterms:W3CDTF">2024-05-13T09:19:08Z</dcterms:created>
  <dcterms:modified xsi:type="dcterms:W3CDTF">2024-06-05T21:08:59Z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</Properties>
</file>