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Featherstone" userId="0872f404-e5c1-4fce-b2e6-17ae04f532c1" providerId="ADAL" clId="{D3DC272E-6211-468A-A79D-C068FDD93555}"/>
    <pc:docChg chg="custSel modSld">
      <pc:chgData name="Laura Featherstone" userId="0872f404-e5c1-4fce-b2e6-17ae04f532c1" providerId="ADAL" clId="{D3DC272E-6211-468A-A79D-C068FDD93555}" dt="2025-07-10T14:15:04.612" v="318" actId="113"/>
      <pc:docMkLst>
        <pc:docMk/>
      </pc:docMkLst>
      <pc:sldChg chg="addSp delSp modSp">
        <pc:chgData name="Laura Featherstone" userId="0872f404-e5c1-4fce-b2e6-17ae04f532c1" providerId="ADAL" clId="{D3DC272E-6211-468A-A79D-C068FDD93555}" dt="2025-07-10T14:15:04.612" v="318" actId="113"/>
        <pc:sldMkLst>
          <pc:docMk/>
          <pc:sldMk cId="1993652043" sldId="257"/>
        </pc:sldMkLst>
        <pc:spChg chg="mod">
          <ac:chgData name="Laura Featherstone" userId="0872f404-e5c1-4fce-b2e6-17ae04f532c1" providerId="ADAL" clId="{D3DC272E-6211-468A-A79D-C068FDD93555}" dt="2025-07-10T14:10:15.155" v="167" actId="20577"/>
          <ac:spMkLst>
            <pc:docMk/>
            <pc:sldMk cId="1993652043" sldId="257"/>
            <ac:spMk id="2" creationId="{B2974940-2B42-E3CF-062F-06BD20DDA52C}"/>
          </ac:spMkLst>
        </pc:spChg>
        <pc:spChg chg="mod">
          <ac:chgData name="Laura Featherstone" userId="0872f404-e5c1-4fce-b2e6-17ae04f532c1" providerId="ADAL" clId="{D3DC272E-6211-468A-A79D-C068FDD93555}" dt="2025-07-10T14:05:49.718" v="28" actId="20577"/>
          <ac:spMkLst>
            <pc:docMk/>
            <pc:sldMk cId="1993652043" sldId="257"/>
            <ac:spMk id="4" creationId="{A4A67B3B-5A47-13A5-DDAE-10EB2563F184}"/>
          </ac:spMkLst>
        </pc:spChg>
        <pc:spChg chg="mod">
          <ac:chgData name="Laura Featherstone" userId="0872f404-e5c1-4fce-b2e6-17ae04f532c1" providerId="ADAL" clId="{D3DC272E-6211-468A-A79D-C068FDD93555}" dt="2025-07-10T14:07:36.088" v="30" actId="5793"/>
          <ac:spMkLst>
            <pc:docMk/>
            <pc:sldMk cId="1993652043" sldId="257"/>
            <ac:spMk id="5" creationId="{7152BCB1-B134-AF9E-6B9E-8D590223E4D1}"/>
          </ac:spMkLst>
        </pc:spChg>
        <pc:spChg chg="add del">
          <ac:chgData name="Laura Featherstone" userId="0872f404-e5c1-4fce-b2e6-17ae04f532c1" providerId="ADAL" clId="{D3DC272E-6211-468A-A79D-C068FDD93555}" dt="2025-07-10T14:13:24.442" v="279"/>
          <ac:spMkLst>
            <pc:docMk/>
            <pc:sldMk cId="1993652043" sldId="257"/>
            <ac:spMk id="8" creationId="{7250C19C-70F9-41A3-91F3-9951E3F07ECF}"/>
          </ac:spMkLst>
        </pc:spChg>
        <pc:spChg chg="add del">
          <ac:chgData name="Laura Featherstone" userId="0872f404-e5c1-4fce-b2e6-17ae04f532c1" providerId="ADAL" clId="{D3DC272E-6211-468A-A79D-C068FDD93555}" dt="2025-07-10T14:13:24.442" v="279"/>
          <ac:spMkLst>
            <pc:docMk/>
            <pc:sldMk cId="1993652043" sldId="257"/>
            <ac:spMk id="9" creationId="{3048B6B3-F512-4B16-A91F-58CA61BCF48E}"/>
          </ac:spMkLst>
        </pc:spChg>
        <pc:spChg chg="add del">
          <ac:chgData name="Laura Featherstone" userId="0872f404-e5c1-4fce-b2e6-17ae04f532c1" providerId="ADAL" clId="{D3DC272E-6211-468A-A79D-C068FDD93555}" dt="2025-07-10T14:13:24.442" v="279"/>
          <ac:spMkLst>
            <pc:docMk/>
            <pc:sldMk cId="1993652043" sldId="257"/>
            <ac:spMk id="11" creationId="{9B3065C4-EAF2-4FBF-987F-9EB237A40D2A}"/>
          </ac:spMkLst>
        </pc:spChg>
        <pc:spChg chg="mod">
          <ac:chgData name="Laura Featherstone" userId="0872f404-e5c1-4fce-b2e6-17ae04f532c1" providerId="ADAL" clId="{D3DC272E-6211-468A-A79D-C068FDD93555}" dt="2025-07-10T14:15:04.612" v="318" actId="113"/>
          <ac:spMkLst>
            <pc:docMk/>
            <pc:sldMk cId="1993652043" sldId="257"/>
            <ac:spMk id="12" creationId="{16C6A8C8-9E19-2DA0-28B8-B88EE33D5ECD}"/>
          </ac:spMkLst>
        </pc:spChg>
        <pc:spChg chg="add del">
          <ac:chgData name="Laura Featherstone" userId="0872f404-e5c1-4fce-b2e6-17ae04f532c1" providerId="ADAL" clId="{D3DC272E-6211-468A-A79D-C068FDD93555}" dt="2025-07-10T14:13:24.442" v="279"/>
          <ac:spMkLst>
            <pc:docMk/>
            <pc:sldMk cId="1993652043" sldId="257"/>
            <ac:spMk id="13" creationId="{3790CD1A-BE24-4138-A65E-C6C727CB45E2}"/>
          </ac:spMkLst>
        </pc:spChg>
        <pc:spChg chg="add del">
          <ac:chgData name="Laura Featherstone" userId="0872f404-e5c1-4fce-b2e6-17ae04f532c1" providerId="ADAL" clId="{D3DC272E-6211-468A-A79D-C068FDD93555}" dt="2025-07-10T14:13:24.442" v="279"/>
          <ac:spMkLst>
            <pc:docMk/>
            <pc:sldMk cId="1993652043" sldId="257"/>
            <ac:spMk id="14" creationId="{8350571E-54CF-4F6D-917D-37182DD95C91}"/>
          </ac:spMkLst>
        </pc:spChg>
        <pc:spChg chg="add del">
          <ac:chgData name="Laura Featherstone" userId="0872f404-e5c1-4fce-b2e6-17ae04f532c1" providerId="ADAL" clId="{D3DC272E-6211-468A-A79D-C068FDD93555}" dt="2025-07-10T14:13:24.442" v="279"/>
          <ac:spMkLst>
            <pc:docMk/>
            <pc:sldMk cId="1993652043" sldId="257"/>
            <ac:spMk id="15" creationId="{CA687D73-525C-4C7A-9B58-066DDF135B9A}"/>
          </ac:spMkLst>
        </pc:spChg>
        <pc:spChg chg="add del">
          <ac:chgData name="Laura Featherstone" userId="0872f404-e5c1-4fce-b2e6-17ae04f532c1" providerId="ADAL" clId="{D3DC272E-6211-468A-A79D-C068FDD93555}" dt="2025-07-10T14:13:24.442" v="279"/>
          <ac:spMkLst>
            <pc:docMk/>
            <pc:sldMk cId="1993652043" sldId="257"/>
            <ac:spMk id="16" creationId="{D2C79A41-00D1-4E9E-B21A-17F83F82E578}"/>
          </ac:spMkLst>
        </pc:spChg>
        <pc:spChg chg="add del">
          <ac:chgData name="Laura Featherstone" userId="0872f404-e5c1-4fce-b2e6-17ae04f532c1" providerId="ADAL" clId="{D3DC272E-6211-468A-A79D-C068FDD93555}" dt="2025-07-10T14:13:24.442" v="279"/>
          <ac:spMkLst>
            <pc:docMk/>
            <pc:sldMk cId="1993652043" sldId="257"/>
            <ac:spMk id="17" creationId="{4CE5E9FD-EA34-4CF8-9BC0-AA56A98D6E03}"/>
          </ac:spMkLst>
        </pc:spChg>
        <pc:spChg chg="add del">
          <ac:chgData name="Laura Featherstone" userId="0872f404-e5c1-4fce-b2e6-17ae04f532c1" providerId="ADAL" clId="{D3DC272E-6211-468A-A79D-C068FDD93555}" dt="2025-07-10T14:13:24.442" v="279"/>
          <ac:spMkLst>
            <pc:docMk/>
            <pc:sldMk cId="1993652043" sldId="257"/>
            <ac:spMk id="18" creationId="{EDC733C1-AB1C-4B88-854E-DF06D47F6E64}"/>
          </ac:spMkLst>
        </pc:spChg>
        <pc:spChg chg="add del">
          <ac:chgData name="Laura Featherstone" userId="0872f404-e5c1-4fce-b2e6-17ae04f532c1" providerId="ADAL" clId="{D3DC272E-6211-468A-A79D-C068FDD93555}" dt="2025-07-10T14:13:29.145" v="282"/>
          <ac:spMkLst>
            <pc:docMk/>
            <pc:sldMk cId="1993652043" sldId="257"/>
            <ac:spMk id="19" creationId="{204513AA-DF96-4715-BC1B-0F8FE4714FA2}"/>
          </ac:spMkLst>
        </pc:spChg>
        <pc:spChg chg="add del">
          <ac:chgData name="Laura Featherstone" userId="0872f404-e5c1-4fce-b2e6-17ae04f532c1" providerId="ADAL" clId="{D3DC272E-6211-468A-A79D-C068FDD93555}" dt="2025-07-10T14:13:29.145" v="282"/>
          <ac:spMkLst>
            <pc:docMk/>
            <pc:sldMk cId="1993652043" sldId="257"/>
            <ac:spMk id="20" creationId="{F891C2D9-8F19-478A-8F34-8DEA7D1F2E37}"/>
          </ac:spMkLst>
        </pc:spChg>
        <pc:spChg chg="add del">
          <ac:chgData name="Laura Featherstone" userId="0872f404-e5c1-4fce-b2e6-17ae04f532c1" providerId="ADAL" clId="{D3DC272E-6211-468A-A79D-C068FDD93555}" dt="2025-07-10T14:13:29.145" v="282"/>
          <ac:spMkLst>
            <pc:docMk/>
            <pc:sldMk cId="1993652043" sldId="257"/>
            <ac:spMk id="21" creationId="{17838FDC-5207-40E3-B682-A08E7C94CDFD}"/>
          </ac:spMkLst>
        </pc:spChg>
        <pc:spChg chg="add del">
          <ac:chgData name="Laura Featherstone" userId="0872f404-e5c1-4fce-b2e6-17ae04f532c1" providerId="ADAL" clId="{D3DC272E-6211-468A-A79D-C068FDD93555}" dt="2025-07-10T14:13:29.145" v="282"/>
          <ac:spMkLst>
            <pc:docMk/>
            <pc:sldMk cId="1993652043" sldId="257"/>
            <ac:spMk id="22" creationId="{A6A2063B-3248-472D-8916-52F4D1EEE0CA}"/>
          </ac:spMkLst>
        </pc:spChg>
        <pc:spChg chg="add del">
          <ac:chgData name="Laura Featherstone" userId="0872f404-e5c1-4fce-b2e6-17ae04f532c1" providerId="ADAL" clId="{D3DC272E-6211-468A-A79D-C068FDD93555}" dt="2025-07-10T14:13:29.145" v="282"/>
          <ac:spMkLst>
            <pc:docMk/>
            <pc:sldMk cId="1993652043" sldId="257"/>
            <ac:spMk id="23" creationId="{BC2562A3-5684-4741-82C0-A9BAC84A9F0A}"/>
          </ac:spMkLst>
        </pc:spChg>
        <pc:spChg chg="add del">
          <ac:chgData name="Laura Featherstone" userId="0872f404-e5c1-4fce-b2e6-17ae04f532c1" providerId="ADAL" clId="{D3DC272E-6211-468A-A79D-C068FDD93555}" dt="2025-07-10T14:13:29.145" v="282"/>
          <ac:spMkLst>
            <pc:docMk/>
            <pc:sldMk cId="1993652043" sldId="257"/>
            <ac:spMk id="24" creationId="{9D20F859-5867-4F5A-855F-CAF1F0478A64}"/>
          </ac:spMkLst>
        </pc:spChg>
        <pc:spChg chg="add del">
          <ac:chgData name="Laura Featherstone" userId="0872f404-e5c1-4fce-b2e6-17ae04f532c1" providerId="ADAL" clId="{D3DC272E-6211-468A-A79D-C068FDD93555}" dt="2025-07-10T14:13:29.145" v="282"/>
          <ac:spMkLst>
            <pc:docMk/>
            <pc:sldMk cId="1993652043" sldId="257"/>
            <ac:spMk id="25" creationId="{FBF2368C-B5F5-48B0-9F0A-7243D0F832F0}"/>
          </ac:spMkLst>
        </pc:spChg>
        <pc:spChg chg="add del">
          <ac:chgData name="Laura Featherstone" userId="0872f404-e5c1-4fce-b2e6-17ae04f532c1" providerId="ADAL" clId="{D3DC272E-6211-468A-A79D-C068FDD93555}" dt="2025-07-10T14:13:29.145" v="282"/>
          <ac:spMkLst>
            <pc:docMk/>
            <pc:sldMk cId="1993652043" sldId="257"/>
            <ac:spMk id="26" creationId="{F6BE9B95-3C99-400E-A4C8-3D704B413E8B}"/>
          </ac:spMkLst>
        </pc:spChg>
        <pc:spChg chg="add del">
          <ac:chgData name="Laura Featherstone" userId="0872f404-e5c1-4fce-b2e6-17ae04f532c1" providerId="ADAL" clId="{D3DC272E-6211-468A-A79D-C068FDD93555}" dt="2025-07-10T14:13:29.145" v="282"/>
          <ac:spMkLst>
            <pc:docMk/>
            <pc:sldMk cId="1993652043" sldId="257"/>
            <ac:spMk id="27" creationId="{7ADD512C-CD1F-4442-9F00-9B578277204F}"/>
          </ac:spMkLst>
        </pc:spChg>
        <pc:graphicFrameChg chg="mod modGraphic">
          <ac:chgData name="Laura Featherstone" userId="0872f404-e5c1-4fce-b2e6-17ae04f532c1" providerId="ADAL" clId="{D3DC272E-6211-468A-A79D-C068FDD93555}" dt="2025-07-10T14:10:05.161" v="166" actId="14100"/>
          <ac:graphicFrameMkLst>
            <pc:docMk/>
            <pc:sldMk cId="1993652043" sldId="257"/>
            <ac:graphicFrameMk id="3" creationId="{B33A51D1-5210-7F46-06E5-D3038461A87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33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6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6721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946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2912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67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01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03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27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5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7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8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3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48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22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A67B3B-5A47-13A5-DDAE-10EB2563F184}"/>
              </a:ext>
            </a:extLst>
          </p:cNvPr>
          <p:cNvSpPr txBox="1"/>
          <p:nvPr/>
        </p:nvSpPr>
        <p:spPr>
          <a:xfrm>
            <a:off x="3092015" y="50905"/>
            <a:ext cx="5540257" cy="362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dirty="0">
                <a:latin typeface="Century Gothic"/>
              </a:rPr>
              <a:t>Subject:    </a:t>
            </a:r>
            <a:r>
              <a:rPr lang="en-GB" sz="950" dirty="0">
                <a:latin typeface="Century Gothic"/>
              </a:rPr>
              <a:t>Geography Year 8 </a:t>
            </a:r>
            <a:r>
              <a:rPr lang="en-GB" sz="950" b="1" dirty="0">
                <a:latin typeface="Century Gothic"/>
              </a:rPr>
              <a:t>                  Term:  </a:t>
            </a:r>
            <a:r>
              <a:rPr lang="en-GB" sz="950" dirty="0">
                <a:latin typeface="Century Gothic"/>
              </a:rPr>
              <a:t>Spring</a:t>
            </a:r>
            <a:endParaRPr lang="en-GB" sz="969" dirty="0">
              <a:latin typeface="Century Gothic"/>
            </a:endParaRPr>
          </a:p>
          <a:p>
            <a:r>
              <a:rPr lang="en-GB" sz="950" b="1" dirty="0">
                <a:latin typeface="Century Gothic"/>
              </a:rPr>
              <a:t>Assessment: </a:t>
            </a:r>
            <a:r>
              <a:rPr lang="en-GB" sz="950" dirty="0">
                <a:latin typeface="Century Gothic"/>
              </a:rPr>
              <a:t>    Spring                                </a:t>
            </a:r>
            <a:r>
              <a:rPr lang="en-GB" sz="950" b="1" dirty="0">
                <a:latin typeface="Century Gothic"/>
                <a:ea typeface="Calibri"/>
                <a:cs typeface="Times New Roman"/>
              </a:rPr>
              <a:t>Length of  Assessment: </a:t>
            </a:r>
            <a:r>
              <a:rPr lang="en-GB" sz="950" b="1" dirty="0">
                <a:latin typeface="Century Gothic"/>
              </a:rPr>
              <a:t>  </a:t>
            </a:r>
            <a:r>
              <a:rPr lang="en-GB" sz="950" dirty="0">
                <a:latin typeface="Century Gothic"/>
              </a:rPr>
              <a:t>30 marks</a:t>
            </a:r>
            <a:endParaRPr lang="en-GB" sz="969" dirty="0">
              <a:latin typeface="Century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2BCB1-B134-AF9E-6B9E-8D590223E4D1}"/>
              </a:ext>
            </a:extLst>
          </p:cNvPr>
          <p:cNvSpPr txBox="1"/>
          <p:nvPr/>
        </p:nvSpPr>
        <p:spPr>
          <a:xfrm>
            <a:off x="71426" y="534316"/>
            <a:ext cx="5532420" cy="941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Information about this Assessment:</a:t>
            </a:r>
            <a:endParaRPr lang="en-GB" sz="969" b="1" u="sng" dirty="0">
              <a:latin typeface="Century Gothic"/>
            </a:endParaRPr>
          </a:p>
          <a:p>
            <a:r>
              <a:rPr lang="en-GB" sz="950" b="1" u="sng" dirty="0">
                <a:latin typeface="Century Gothic"/>
              </a:rPr>
              <a:t>Areas assessed:</a:t>
            </a:r>
            <a:endParaRPr lang="en-GB" sz="969" b="1" u="sng" dirty="0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The coasts of the UK</a:t>
            </a: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World Population</a:t>
            </a: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An Unequal World?</a:t>
            </a:r>
          </a:p>
          <a:p>
            <a:endParaRPr lang="en-GB" sz="950" b="1" u="sng" dirty="0">
              <a:latin typeface="Century Gothic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63A9E9-D6C0-8890-31B9-369B52007A9B}"/>
              </a:ext>
            </a:extLst>
          </p:cNvPr>
          <p:cNvSpPr txBox="1"/>
          <p:nvPr/>
        </p:nvSpPr>
        <p:spPr>
          <a:xfrm>
            <a:off x="79753" y="1495804"/>
            <a:ext cx="5528571" cy="4526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What do I need to revise for this assessment?</a:t>
            </a:r>
          </a:p>
          <a:p>
            <a:endParaRPr lang="en-GB" sz="950" b="1" u="sng" dirty="0">
              <a:latin typeface="Century Gothic"/>
            </a:endParaRPr>
          </a:p>
          <a:p>
            <a:endParaRPr lang="en-GB" sz="950" b="1" u="sng" dirty="0">
              <a:latin typeface="Century Gothic"/>
            </a:endParaRPr>
          </a:p>
          <a:p>
            <a:endParaRPr lang="en-GB" sz="950" b="1" u="sng" dirty="0">
              <a:latin typeface="Century Gothic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7C654-5199-E602-6DA5-345D636E410E}"/>
              </a:ext>
            </a:extLst>
          </p:cNvPr>
          <p:cNvSpPr txBox="1"/>
          <p:nvPr/>
        </p:nvSpPr>
        <p:spPr>
          <a:xfrm>
            <a:off x="76396" y="5942479"/>
            <a:ext cx="5515273" cy="8020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Where can I find help with revision?</a:t>
            </a:r>
          </a:p>
          <a:p>
            <a:endParaRPr lang="en-GB" sz="969" b="1" u="sng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Your exercise books contain all the information to help you revise</a:t>
            </a: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Your class team</a:t>
            </a: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BBC Bitesize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974940-2B42-E3CF-062F-06BD20DDA52C}"/>
              </a:ext>
            </a:extLst>
          </p:cNvPr>
          <p:cNvSpPr txBox="1"/>
          <p:nvPr/>
        </p:nvSpPr>
        <p:spPr>
          <a:xfrm>
            <a:off x="4389120" y="527165"/>
            <a:ext cx="1226687" cy="626664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b="1" dirty="0">
                <a:latin typeface="Century Gothic"/>
              </a:rPr>
              <a:t>Must know </a:t>
            </a:r>
            <a:r>
              <a:rPr lang="en-US" sz="1000" dirty="0">
                <a:latin typeface="Century Gothic"/>
              </a:rPr>
              <a:t>Key words:</a:t>
            </a:r>
          </a:p>
          <a:p>
            <a:endParaRPr lang="en-US" sz="1000" dirty="0">
              <a:latin typeface="Century Gothic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Arch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Brandt Line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Cause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Cave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Demographic Transition Model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Densely Populated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Effect</a:t>
            </a:r>
            <a:br>
              <a:rPr lang="en-US" sz="1000" b="1" dirty="0">
                <a:latin typeface="Century Gothic"/>
              </a:rPr>
            </a:br>
            <a:r>
              <a:rPr lang="en-US" sz="1000" b="1" dirty="0">
                <a:latin typeface="Century Gothic"/>
              </a:rPr>
              <a:t>Erosion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HIC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LIC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Life Expectancy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Longshore Drift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Population Density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Population Pyramid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Response</a:t>
            </a:r>
            <a:br>
              <a:rPr lang="en-US" sz="1000" b="1" dirty="0">
                <a:latin typeface="Century Gothic"/>
              </a:rPr>
            </a:br>
            <a:r>
              <a:rPr lang="en-US" sz="1000" b="1" dirty="0">
                <a:latin typeface="Century Gothic"/>
              </a:rPr>
              <a:t>Sparsely Populated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Stack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Stump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Weathering</a:t>
            </a:r>
          </a:p>
          <a:p>
            <a:pPr>
              <a:lnSpc>
                <a:spcPct val="150000"/>
              </a:lnSpc>
            </a:pPr>
            <a:endParaRPr lang="en-US" sz="1000" b="1" dirty="0">
              <a:latin typeface="Century Gothic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7E750-9B0A-5BC9-C65A-3E08E9F3731C}"/>
              </a:ext>
            </a:extLst>
          </p:cNvPr>
          <p:cNvSpPr txBox="1"/>
          <p:nvPr/>
        </p:nvSpPr>
        <p:spPr>
          <a:xfrm>
            <a:off x="6095417" y="538543"/>
            <a:ext cx="5704513" cy="1785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u="sng" dirty="0">
                <a:latin typeface="Century Gothic"/>
              </a:rPr>
              <a:t>Question types and guidance:</a:t>
            </a:r>
            <a:endParaRPr lang="en-GB" sz="1000" b="1" u="sng" dirty="0">
              <a:latin typeface="Century Gothic" panose="020B0502020202020204" pitchFamily="34" charset="0"/>
            </a:endParaRPr>
          </a:p>
          <a:p>
            <a:endParaRPr lang="en-GB" sz="1200" b="1" dirty="0">
              <a:latin typeface="Century Gothic"/>
              <a:ea typeface="+mn-lt"/>
              <a:cs typeface="+mn-lt"/>
            </a:endParaRPr>
          </a:p>
          <a:p>
            <a:r>
              <a:rPr lang="en-GB" sz="1100" b="1" dirty="0">
                <a:latin typeface="Century Gothic"/>
                <a:ea typeface="+mn-lt"/>
                <a:cs typeface="+mn-lt"/>
              </a:rPr>
              <a:t>Describe - </a:t>
            </a:r>
            <a:r>
              <a:rPr lang="en-GB" sz="1100" dirty="0">
                <a:latin typeface="Century Gothic"/>
                <a:ea typeface="+mn-lt"/>
                <a:cs typeface="+mn-lt"/>
              </a:rPr>
              <a:t>set out main purpose (say what you see)</a:t>
            </a:r>
            <a:endParaRPr lang="en-US" sz="1100" dirty="0">
              <a:latin typeface="Century Gothic"/>
              <a:ea typeface="+mn-lt"/>
              <a:cs typeface="+mn-lt"/>
            </a:endParaRPr>
          </a:p>
          <a:p>
            <a:r>
              <a:rPr lang="en-GB" sz="1100" b="1" dirty="0">
                <a:latin typeface="Century Gothic"/>
                <a:ea typeface="+mn-lt"/>
                <a:cs typeface="+mn-lt"/>
              </a:rPr>
              <a:t>Discuss - </a:t>
            </a:r>
            <a:r>
              <a:rPr lang="en-GB" sz="1100" dirty="0">
                <a:latin typeface="Century Gothic"/>
                <a:ea typeface="+mn-lt"/>
                <a:cs typeface="+mn-lt"/>
              </a:rPr>
              <a:t>consider the positives and negatives of a scheme and come to a decision</a:t>
            </a:r>
            <a:endParaRPr lang="en-GB" sz="1600" dirty="0">
              <a:latin typeface="Century Gothic"/>
            </a:endParaRPr>
          </a:p>
          <a:p>
            <a:r>
              <a:rPr lang="en-GB" sz="1100" b="1" dirty="0">
                <a:latin typeface="Century Gothic"/>
                <a:ea typeface="+mn-lt"/>
                <a:cs typeface="+mn-lt"/>
              </a:rPr>
              <a:t>Explain - </a:t>
            </a:r>
            <a:r>
              <a:rPr lang="en-GB" sz="1100" dirty="0">
                <a:latin typeface="Century Gothic"/>
                <a:ea typeface="+mn-lt"/>
                <a:cs typeface="+mn-lt"/>
              </a:rPr>
              <a:t>give reasons for your answer (Say why)</a:t>
            </a:r>
            <a:endParaRPr lang="en-GB" sz="1600" dirty="0">
              <a:latin typeface="Century Gothic"/>
            </a:endParaRPr>
          </a:p>
          <a:p>
            <a:r>
              <a:rPr lang="en-GB" sz="1100" b="1" u="sng" dirty="0">
                <a:latin typeface="Century Gothic"/>
              </a:rPr>
              <a:t>Identify</a:t>
            </a:r>
            <a:r>
              <a:rPr lang="en-GB" sz="1100" u="sng" dirty="0">
                <a:latin typeface="Century Gothic"/>
              </a:rPr>
              <a:t> -</a:t>
            </a:r>
            <a:r>
              <a:rPr lang="en-GB" sz="1100" dirty="0">
                <a:latin typeface="Century Gothic"/>
              </a:rPr>
              <a:t> indicate the main key idea</a:t>
            </a:r>
            <a:endParaRPr lang="en-GB" sz="1100" b="1" u="sng" dirty="0">
              <a:latin typeface="Century Gothic" panose="020B0502020202020204" pitchFamily="34" charset="0"/>
            </a:endParaRPr>
          </a:p>
          <a:p>
            <a:r>
              <a:rPr lang="en-GB" sz="1100" b="1" u="sng" dirty="0">
                <a:latin typeface="Century Gothic"/>
              </a:rPr>
              <a:t>Label</a:t>
            </a:r>
            <a:r>
              <a:rPr lang="en-GB" sz="1100" u="sng" dirty="0">
                <a:latin typeface="Century Gothic"/>
              </a:rPr>
              <a:t> -  </a:t>
            </a:r>
            <a:r>
              <a:rPr lang="en-GB" sz="1100" dirty="0">
                <a:latin typeface="Century Gothic"/>
              </a:rPr>
              <a:t>draw arrows to the key point (your arrow much touch the point)</a:t>
            </a:r>
            <a:endParaRPr lang="en-GB" sz="1100" b="1" dirty="0">
              <a:latin typeface="Century Gothic"/>
            </a:endParaRPr>
          </a:p>
          <a:p>
            <a:r>
              <a:rPr lang="en-GB" sz="1100" b="1" u="sng" dirty="0">
                <a:latin typeface="Century Gothic"/>
              </a:rPr>
              <a:t>Use examples</a:t>
            </a:r>
            <a:r>
              <a:rPr lang="en-GB" sz="1100" dirty="0">
                <a:latin typeface="Century Gothic"/>
              </a:rPr>
              <a:t> – give specific facts and figures about an issue (e.g. Somerset Flooding)</a:t>
            </a:r>
            <a:endParaRPr lang="en-GB" sz="1100" b="1" u="sng" dirty="0"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C6A8C8-9E19-2DA0-28B8-B88EE33D5ECD}"/>
              </a:ext>
            </a:extLst>
          </p:cNvPr>
          <p:cNvSpPr txBox="1"/>
          <p:nvPr/>
        </p:nvSpPr>
        <p:spPr>
          <a:xfrm>
            <a:off x="6095417" y="2507758"/>
            <a:ext cx="5704513" cy="398570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00" b="1" u="sng" dirty="0">
                <a:latin typeface="Century Gothic" panose="020B0502020202020204" pitchFamily="34" charset="0"/>
              </a:rPr>
              <a:t>Assessment Examples:</a:t>
            </a:r>
          </a:p>
          <a:p>
            <a:endParaRPr lang="en-GB" sz="1100" b="1" u="sng" dirty="0">
              <a:latin typeface="Century Gothic" panose="020B0502020202020204" pitchFamily="34" charset="0"/>
            </a:endParaRPr>
          </a:p>
          <a:p>
            <a:r>
              <a:rPr lang="en-GB" sz="1100" b="1" u="sng" dirty="0">
                <a:latin typeface="Century Gothic" panose="020B0502020202020204" pitchFamily="34" charset="0"/>
              </a:rPr>
              <a:t>Explain the difference between population structures between LIC and HIC’s</a:t>
            </a:r>
          </a:p>
          <a:p>
            <a:endParaRPr lang="en-GB" sz="1100" b="1" u="sng" dirty="0">
              <a:latin typeface="Century Gothic" panose="020B0502020202020204" pitchFamily="34" charset="0"/>
            </a:endParaRPr>
          </a:p>
          <a:p>
            <a:r>
              <a:rPr lang="en-GB" sz="1100" i="1" dirty="0">
                <a:latin typeface="Century Gothic" panose="020B0502020202020204" pitchFamily="34" charset="0"/>
              </a:rPr>
              <a:t>The population structures of Low-Income Countries (LICs) and High-Income Countries (HICs) differ significantly due to factors like birth rates, life expectancy, and dependency ratios. In</a:t>
            </a:r>
            <a:r>
              <a:rPr lang="en-GB" sz="1100" b="1" i="1" dirty="0">
                <a:latin typeface="Century Gothic" panose="020B0502020202020204" pitchFamily="34" charset="0"/>
              </a:rPr>
              <a:t> LICs </a:t>
            </a:r>
            <a:r>
              <a:rPr lang="en-GB" sz="1100" i="1" dirty="0">
                <a:latin typeface="Century Gothic" panose="020B0502020202020204" pitchFamily="34" charset="0"/>
              </a:rPr>
              <a:t>such as </a:t>
            </a:r>
            <a:r>
              <a:rPr lang="en-GB" sz="1100" b="1" i="1" dirty="0">
                <a:latin typeface="Century Gothic" panose="020B0502020202020204" pitchFamily="34" charset="0"/>
              </a:rPr>
              <a:t>Nigeria </a:t>
            </a:r>
            <a:r>
              <a:rPr lang="en-GB" sz="1100" i="1" dirty="0">
                <a:latin typeface="Century Gothic" panose="020B0502020202020204" pitchFamily="34" charset="0"/>
              </a:rPr>
              <a:t>and </a:t>
            </a:r>
            <a:r>
              <a:rPr lang="en-GB" sz="1100" b="1" i="1" dirty="0">
                <a:latin typeface="Century Gothic" panose="020B0502020202020204" pitchFamily="34" charset="0"/>
              </a:rPr>
              <a:t>India</a:t>
            </a:r>
            <a:r>
              <a:rPr lang="en-GB" sz="1100" i="1" dirty="0">
                <a:latin typeface="Century Gothic" panose="020B0502020202020204" pitchFamily="34" charset="0"/>
              </a:rPr>
              <a:t>, there is a high birth rate, leading to a young population, with many children and teenagers. This is accompanied by higher death rates and shorter life expectancies due to poorer healthcare and living conditions. As a result, there is a high youth dependency ratio, meaning more young people rely on the working-age population. In contrast, </a:t>
            </a:r>
            <a:r>
              <a:rPr lang="en-GB" sz="1100" b="1" i="1" dirty="0">
                <a:latin typeface="Century Gothic" panose="020B0502020202020204" pitchFamily="34" charset="0"/>
              </a:rPr>
              <a:t>HICs</a:t>
            </a:r>
            <a:r>
              <a:rPr lang="en-GB" sz="1100" i="1" dirty="0">
                <a:latin typeface="Century Gothic" panose="020B0502020202020204" pitchFamily="34" charset="0"/>
              </a:rPr>
              <a:t> like </a:t>
            </a:r>
            <a:r>
              <a:rPr lang="en-GB" sz="1100" b="1" i="1" dirty="0">
                <a:latin typeface="Century Gothic" panose="020B0502020202020204" pitchFamily="34" charset="0"/>
              </a:rPr>
              <a:t>Germany</a:t>
            </a:r>
            <a:r>
              <a:rPr lang="en-GB" sz="1100" i="1" dirty="0">
                <a:latin typeface="Century Gothic" panose="020B0502020202020204" pitchFamily="34" charset="0"/>
              </a:rPr>
              <a:t> and </a:t>
            </a:r>
            <a:r>
              <a:rPr lang="en-GB" sz="1100" b="1" i="1" dirty="0">
                <a:latin typeface="Century Gothic" panose="020B0502020202020204" pitchFamily="34" charset="0"/>
              </a:rPr>
              <a:t>Japan</a:t>
            </a:r>
            <a:r>
              <a:rPr lang="en-GB" sz="1100" i="1" dirty="0">
                <a:latin typeface="Century Gothic" panose="020B0502020202020204" pitchFamily="34" charset="0"/>
              </a:rPr>
              <a:t> have lower birth rates, leading to an aging population, with a larger proportion of elderly people. These countries also have longer life expectancies and lower death rates, thanks to better healthcare and living standards. The aging population in </a:t>
            </a:r>
            <a:r>
              <a:rPr lang="en-GB" sz="1100" b="1" i="1" dirty="0">
                <a:latin typeface="Century Gothic" panose="020B0502020202020204" pitchFamily="34" charset="0"/>
              </a:rPr>
              <a:t>HICs</a:t>
            </a:r>
            <a:r>
              <a:rPr lang="en-GB" sz="1100" i="1" dirty="0">
                <a:latin typeface="Century Gothic" panose="020B0502020202020204" pitchFamily="34" charset="0"/>
              </a:rPr>
              <a:t> creates a high elderly dependency ratio, putting pressure on social services and the economy. While </a:t>
            </a:r>
            <a:r>
              <a:rPr lang="en-GB" sz="1100" b="1" i="1" dirty="0">
                <a:latin typeface="Century Gothic" panose="020B0502020202020204" pitchFamily="34" charset="0"/>
              </a:rPr>
              <a:t>LICs</a:t>
            </a:r>
            <a:r>
              <a:rPr lang="en-GB" sz="1100" i="1" dirty="0">
                <a:latin typeface="Century Gothic" panose="020B0502020202020204" pitchFamily="34" charset="0"/>
              </a:rPr>
              <a:t> often experience emigration to wealthier countries in search of better opportunities,</a:t>
            </a:r>
            <a:r>
              <a:rPr lang="en-GB" sz="1100" b="1" i="1" dirty="0">
                <a:latin typeface="Century Gothic" panose="020B0502020202020204" pitchFamily="34" charset="0"/>
              </a:rPr>
              <a:t> HICs </a:t>
            </a:r>
            <a:r>
              <a:rPr lang="en-GB" sz="1100" i="1" dirty="0">
                <a:latin typeface="Century Gothic" panose="020B0502020202020204" pitchFamily="34" charset="0"/>
              </a:rPr>
              <a:t>tend to attract immigrants seeking improved living conditions. The different population structures in these countries influence their economic needs, healthcare systems, and future planning.</a:t>
            </a:r>
          </a:p>
          <a:p>
            <a:endParaRPr lang="en-GB" sz="1100" i="1" dirty="0">
              <a:latin typeface="Century Gothic" panose="020B0502020202020204" pitchFamily="34" charset="0"/>
            </a:endParaRPr>
          </a:p>
          <a:p>
            <a:endParaRPr lang="en-GB" sz="1100" i="1" dirty="0">
              <a:latin typeface="Century Gothic" panose="020B0502020202020204" pitchFamily="34" charset="0"/>
            </a:endParaRPr>
          </a:p>
          <a:p>
            <a:endParaRPr lang="en-GB" sz="1100" b="1" u="sng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St Michael’s Catholic Academy">
            <a:extLst>
              <a:ext uri="{FF2B5EF4-FFF2-40B4-BE49-F238E27FC236}">
                <a16:creationId xmlns:a16="http://schemas.microsoft.com/office/drawing/2014/main" id="{F7C49CCE-429E-1801-8B36-DB160314AD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6" b="46532"/>
          <a:stretch/>
        </p:blipFill>
        <p:spPr bwMode="auto">
          <a:xfrm>
            <a:off x="11052481" y="48051"/>
            <a:ext cx="1139519" cy="4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33A51D1-5210-7F46-06E5-D3038461A8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177114"/>
              </p:ext>
            </p:extLst>
          </p:nvPr>
        </p:nvGraphicFramePr>
        <p:xfrm>
          <a:off x="79399" y="1742797"/>
          <a:ext cx="4309722" cy="41670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7353">
                  <a:extLst>
                    <a:ext uri="{9D8B030D-6E8A-4147-A177-3AD203B41FA5}">
                      <a16:colId xmlns:a16="http://schemas.microsoft.com/office/drawing/2014/main" val="2341848326"/>
                    </a:ext>
                  </a:extLst>
                </a:gridCol>
                <a:gridCol w="1310742">
                  <a:extLst>
                    <a:ext uri="{9D8B030D-6E8A-4147-A177-3AD203B41FA5}">
                      <a16:colId xmlns:a16="http://schemas.microsoft.com/office/drawing/2014/main" val="3971677400"/>
                    </a:ext>
                  </a:extLst>
                </a:gridCol>
                <a:gridCol w="1501627">
                  <a:extLst>
                    <a:ext uri="{9D8B030D-6E8A-4147-A177-3AD203B41FA5}">
                      <a16:colId xmlns:a16="http://schemas.microsoft.com/office/drawing/2014/main" val="2331058003"/>
                    </a:ext>
                  </a:extLst>
                </a:gridCol>
              </a:tblGrid>
              <a:tr h="41801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Coasts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Unequal World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103786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1)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What is weathering?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2) What is coastal erosion?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3)What are waves?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4) How are headlands and 5) bays formed?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6) How are wave cut-notch/platforms formed?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7) Caves, Arches, Stacks and Stumps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8) What is coastal transportation?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9) How are spits formed?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10) Issues of Erosion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11) What is coastal management?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1) What is population?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rtl="0" fontAlgn="base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2) Sparsely vs densely populated area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rtl="0" fontAlgn="base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3) What is a population explosion?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rtl="0" fontAlgn="base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4) Population explosion and the Demographic Transition Model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rtl="0" fontAlgn="base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5) LIC vs HIC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rtl="0" fontAlgn="base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6) Population change over time</a:t>
                      </a: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lvl="0" indent="0">
                        <a:buNone/>
                      </a:pPr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000" b="0" i="0" u="none" strike="noStrike" noProof="0" dirty="0">
                          <a:latin typeface="Century Gothic" panose="020B0502020202020204" pitchFamily="34" charset="0"/>
                        </a:rPr>
                        <a:t>1) How do we measure population?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i="0" u="none" strike="noStrike" noProof="0" dirty="0">
                          <a:latin typeface="Century Gothic" panose="020B0502020202020204" pitchFamily="34" charset="0"/>
                        </a:rPr>
                        <a:t>2) Why does development differ around the world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i="0" u="none" strike="noStrike" noProof="0" dirty="0">
                          <a:latin typeface="Century Gothic" panose="020B0502020202020204" pitchFamily="34" charset="0"/>
                        </a:rPr>
                        <a:t>3) What is the Brandt Line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i="0" u="none" strike="noStrike" noProof="0" dirty="0">
                          <a:latin typeface="Century Gothic" panose="020B0502020202020204" pitchFamily="34" charset="0"/>
                        </a:rPr>
                        <a:t>4) Is the world really unequal?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i="0" u="none" strike="noStrike" noProof="0" dirty="0">
                          <a:latin typeface="Century Gothic" panose="020B0502020202020204" pitchFamily="34" charset="0"/>
                        </a:rPr>
                        <a:t>5) How are people unequal based on their gender?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i="0" u="none" strike="noStrike" noProof="0" dirty="0">
                          <a:latin typeface="Century Gothic" panose="020B0502020202020204" pitchFamily="34" charset="0"/>
                        </a:rPr>
                        <a:t>6) What is development link in the Middle East?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i="0" u="none" strike="noStrike" noProof="0" dirty="0">
                          <a:latin typeface="Century Gothic" panose="020B0502020202020204" pitchFamily="34" charset="0"/>
                        </a:rPr>
                        <a:t>7) Is Qatar really rich?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i="0" u="none" strike="noStrike" noProof="0" dirty="0">
                          <a:latin typeface="Century Gothic" panose="020B0502020202020204" pitchFamily="34" charset="0"/>
                        </a:rPr>
                        <a:t>8) Why is Yemen so poor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000" b="0" i="0" u="none" strike="noStrike" noProof="0" dirty="0">
                          <a:latin typeface="Century Gothic" panose="020B0502020202020204" pitchFamily="34" charset="0"/>
                        </a:rPr>
                        <a:t>9) What is sustainable development?</a:t>
                      </a:r>
                    </a:p>
                    <a:p>
                      <a:pPr marL="0" indent="0">
                        <a:buNone/>
                      </a:pPr>
                      <a:endParaRPr lang="en-US" sz="1000" b="0" i="0" u="none" strike="noStrike" noProof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153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6520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4" ma:contentTypeDescription="Create a new document." ma:contentTypeScope="" ma:versionID="63cda006a8b3cb42081c8554ba181c62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7402f99742953497ad4da80587f28074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89ede0f-57cc-46f0-8067-bca1fc661ac5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57CD5C-9657-40D3-9AB2-FE46A1F5BA55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fff680cc-455a-4a14-ab0b-b7a7cac6390f"/>
    <ds:schemaRef ds:uri="http://purl.org/dc/terms/"/>
    <ds:schemaRef ds:uri="7d6f8178-f21d-440e-bae6-9186c126f1ba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21D0B2C-B860-4BCD-B641-7487A8D915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20372D-6796-43FC-8D56-3C9457D51D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6f8178-f21d-440e-bae6-9186c126f1ba"/>
    <ds:schemaRef ds:uri="fff680cc-455a-4a14-ab0b-b7a7cac639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697</Words>
  <Application>Microsoft Office PowerPoint</Application>
  <PresentationFormat>Widescreen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Gill Sans MT</vt:lpstr>
      <vt:lpstr>Times New Roman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Fishburn</dc:creator>
  <cp:lastModifiedBy>Laura Featherstone</cp:lastModifiedBy>
  <cp:revision>276</cp:revision>
  <cp:lastPrinted>2024-05-13T09:32:35Z</cp:lastPrinted>
  <dcterms:created xsi:type="dcterms:W3CDTF">2024-05-13T09:19:08Z</dcterms:created>
  <dcterms:modified xsi:type="dcterms:W3CDTF">2025-07-10T14:15:13Z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MediaServiceImageTags">
    <vt:lpwstr/>
  </property>
</Properties>
</file>