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D15559-F796-AF4B-ED6A-E051C7ADE1B3}" v="7" dt="2025-07-10T19:58:40.018"/>
    <p1510:client id="{9FEF0C1A-DFDF-DAAD-8D19-9B27FDE72B88}" v="152" dt="2025-07-10T19:34:30.780"/>
    <p1510:client id="{EB06ACB0-8290-26AB-CAFC-F8AC88070DBF}" v="206" dt="2025-07-10T20:07:32.6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7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Featherstone" userId="S::lfeatherstone@stmichaels.bhcet.org.uk::0872f404-e5c1-4fce-b2e6-17ae04f532c1" providerId="AD" clId="Web-{EB06ACB0-8290-26AB-CAFC-F8AC88070DBF}"/>
    <pc:docChg chg="modSld">
      <pc:chgData name="Laura Featherstone" userId="S::lfeatherstone@stmichaels.bhcet.org.uk::0872f404-e5c1-4fce-b2e6-17ae04f532c1" providerId="AD" clId="Web-{EB06ACB0-8290-26AB-CAFC-F8AC88070DBF}" dt="2025-07-10T20:07:32.624" v="130" actId="1076"/>
      <pc:docMkLst>
        <pc:docMk/>
      </pc:docMkLst>
      <pc:sldChg chg="modSp">
        <pc:chgData name="Laura Featherstone" userId="S::lfeatherstone@stmichaels.bhcet.org.uk::0872f404-e5c1-4fce-b2e6-17ae04f532c1" providerId="AD" clId="Web-{EB06ACB0-8290-26AB-CAFC-F8AC88070DBF}" dt="2025-07-10T20:07:32.624" v="130" actId="1076"/>
        <pc:sldMkLst>
          <pc:docMk/>
          <pc:sldMk cId="1993652043" sldId="257"/>
        </pc:sldMkLst>
        <pc:spChg chg="mod">
          <ac:chgData name="Laura Featherstone" userId="S::lfeatherstone@stmichaels.bhcet.org.uk::0872f404-e5c1-4fce-b2e6-17ae04f532c1" providerId="AD" clId="Web-{EB06ACB0-8290-26AB-CAFC-F8AC88070DBF}" dt="2025-07-10T20:03:55.006" v="88" actId="20577"/>
          <ac:spMkLst>
            <pc:docMk/>
            <pc:sldMk cId="1993652043" sldId="257"/>
            <ac:spMk id="2" creationId="{B2974940-2B42-E3CF-062F-06BD20DDA52C}"/>
          </ac:spMkLst>
        </pc:spChg>
        <pc:spChg chg="mod">
          <ac:chgData name="Laura Featherstone" userId="S::lfeatherstone@stmichaels.bhcet.org.uk::0872f404-e5c1-4fce-b2e6-17ae04f532c1" providerId="AD" clId="Web-{EB06ACB0-8290-26AB-CAFC-F8AC88070DBF}" dt="2025-07-10T19:59:30.059" v="6" actId="20577"/>
          <ac:spMkLst>
            <pc:docMk/>
            <pc:sldMk cId="1993652043" sldId="257"/>
            <ac:spMk id="4" creationId="{A4A67B3B-5A47-13A5-DDAE-10EB2563F184}"/>
          </ac:spMkLst>
        </pc:spChg>
        <pc:spChg chg="mod">
          <ac:chgData name="Laura Featherstone" userId="S::lfeatherstone@stmichaels.bhcet.org.uk::0872f404-e5c1-4fce-b2e6-17ae04f532c1" providerId="AD" clId="Web-{EB06ACB0-8290-26AB-CAFC-F8AC88070DBF}" dt="2025-07-10T19:59:32.700" v="8" actId="20577"/>
          <ac:spMkLst>
            <pc:docMk/>
            <pc:sldMk cId="1993652043" sldId="257"/>
            <ac:spMk id="5" creationId="{7152BCB1-B134-AF9E-6B9E-8D590223E4D1}"/>
          </ac:spMkLst>
        </pc:spChg>
        <pc:spChg chg="mod">
          <ac:chgData name="Laura Featherstone" userId="S::lfeatherstone@stmichaels.bhcet.org.uk::0872f404-e5c1-4fce-b2e6-17ae04f532c1" providerId="AD" clId="Web-{EB06ACB0-8290-26AB-CAFC-F8AC88070DBF}" dt="2025-07-10T20:07:18.889" v="127" actId="1076"/>
          <ac:spMkLst>
            <pc:docMk/>
            <pc:sldMk cId="1993652043" sldId="257"/>
            <ac:spMk id="6" creationId="{F063A9E9-D6C0-8890-31B9-369B52007A9B}"/>
          </ac:spMkLst>
        </pc:spChg>
        <pc:spChg chg="mod">
          <ac:chgData name="Laura Featherstone" userId="S::lfeatherstone@stmichaels.bhcet.org.uk::0872f404-e5c1-4fce-b2e6-17ae04f532c1" providerId="AD" clId="Web-{EB06ACB0-8290-26AB-CAFC-F8AC88070DBF}" dt="2025-07-10T20:07:32.624" v="130" actId="1076"/>
          <ac:spMkLst>
            <pc:docMk/>
            <pc:sldMk cId="1993652043" sldId="257"/>
            <ac:spMk id="7" creationId="{1277C654-5199-E602-6DA5-345D636E410E}"/>
          </ac:spMkLst>
        </pc:spChg>
        <pc:spChg chg="mod">
          <ac:chgData name="Laura Featherstone" userId="S::lfeatherstone@stmichaels.bhcet.org.uk::0872f404-e5c1-4fce-b2e6-17ae04f532c1" providerId="AD" clId="Web-{EB06ACB0-8290-26AB-CAFC-F8AC88070DBF}" dt="2025-07-10T20:06:24.090" v="125" actId="1076"/>
          <ac:spMkLst>
            <pc:docMk/>
            <pc:sldMk cId="1993652043" sldId="257"/>
            <ac:spMk id="10" creationId="{7CC7E750-9B0A-5BC9-C65A-3E08E9F3731C}"/>
          </ac:spMkLst>
        </pc:spChg>
        <pc:spChg chg="mod">
          <ac:chgData name="Laura Featherstone" userId="S::lfeatherstone@stmichaels.bhcet.org.uk::0872f404-e5c1-4fce-b2e6-17ae04f532c1" providerId="AD" clId="Web-{EB06ACB0-8290-26AB-CAFC-F8AC88070DBF}" dt="2025-07-10T20:06:29.012" v="126" actId="1076"/>
          <ac:spMkLst>
            <pc:docMk/>
            <pc:sldMk cId="1993652043" sldId="257"/>
            <ac:spMk id="12" creationId="{16C6A8C8-9E19-2DA0-28B8-B88EE33D5ECD}"/>
          </ac:spMkLst>
        </pc:spChg>
        <pc:graphicFrameChg chg="mod modGraphic">
          <ac:chgData name="Laura Featherstone" userId="S::lfeatherstone@stmichaels.bhcet.org.uk::0872f404-e5c1-4fce-b2e6-17ae04f532c1" providerId="AD" clId="Web-{EB06ACB0-8290-26AB-CAFC-F8AC88070DBF}" dt="2025-07-10T20:07:26.827" v="128" actId="1076"/>
          <ac:graphicFrameMkLst>
            <pc:docMk/>
            <pc:sldMk cId="1993652043" sldId="257"/>
            <ac:graphicFrameMk id="3" creationId="{B33A51D1-5210-7F46-06E5-D3038461A871}"/>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52533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898569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056721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302946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2912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30667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166101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74203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46127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5601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46109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51D28-7FCC-4C78-B4CF-DB31790A0177}" type="datetimeFigureOut">
              <a:rPr lang="en-GB" smtClean="0"/>
              <a:t>10/07/2025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15435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4151D28-7FCC-4C78-B4CF-DB31790A0177}" type="datetimeFigureOut">
              <a:rPr lang="en-GB" smtClean="0"/>
              <a:t>10/07/2025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4127979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51D28-7FCC-4C78-B4CF-DB31790A0177}" type="datetimeFigureOut">
              <a:rPr lang="en-GB" smtClean="0"/>
              <a:t>10/07/2025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77758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07513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25548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151D28-7FCC-4C78-B4CF-DB31790A0177}" type="datetimeFigureOut">
              <a:rPr lang="en-GB" smtClean="0"/>
              <a:t>10/07/2025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D5E5AB3-732D-44FB-858D-F8C0B1F9B00E}" type="slidenum">
              <a:rPr lang="en-GB" smtClean="0"/>
              <a:t>‹#›</a:t>
            </a:fld>
            <a:endParaRPr lang="en-GB"/>
          </a:p>
        </p:txBody>
      </p:sp>
    </p:spTree>
    <p:extLst>
      <p:ext uri="{BB962C8B-B14F-4D97-AF65-F5344CB8AC3E}">
        <p14:creationId xmlns:p14="http://schemas.microsoft.com/office/powerpoint/2010/main" val="2985228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A67B3B-5A47-13A5-DDAE-10EB2563F184}"/>
              </a:ext>
            </a:extLst>
          </p:cNvPr>
          <p:cNvSpPr txBox="1"/>
          <p:nvPr/>
        </p:nvSpPr>
        <p:spPr>
          <a:xfrm>
            <a:off x="3092015" y="50905"/>
            <a:ext cx="5540257" cy="362209"/>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dirty="0">
                <a:latin typeface="Century Gothic"/>
              </a:rPr>
              <a:t>Subject:    </a:t>
            </a:r>
            <a:r>
              <a:rPr lang="en-GB" sz="950" dirty="0">
                <a:latin typeface="Century Gothic"/>
              </a:rPr>
              <a:t>Geography Year 9</a:t>
            </a:r>
            <a:r>
              <a:rPr lang="en-GB" sz="950" b="1" dirty="0">
                <a:latin typeface="Century Gothic"/>
              </a:rPr>
              <a:t>                  Term:  </a:t>
            </a:r>
            <a:r>
              <a:rPr lang="en-GB" sz="950" dirty="0">
                <a:latin typeface="Century Gothic"/>
              </a:rPr>
              <a:t>Spring</a:t>
            </a:r>
            <a:endParaRPr lang="en-GB" sz="969" dirty="0">
              <a:latin typeface="Century Gothic"/>
            </a:endParaRPr>
          </a:p>
          <a:p>
            <a:r>
              <a:rPr lang="en-GB" sz="950" b="1" dirty="0">
                <a:latin typeface="Century Gothic"/>
              </a:rPr>
              <a:t>Assessment: </a:t>
            </a:r>
            <a:r>
              <a:rPr lang="en-GB" sz="950" dirty="0">
                <a:latin typeface="Century Gothic"/>
              </a:rPr>
              <a:t>    Spring                                </a:t>
            </a:r>
            <a:r>
              <a:rPr lang="en-GB" sz="950" b="1" dirty="0">
                <a:latin typeface="Century Gothic"/>
                <a:ea typeface="Calibri"/>
                <a:cs typeface="Times New Roman"/>
              </a:rPr>
              <a:t>Length of  Assessment: </a:t>
            </a:r>
            <a:r>
              <a:rPr lang="en-GB" sz="950" b="1" dirty="0">
                <a:latin typeface="Century Gothic"/>
              </a:rPr>
              <a:t>  </a:t>
            </a:r>
            <a:r>
              <a:rPr lang="en-GB" sz="950" dirty="0">
                <a:latin typeface="Century Gothic"/>
              </a:rPr>
              <a:t>30 marks</a:t>
            </a:r>
            <a:endParaRPr lang="en-GB" sz="969" dirty="0">
              <a:latin typeface="Century Gothic"/>
            </a:endParaRPr>
          </a:p>
        </p:txBody>
      </p:sp>
      <p:sp>
        <p:nvSpPr>
          <p:cNvPr id="5" name="TextBox 4">
            <a:extLst>
              <a:ext uri="{FF2B5EF4-FFF2-40B4-BE49-F238E27FC236}">
                <a16:creationId xmlns:a16="http://schemas.microsoft.com/office/drawing/2014/main" id="{7152BCB1-B134-AF9E-6B9E-8D590223E4D1}"/>
              </a:ext>
            </a:extLst>
          </p:cNvPr>
          <p:cNvSpPr txBox="1"/>
          <p:nvPr/>
        </p:nvSpPr>
        <p:spPr>
          <a:xfrm>
            <a:off x="71426" y="427636"/>
            <a:ext cx="5532420" cy="941085"/>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Information about this Assessment:</a:t>
            </a:r>
            <a:endParaRPr lang="en-GB" sz="969" b="1" u="sng" dirty="0">
              <a:latin typeface="Century Gothic"/>
            </a:endParaRPr>
          </a:p>
          <a:p>
            <a:r>
              <a:rPr lang="en-GB" sz="950" b="1" u="sng" dirty="0">
                <a:latin typeface="Century Gothic"/>
              </a:rPr>
              <a:t>Areas assessed:</a:t>
            </a:r>
            <a:endParaRPr lang="en-GB" sz="969" b="1" u="sng" dirty="0">
              <a:latin typeface="Century Gothic"/>
            </a:endParaRPr>
          </a:p>
          <a:p>
            <a:pPr marL="228600" indent="-228600">
              <a:buAutoNum type="arabicParenR"/>
            </a:pPr>
            <a:r>
              <a:rPr lang="en-GB" sz="950" b="1" u="sng" dirty="0">
                <a:latin typeface="Century Gothic"/>
              </a:rPr>
              <a:t>Biomes and Ecosystems</a:t>
            </a:r>
          </a:p>
          <a:p>
            <a:pPr marL="228600" indent="-228600">
              <a:buAutoNum type="arabicParenR"/>
            </a:pPr>
            <a:r>
              <a:rPr lang="en-GB" sz="950" b="1" u="sng" dirty="0">
                <a:latin typeface="Century Gothic"/>
              </a:rPr>
              <a:t>Tropical Rainforests</a:t>
            </a:r>
          </a:p>
          <a:p>
            <a:pPr marL="228600" indent="-228600">
              <a:buAutoNum type="arabicParenR"/>
            </a:pPr>
            <a:r>
              <a:rPr lang="en-GB" sz="950" b="1" u="sng" dirty="0">
                <a:latin typeface="Century Gothic"/>
              </a:rPr>
              <a:t>Cold Environments</a:t>
            </a:r>
          </a:p>
          <a:p>
            <a:endParaRPr lang="en-GB" sz="950" b="1" u="sng" dirty="0">
              <a:latin typeface="Century Gothic"/>
            </a:endParaRPr>
          </a:p>
        </p:txBody>
      </p:sp>
      <p:sp>
        <p:nvSpPr>
          <p:cNvPr id="6" name="TextBox 5">
            <a:extLst>
              <a:ext uri="{FF2B5EF4-FFF2-40B4-BE49-F238E27FC236}">
                <a16:creationId xmlns:a16="http://schemas.microsoft.com/office/drawing/2014/main" id="{F063A9E9-D6C0-8890-31B9-369B52007A9B}"/>
              </a:ext>
            </a:extLst>
          </p:cNvPr>
          <p:cNvSpPr txBox="1"/>
          <p:nvPr/>
        </p:nvSpPr>
        <p:spPr>
          <a:xfrm>
            <a:off x="79753" y="1401092"/>
            <a:ext cx="5528571" cy="4526426"/>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What do I need to revise for this assessment?</a:t>
            </a:r>
          </a:p>
          <a:p>
            <a:endParaRPr lang="en-GB" sz="950" b="1" u="sng" dirty="0">
              <a:latin typeface="Century Gothic"/>
            </a:endParaRPr>
          </a:p>
          <a:p>
            <a:endParaRPr lang="en-GB" sz="950" b="1" u="sng" dirty="0">
              <a:latin typeface="Century Gothic"/>
            </a:endParaRPr>
          </a:p>
          <a:p>
            <a:endParaRPr lang="en-GB" sz="950" b="1" u="sng" dirty="0">
              <a:latin typeface="Century Gothic"/>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p:txBody>
      </p:sp>
      <p:sp>
        <p:nvSpPr>
          <p:cNvPr id="7" name="TextBox 6">
            <a:extLst>
              <a:ext uri="{FF2B5EF4-FFF2-40B4-BE49-F238E27FC236}">
                <a16:creationId xmlns:a16="http://schemas.microsoft.com/office/drawing/2014/main" id="{1277C654-5199-E602-6DA5-345D636E410E}"/>
              </a:ext>
            </a:extLst>
          </p:cNvPr>
          <p:cNvSpPr txBox="1"/>
          <p:nvPr/>
        </p:nvSpPr>
        <p:spPr>
          <a:xfrm>
            <a:off x="80701" y="6011361"/>
            <a:ext cx="5515273" cy="802004"/>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Where can I find help with revision?</a:t>
            </a:r>
          </a:p>
          <a:p>
            <a:endParaRPr lang="en-GB" sz="969" b="1" u="sng">
              <a:latin typeface="Century Gothic"/>
            </a:endParaRPr>
          </a:p>
          <a:p>
            <a:pPr marL="228600" indent="-228600">
              <a:buAutoNum type="arabicParenR"/>
            </a:pPr>
            <a:r>
              <a:rPr lang="en-GB" sz="950" u="sng" dirty="0">
                <a:latin typeface="Century Gothic"/>
              </a:rPr>
              <a:t>Your exercise books contain all the information to help you revise</a:t>
            </a:r>
          </a:p>
          <a:p>
            <a:pPr marL="228600" indent="-228600">
              <a:buAutoNum type="arabicParenR"/>
            </a:pPr>
            <a:r>
              <a:rPr lang="en-GB" sz="950" u="sng" dirty="0">
                <a:latin typeface="Century Gothic"/>
              </a:rPr>
              <a:t>Your class team</a:t>
            </a:r>
          </a:p>
          <a:p>
            <a:pPr marL="228600" indent="-228600">
              <a:buAutoNum type="arabicParenR"/>
            </a:pPr>
            <a:r>
              <a:rPr lang="en-GB" sz="950" u="sng" dirty="0">
                <a:latin typeface="Century Gothic"/>
              </a:rPr>
              <a:t>BBC Bitesize</a:t>
            </a:r>
          </a:p>
        </p:txBody>
      </p:sp>
      <p:sp>
        <p:nvSpPr>
          <p:cNvPr id="2" name="TextBox 1">
            <a:extLst>
              <a:ext uri="{FF2B5EF4-FFF2-40B4-BE49-F238E27FC236}">
                <a16:creationId xmlns:a16="http://schemas.microsoft.com/office/drawing/2014/main" id="{B2974940-2B42-E3CF-062F-06BD20DDA52C}"/>
              </a:ext>
            </a:extLst>
          </p:cNvPr>
          <p:cNvSpPr txBox="1"/>
          <p:nvPr/>
        </p:nvSpPr>
        <p:spPr>
          <a:xfrm>
            <a:off x="4648199" y="409550"/>
            <a:ext cx="1229925" cy="6497478"/>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3305" tIns="31652" rIns="63305" bIns="31652" numCol="1" spcCol="0" rtlCol="0" fromWordArt="0" anchor="t" anchorCtr="0" forceAA="0" compatLnSpc="1">
            <a:prstTxWarp prst="textNoShape">
              <a:avLst/>
            </a:prstTxWarp>
            <a:spAutoFit/>
          </a:bodyPr>
          <a:lstStyle/>
          <a:p>
            <a:r>
              <a:rPr lang="en-US" sz="1000" b="1" dirty="0">
                <a:latin typeface="Century Gothic"/>
              </a:rPr>
              <a:t>Must know </a:t>
            </a:r>
            <a:r>
              <a:rPr lang="en-US" sz="1000" dirty="0">
                <a:latin typeface="Century Gothic"/>
              </a:rPr>
              <a:t>Key words:</a:t>
            </a:r>
          </a:p>
          <a:p>
            <a:endParaRPr lang="en-US" sz="1000" dirty="0">
              <a:latin typeface="Century Gothic"/>
            </a:endParaRPr>
          </a:p>
          <a:p>
            <a:pPr>
              <a:lnSpc>
                <a:spcPct val="150000"/>
              </a:lnSpc>
            </a:pPr>
            <a:r>
              <a:rPr lang="en-US" sz="1000" b="1" dirty="0">
                <a:latin typeface="Century Gothic"/>
              </a:rPr>
              <a:t>Adaptation</a:t>
            </a:r>
          </a:p>
          <a:p>
            <a:pPr>
              <a:lnSpc>
                <a:spcPct val="150000"/>
              </a:lnSpc>
            </a:pPr>
            <a:r>
              <a:rPr lang="en-US" sz="1000" b="1" dirty="0">
                <a:latin typeface="Century Gothic"/>
              </a:rPr>
              <a:t>Biome</a:t>
            </a:r>
          </a:p>
          <a:p>
            <a:pPr>
              <a:lnSpc>
                <a:spcPct val="150000"/>
              </a:lnSpc>
            </a:pPr>
            <a:r>
              <a:rPr lang="en-US" sz="1000" b="1" dirty="0">
                <a:latin typeface="Century Gothic"/>
              </a:rPr>
              <a:t>Cause</a:t>
            </a:r>
          </a:p>
          <a:p>
            <a:pPr>
              <a:lnSpc>
                <a:spcPct val="150000"/>
              </a:lnSpc>
            </a:pPr>
            <a:r>
              <a:rPr lang="en-US" sz="1000" b="1" dirty="0">
                <a:latin typeface="Century Gothic"/>
              </a:rPr>
              <a:t>Consumer</a:t>
            </a:r>
          </a:p>
          <a:p>
            <a:pPr>
              <a:lnSpc>
                <a:spcPct val="150000"/>
              </a:lnSpc>
            </a:pPr>
            <a:r>
              <a:rPr lang="en-US" sz="1000" b="1" dirty="0">
                <a:latin typeface="Century Gothic"/>
              </a:rPr>
              <a:t>Challenges</a:t>
            </a:r>
          </a:p>
          <a:p>
            <a:pPr>
              <a:lnSpc>
                <a:spcPct val="150000"/>
              </a:lnSpc>
            </a:pPr>
            <a:r>
              <a:rPr lang="en-US" sz="1000" b="1" dirty="0">
                <a:latin typeface="Century Gothic"/>
              </a:rPr>
              <a:t>Decomposer</a:t>
            </a:r>
          </a:p>
          <a:p>
            <a:pPr>
              <a:lnSpc>
                <a:spcPct val="150000"/>
              </a:lnSpc>
            </a:pPr>
            <a:r>
              <a:rPr lang="en-US" sz="1000" b="1" dirty="0">
                <a:latin typeface="Century Gothic"/>
              </a:rPr>
              <a:t>Deforestation</a:t>
            </a:r>
          </a:p>
          <a:p>
            <a:pPr>
              <a:lnSpc>
                <a:spcPct val="150000"/>
              </a:lnSpc>
            </a:pPr>
            <a:r>
              <a:rPr lang="en-US" sz="1000" b="1" dirty="0">
                <a:latin typeface="Century Gothic"/>
              </a:rPr>
              <a:t>Economic</a:t>
            </a:r>
          </a:p>
          <a:p>
            <a:pPr>
              <a:lnSpc>
                <a:spcPct val="150000"/>
              </a:lnSpc>
            </a:pPr>
            <a:r>
              <a:rPr lang="en-US" sz="1000" b="1" dirty="0">
                <a:latin typeface="Century Gothic"/>
              </a:rPr>
              <a:t>Ecosystems</a:t>
            </a:r>
          </a:p>
          <a:p>
            <a:pPr>
              <a:lnSpc>
                <a:spcPct val="150000"/>
              </a:lnSpc>
            </a:pPr>
            <a:r>
              <a:rPr lang="en-US" sz="1000" b="1" dirty="0">
                <a:latin typeface="Century Gothic"/>
              </a:rPr>
              <a:t>Effect</a:t>
            </a:r>
          </a:p>
          <a:p>
            <a:pPr>
              <a:lnSpc>
                <a:spcPct val="150000"/>
              </a:lnSpc>
            </a:pPr>
            <a:r>
              <a:rPr lang="en-US" sz="1000" b="1" dirty="0">
                <a:latin typeface="Century Gothic"/>
              </a:rPr>
              <a:t>Environmental</a:t>
            </a:r>
          </a:p>
          <a:p>
            <a:pPr>
              <a:lnSpc>
                <a:spcPct val="150000"/>
              </a:lnSpc>
            </a:pPr>
            <a:r>
              <a:rPr lang="en-US" sz="1000" b="1" dirty="0">
                <a:latin typeface="Century Gothic"/>
              </a:rPr>
              <a:t>Food Chain</a:t>
            </a:r>
          </a:p>
          <a:p>
            <a:pPr>
              <a:lnSpc>
                <a:spcPct val="150000"/>
              </a:lnSpc>
            </a:pPr>
            <a:r>
              <a:rPr lang="en-US" sz="1000" b="1" dirty="0">
                <a:latin typeface="Century Gothic"/>
              </a:rPr>
              <a:t>Food Webs</a:t>
            </a:r>
          </a:p>
          <a:p>
            <a:pPr>
              <a:lnSpc>
                <a:spcPct val="150000"/>
              </a:lnSpc>
            </a:pPr>
            <a:r>
              <a:rPr lang="en-US" sz="1000" b="1" dirty="0">
                <a:latin typeface="Century Gothic"/>
              </a:rPr>
              <a:t>Fragile Environments</a:t>
            </a:r>
          </a:p>
          <a:p>
            <a:pPr>
              <a:lnSpc>
                <a:spcPct val="150000"/>
              </a:lnSpc>
            </a:pPr>
            <a:r>
              <a:rPr lang="en-US" sz="1000" b="1" dirty="0">
                <a:latin typeface="Century Gothic"/>
              </a:rPr>
              <a:t>HIC</a:t>
            </a:r>
          </a:p>
          <a:p>
            <a:pPr>
              <a:lnSpc>
                <a:spcPct val="150000"/>
              </a:lnSpc>
            </a:pPr>
            <a:r>
              <a:rPr lang="en-US" sz="1000" b="1" dirty="0">
                <a:latin typeface="Century Gothic"/>
              </a:rPr>
              <a:t>NEE</a:t>
            </a:r>
          </a:p>
          <a:p>
            <a:pPr>
              <a:lnSpc>
                <a:spcPct val="150000"/>
              </a:lnSpc>
            </a:pPr>
            <a:r>
              <a:rPr lang="en-US" sz="1000" b="1" dirty="0">
                <a:latin typeface="Century Gothic"/>
              </a:rPr>
              <a:t>Nutrient Cycle</a:t>
            </a:r>
          </a:p>
          <a:p>
            <a:pPr>
              <a:lnSpc>
                <a:spcPct val="150000"/>
              </a:lnSpc>
            </a:pPr>
            <a:r>
              <a:rPr lang="en-US" sz="1000" b="1" dirty="0">
                <a:latin typeface="Century Gothic"/>
              </a:rPr>
              <a:t>Polar</a:t>
            </a:r>
          </a:p>
          <a:p>
            <a:pPr>
              <a:lnSpc>
                <a:spcPct val="150000"/>
              </a:lnSpc>
            </a:pPr>
            <a:r>
              <a:rPr lang="en-US" sz="1000" b="1" dirty="0">
                <a:latin typeface="Century Gothic"/>
              </a:rPr>
              <a:t>Producer</a:t>
            </a:r>
          </a:p>
          <a:p>
            <a:pPr>
              <a:lnSpc>
                <a:spcPct val="150000"/>
              </a:lnSpc>
            </a:pPr>
            <a:r>
              <a:rPr lang="en-US" sz="1000" b="1" dirty="0">
                <a:latin typeface="Century Gothic"/>
              </a:rPr>
              <a:t>Opportunities</a:t>
            </a:r>
          </a:p>
          <a:p>
            <a:pPr>
              <a:lnSpc>
                <a:spcPct val="150000"/>
              </a:lnSpc>
            </a:pPr>
            <a:r>
              <a:rPr lang="en-US" sz="1000" b="1" dirty="0">
                <a:latin typeface="Century Gothic"/>
              </a:rPr>
              <a:t>Responses</a:t>
            </a:r>
          </a:p>
          <a:p>
            <a:pPr>
              <a:lnSpc>
                <a:spcPct val="150000"/>
              </a:lnSpc>
            </a:pPr>
            <a:r>
              <a:rPr lang="en-US" sz="1000" b="1" dirty="0">
                <a:latin typeface="Century Gothic"/>
              </a:rPr>
              <a:t>Social</a:t>
            </a:r>
          </a:p>
          <a:p>
            <a:pPr>
              <a:lnSpc>
                <a:spcPct val="150000"/>
              </a:lnSpc>
            </a:pPr>
            <a:r>
              <a:rPr lang="en-US" sz="1000" b="1" dirty="0">
                <a:latin typeface="Century Gothic"/>
              </a:rPr>
              <a:t>Tundra</a:t>
            </a:r>
          </a:p>
          <a:p>
            <a:pPr>
              <a:lnSpc>
                <a:spcPct val="150000"/>
              </a:lnSpc>
            </a:pPr>
            <a:r>
              <a:rPr lang="en-US" sz="1000" b="1" dirty="0">
                <a:latin typeface="Century Gothic"/>
              </a:rPr>
              <a:t>Wilderness areas</a:t>
            </a:r>
          </a:p>
          <a:p>
            <a:pPr>
              <a:lnSpc>
                <a:spcPct val="150000"/>
              </a:lnSpc>
            </a:pPr>
            <a:endParaRPr lang="en-US" sz="1000" b="1" dirty="0">
              <a:latin typeface="Century Gothic"/>
            </a:endParaRPr>
          </a:p>
        </p:txBody>
      </p:sp>
      <p:sp>
        <p:nvSpPr>
          <p:cNvPr id="10" name="TextBox 9">
            <a:extLst>
              <a:ext uri="{FF2B5EF4-FFF2-40B4-BE49-F238E27FC236}">
                <a16:creationId xmlns:a16="http://schemas.microsoft.com/office/drawing/2014/main" id="{7CC7E750-9B0A-5BC9-C65A-3E08E9F3731C}"/>
              </a:ext>
            </a:extLst>
          </p:cNvPr>
          <p:cNvSpPr txBox="1"/>
          <p:nvPr/>
        </p:nvSpPr>
        <p:spPr>
          <a:xfrm>
            <a:off x="6095417" y="426611"/>
            <a:ext cx="5704513" cy="2123658"/>
          </a:xfrm>
          <a:prstGeom prst="rect">
            <a:avLst/>
          </a:prstGeom>
          <a:noFill/>
          <a:ln w="19050">
            <a:solidFill>
              <a:schemeClr val="tx1"/>
            </a:solidFill>
          </a:ln>
        </p:spPr>
        <p:txBody>
          <a:bodyPr wrap="square" lIns="91440" tIns="45720" rIns="91440" bIns="45720" rtlCol="0" anchor="t">
            <a:spAutoFit/>
          </a:bodyPr>
          <a:lstStyle/>
          <a:p>
            <a:r>
              <a:rPr lang="en-GB" sz="1000" b="1" u="sng" dirty="0">
                <a:latin typeface="Century Gothic"/>
              </a:rPr>
              <a:t>Question types and guidance:</a:t>
            </a:r>
            <a:endParaRPr lang="en-GB" sz="1000" b="1" u="sng" dirty="0">
              <a:latin typeface="Century Gothic" panose="020B0502020202020204" pitchFamily="34" charset="0"/>
            </a:endParaRPr>
          </a:p>
          <a:p>
            <a:endParaRPr lang="en-GB" sz="1200" b="1" dirty="0">
              <a:latin typeface="Century Gothic"/>
              <a:ea typeface="+mn-lt"/>
              <a:cs typeface="+mn-lt"/>
            </a:endParaRPr>
          </a:p>
          <a:p>
            <a:r>
              <a:rPr lang="en-GB" sz="1100" b="1" dirty="0">
                <a:latin typeface="Century Gothic"/>
                <a:ea typeface="+mn-lt"/>
                <a:cs typeface="+mn-lt"/>
              </a:rPr>
              <a:t>Describe - </a:t>
            </a:r>
            <a:r>
              <a:rPr lang="en-GB" sz="1100" dirty="0">
                <a:latin typeface="Century Gothic"/>
                <a:ea typeface="+mn-lt"/>
                <a:cs typeface="+mn-lt"/>
              </a:rPr>
              <a:t>set out main purpose (say what you see)</a:t>
            </a:r>
            <a:endParaRPr lang="en-US" sz="1100" dirty="0">
              <a:latin typeface="Century Gothic"/>
              <a:ea typeface="+mn-lt"/>
              <a:cs typeface="+mn-lt"/>
            </a:endParaRPr>
          </a:p>
          <a:p>
            <a:r>
              <a:rPr lang="en-GB" sz="1100" b="1" dirty="0">
                <a:latin typeface="Century Gothic"/>
                <a:ea typeface="+mn-lt"/>
                <a:cs typeface="+mn-lt"/>
              </a:rPr>
              <a:t>Discuss - </a:t>
            </a:r>
            <a:r>
              <a:rPr lang="en-GB" sz="1100" dirty="0">
                <a:latin typeface="Century Gothic"/>
                <a:ea typeface="+mn-lt"/>
                <a:cs typeface="+mn-lt"/>
              </a:rPr>
              <a:t>consider the positives and negatives of a scheme and come to a decision</a:t>
            </a:r>
            <a:endParaRPr lang="en-GB" sz="1600" dirty="0">
              <a:latin typeface="Century Gothic"/>
            </a:endParaRPr>
          </a:p>
          <a:p>
            <a:r>
              <a:rPr lang="en-GB" sz="1100" b="1" dirty="0">
                <a:latin typeface="Century Gothic"/>
                <a:ea typeface="+mn-lt"/>
                <a:cs typeface="+mn-lt"/>
              </a:rPr>
              <a:t>Explain - </a:t>
            </a:r>
            <a:r>
              <a:rPr lang="en-GB" sz="1100" dirty="0">
                <a:latin typeface="Century Gothic"/>
                <a:ea typeface="+mn-lt"/>
                <a:cs typeface="+mn-lt"/>
              </a:rPr>
              <a:t>give reasons for your answer (Say why)</a:t>
            </a:r>
            <a:endParaRPr lang="en-GB" sz="1600" dirty="0">
              <a:latin typeface="Century Gothic"/>
            </a:endParaRPr>
          </a:p>
          <a:p>
            <a:r>
              <a:rPr lang="en-GB" sz="1100" b="1" u="sng" dirty="0">
                <a:latin typeface="Century Gothic"/>
              </a:rPr>
              <a:t>Identify</a:t>
            </a:r>
            <a:r>
              <a:rPr lang="en-GB" sz="1100" u="sng" dirty="0">
                <a:latin typeface="Century Gothic"/>
              </a:rPr>
              <a:t> -</a:t>
            </a:r>
            <a:r>
              <a:rPr lang="en-GB" sz="1100" dirty="0">
                <a:latin typeface="Century Gothic"/>
              </a:rPr>
              <a:t> indicate the main key idea</a:t>
            </a:r>
            <a:endParaRPr lang="en-GB" sz="1100" b="1" u="sng" dirty="0">
              <a:latin typeface="Century Gothic" panose="020B0502020202020204" pitchFamily="34" charset="0"/>
            </a:endParaRPr>
          </a:p>
          <a:p>
            <a:r>
              <a:rPr lang="en-GB" sz="1100" b="1" u="sng" dirty="0">
                <a:latin typeface="Century Gothic"/>
              </a:rPr>
              <a:t>Label</a:t>
            </a:r>
            <a:r>
              <a:rPr lang="en-GB" sz="1100" u="sng" dirty="0">
                <a:latin typeface="Century Gothic"/>
              </a:rPr>
              <a:t> -  </a:t>
            </a:r>
            <a:r>
              <a:rPr lang="en-GB" sz="1100" dirty="0">
                <a:latin typeface="Century Gothic"/>
              </a:rPr>
              <a:t>draw arrows to the key point (your arrow much touch the point)</a:t>
            </a:r>
            <a:endParaRPr lang="en-GB" sz="1100" b="1" dirty="0">
              <a:latin typeface="Century Gothic"/>
            </a:endParaRPr>
          </a:p>
          <a:p>
            <a:r>
              <a:rPr lang="en-GB" sz="1100" b="1" u="sng" dirty="0">
                <a:latin typeface="Century Gothic"/>
              </a:rPr>
              <a:t>Use examples</a:t>
            </a:r>
            <a:r>
              <a:rPr lang="en-GB" sz="1100" dirty="0">
                <a:latin typeface="Century Gothic"/>
              </a:rPr>
              <a:t> – give specific facts and figures about an issue (e.g. Somerset Flooding)</a:t>
            </a:r>
          </a:p>
          <a:p>
            <a:r>
              <a:rPr lang="en-GB" sz="1100" b="1" dirty="0">
                <a:latin typeface="Century Gothic"/>
              </a:rPr>
              <a:t>To what extent </a:t>
            </a:r>
            <a:r>
              <a:rPr lang="en-GB" sz="1100" dirty="0">
                <a:latin typeface="Century Gothic"/>
              </a:rPr>
              <a:t>– make a decision and back up your answer, considering both sides of the argument</a:t>
            </a:r>
            <a:endParaRPr lang="en-GB" dirty="0">
              <a:latin typeface="Century Gothic"/>
            </a:endParaRPr>
          </a:p>
        </p:txBody>
      </p:sp>
      <p:sp>
        <p:nvSpPr>
          <p:cNvPr id="12" name="TextBox 11">
            <a:extLst>
              <a:ext uri="{FF2B5EF4-FFF2-40B4-BE49-F238E27FC236}">
                <a16:creationId xmlns:a16="http://schemas.microsoft.com/office/drawing/2014/main" id="{16C6A8C8-9E19-2DA0-28B8-B88EE33D5ECD}"/>
              </a:ext>
            </a:extLst>
          </p:cNvPr>
          <p:cNvSpPr txBox="1"/>
          <p:nvPr/>
        </p:nvSpPr>
        <p:spPr>
          <a:xfrm>
            <a:off x="6095417" y="2576639"/>
            <a:ext cx="5704513" cy="4431983"/>
          </a:xfrm>
          <a:prstGeom prst="rect">
            <a:avLst/>
          </a:prstGeom>
          <a:noFill/>
          <a:ln w="19050">
            <a:solidFill>
              <a:schemeClr val="tx1"/>
            </a:solidFill>
          </a:ln>
        </p:spPr>
        <p:txBody>
          <a:bodyPr wrap="square" lIns="91440" tIns="45720" rIns="91440" bIns="45720" rtlCol="0" anchor="t">
            <a:spAutoFit/>
          </a:bodyPr>
          <a:lstStyle/>
          <a:p>
            <a:r>
              <a:rPr lang="en-GB" sz="1100" b="1" u="sng" dirty="0">
                <a:latin typeface="Century Gothic" panose="020B0502020202020204" pitchFamily="34" charset="0"/>
              </a:rPr>
              <a:t>Assessment Examples:</a:t>
            </a:r>
          </a:p>
          <a:p>
            <a:endParaRPr lang="en-GB" sz="1100" b="1" u="sng" dirty="0">
              <a:latin typeface="Century Gothic" panose="020B0502020202020204" pitchFamily="34" charset="0"/>
            </a:endParaRPr>
          </a:p>
          <a:p>
            <a:r>
              <a:rPr lang="en-GB" sz="1100" b="1" u="sng" dirty="0">
                <a:ea typeface="+mn-lt"/>
                <a:cs typeface="+mn-lt"/>
              </a:rPr>
              <a:t>Cold environments face many challenges to development. Evaluate how effective different strategies are in managing these challenges.</a:t>
            </a:r>
            <a:endParaRPr lang="en-GB" b="1" u="sng" dirty="0"/>
          </a:p>
          <a:p>
            <a:endParaRPr lang="en-GB" sz="800" i="1" dirty="0"/>
          </a:p>
          <a:p>
            <a:r>
              <a:rPr lang="en-GB" sz="1100" i="1" dirty="0">
                <a:ea typeface="+mn-lt"/>
                <a:cs typeface="+mn-lt"/>
              </a:rPr>
              <a:t>Alaska is a cold environment that faces several development challenges, including extreme temperatures, inaccessibility, and environmental risks. Various strategies have been used to manage these challenges.  One effective strategy is the use of </a:t>
            </a:r>
            <a:r>
              <a:rPr lang="en-GB" sz="1100" b="1" i="1" dirty="0">
                <a:ea typeface="+mn-lt"/>
                <a:cs typeface="+mn-lt"/>
              </a:rPr>
              <a:t>technology</a:t>
            </a:r>
            <a:r>
              <a:rPr lang="en-GB" sz="1100" i="1" dirty="0">
                <a:ea typeface="+mn-lt"/>
                <a:cs typeface="+mn-lt"/>
              </a:rPr>
              <a:t>, such as the </a:t>
            </a:r>
            <a:r>
              <a:rPr lang="en-GB" sz="1100" b="1" i="1" dirty="0">
                <a:ea typeface="+mn-lt"/>
                <a:cs typeface="+mn-lt"/>
              </a:rPr>
              <a:t>Trans-Alaska Pipeline System</a:t>
            </a:r>
            <a:r>
              <a:rPr lang="en-GB" sz="1100" i="1" dirty="0">
                <a:ea typeface="+mn-lt"/>
                <a:cs typeface="+mn-lt"/>
              </a:rPr>
              <a:t>, which is built above ground on stilts. This prevents the heat of the oil from melting the permafrost and damaging the environment. The pipeline also includes automatic shut-off valves to reduce oil spill risks, which shows that technology can make development safer in harsh conditions.  Another strategy is </a:t>
            </a:r>
            <a:r>
              <a:rPr lang="en-GB" sz="1100" b="1" i="1" dirty="0">
                <a:ea typeface="+mn-lt"/>
                <a:cs typeface="+mn-lt"/>
              </a:rPr>
              <a:t>government regulation</a:t>
            </a:r>
            <a:r>
              <a:rPr lang="en-GB" sz="1100" i="1" dirty="0">
                <a:ea typeface="+mn-lt"/>
                <a:cs typeface="+mn-lt"/>
              </a:rPr>
              <a:t>. The </a:t>
            </a:r>
            <a:r>
              <a:rPr lang="en-GB" sz="1100" b="1" i="1" dirty="0">
                <a:ea typeface="+mn-lt"/>
                <a:cs typeface="+mn-lt"/>
              </a:rPr>
              <a:t>National Environmental Policy Act</a:t>
            </a:r>
            <a:r>
              <a:rPr lang="en-GB" sz="1100" i="1" dirty="0">
                <a:ea typeface="+mn-lt"/>
                <a:cs typeface="+mn-lt"/>
              </a:rPr>
              <a:t> requires companies to carry out environmental impact assessments before beginning projects like oil drilling. This helps reduce damage to fragile ecosystems, although enforcement can be difficult in such remote areas.  Alaska also uses </a:t>
            </a:r>
            <a:r>
              <a:rPr lang="en-GB" sz="1100" b="1" i="1" dirty="0">
                <a:ea typeface="+mn-lt"/>
                <a:cs typeface="+mn-lt"/>
              </a:rPr>
              <a:t>conservation and protection</a:t>
            </a:r>
            <a:r>
              <a:rPr lang="en-GB" sz="1100" i="1" dirty="0">
                <a:ea typeface="+mn-lt"/>
                <a:cs typeface="+mn-lt"/>
              </a:rPr>
              <a:t> strategies. Large parts of the state are protected as national parks or wilderness areas, like the </a:t>
            </a:r>
            <a:r>
              <a:rPr lang="en-GB" sz="1100" b="1" i="1" dirty="0">
                <a:ea typeface="+mn-lt"/>
                <a:cs typeface="+mn-lt"/>
              </a:rPr>
              <a:t>Arctic National Wildlife Refuge</a:t>
            </a:r>
            <a:r>
              <a:rPr lang="en-GB" sz="1100" i="1" dirty="0">
                <a:ea typeface="+mn-lt"/>
                <a:cs typeface="+mn-lt"/>
              </a:rPr>
              <a:t>. These areas limit industrial development, helping preserve biodiversity. However, this can create conflict with companies that want to access valuable resources, and with some local communities who depend on jobs.  In conclusion, Alaska has implemented a range of effective strategies that help balance development with environmental protection. While challenges remain, especially in remote areas, the combination of technology, regulation, and conservation has been largely successful.</a:t>
            </a:r>
            <a:endParaRPr lang="en-GB" i="1" dirty="0"/>
          </a:p>
        </p:txBody>
      </p:sp>
      <p:pic>
        <p:nvPicPr>
          <p:cNvPr id="1026" name="Picture 2" descr="St Michael’s Catholic Academy">
            <a:extLst>
              <a:ext uri="{FF2B5EF4-FFF2-40B4-BE49-F238E27FC236}">
                <a16:creationId xmlns:a16="http://schemas.microsoft.com/office/drawing/2014/main" id="{F7C49CCE-429E-1801-8B36-DB160314AD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566" b="46532"/>
          <a:stretch/>
        </p:blipFill>
        <p:spPr bwMode="auto">
          <a:xfrm>
            <a:off x="11052481" y="48051"/>
            <a:ext cx="1139519" cy="4194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a:extLst>
              <a:ext uri="{FF2B5EF4-FFF2-40B4-BE49-F238E27FC236}">
                <a16:creationId xmlns:a16="http://schemas.microsoft.com/office/drawing/2014/main" id="{B33A51D1-5210-7F46-06E5-D3038461A871}"/>
              </a:ext>
            </a:extLst>
          </p:cNvPr>
          <p:cNvGraphicFramePr>
            <a:graphicFrameLocks noGrp="1"/>
          </p:cNvGraphicFramePr>
          <p:nvPr>
            <p:extLst>
              <p:ext uri="{D42A27DB-BD31-4B8C-83A1-F6EECF244321}">
                <p14:modId xmlns:p14="http://schemas.microsoft.com/office/powerpoint/2010/main" val="1900748162"/>
              </p:ext>
            </p:extLst>
          </p:nvPr>
        </p:nvGraphicFramePr>
        <p:xfrm>
          <a:off x="77491" y="1627322"/>
          <a:ext cx="4456162" cy="4297325"/>
        </p:xfrm>
        <a:graphic>
          <a:graphicData uri="http://schemas.openxmlformats.org/drawingml/2006/table">
            <a:tbl>
              <a:tblPr firstRow="1" bandRow="1">
                <a:tableStyleId>{5940675A-B579-460E-94D1-54222C63F5DA}</a:tableStyleId>
              </a:tblPr>
              <a:tblGrid>
                <a:gridCol w="1276558">
                  <a:extLst>
                    <a:ext uri="{9D8B030D-6E8A-4147-A177-3AD203B41FA5}">
                      <a16:colId xmlns:a16="http://schemas.microsoft.com/office/drawing/2014/main" val="2341848326"/>
                    </a:ext>
                  </a:extLst>
                </a:gridCol>
                <a:gridCol w="1742248">
                  <a:extLst>
                    <a:ext uri="{9D8B030D-6E8A-4147-A177-3AD203B41FA5}">
                      <a16:colId xmlns:a16="http://schemas.microsoft.com/office/drawing/2014/main" val="3971677400"/>
                    </a:ext>
                  </a:extLst>
                </a:gridCol>
                <a:gridCol w="1437356">
                  <a:extLst>
                    <a:ext uri="{9D8B030D-6E8A-4147-A177-3AD203B41FA5}">
                      <a16:colId xmlns:a16="http://schemas.microsoft.com/office/drawing/2014/main" val="2331058003"/>
                    </a:ext>
                  </a:extLst>
                </a:gridCol>
              </a:tblGrid>
              <a:tr h="496186">
                <a:tc>
                  <a:txBody>
                    <a:bodyPr/>
                    <a:lstStyle/>
                    <a:p>
                      <a:pPr algn="ctr"/>
                      <a:r>
                        <a:rPr lang="en-US" sz="1050" b="1" dirty="0">
                          <a:latin typeface="Century Gothic"/>
                        </a:rPr>
                        <a:t>Ecosystems and Biomes</a:t>
                      </a:r>
                    </a:p>
                  </a:txBody>
                  <a:tcPr/>
                </a:tc>
                <a:tc>
                  <a:txBody>
                    <a:bodyPr/>
                    <a:lstStyle/>
                    <a:p>
                      <a:pPr algn="ctr"/>
                      <a:r>
                        <a:rPr lang="en-US" sz="1050" b="1" dirty="0">
                          <a:latin typeface="Century Gothic"/>
                        </a:rPr>
                        <a:t>Tropical Rainforests</a:t>
                      </a:r>
                    </a:p>
                  </a:txBody>
                  <a:tcPr/>
                </a:tc>
                <a:tc>
                  <a:txBody>
                    <a:bodyPr/>
                    <a:lstStyle/>
                    <a:p>
                      <a:pPr algn="ctr"/>
                      <a:r>
                        <a:rPr lang="en-US" sz="1050" b="1" dirty="0">
                          <a:latin typeface="Century Gothic"/>
                        </a:rPr>
                        <a:t>Cold Environments</a:t>
                      </a:r>
                    </a:p>
                  </a:txBody>
                  <a:tcPr/>
                </a:tc>
                <a:extLst>
                  <a:ext uri="{0D108BD9-81ED-4DB2-BD59-A6C34878D82A}">
                    <a16:rowId xmlns:a16="http://schemas.microsoft.com/office/drawing/2014/main" val="451103786"/>
                  </a:ext>
                </a:extLst>
              </a:tr>
              <a:tr h="3801139">
                <a:tc>
                  <a:txBody>
                    <a:bodyPr/>
                    <a:lstStyle/>
                    <a:p>
                      <a:pPr rtl="0" fontAlgn="base"/>
                      <a:r>
                        <a:rPr lang="en-GB" sz="1050" b="0" i="0" kern="1200" dirty="0">
                          <a:solidFill>
                            <a:schemeClr val="tx1"/>
                          </a:solidFill>
                          <a:effectLst/>
                          <a:latin typeface="+mn-lt"/>
                          <a:ea typeface="+mn-ea"/>
                          <a:cs typeface="+mn-cs"/>
                        </a:rPr>
                        <a:t>1) What are Biomes and Ecosystems? </a:t>
                      </a:r>
                    </a:p>
                    <a:p>
                      <a:pPr rtl="0" fontAlgn="base"/>
                      <a:r>
                        <a:rPr lang="en-GB" sz="1050" b="0" i="0" kern="1200" dirty="0">
                          <a:solidFill>
                            <a:schemeClr val="tx1"/>
                          </a:solidFill>
                          <a:effectLst/>
                          <a:latin typeface="+mn-lt"/>
                          <a:ea typeface="+mn-ea"/>
                          <a:cs typeface="+mn-cs"/>
                        </a:rPr>
                        <a:t>2) What is the nutrient cycle and food webs? </a:t>
                      </a:r>
                    </a:p>
                    <a:p>
                      <a:pPr rtl="0" fontAlgn="base"/>
                      <a:r>
                        <a:rPr lang="en-GB" sz="1050" b="0" i="0" kern="1200" dirty="0">
                          <a:solidFill>
                            <a:schemeClr val="tx1"/>
                          </a:solidFill>
                          <a:effectLst/>
                          <a:latin typeface="+mn-lt"/>
                          <a:ea typeface="+mn-ea"/>
                          <a:cs typeface="+mn-cs"/>
                        </a:rPr>
                        <a:t>3) How do we collect data in Geography? </a:t>
                      </a:r>
                    </a:p>
                    <a:p>
                      <a:pPr marL="0" indent="0" rtl="0" fontAlgn="base">
                        <a:buFont typeface="+mj-lt"/>
                        <a:buNone/>
                      </a:pPr>
                      <a:endParaRPr lang="en-US" sz="1050" dirty="0">
                        <a:latin typeface="Century Gothic"/>
                      </a:endParaRPr>
                    </a:p>
                  </a:txBody>
                  <a:tcPr/>
                </a:tc>
                <a:tc>
                  <a:txBody>
                    <a:bodyPr/>
                    <a:lstStyle/>
                    <a:p>
                      <a:pPr rtl="0" fontAlgn="base"/>
                      <a:r>
                        <a:rPr lang="en-GB" sz="1050" b="0" i="0" kern="1200" dirty="0">
                          <a:solidFill>
                            <a:schemeClr val="tx1"/>
                          </a:solidFill>
                          <a:effectLst/>
                          <a:latin typeface="+mn-lt"/>
                          <a:ea typeface="+mn-ea"/>
                          <a:cs typeface="+mn-cs"/>
                        </a:rPr>
                        <a:t>1) Where are tropical rainforests? </a:t>
                      </a:r>
                    </a:p>
                    <a:p>
                      <a:pPr rtl="0" fontAlgn="base"/>
                      <a:r>
                        <a:rPr lang="en-GB" sz="1050" b="0" i="0" kern="1200" dirty="0">
                          <a:solidFill>
                            <a:schemeClr val="tx1"/>
                          </a:solidFill>
                          <a:effectLst/>
                          <a:latin typeface="+mn-lt"/>
                          <a:ea typeface="+mn-ea"/>
                          <a:cs typeface="+mn-cs"/>
                        </a:rPr>
                        <a:t>2) What is the climate like in Tropical Rainforests?  </a:t>
                      </a:r>
                    </a:p>
                    <a:p>
                      <a:pPr rtl="0" fontAlgn="base"/>
                      <a:r>
                        <a:rPr lang="en-GB" sz="1050" b="0" i="0" kern="1200" dirty="0">
                          <a:solidFill>
                            <a:schemeClr val="tx1"/>
                          </a:solidFill>
                          <a:effectLst/>
                          <a:latin typeface="+mn-lt"/>
                          <a:ea typeface="+mn-ea"/>
                          <a:cs typeface="+mn-cs"/>
                        </a:rPr>
                        <a:t>3) Why are tropical Rainforests classed as diverse? </a:t>
                      </a:r>
                    </a:p>
                    <a:p>
                      <a:pPr rtl="0" fontAlgn="base"/>
                      <a:r>
                        <a:rPr lang="en-GB" sz="1050" b="0" i="0" kern="1200" dirty="0">
                          <a:solidFill>
                            <a:schemeClr val="tx1"/>
                          </a:solidFill>
                          <a:effectLst/>
                          <a:latin typeface="+mn-lt"/>
                          <a:ea typeface="+mn-ea"/>
                          <a:cs typeface="+mn-cs"/>
                        </a:rPr>
                        <a:t>4) How to plants adapt to the tropical rainforest? </a:t>
                      </a:r>
                    </a:p>
                    <a:p>
                      <a:pPr rtl="0" fontAlgn="base"/>
                      <a:r>
                        <a:rPr lang="en-GB" sz="1050" b="0" i="0" kern="1200" dirty="0">
                          <a:solidFill>
                            <a:schemeClr val="tx1"/>
                          </a:solidFill>
                          <a:effectLst/>
                          <a:latin typeface="+mn-lt"/>
                          <a:ea typeface="+mn-ea"/>
                          <a:cs typeface="+mn-cs"/>
                        </a:rPr>
                        <a:t>5) How do animals adapt to the tropical rainforest? </a:t>
                      </a:r>
                    </a:p>
                    <a:p>
                      <a:pPr rtl="0" fontAlgn="base"/>
                      <a:r>
                        <a:rPr lang="en-GB" sz="1050" b="0" i="0" kern="1200" dirty="0">
                          <a:solidFill>
                            <a:schemeClr val="tx1"/>
                          </a:solidFill>
                          <a:effectLst/>
                          <a:latin typeface="+mn-lt"/>
                          <a:ea typeface="+mn-ea"/>
                          <a:cs typeface="+mn-cs"/>
                        </a:rPr>
                        <a:t>6) How to human’s impact on the rainforest? </a:t>
                      </a:r>
                    </a:p>
                    <a:p>
                      <a:pPr rtl="0" fontAlgn="base"/>
                      <a:r>
                        <a:rPr lang="en-GB" sz="1050" b="0" i="0" kern="1200" dirty="0">
                          <a:solidFill>
                            <a:schemeClr val="tx1"/>
                          </a:solidFill>
                          <a:effectLst/>
                          <a:latin typeface="+mn-lt"/>
                          <a:ea typeface="+mn-ea"/>
                          <a:cs typeface="+mn-cs"/>
                        </a:rPr>
                        <a:t>7) What is the value of the tropical Rainforest </a:t>
                      </a:r>
                    </a:p>
                    <a:p>
                      <a:pPr rtl="0" fontAlgn="base"/>
                      <a:r>
                        <a:rPr lang="en-GB" sz="1050" b="0" i="0" kern="1200" dirty="0">
                          <a:solidFill>
                            <a:schemeClr val="tx1"/>
                          </a:solidFill>
                          <a:effectLst/>
                          <a:latin typeface="+mn-lt"/>
                          <a:ea typeface="+mn-ea"/>
                          <a:cs typeface="+mn-cs"/>
                        </a:rPr>
                        <a:t>8) What are the effects of deforestation? </a:t>
                      </a:r>
                    </a:p>
                    <a:p>
                      <a:pPr rtl="0" fontAlgn="base"/>
                      <a:r>
                        <a:rPr lang="en-GB" sz="1050" b="0" i="0" kern="1200" dirty="0">
                          <a:solidFill>
                            <a:schemeClr val="tx1"/>
                          </a:solidFill>
                          <a:effectLst/>
                          <a:latin typeface="+mn-lt"/>
                          <a:ea typeface="+mn-ea"/>
                          <a:cs typeface="+mn-cs"/>
                        </a:rPr>
                        <a:t>9) How can we solve deforestation? </a:t>
                      </a:r>
                    </a:p>
                  </a:txBody>
                  <a:tcPr/>
                </a:tc>
                <a:tc>
                  <a:txBody>
                    <a:bodyPr/>
                    <a:lstStyle/>
                    <a:p>
                      <a:pPr rtl="0" fontAlgn="base"/>
                      <a:r>
                        <a:rPr lang="en-GB" sz="1050" b="0" i="0" kern="1200" dirty="0">
                          <a:solidFill>
                            <a:schemeClr val="tx1"/>
                          </a:solidFill>
                          <a:effectLst/>
                          <a:latin typeface="+mn-lt"/>
                          <a:ea typeface="+mn-ea"/>
                          <a:cs typeface="+mn-cs"/>
                        </a:rPr>
                        <a:t>1) Where are cold environments? </a:t>
                      </a:r>
                    </a:p>
                    <a:p>
                      <a:pPr rtl="0" fontAlgn="base"/>
                      <a:r>
                        <a:rPr lang="en-GB" sz="1050" b="0" i="0" kern="1200" dirty="0">
                          <a:solidFill>
                            <a:schemeClr val="tx1"/>
                          </a:solidFill>
                          <a:effectLst/>
                          <a:latin typeface="+mn-lt"/>
                          <a:ea typeface="+mn-ea"/>
                          <a:cs typeface="+mn-cs"/>
                        </a:rPr>
                        <a:t>2) What is the climate like in a cold environment? </a:t>
                      </a:r>
                    </a:p>
                    <a:p>
                      <a:pPr rtl="0" fontAlgn="base"/>
                      <a:r>
                        <a:rPr lang="en-GB" sz="1050" b="0" i="0" kern="1200" dirty="0">
                          <a:solidFill>
                            <a:schemeClr val="tx1"/>
                          </a:solidFill>
                          <a:effectLst/>
                          <a:latin typeface="+mn-lt"/>
                          <a:ea typeface="+mn-ea"/>
                          <a:cs typeface="+mn-cs"/>
                        </a:rPr>
                        <a:t>3) How do plants adapt to cold environments? </a:t>
                      </a:r>
                    </a:p>
                    <a:p>
                      <a:pPr rtl="0" fontAlgn="base"/>
                      <a:r>
                        <a:rPr lang="en-GB" sz="1050" b="0" i="0" kern="1200" dirty="0">
                          <a:solidFill>
                            <a:schemeClr val="tx1"/>
                          </a:solidFill>
                          <a:effectLst/>
                          <a:latin typeface="+mn-lt"/>
                          <a:ea typeface="+mn-ea"/>
                          <a:cs typeface="+mn-cs"/>
                        </a:rPr>
                        <a:t>4) How do animals adapt to cold environments? </a:t>
                      </a:r>
                    </a:p>
                    <a:p>
                      <a:pPr rtl="0" fontAlgn="base"/>
                      <a:r>
                        <a:rPr lang="en-GB" sz="1050" b="0" i="0" kern="1200" dirty="0">
                          <a:solidFill>
                            <a:schemeClr val="tx1"/>
                          </a:solidFill>
                          <a:effectLst/>
                          <a:latin typeface="+mn-lt"/>
                          <a:ea typeface="+mn-ea"/>
                          <a:cs typeface="+mn-cs"/>
                        </a:rPr>
                        <a:t>5) What are the opportunities and challenges of living in cold environments? </a:t>
                      </a:r>
                    </a:p>
                    <a:p>
                      <a:pPr rtl="0" fontAlgn="base"/>
                      <a:r>
                        <a:rPr lang="en-GB" sz="1050" b="0" i="0" kern="1200" dirty="0">
                          <a:solidFill>
                            <a:schemeClr val="tx1"/>
                          </a:solidFill>
                          <a:effectLst/>
                          <a:latin typeface="+mn-lt"/>
                          <a:ea typeface="+mn-ea"/>
                          <a:cs typeface="+mn-cs"/>
                        </a:rPr>
                        <a:t>6) How do human’s impact on cold environments? </a:t>
                      </a:r>
                    </a:p>
                    <a:p>
                      <a:pPr rtl="0" fontAlgn="base"/>
                      <a:r>
                        <a:rPr lang="en-GB" sz="1050" b="0" i="0" kern="1200" dirty="0">
                          <a:solidFill>
                            <a:schemeClr val="tx1"/>
                          </a:solidFill>
                          <a:effectLst/>
                          <a:latin typeface="+mn-lt"/>
                          <a:ea typeface="+mn-ea"/>
                          <a:cs typeface="+mn-cs"/>
                        </a:rPr>
                        <a:t>7) How can we protect cold environments? </a:t>
                      </a:r>
                    </a:p>
                  </a:txBody>
                  <a:tcPr/>
                </a:tc>
                <a:extLst>
                  <a:ext uri="{0D108BD9-81ED-4DB2-BD59-A6C34878D82A}">
                    <a16:rowId xmlns:a16="http://schemas.microsoft.com/office/drawing/2014/main" val="3407153045"/>
                  </a:ext>
                </a:extLst>
              </a:tr>
            </a:tbl>
          </a:graphicData>
        </a:graphic>
      </p:graphicFrame>
    </p:spTree>
    <p:extLst>
      <p:ext uri="{BB962C8B-B14F-4D97-AF65-F5344CB8AC3E}">
        <p14:creationId xmlns:p14="http://schemas.microsoft.com/office/powerpoint/2010/main" val="1993652043"/>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ff680cc-455a-4a14-ab0b-b7a7cac6390f" xsi:nil="true"/>
    <lcf76f155ced4ddcb4097134ff3c332f xmlns="7d6f8178-f21d-440e-bae6-9186c126f1ba">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8767A80A46723489AD64B3E59FBFB44" ma:contentTypeVersion="14" ma:contentTypeDescription="Create a new document." ma:contentTypeScope="" ma:versionID="63cda006a8b3cb42081c8554ba181c62">
  <xsd:schema xmlns:xsd="http://www.w3.org/2001/XMLSchema" xmlns:xs="http://www.w3.org/2001/XMLSchema" xmlns:p="http://schemas.microsoft.com/office/2006/metadata/properties" xmlns:ns2="7d6f8178-f21d-440e-bae6-9186c126f1ba" xmlns:ns3="fff680cc-455a-4a14-ab0b-b7a7cac6390f" targetNamespace="http://schemas.microsoft.com/office/2006/metadata/properties" ma:root="true" ma:fieldsID="7402f99742953497ad4da80587f28074" ns2:_="" ns3:_="">
    <xsd:import namespace="7d6f8178-f21d-440e-bae6-9186c126f1ba"/>
    <xsd:import namespace="fff680cc-455a-4a14-ab0b-b7a7cac6390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f8178-f21d-440e-bae6-9186c126f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1c919f5-f631-4f93-bec3-e00ef083d9f8"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f680cc-455a-4a14-ab0b-b7a7cac6390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e89ede0f-57cc-46f0-8067-bca1fc661ac5}" ma:internalName="TaxCatchAll" ma:showField="CatchAllData" ma:web="fff680cc-455a-4a14-ab0b-b7a7cac639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157CD5C-9657-40D3-9AB2-FE46A1F5BA55}">
  <ds:schemaRefs>
    <ds:schemaRef ds:uri="fff680cc-455a-4a14-ab0b-b7a7cac6390f"/>
    <ds:schemaRef ds:uri="http://schemas.openxmlformats.org/package/2006/metadata/core-properties"/>
    <ds:schemaRef ds:uri="http://schemas.microsoft.com/office/2006/documentManagement/types"/>
    <ds:schemaRef ds:uri="http://purl.org/dc/terms/"/>
    <ds:schemaRef ds:uri="http://schemas.microsoft.com/office/2006/metadata/properties"/>
    <ds:schemaRef ds:uri="http://purl.org/dc/dcmitype/"/>
    <ds:schemaRef ds:uri="7d6f8178-f21d-440e-bae6-9186c126f1ba"/>
    <ds:schemaRef ds:uri="http://schemas.microsoft.com/office/infopath/2007/PartnerControls"/>
    <ds:schemaRef ds:uri="http://www.w3.org/XML/1998/namespace"/>
    <ds:schemaRef ds:uri="http://purl.org/dc/elements/1.1/"/>
  </ds:schemaRefs>
</ds:datastoreItem>
</file>

<file path=customXml/itemProps2.xml><?xml version="1.0" encoding="utf-8"?>
<ds:datastoreItem xmlns:ds="http://schemas.openxmlformats.org/officeDocument/2006/customXml" ds:itemID="{A320372D-6796-43FC-8D56-3C9457D51D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6f8178-f21d-440e-bae6-9186c126f1ba"/>
    <ds:schemaRef ds:uri="fff680cc-455a-4a14-ab0b-b7a7cac639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1D0B2C-B860-4BCD-B641-7487A8D915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107</TotalTime>
  <Words>910</Words>
  <Application>Microsoft Office PowerPoint</Application>
  <PresentationFormat>Widescreen</PresentationFormat>
  <Paragraphs>124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Facet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Vicky Fishburn</dc:creator>
  <cp:lastModifiedBy>Laura Featherstone</cp:lastModifiedBy>
  <cp:revision>337</cp:revision>
  <cp:lastPrinted>2024-05-13T09:32:35Z</cp:lastPrinted>
  <dcterms:created xsi:type="dcterms:W3CDTF">2024-05-13T09:19:08Z</dcterms:created>
  <dcterms:modified xsi:type="dcterms:W3CDTF">2025-07-10T20:07:34Z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0x010100E8767A80A46723489AD64B3E59FBFB44</vt:lpwstr>
  </property>
  <property fmtid="{D5CDD505-2E9C-101B-9397-08002B2CF9AE}" pid="3" name="MediaServiceImageTags">
    <vt:lpwstr/>
  </property>
</Properties>
</file>