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0" d="100"/>
          <a:sy n="90" d="100"/>
        </p:scale>
        <p:origin x="-1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Featherstone" userId="0872f404-e5c1-4fce-b2e6-17ae04f532c1" providerId="ADAL" clId="{38032A89-A68A-4A88-B287-60B8A859803B}"/>
    <pc:docChg chg="modSld">
      <pc:chgData name="Laura Featherstone" userId="0872f404-e5c1-4fce-b2e6-17ae04f532c1" providerId="ADAL" clId="{38032A89-A68A-4A88-B287-60B8A859803B}" dt="2025-07-10T13:18:06.219" v="184" actId="20577"/>
      <pc:docMkLst>
        <pc:docMk/>
      </pc:docMkLst>
      <pc:sldChg chg="modSp">
        <pc:chgData name="Laura Featherstone" userId="0872f404-e5c1-4fce-b2e6-17ae04f532c1" providerId="ADAL" clId="{38032A89-A68A-4A88-B287-60B8A859803B}" dt="2025-07-10T13:18:06.219" v="184" actId="20577"/>
        <pc:sldMkLst>
          <pc:docMk/>
          <pc:sldMk cId="1993652043" sldId="257"/>
        </pc:sldMkLst>
        <pc:spChg chg="mod">
          <ac:chgData name="Laura Featherstone" userId="0872f404-e5c1-4fce-b2e6-17ae04f532c1" providerId="ADAL" clId="{38032A89-A68A-4A88-B287-60B8A859803B}" dt="2025-07-10T13:18:06.219" v="184" actId="20577"/>
          <ac:spMkLst>
            <pc:docMk/>
            <pc:sldMk cId="1993652043" sldId="257"/>
            <ac:spMk id="2" creationId="{B2974940-2B42-E3CF-062F-06BD20DDA52C}"/>
          </ac:spMkLst>
        </pc:spChg>
        <pc:spChg chg="mod">
          <ac:chgData name="Laura Featherstone" userId="0872f404-e5c1-4fce-b2e6-17ae04f532c1" providerId="ADAL" clId="{38032A89-A68A-4A88-B287-60B8A859803B}" dt="2025-07-10T13:11:04.198" v="38" actId="6549"/>
          <ac:spMkLst>
            <pc:docMk/>
            <pc:sldMk cId="1993652043" sldId="257"/>
            <ac:spMk id="4" creationId="{A4A67B3B-5A47-13A5-DDAE-10EB2563F184}"/>
          </ac:spMkLst>
        </pc:spChg>
        <pc:spChg chg="mod">
          <ac:chgData name="Laura Featherstone" userId="0872f404-e5c1-4fce-b2e6-17ae04f532c1" providerId="ADAL" clId="{38032A89-A68A-4A88-B287-60B8A859803B}" dt="2025-07-10T13:13:00.445" v="42" actId="20577"/>
          <ac:spMkLst>
            <pc:docMk/>
            <pc:sldMk cId="1993652043" sldId="257"/>
            <ac:spMk id="5" creationId="{7152BCB1-B134-AF9E-6B9E-8D590223E4D1}"/>
          </ac:spMkLst>
        </pc:spChg>
        <pc:spChg chg="mod">
          <ac:chgData name="Laura Featherstone" userId="0872f404-e5c1-4fce-b2e6-17ae04f532c1" providerId="ADAL" clId="{38032A89-A68A-4A88-B287-60B8A859803B}" dt="2025-07-10T13:15:34.932" v="95" actId="115"/>
          <ac:spMkLst>
            <pc:docMk/>
            <pc:sldMk cId="1993652043" sldId="257"/>
            <ac:spMk id="10" creationId="{7CC7E750-9B0A-5BC9-C65A-3E08E9F3731C}"/>
          </ac:spMkLst>
        </pc:spChg>
        <pc:spChg chg="mod">
          <ac:chgData name="Laura Featherstone" userId="0872f404-e5c1-4fce-b2e6-17ae04f532c1" providerId="ADAL" clId="{38032A89-A68A-4A88-B287-60B8A859803B}" dt="2025-07-10T13:17:46.431" v="181" actId="114"/>
          <ac:spMkLst>
            <pc:docMk/>
            <pc:sldMk cId="1993652043" sldId="257"/>
            <ac:spMk id="12" creationId="{16C6A8C8-9E19-2DA0-28B8-B88EE33D5ECD}"/>
          </ac:spMkLst>
        </pc:spChg>
        <pc:graphicFrameChg chg="mod modGraphic">
          <ac:chgData name="Laura Featherstone" userId="0872f404-e5c1-4fce-b2e6-17ae04f532c1" providerId="ADAL" clId="{38032A89-A68A-4A88-B287-60B8A859803B}" dt="2025-07-10T13:14:08.209" v="50" actId="403"/>
          <ac:graphicFrameMkLst>
            <pc:docMk/>
            <pc:sldMk cId="1993652043" sldId="257"/>
            <ac:graphicFrameMk id="3" creationId="{B33A51D1-5210-7F46-06E5-D3038461A871}"/>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52533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3898569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20567211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3029468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329128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306671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31661011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1742031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146127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35601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151D28-7FCC-4C78-B4CF-DB31790A0177}"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46109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151D28-7FCC-4C78-B4CF-DB31790A0177}" type="datetimeFigureOut">
              <a:rPr lang="en-GB" smtClean="0"/>
              <a:t>10/07/2025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15435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24151D28-7FCC-4C78-B4CF-DB31790A0177}" type="datetimeFigureOut">
              <a:rPr lang="en-GB" smtClean="0"/>
              <a:t>10/07/2025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4127979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51D28-7FCC-4C78-B4CF-DB31790A0177}" type="datetimeFigureOut">
              <a:rPr lang="en-GB" smtClean="0"/>
              <a:t>10/07/2025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1777580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4151D28-7FCC-4C78-B4CF-DB31790A0177}"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075137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151D28-7FCC-4C78-B4CF-DB31790A0177}"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1255483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4151D28-7FCC-4C78-B4CF-DB31790A0177}" type="datetimeFigureOut">
              <a:rPr lang="en-GB" smtClean="0"/>
              <a:t>10/07/2025</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D5E5AB3-732D-44FB-858D-F8C0B1F9B00E}" type="slidenum">
              <a:rPr lang="en-GB" smtClean="0"/>
              <a:t>‹#›</a:t>
            </a:fld>
            <a:endParaRPr lang="en-GB"/>
          </a:p>
        </p:txBody>
      </p:sp>
    </p:spTree>
    <p:extLst>
      <p:ext uri="{BB962C8B-B14F-4D97-AF65-F5344CB8AC3E}">
        <p14:creationId xmlns:p14="http://schemas.microsoft.com/office/powerpoint/2010/main" val="29852281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4A67B3B-5A47-13A5-DDAE-10EB2563F184}"/>
              </a:ext>
            </a:extLst>
          </p:cNvPr>
          <p:cNvSpPr txBox="1"/>
          <p:nvPr/>
        </p:nvSpPr>
        <p:spPr>
          <a:xfrm>
            <a:off x="3092015" y="50905"/>
            <a:ext cx="5540257" cy="362209"/>
          </a:xfrm>
          <a:prstGeom prst="rect">
            <a:avLst/>
          </a:prstGeom>
        </p:spPr>
        <p:style>
          <a:lnRef idx="2">
            <a:schemeClr val="dk1"/>
          </a:lnRef>
          <a:fillRef idx="1">
            <a:schemeClr val="lt1"/>
          </a:fillRef>
          <a:effectRef idx="0">
            <a:schemeClr val="dk1"/>
          </a:effectRef>
          <a:fontRef idx="minor">
            <a:schemeClr val="dk1"/>
          </a:fontRef>
        </p:style>
        <p:txBody>
          <a:bodyPr wrap="square" lIns="63305" tIns="31652" rIns="63305" bIns="31652" rtlCol="0" anchor="t">
            <a:spAutoFit/>
          </a:bodyPr>
          <a:lstStyle/>
          <a:p>
            <a:r>
              <a:rPr lang="en-GB" sz="950" b="1" dirty="0">
                <a:latin typeface="Century Gothic"/>
              </a:rPr>
              <a:t>Subject:    </a:t>
            </a:r>
            <a:r>
              <a:rPr lang="en-GB" sz="950" dirty="0">
                <a:latin typeface="Century Gothic"/>
              </a:rPr>
              <a:t>Geography Year 7 </a:t>
            </a:r>
            <a:r>
              <a:rPr lang="en-GB" sz="950" b="1" dirty="0">
                <a:latin typeface="Century Gothic"/>
              </a:rPr>
              <a:t>                  Term:  </a:t>
            </a:r>
            <a:r>
              <a:rPr lang="en-GB" sz="950" dirty="0">
                <a:latin typeface="Century Gothic"/>
              </a:rPr>
              <a:t>Spring</a:t>
            </a:r>
            <a:endParaRPr lang="en-GB" sz="969" dirty="0">
              <a:latin typeface="Century Gothic"/>
            </a:endParaRPr>
          </a:p>
          <a:p>
            <a:r>
              <a:rPr lang="en-GB" sz="950" b="1" dirty="0">
                <a:latin typeface="Century Gothic"/>
              </a:rPr>
              <a:t>Assessment: </a:t>
            </a:r>
            <a:r>
              <a:rPr lang="en-GB" sz="950" dirty="0">
                <a:latin typeface="Century Gothic"/>
              </a:rPr>
              <a:t>    Spring Assessment            </a:t>
            </a:r>
            <a:r>
              <a:rPr lang="en-GB" sz="950" b="1" dirty="0">
                <a:latin typeface="Century Gothic"/>
                <a:ea typeface="Calibri"/>
                <a:cs typeface="Times New Roman"/>
              </a:rPr>
              <a:t>Length of  Assessment: </a:t>
            </a:r>
            <a:r>
              <a:rPr lang="en-GB" sz="950" b="1" dirty="0">
                <a:latin typeface="Century Gothic"/>
              </a:rPr>
              <a:t>  </a:t>
            </a:r>
            <a:r>
              <a:rPr lang="en-GB" sz="950" dirty="0">
                <a:latin typeface="Century Gothic"/>
              </a:rPr>
              <a:t>30 marks</a:t>
            </a:r>
            <a:endParaRPr lang="en-GB" sz="969" dirty="0">
              <a:latin typeface="Century Gothic"/>
            </a:endParaRPr>
          </a:p>
        </p:txBody>
      </p:sp>
      <p:sp>
        <p:nvSpPr>
          <p:cNvPr id="5" name="TextBox 4">
            <a:extLst>
              <a:ext uri="{FF2B5EF4-FFF2-40B4-BE49-F238E27FC236}">
                <a16:creationId xmlns:a16="http://schemas.microsoft.com/office/drawing/2014/main" id="{7152BCB1-B134-AF9E-6B9E-8D590223E4D1}"/>
              </a:ext>
            </a:extLst>
          </p:cNvPr>
          <p:cNvSpPr txBox="1"/>
          <p:nvPr/>
        </p:nvSpPr>
        <p:spPr>
          <a:xfrm>
            <a:off x="71426" y="534316"/>
            <a:ext cx="5532420" cy="794892"/>
          </a:xfrm>
          <a:prstGeom prst="rect">
            <a:avLst/>
          </a:prstGeom>
        </p:spPr>
        <p:style>
          <a:lnRef idx="2">
            <a:schemeClr val="dk1"/>
          </a:lnRef>
          <a:fillRef idx="1">
            <a:schemeClr val="lt1"/>
          </a:fillRef>
          <a:effectRef idx="0">
            <a:schemeClr val="dk1"/>
          </a:effectRef>
          <a:fontRef idx="minor">
            <a:schemeClr val="dk1"/>
          </a:fontRef>
        </p:style>
        <p:txBody>
          <a:bodyPr wrap="square" lIns="63305" tIns="31652" rIns="63305" bIns="31652" rtlCol="0" anchor="t">
            <a:spAutoFit/>
          </a:bodyPr>
          <a:lstStyle/>
          <a:p>
            <a:r>
              <a:rPr lang="en-GB" sz="950" b="1" u="sng" dirty="0">
                <a:latin typeface="Century Gothic"/>
              </a:rPr>
              <a:t>Information about this Assessment:</a:t>
            </a:r>
            <a:endParaRPr lang="en-GB" sz="969" b="1" u="sng" dirty="0">
              <a:latin typeface="Century Gothic"/>
            </a:endParaRPr>
          </a:p>
          <a:p>
            <a:r>
              <a:rPr lang="en-GB" sz="950" b="1" u="sng" dirty="0">
                <a:latin typeface="Century Gothic"/>
              </a:rPr>
              <a:t>Areas assessed:</a:t>
            </a:r>
            <a:endParaRPr lang="en-GB" sz="969" b="1" u="sng" dirty="0">
              <a:latin typeface="Century Gothic"/>
            </a:endParaRPr>
          </a:p>
          <a:p>
            <a:pPr marL="228600" indent="-228600">
              <a:buAutoNum type="arabicParenR"/>
            </a:pPr>
            <a:r>
              <a:rPr lang="en-GB" sz="950" b="1" u="sng" dirty="0">
                <a:latin typeface="Century Gothic"/>
              </a:rPr>
              <a:t>Types of Geography</a:t>
            </a:r>
          </a:p>
          <a:p>
            <a:pPr marL="228600" indent="-228600">
              <a:buAutoNum type="arabicParenR"/>
            </a:pPr>
            <a:r>
              <a:rPr lang="en-GB" sz="950" b="1" u="sng" dirty="0">
                <a:latin typeface="Century Gothic"/>
              </a:rPr>
              <a:t>World Countries</a:t>
            </a:r>
          </a:p>
          <a:p>
            <a:pPr marL="228600" indent="-228600">
              <a:buAutoNum type="arabicParenR"/>
            </a:pPr>
            <a:r>
              <a:rPr lang="en-GB" sz="950" b="1" u="sng" dirty="0">
                <a:latin typeface="Century Gothic"/>
              </a:rPr>
              <a:t>Fantastic Places</a:t>
            </a:r>
          </a:p>
        </p:txBody>
      </p:sp>
      <p:sp>
        <p:nvSpPr>
          <p:cNvPr id="6" name="TextBox 5">
            <a:extLst>
              <a:ext uri="{FF2B5EF4-FFF2-40B4-BE49-F238E27FC236}">
                <a16:creationId xmlns:a16="http://schemas.microsoft.com/office/drawing/2014/main" id="{F063A9E9-D6C0-8890-31B9-369B52007A9B}"/>
              </a:ext>
            </a:extLst>
          </p:cNvPr>
          <p:cNvSpPr txBox="1"/>
          <p:nvPr/>
        </p:nvSpPr>
        <p:spPr>
          <a:xfrm>
            <a:off x="79753" y="1495804"/>
            <a:ext cx="5528571" cy="4380232"/>
          </a:xfrm>
          <a:prstGeom prst="rect">
            <a:avLst/>
          </a:prstGeom>
        </p:spPr>
        <p:style>
          <a:lnRef idx="2">
            <a:schemeClr val="dk1"/>
          </a:lnRef>
          <a:fillRef idx="1">
            <a:schemeClr val="lt1"/>
          </a:fillRef>
          <a:effectRef idx="0">
            <a:schemeClr val="dk1"/>
          </a:effectRef>
          <a:fontRef idx="minor">
            <a:schemeClr val="dk1"/>
          </a:fontRef>
        </p:style>
        <p:txBody>
          <a:bodyPr wrap="square" lIns="63305" tIns="31652" rIns="63305" bIns="31652" rtlCol="0" anchor="t">
            <a:spAutoFit/>
          </a:bodyPr>
          <a:lstStyle/>
          <a:p>
            <a:r>
              <a:rPr lang="en-GB" sz="950" b="1" u="sng" dirty="0">
                <a:latin typeface="Century Gothic"/>
              </a:rPr>
              <a:t>What do I need to revise for this assessment?</a:t>
            </a:r>
          </a:p>
          <a:p>
            <a:endParaRPr lang="en-GB" sz="950" b="1" u="sng" dirty="0">
              <a:latin typeface="Century Gothic"/>
            </a:endParaRPr>
          </a:p>
          <a:p>
            <a:endParaRPr lang="en-GB" sz="950" b="1" u="sng" dirty="0">
              <a:latin typeface="Century Gothic"/>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p:txBody>
      </p:sp>
      <p:sp>
        <p:nvSpPr>
          <p:cNvPr id="7" name="TextBox 6">
            <a:extLst>
              <a:ext uri="{FF2B5EF4-FFF2-40B4-BE49-F238E27FC236}">
                <a16:creationId xmlns:a16="http://schemas.microsoft.com/office/drawing/2014/main" id="{1277C654-5199-E602-6DA5-345D636E410E}"/>
              </a:ext>
            </a:extLst>
          </p:cNvPr>
          <p:cNvSpPr txBox="1"/>
          <p:nvPr/>
        </p:nvSpPr>
        <p:spPr>
          <a:xfrm>
            <a:off x="76396" y="5942479"/>
            <a:ext cx="5515273" cy="802004"/>
          </a:xfrm>
          <a:prstGeom prst="rect">
            <a:avLst/>
          </a:prstGeom>
        </p:spPr>
        <p:style>
          <a:lnRef idx="2">
            <a:schemeClr val="dk1"/>
          </a:lnRef>
          <a:fillRef idx="1">
            <a:schemeClr val="lt1"/>
          </a:fillRef>
          <a:effectRef idx="0">
            <a:schemeClr val="dk1"/>
          </a:effectRef>
          <a:fontRef idx="minor">
            <a:schemeClr val="dk1"/>
          </a:fontRef>
        </p:style>
        <p:txBody>
          <a:bodyPr wrap="square" lIns="63305" tIns="31652" rIns="63305" bIns="31652" rtlCol="0" anchor="t">
            <a:spAutoFit/>
          </a:bodyPr>
          <a:lstStyle/>
          <a:p>
            <a:r>
              <a:rPr lang="en-GB" sz="950" b="1" u="sng" dirty="0">
                <a:latin typeface="Century Gothic"/>
              </a:rPr>
              <a:t>Where can I find help with revision?</a:t>
            </a:r>
          </a:p>
          <a:p>
            <a:endParaRPr lang="en-GB" sz="969" b="1" u="sng">
              <a:latin typeface="Century Gothic"/>
            </a:endParaRPr>
          </a:p>
          <a:p>
            <a:pPr marL="228600" indent="-228600">
              <a:buAutoNum type="arabicParenR"/>
            </a:pPr>
            <a:r>
              <a:rPr lang="en-GB" sz="950" u="sng" dirty="0">
                <a:latin typeface="Century Gothic"/>
              </a:rPr>
              <a:t>Your exercise books contain all the information to help you revise</a:t>
            </a:r>
          </a:p>
          <a:p>
            <a:pPr marL="228600" indent="-228600">
              <a:buAutoNum type="arabicParenR"/>
            </a:pPr>
            <a:r>
              <a:rPr lang="en-GB" sz="950" u="sng" dirty="0">
                <a:latin typeface="Century Gothic"/>
              </a:rPr>
              <a:t>Your class team</a:t>
            </a:r>
          </a:p>
          <a:p>
            <a:pPr marL="228600" indent="-228600">
              <a:buAutoNum type="arabicParenR"/>
            </a:pPr>
            <a:r>
              <a:rPr lang="en-GB" sz="950" u="sng" dirty="0">
                <a:latin typeface="Century Gothic"/>
              </a:rPr>
              <a:t>BBC Bitesize</a:t>
            </a:r>
          </a:p>
        </p:txBody>
      </p:sp>
      <p:sp>
        <p:nvSpPr>
          <p:cNvPr id="2" name="TextBox 1">
            <a:extLst>
              <a:ext uri="{FF2B5EF4-FFF2-40B4-BE49-F238E27FC236}">
                <a16:creationId xmlns:a16="http://schemas.microsoft.com/office/drawing/2014/main" id="{B2974940-2B42-E3CF-062F-06BD20DDA52C}"/>
              </a:ext>
            </a:extLst>
          </p:cNvPr>
          <p:cNvSpPr txBox="1"/>
          <p:nvPr/>
        </p:nvSpPr>
        <p:spPr>
          <a:xfrm>
            <a:off x="4241753" y="527165"/>
            <a:ext cx="1374055" cy="6266646"/>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3305" tIns="31652" rIns="63305" bIns="31652" numCol="1" spcCol="0" rtlCol="0" fromWordArt="0" anchor="t" anchorCtr="0" forceAA="0" compatLnSpc="1">
            <a:prstTxWarp prst="textNoShape">
              <a:avLst/>
            </a:prstTxWarp>
            <a:spAutoFit/>
          </a:bodyPr>
          <a:lstStyle/>
          <a:p>
            <a:r>
              <a:rPr lang="en-US" sz="1000" b="1" dirty="0">
                <a:latin typeface="Century Gothic"/>
              </a:rPr>
              <a:t>Must know </a:t>
            </a:r>
            <a:r>
              <a:rPr lang="en-US" sz="1000" dirty="0">
                <a:latin typeface="Century Gothic"/>
              </a:rPr>
              <a:t>Key words:</a:t>
            </a:r>
          </a:p>
          <a:p>
            <a:endParaRPr lang="en-US" sz="1000" dirty="0">
              <a:latin typeface="Century Gothic"/>
            </a:endParaRPr>
          </a:p>
          <a:p>
            <a:pPr>
              <a:lnSpc>
                <a:spcPct val="150000"/>
              </a:lnSpc>
            </a:pPr>
            <a:r>
              <a:rPr lang="en-US" sz="1000" b="1" dirty="0">
                <a:latin typeface="Century Gothic"/>
              </a:rPr>
              <a:t>Capital city</a:t>
            </a:r>
          </a:p>
          <a:p>
            <a:pPr>
              <a:lnSpc>
                <a:spcPct val="150000"/>
              </a:lnSpc>
            </a:pPr>
            <a:r>
              <a:rPr lang="en-US" sz="1000" b="1" dirty="0">
                <a:latin typeface="Century Gothic"/>
              </a:rPr>
              <a:t>Communications</a:t>
            </a:r>
          </a:p>
          <a:p>
            <a:pPr>
              <a:lnSpc>
                <a:spcPct val="150000"/>
              </a:lnSpc>
            </a:pPr>
            <a:r>
              <a:rPr lang="en-US" sz="1000" b="1" dirty="0">
                <a:latin typeface="Century Gothic"/>
              </a:rPr>
              <a:t>Continent</a:t>
            </a:r>
          </a:p>
          <a:p>
            <a:pPr>
              <a:lnSpc>
                <a:spcPct val="150000"/>
              </a:lnSpc>
            </a:pPr>
            <a:r>
              <a:rPr lang="en-US" sz="1000" b="1" dirty="0">
                <a:latin typeface="Century Gothic"/>
              </a:rPr>
              <a:t>Country</a:t>
            </a:r>
          </a:p>
          <a:p>
            <a:pPr>
              <a:lnSpc>
                <a:spcPct val="150000"/>
              </a:lnSpc>
            </a:pPr>
            <a:r>
              <a:rPr lang="en-US" sz="1000" b="1" dirty="0">
                <a:latin typeface="Century Gothic"/>
              </a:rPr>
              <a:t>Economic</a:t>
            </a:r>
          </a:p>
          <a:p>
            <a:pPr>
              <a:lnSpc>
                <a:spcPct val="150000"/>
              </a:lnSpc>
            </a:pPr>
            <a:r>
              <a:rPr lang="en-US" sz="1000" b="1" dirty="0">
                <a:latin typeface="Century Gothic"/>
              </a:rPr>
              <a:t>Ecosystems</a:t>
            </a:r>
          </a:p>
          <a:p>
            <a:pPr>
              <a:lnSpc>
                <a:spcPct val="150000"/>
              </a:lnSpc>
            </a:pPr>
            <a:r>
              <a:rPr lang="en-US" sz="1000" b="1" dirty="0">
                <a:latin typeface="Century Gothic"/>
              </a:rPr>
              <a:t>Environmental</a:t>
            </a:r>
          </a:p>
          <a:p>
            <a:pPr>
              <a:lnSpc>
                <a:spcPct val="150000"/>
              </a:lnSpc>
            </a:pPr>
            <a:r>
              <a:rPr lang="en-US" sz="1000" b="1" dirty="0">
                <a:latin typeface="Century Gothic"/>
              </a:rPr>
              <a:t>Europe</a:t>
            </a:r>
          </a:p>
          <a:p>
            <a:pPr>
              <a:lnSpc>
                <a:spcPct val="150000"/>
              </a:lnSpc>
            </a:pPr>
            <a:r>
              <a:rPr lang="en-US" sz="1000" b="1" dirty="0">
                <a:latin typeface="Century Gothic"/>
              </a:rPr>
              <a:t>Extreme Environment</a:t>
            </a:r>
          </a:p>
          <a:p>
            <a:pPr>
              <a:lnSpc>
                <a:spcPct val="150000"/>
              </a:lnSpc>
            </a:pPr>
            <a:r>
              <a:rPr lang="en-US" sz="1000" b="1" dirty="0">
                <a:latin typeface="Century Gothic"/>
              </a:rPr>
              <a:t>Fantastic Place</a:t>
            </a:r>
            <a:br>
              <a:rPr lang="en-US" sz="1000" b="1" dirty="0">
                <a:latin typeface="Century Gothic"/>
              </a:rPr>
            </a:br>
            <a:r>
              <a:rPr lang="en-US" sz="1000" b="1" dirty="0">
                <a:latin typeface="Century Gothic"/>
              </a:rPr>
              <a:t>Geography</a:t>
            </a:r>
          </a:p>
          <a:p>
            <a:pPr>
              <a:lnSpc>
                <a:spcPct val="150000"/>
              </a:lnSpc>
            </a:pPr>
            <a:r>
              <a:rPr lang="en-US" sz="1000" b="1" dirty="0">
                <a:latin typeface="Century Gothic"/>
              </a:rPr>
              <a:t>Human Geography</a:t>
            </a:r>
          </a:p>
          <a:p>
            <a:pPr>
              <a:lnSpc>
                <a:spcPct val="150000"/>
              </a:lnSpc>
            </a:pPr>
            <a:r>
              <a:rPr lang="en-US" sz="1000" b="1" dirty="0">
                <a:latin typeface="Century Gothic"/>
              </a:rPr>
              <a:t>Landforms</a:t>
            </a:r>
          </a:p>
          <a:p>
            <a:pPr>
              <a:lnSpc>
                <a:spcPct val="150000"/>
              </a:lnSpc>
            </a:pPr>
            <a:r>
              <a:rPr lang="en-US" sz="1000" b="1" dirty="0">
                <a:latin typeface="Century Gothic"/>
              </a:rPr>
              <a:t>Natural Hazard</a:t>
            </a:r>
          </a:p>
          <a:p>
            <a:pPr>
              <a:lnSpc>
                <a:spcPct val="150000"/>
              </a:lnSpc>
            </a:pPr>
            <a:r>
              <a:rPr lang="en-US" sz="1000" b="1" dirty="0">
                <a:latin typeface="Century Gothic"/>
              </a:rPr>
              <a:t>Physical Geography</a:t>
            </a:r>
          </a:p>
          <a:p>
            <a:pPr>
              <a:lnSpc>
                <a:spcPct val="150000"/>
              </a:lnSpc>
            </a:pPr>
            <a:r>
              <a:rPr lang="en-US" sz="1000" b="1" dirty="0">
                <a:latin typeface="Century Gothic"/>
              </a:rPr>
              <a:t>Population</a:t>
            </a:r>
          </a:p>
          <a:p>
            <a:pPr>
              <a:lnSpc>
                <a:spcPct val="150000"/>
              </a:lnSpc>
            </a:pPr>
            <a:r>
              <a:rPr lang="en-US" sz="1000" b="1" dirty="0">
                <a:latin typeface="Century Gothic"/>
              </a:rPr>
              <a:t>Quality of Life</a:t>
            </a:r>
          </a:p>
          <a:p>
            <a:pPr>
              <a:lnSpc>
                <a:spcPct val="150000"/>
              </a:lnSpc>
            </a:pPr>
            <a:r>
              <a:rPr lang="en-US" sz="1000" b="1" dirty="0">
                <a:latin typeface="Century Gothic"/>
              </a:rPr>
              <a:t>Recycling</a:t>
            </a:r>
          </a:p>
          <a:p>
            <a:pPr>
              <a:lnSpc>
                <a:spcPct val="150000"/>
              </a:lnSpc>
            </a:pPr>
            <a:r>
              <a:rPr lang="en-US" sz="1000" b="1" dirty="0">
                <a:latin typeface="Century Gothic"/>
              </a:rPr>
              <a:t>Settlement</a:t>
            </a:r>
          </a:p>
          <a:p>
            <a:pPr>
              <a:lnSpc>
                <a:spcPct val="150000"/>
              </a:lnSpc>
            </a:pPr>
            <a:r>
              <a:rPr lang="en-US" sz="1000" b="1" dirty="0">
                <a:latin typeface="Century Gothic"/>
              </a:rPr>
              <a:t>Social</a:t>
            </a:r>
          </a:p>
          <a:p>
            <a:pPr>
              <a:lnSpc>
                <a:spcPct val="150000"/>
              </a:lnSpc>
            </a:pPr>
            <a:r>
              <a:rPr lang="en-US" sz="1000" b="1" dirty="0">
                <a:latin typeface="Century Gothic"/>
              </a:rPr>
              <a:t>United Kingdom</a:t>
            </a:r>
          </a:p>
          <a:p>
            <a:pPr>
              <a:lnSpc>
                <a:spcPct val="150000"/>
              </a:lnSpc>
            </a:pPr>
            <a:endParaRPr lang="en-US" sz="1000" b="1" dirty="0">
              <a:latin typeface="Century Gothic"/>
            </a:endParaRPr>
          </a:p>
          <a:p>
            <a:pPr>
              <a:lnSpc>
                <a:spcPct val="150000"/>
              </a:lnSpc>
            </a:pPr>
            <a:endParaRPr lang="en-US" sz="1000" b="1" dirty="0">
              <a:latin typeface="Century Gothic"/>
            </a:endParaRPr>
          </a:p>
        </p:txBody>
      </p:sp>
      <p:sp>
        <p:nvSpPr>
          <p:cNvPr id="10" name="TextBox 9">
            <a:extLst>
              <a:ext uri="{FF2B5EF4-FFF2-40B4-BE49-F238E27FC236}">
                <a16:creationId xmlns:a16="http://schemas.microsoft.com/office/drawing/2014/main" id="{7CC7E750-9B0A-5BC9-C65A-3E08E9F3731C}"/>
              </a:ext>
            </a:extLst>
          </p:cNvPr>
          <p:cNvSpPr txBox="1"/>
          <p:nvPr/>
        </p:nvSpPr>
        <p:spPr>
          <a:xfrm>
            <a:off x="6095417" y="538543"/>
            <a:ext cx="5704513" cy="1785104"/>
          </a:xfrm>
          <a:prstGeom prst="rect">
            <a:avLst/>
          </a:prstGeom>
          <a:noFill/>
          <a:ln w="19050">
            <a:solidFill>
              <a:schemeClr val="tx1"/>
            </a:solidFill>
          </a:ln>
        </p:spPr>
        <p:txBody>
          <a:bodyPr wrap="square" lIns="91440" tIns="45720" rIns="91440" bIns="45720" rtlCol="0" anchor="t">
            <a:spAutoFit/>
          </a:bodyPr>
          <a:lstStyle/>
          <a:p>
            <a:r>
              <a:rPr lang="en-GB" sz="1000" b="1" u="sng" dirty="0">
                <a:latin typeface="Century Gothic"/>
              </a:rPr>
              <a:t>Question types and guidance:</a:t>
            </a:r>
            <a:endParaRPr lang="en-GB" sz="1000" b="1" u="sng" dirty="0">
              <a:latin typeface="Century Gothic" panose="020B0502020202020204" pitchFamily="34" charset="0"/>
            </a:endParaRPr>
          </a:p>
          <a:p>
            <a:endParaRPr lang="en-GB" sz="1200" b="1" dirty="0">
              <a:latin typeface="Century Gothic"/>
              <a:ea typeface="+mn-lt"/>
              <a:cs typeface="+mn-lt"/>
            </a:endParaRPr>
          </a:p>
          <a:p>
            <a:r>
              <a:rPr lang="en-GB" sz="1100" b="1" dirty="0">
                <a:latin typeface="Century Gothic"/>
                <a:ea typeface="+mn-lt"/>
                <a:cs typeface="+mn-lt"/>
              </a:rPr>
              <a:t>Describe - </a:t>
            </a:r>
            <a:r>
              <a:rPr lang="en-GB" sz="1100" dirty="0">
                <a:latin typeface="Century Gothic"/>
                <a:ea typeface="+mn-lt"/>
                <a:cs typeface="+mn-lt"/>
              </a:rPr>
              <a:t>set out main purpose (say what you see)</a:t>
            </a:r>
            <a:endParaRPr lang="en-US" sz="1100" dirty="0">
              <a:latin typeface="Century Gothic"/>
              <a:ea typeface="+mn-lt"/>
              <a:cs typeface="+mn-lt"/>
            </a:endParaRPr>
          </a:p>
          <a:p>
            <a:r>
              <a:rPr lang="en-GB" sz="1100" b="1" dirty="0">
                <a:latin typeface="Century Gothic"/>
                <a:ea typeface="+mn-lt"/>
                <a:cs typeface="+mn-lt"/>
              </a:rPr>
              <a:t>Discuss - </a:t>
            </a:r>
            <a:r>
              <a:rPr lang="en-GB" sz="1100" dirty="0">
                <a:latin typeface="Century Gothic"/>
                <a:ea typeface="+mn-lt"/>
                <a:cs typeface="+mn-lt"/>
              </a:rPr>
              <a:t>consider the positives and negatives of a scheme and come to a decision</a:t>
            </a:r>
            <a:endParaRPr lang="en-GB" sz="1600" dirty="0">
              <a:latin typeface="Century Gothic"/>
            </a:endParaRPr>
          </a:p>
          <a:p>
            <a:r>
              <a:rPr lang="en-GB" sz="1100" b="1" dirty="0">
                <a:latin typeface="Century Gothic"/>
                <a:ea typeface="+mn-lt"/>
                <a:cs typeface="+mn-lt"/>
              </a:rPr>
              <a:t>Explain - </a:t>
            </a:r>
            <a:r>
              <a:rPr lang="en-GB" sz="1100" dirty="0">
                <a:latin typeface="Century Gothic"/>
                <a:ea typeface="+mn-lt"/>
                <a:cs typeface="+mn-lt"/>
              </a:rPr>
              <a:t>give reasons for your answer (Say why)</a:t>
            </a:r>
            <a:endParaRPr lang="en-GB" sz="1600" dirty="0">
              <a:latin typeface="Century Gothic"/>
            </a:endParaRPr>
          </a:p>
          <a:p>
            <a:r>
              <a:rPr lang="en-GB" sz="1100" b="1" u="sng" dirty="0">
                <a:latin typeface="Century Gothic"/>
              </a:rPr>
              <a:t>Identify</a:t>
            </a:r>
            <a:r>
              <a:rPr lang="en-GB" sz="1100" u="sng" dirty="0">
                <a:latin typeface="Century Gothic"/>
              </a:rPr>
              <a:t> -</a:t>
            </a:r>
            <a:r>
              <a:rPr lang="en-GB" sz="1100" dirty="0">
                <a:latin typeface="Century Gothic"/>
              </a:rPr>
              <a:t> indicate the main key idea</a:t>
            </a:r>
            <a:endParaRPr lang="en-GB" sz="1100" b="1" u="sng" dirty="0">
              <a:latin typeface="Century Gothic" panose="020B0502020202020204" pitchFamily="34" charset="0"/>
            </a:endParaRPr>
          </a:p>
          <a:p>
            <a:r>
              <a:rPr lang="en-GB" sz="1100" b="1" u="sng" dirty="0">
                <a:latin typeface="Century Gothic"/>
              </a:rPr>
              <a:t>Label</a:t>
            </a:r>
            <a:r>
              <a:rPr lang="en-GB" sz="1100" u="sng" dirty="0">
                <a:latin typeface="Century Gothic"/>
              </a:rPr>
              <a:t> -  </a:t>
            </a:r>
            <a:r>
              <a:rPr lang="en-GB" sz="1100" dirty="0">
                <a:latin typeface="Century Gothic"/>
              </a:rPr>
              <a:t>draw arrows to the key point (your arrow much touch the point)</a:t>
            </a:r>
            <a:endParaRPr lang="en-GB" sz="1100" b="1" dirty="0">
              <a:latin typeface="Century Gothic"/>
            </a:endParaRPr>
          </a:p>
          <a:p>
            <a:r>
              <a:rPr lang="en-GB" sz="1100" b="1" u="sng" dirty="0">
                <a:latin typeface="Century Gothic"/>
              </a:rPr>
              <a:t>Use examples</a:t>
            </a:r>
            <a:r>
              <a:rPr lang="en-GB" sz="1100" dirty="0">
                <a:latin typeface="Century Gothic"/>
              </a:rPr>
              <a:t> – give specific facts and figures about an issue (e.g. Somerset Flooding)</a:t>
            </a:r>
            <a:endParaRPr lang="en-GB" sz="1100" b="1" u="sng" dirty="0">
              <a:latin typeface="Century Gothic" panose="020B0502020202020204" pitchFamily="34" charset="0"/>
            </a:endParaRPr>
          </a:p>
        </p:txBody>
      </p:sp>
      <p:sp>
        <p:nvSpPr>
          <p:cNvPr id="12" name="TextBox 11">
            <a:extLst>
              <a:ext uri="{FF2B5EF4-FFF2-40B4-BE49-F238E27FC236}">
                <a16:creationId xmlns:a16="http://schemas.microsoft.com/office/drawing/2014/main" id="{16C6A8C8-9E19-2DA0-28B8-B88EE33D5ECD}"/>
              </a:ext>
            </a:extLst>
          </p:cNvPr>
          <p:cNvSpPr txBox="1"/>
          <p:nvPr/>
        </p:nvSpPr>
        <p:spPr>
          <a:xfrm>
            <a:off x="6095417" y="2507758"/>
            <a:ext cx="5704513" cy="4108817"/>
          </a:xfrm>
          <a:prstGeom prst="rect">
            <a:avLst/>
          </a:prstGeom>
          <a:noFill/>
          <a:ln w="19050">
            <a:solidFill>
              <a:schemeClr val="tx1"/>
            </a:solidFill>
          </a:ln>
        </p:spPr>
        <p:txBody>
          <a:bodyPr wrap="square" lIns="91440" tIns="45720" rIns="91440" bIns="45720" rtlCol="0" anchor="t">
            <a:spAutoFit/>
          </a:bodyPr>
          <a:lstStyle/>
          <a:p>
            <a:r>
              <a:rPr lang="en-GB" sz="1000" b="1" u="sng" dirty="0">
                <a:latin typeface="Century Gothic"/>
              </a:rPr>
              <a:t>Assessment Examples:</a:t>
            </a:r>
          </a:p>
          <a:p>
            <a:endParaRPr lang="en-GB" sz="1400" b="1" u="sng" dirty="0">
              <a:latin typeface="Century Gothic" panose="020B0502020202020204" pitchFamily="34" charset="0"/>
            </a:endParaRPr>
          </a:p>
          <a:p>
            <a:r>
              <a:rPr lang="en-GB" sz="1100" b="1" u="sng" dirty="0">
                <a:latin typeface="Century Gothic"/>
              </a:rPr>
              <a:t>Explain why Dubai is classed as a fantastic place</a:t>
            </a:r>
          </a:p>
          <a:p>
            <a:endParaRPr lang="en-GB" sz="1100" dirty="0">
              <a:latin typeface="Century Gothic"/>
            </a:endParaRPr>
          </a:p>
          <a:p>
            <a:r>
              <a:rPr lang="en-GB" sz="1100" i="1" dirty="0">
                <a:latin typeface="Century Gothic" panose="020B0502020202020204" pitchFamily="34" charset="0"/>
              </a:rPr>
              <a:t>Dubai is an amazing place for several reasons:</a:t>
            </a:r>
          </a:p>
          <a:p>
            <a:r>
              <a:rPr lang="en-GB" sz="1100" b="1" i="1" dirty="0">
                <a:latin typeface="Century Gothic" panose="020B0502020202020204" pitchFamily="34" charset="0"/>
              </a:rPr>
              <a:t>1. Great Location:</a:t>
            </a:r>
          </a:p>
          <a:p>
            <a:r>
              <a:rPr lang="en-GB" sz="1100" i="1" dirty="0">
                <a:latin typeface="Century Gothic" panose="020B0502020202020204" pitchFamily="34" charset="0"/>
              </a:rPr>
              <a:t>Dubai is in the middle of the world, between Europe, Asia, and Africa. This makes it a key spot for trade and travel.</a:t>
            </a:r>
          </a:p>
          <a:p>
            <a:r>
              <a:rPr lang="en-GB" sz="1100" i="1" dirty="0">
                <a:latin typeface="Century Gothic" panose="020B0502020202020204" pitchFamily="34" charset="0"/>
              </a:rPr>
              <a:t>It's near busy sea routes, so many ships pass by, helping Dubai's port become one of the busiest in the world.</a:t>
            </a:r>
          </a:p>
          <a:p>
            <a:r>
              <a:rPr lang="en-GB" sz="1100" b="1" i="1" dirty="0">
                <a:latin typeface="Century Gothic" panose="020B0502020202020204" pitchFamily="34" charset="0"/>
              </a:rPr>
              <a:t>2. Desert with Cool Ideas:</a:t>
            </a:r>
          </a:p>
          <a:p>
            <a:r>
              <a:rPr lang="en-GB" sz="1100" i="1" dirty="0">
                <a:latin typeface="Century Gothic" panose="020B0502020202020204" pitchFamily="34" charset="0"/>
              </a:rPr>
              <a:t>Dubai is in the desert, which means it's very hot and dry. But the city has used smart ideas to make it comfortable to live and work, like air-conditioned buildings and roads.</a:t>
            </a:r>
          </a:p>
          <a:p>
            <a:r>
              <a:rPr lang="en-GB" sz="1100" i="1" dirty="0">
                <a:latin typeface="Century Gothic" panose="020B0502020202020204" pitchFamily="34" charset="0"/>
              </a:rPr>
              <a:t>Dubai has built tall, modern buildings and even islands in the ocean, making it look very different from most cities.  Dubai is famous for its tall skyscrapers and futuristic designs, like the Burj Khalifa (the tallest building in the world) and artificial islands.</a:t>
            </a:r>
          </a:p>
          <a:p>
            <a:r>
              <a:rPr lang="en-GB" sz="1100" b="1" i="1" dirty="0">
                <a:latin typeface="Century Gothic" panose="020B0502020202020204" pitchFamily="34" charset="0"/>
              </a:rPr>
              <a:t>3. Water from the Ocean:</a:t>
            </a:r>
          </a:p>
          <a:p>
            <a:r>
              <a:rPr lang="en-GB" sz="1100" i="1" dirty="0">
                <a:latin typeface="Century Gothic" panose="020B0502020202020204" pitchFamily="34" charset="0"/>
              </a:rPr>
              <a:t>Since there’s not much natural fresh water, Dubai uses special machines to turn seawater into drinking water for people to use.</a:t>
            </a:r>
            <a:endParaRPr lang="en-GB" sz="1400" b="1" i="1" u="sng" dirty="0">
              <a:latin typeface="Century Gothic" panose="020B0502020202020204" pitchFamily="34" charset="0"/>
            </a:endParaRPr>
          </a:p>
          <a:p>
            <a:endParaRPr lang="en-GB" sz="1400" b="1" u="sng" dirty="0">
              <a:latin typeface="Century Gothic" panose="020B0502020202020204" pitchFamily="34" charset="0"/>
            </a:endParaRPr>
          </a:p>
          <a:p>
            <a:endParaRPr lang="en-GB" sz="1400" b="1" u="sng" dirty="0">
              <a:latin typeface="Century Gothic" panose="020B0502020202020204" pitchFamily="34" charset="0"/>
            </a:endParaRPr>
          </a:p>
        </p:txBody>
      </p:sp>
      <p:pic>
        <p:nvPicPr>
          <p:cNvPr id="1026" name="Picture 2" descr="St Michael’s Catholic Academy">
            <a:extLst>
              <a:ext uri="{FF2B5EF4-FFF2-40B4-BE49-F238E27FC236}">
                <a16:creationId xmlns:a16="http://schemas.microsoft.com/office/drawing/2014/main" id="{F7C49CCE-429E-1801-8B36-DB160314ADB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3566" b="46532"/>
          <a:stretch/>
        </p:blipFill>
        <p:spPr bwMode="auto">
          <a:xfrm>
            <a:off x="11052481" y="48051"/>
            <a:ext cx="1139519" cy="4194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 2">
            <a:extLst>
              <a:ext uri="{FF2B5EF4-FFF2-40B4-BE49-F238E27FC236}">
                <a16:creationId xmlns:a16="http://schemas.microsoft.com/office/drawing/2014/main" id="{B33A51D1-5210-7F46-06E5-D3038461A871}"/>
              </a:ext>
            </a:extLst>
          </p:cNvPr>
          <p:cNvGraphicFramePr>
            <a:graphicFrameLocks noGrp="1"/>
          </p:cNvGraphicFramePr>
          <p:nvPr>
            <p:extLst>
              <p:ext uri="{D42A27DB-BD31-4B8C-83A1-F6EECF244321}">
                <p14:modId xmlns:p14="http://schemas.microsoft.com/office/powerpoint/2010/main" val="1532906521"/>
              </p:ext>
            </p:extLst>
          </p:nvPr>
        </p:nvGraphicFramePr>
        <p:xfrm>
          <a:off x="206705" y="1775134"/>
          <a:ext cx="3908096" cy="4014651"/>
        </p:xfrm>
        <a:graphic>
          <a:graphicData uri="http://schemas.openxmlformats.org/drawingml/2006/table">
            <a:tbl>
              <a:tblPr firstRow="1" bandRow="1">
                <a:tableStyleId>{5940675A-B579-460E-94D1-54222C63F5DA}</a:tableStyleId>
              </a:tblPr>
              <a:tblGrid>
                <a:gridCol w="1055706">
                  <a:extLst>
                    <a:ext uri="{9D8B030D-6E8A-4147-A177-3AD203B41FA5}">
                      <a16:colId xmlns:a16="http://schemas.microsoft.com/office/drawing/2014/main" val="2341848326"/>
                    </a:ext>
                  </a:extLst>
                </a:gridCol>
                <a:gridCol w="1480789">
                  <a:extLst>
                    <a:ext uri="{9D8B030D-6E8A-4147-A177-3AD203B41FA5}">
                      <a16:colId xmlns:a16="http://schemas.microsoft.com/office/drawing/2014/main" val="3971677400"/>
                    </a:ext>
                  </a:extLst>
                </a:gridCol>
                <a:gridCol w="1371601">
                  <a:extLst>
                    <a:ext uri="{9D8B030D-6E8A-4147-A177-3AD203B41FA5}">
                      <a16:colId xmlns:a16="http://schemas.microsoft.com/office/drawing/2014/main" val="2331058003"/>
                    </a:ext>
                  </a:extLst>
                </a:gridCol>
              </a:tblGrid>
              <a:tr h="418011">
                <a:tc>
                  <a:txBody>
                    <a:bodyPr/>
                    <a:lstStyle/>
                    <a:p>
                      <a:pPr algn="ctr"/>
                      <a:r>
                        <a:rPr lang="en-US" sz="1000" b="1" dirty="0">
                          <a:latin typeface="Century Gothic"/>
                        </a:rPr>
                        <a:t>Introducing Geography</a:t>
                      </a:r>
                    </a:p>
                  </a:txBody>
                  <a:tcPr/>
                </a:tc>
                <a:tc>
                  <a:txBody>
                    <a:bodyPr/>
                    <a:lstStyle/>
                    <a:p>
                      <a:pPr algn="ctr"/>
                      <a:r>
                        <a:rPr lang="en-US" sz="1000" b="1" dirty="0">
                          <a:latin typeface="Century Gothic"/>
                        </a:rPr>
                        <a:t>Where in the World</a:t>
                      </a:r>
                    </a:p>
                  </a:txBody>
                  <a:tcPr/>
                </a:tc>
                <a:tc>
                  <a:txBody>
                    <a:bodyPr/>
                    <a:lstStyle/>
                    <a:p>
                      <a:pPr algn="ctr"/>
                      <a:r>
                        <a:rPr lang="en-US" sz="1000" b="1" dirty="0">
                          <a:latin typeface="Century Gothic"/>
                        </a:rPr>
                        <a:t>Fantastic Places</a:t>
                      </a:r>
                    </a:p>
                  </a:txBody>
                  <a:tcPr/>
                </a:tc>
                <a:extLst>
                  <a:ext uri="{0D108BD9-81ED-4DB2-BD59-A6C34878D82A}">
                    <a16:rowId xmlns:a16="http://schemas.microsoft.com/office/drawing/2014/main" val="451103786"/>
                  </a:ext>
                </a:extLst>
              </a:tr>
              <a:tr h="426719">
                <a:tc>
                  <a:txBody>
                    <a:bodyPr/>
                    <a:lstStyle/>
                    <a:p>
                      <a:pPr marL="0" indent="0">
                        <a:buNone/>
                      </a:pPr>
                      <a:r>
                        <a:rPr lang="en-US" sz="1000" dirty="0">
                          <a:latin typeface="Century Gothic"/>
                        </a:rPr>
                        <a:t>1) What is physical geography</a:t>
                      </a:r>
                    </a:p>
                    <a:p>
                      <a:pPr marL="0" lvl="0" indent="0">
                        <a:buNone/>
                      </a:pPr>
                      <a:r>
                        <a:rPr lang="en-US" sz="1000" dirty="0">
                          <a:latin typeface="Century Gothic"/>
                        </a:rPr>
                        <a:t>2) What is human geography</a:t>
                      </a:r>
                    </a:p>
                    <a:p>
                      <a:pPr marL="0" lvl="0" indent="0">
                        <a:buNone/>
                      </a:pPr>
                      <a:r>
                        <a:rPr lang="en-US" sz="1000" dirty="0">
                          <a:latin typeface="Century Gothic"/>
                        </a:rPr>
                        <a:t>3) Environmental geography  problems and solutions</a:t>
                      </a:r>
                    </a:p>
                    <a:p>
                      <a:pPr marL="0" lvl="0" indent="0">
                        <a:buNone/>
                      </a:pPr>
                      <a:r>
                        <a:rPr lang="en-US" sz="1000" dirty="0">
                          <a:latin typeface="Century Gothic"/>
                        </a:rPr>
                        <a:t>4) what makes a good  geographer</a:t>
                      </a:r>
                    </a:p>
                  </a:txBody>
                  <a:tcPr/>
                </a:tc>
                <a:tc>
                  <a:txBody>
                    <a:bodyPr/>
                    <a:lstStyle/>
                    <a:p>
                      <a:pPr marL="0" lvl="0" indent="0">
                        <a:buNone/>
                      </a:pPr>
                      <a:r>
                        <a:rPr lang="en-US" sz="1000" dirty="0">
                          <a:latin typeface="Century Gothic"/>
                        </a:rPr>
                        <a:t>1) 7 continents of the world</a:t>
                      </a:r>
                    </a:p>
                    <a:p>
                      <a:pPr marL="0" lvl="0" indent="0">
                        <a:buNone/>
                      </a:pPr>
                      <a:r>
                        <a:rPr lang="en-US" sz="1000" dirty="0">
                          <a:latin typeface="Century Gothic"/>
                        </a:rPr>
                        <a:t>2) Countries and their capital cities</a:t>
                      </a:r>
                    </a:p>
                    <a:p>
                      <a:pPr marL="0" lvl="0" indent="0">
                        <a:buNone/>
                      </a:pPr>
                      <a:r>
                        <a:rPr lang="en-US" sz="1000" dirty="0">
                          <a:latin typeface="Century Gothic"/>
                        </a:rPr>
                        <a:t>3) Europe (the continent)</a:t>
                      </a:r>
                    </a:p>
                    <a:p>
                      <a:pPr marL="0" lvl="0" indent="0">
                        <a:buNone/>
                      </a:pPr>
                      <a:r>
                        <a:rPr lang="en-US" sz="1000" dirty="0">
                          <a:latin typeface="Century Gothic"/>
                        </a:rPr>
                        <a:t>4) The  European Union</a:t>
                      </a:r>
                    </a:p>
                    <a:p>
                      <a:pPr marL="0" lvl="0" indent="0">
                        <a:buNone/>
                      </a:pPr>
                      <a:r>
                        <a:rPr lang="en-US" sz="1000" dirty="0">
                          <a:latin typeface="Century Gothic"/>
                        </a:rPr>
                        <a:t>5) The United Kingdom</a:t>
                      </a:r>
                    </a:p>
                    <a:p>
                      <a:pPr marL="0" lvl="0" indent="0">
                        <a:buNone/>
                      </a:pPr>
                      <a:r>
                        <a:rPr lang="en-US" sz="1000" dirty="0">
                          <a:latin typeface="Century Gothic"/>
                        </a:rPr>
                        <a:t>6) The North East UK</a:t>
                      </a:r>
                    </a:p>
                    <a:p>
                      <a:pPr marL="0" lvl="0" indent="0">
                        <a:buNone/>
                      </a:pPr>
                      <a:r>
                        <a:rPr lang="en-US" sz="1000" dirty="0">
                          <a:latin typeface="Century Gothic"/>
                        </a:rPr>
                        <a:t>7) Our local area</a:t>
                      </a:r>
                    </a:p>
                  </a:txBody>
                  <a:tcPr/>
                </a:tc>
                <a:tc>
                  <a:txBody>
                    <a:bodyPr/>
                    <a:lstStyle/>
                    <a:p>
                      <a:pPr marL="0" indent="0">
                        <a:buNone/>
                      </a:pPr>
                      <a:r>
                        <a:rPr lang="en-US" sz="1000" dirty="0">
                          <a:latin typeface="Century Gothic"/>
                        </a:rPr>
                        <a:t>1) What is a fantastic place</a:t>
                      </a:r>
                    </a:p>
                    <a:p>
                      <a:pPr marL="0" lvl="0" indent="0">
                        <a:buNone/>
                      </a:pPr>
                      <a:r>
                        <a:rPr lang="en-US" sz="1000" dirty="0">
                          <a:latin typeface="Century Gothic"/>
                        </a:rPr>
                        <a:t>2) Why is Hampi a fantastic place</a:t>
                      </a:r>
                    </a:p>
                    <a:p>
                      <a:pPr marL="0" lvl="0" indent="0">
                        <a:buNone/>
                      </a:pPr>
                      <a:r>
                        <a:rPr lang="en-US" sz="1000" dirty="0">
                          <a:latin typeface="Century Gothic"/>
                        </a:rPr>
                        <a:t>3) </a:t>
                      </a:r>
                      <a:r>
                        <a:rPr lang="en-US" sz="1000" b="0" i="0" u="none" strike="noStrike" noProof="0" dirty="0">
                          <a:latin typeface="Century Gothic"/>
                        </a:rPr>
                        <a:t>Why is Madagascar a fantastic place</a:t>
                      </a:r>
                    </a:p>
                    <a:p>
                      <a:pPr marL="0" lvl="0" indent="0">
                        <a:buNone/>
                      </a:pPr>
                      <a:r>
                        <a:rPr lang="en-US" sz="1000" b="0" i="0" u="none" strike="noStrike" noProof="0" dirty="0">
                          <a:latin typeface="Century Gothic"/>
                        </a:rPr>
                        <a:t>4) Why is Easter Island a fantastic place</a:t>
                      </a:r>
                    </a:p>
                    <a:p>
                      <a:pPr marL="0" lvl="0" indent="0">
                        <a:buNone/>
                      </a:pPr>
                      <a:r>
                        <a:rPr lang="en-US" sz="1000" b="0" i="0" u="none" strike="noStrike" noProof="0" dirty="0">
                          <a:latin typeface="Century Gothic"/>
                        </a:rPr>
                        <a:t>5) Why is the North Pole a fantastic place</a:t>
                      </a:r>
                    </a:p>
                    <a:p>
                      <a:pPr marL="0" lvl="0" indent="0">
                        <a:buNone/>
                      </a:pPr>
                      <a:r>
                        <a:rPr lang="en-US" sz="1000" b="0" i="0" u="none" strike="noStrike" noProof="0" dirty="0">
                          <a:latin typeface="Century Gothic"/>
                        </a:rPr>
                        <a:t>6) Why is Prypiat a fantastic place</a:t>
                      </a:r>
                    </a:p>
                    <a:p>
                      <a:pPr marL="0" lvl="0" indent="0">
                        <a:buNone/>
                      </a:pPr>
                      <a:r>
                        <a:rPr lang="en-US" sz="1000" b="0" i="0" u="none" strike="noStrike" noProof="0" dirty="0">
                          <a:latin typeface="Century Gothic"/>
                        </a:rPr>
                        <a:t>7) Why is Death Valley a fantastic place</a:t>
                      </a:r>
                    </a:p>
                    <a:p>
                      <a:pPr marL="0" lvl="0" indent="0">
                        <a:buNone/>
                      </a:pPr>
                      <a:r>
                        <a:rPr lang="en-US" sz="1000" b="0" i="0" u="none" strike="noStrike" noProof="0" dirty="0">
                          <a:latin typeface="Century Gothic"/>
                        </a:rPr>
                        <a:t>8) Why are the Northern Lights a fantastic feature</a:t>
                      </a:r>
                    </a:p>
                    <a:p>
                      <a:pPr marL="0" lvl="0" indent="0">
                        <a:buNone/>
                      </a:pPr>
                      <a:r>
                        <a:rPr lang="en-US" sz="1000" b="0" i="0" u="none" strike="noStrike" noProof="0" dirty="0">
                          <a:latin typeface="Century Gothic"/>
                        </a:rPr>
                        <a:t>9) Why is Dubai a fantastic place</a:t>
                      </a:r>
                    </a:p>
                  </a:txBody>
                  <a:tcPr/>
                </a:tc>
                <a:extLst>
                  <a:ext uri="{0D108BD9-81ED-4DB2-BD59-A6C34878D82A}">
                    <a16:rowId xmlns:a16="http://schemas.microsoft.com/office/drawing/2014/main" val="3407153045"/>
                  </a:ext>
                </a:extLst>
              </a:tr>
            </a:tbl>
          </a:graphicData>
        </a:graphic>
      </p:graphicFrame>
    </p:spTree>
    <p:extLst>
      <p:ext uri="{BB962C8B-B14F-4D97-AF65-F5344CB8AC3E}">
        <p14:creationId xmlns:p14="http://schemas.microsoft.com/office/powerpoint/2010/main" val="1993652043"/>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8767A80A46723489AD64B3E59FBFB44" ma:contentTypeVersion="14" ma:contentTypeDescription="Create a new document." ma:contentTypeScope="" ma:versionID="63cda006a8b3cb42081c8554ba181c62">
  <xsd:schema xmlns:xsd="http://www.w3.org/2001/XMLSchema" xmlns:xs="http://www.w3.org/2001/XMLSchema" xmlns:p="http://schemas.microsoft.com/office/2006/metadata/properties" xmlns:ns2="7d6f8178-f21d-440e-bae6-9186c126f1ba" xmlns:ns3="fff680cc-455a-4a14-ab0b-b7a7cac6390f" targetNamespace="http://schemas.microsoft.com/office/2006/metadata/properties" ma:root="true" ma:fieldsID="7402f99742953497ad4da80587f28074" ns2:_="" ns3:_="">
    <xsd:import namespace="7d6f8178-f21d-440e-bae6-9186c126f1ba"/>
    <xsd:import namespace="fff680cc-455a-4a14-ab0b-b7a7cac6390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6f8178-f21d-440e-bae6-9186c126f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71c919f5-f631-4f93-bec3-e00ef083d9f8"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f680cc-455a-4a14-ab0b-b7a7cac6390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e89ede0f-57cc-46f0-8067-bca1fc661ac5}" ma:internalName="TaxCatchAll" ma:showField="CatchAllData" ma:web="fff680cc-455a-4a14-ab0b-b7a7cac6390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ff680cc-455a-4a14-ab0b-b7a7cac6390f" xsi:nil="true"/>
    <lcf76f155ced4ddcb4097134ff3c332f xmlns="7d6f8178-f21d-440e-bae6-9186c126f1b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0CD8495-A316-4648-950D-172961C58E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6f8178-f21d-440e-bae6-9186c126f1ba"/>
    <ds:schemaRef ds:uri="fff680cc-455a-4a14-ab0b-b7a7cac639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8164D61-1CCC-4BC6-9EEC-C6E47D804B6A}">
  <ds:schemaRefs>
    <ds:schemaRef ds:uri="http://schemas.microsoft.com/sharepoint/v3/contenttype/forms"/>
  </ds:schemaRefs>
</ds:datastoreItem>
</file>

<file path=customXml/itemProps3.xml><?xml version="1.0" encoding="utf-8"?>
<ds:datastoreItem xmlns:ds="http://schemas.openxmlformats.org/officeDocument/2006/customXml" ds:itemID="{F08EF543-A249-4544-9615-A25BF31AEC5E}">
  <ds:schemaRefs>
    <ds:schemaRef ds:uri="http://schemas.microsoft.com/office/2006/metadata/properties"/>
    <ds:schemaRef ds:uri="http://purl.org/dc/elements/1.1/"/>
    <ds:schemaRef ds:uri="http://purl.org/dc/dcmitype/"/>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fff680cc-455a-4a14-ab0b-b7a7cac6390f"/>
    <ds:schemaRef ds:uri="7d6f8178-f21d-440e-bae6-9186c126f1ba"/>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Facet</Template>
  <TotalTime>8</TotalTime>
  <Words>631</Words>
  <Application>Microsoft Office PowerPoint</Application>
  <PresentationFormat>Widescreen</PresentationFormat>
  <Paragraphs>105</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Century Gothic</vt:lpstr>
      <vt:lpstr>Gill Sans MT</vt:lpstr>
      <vt:lpstr>Times New Roman</vt:lpstr>
      <vt:lpstr>Trebuchet MS</vt:lpstr>
      <vt:lpstr>Wingdings 3</vt:lpstr>
      <vt:lpstr>Facet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Vicky Fishburn</dc:creator>
  <cp:lastModifiedBy>Laura Featherstone</cp:lastModifiedBy>
  <cp:revision>274</cp:revision>
  <cp:lastPrinted>2024-05-13T09:32:35Z</cp:lastPrinted>
  <dcterms:created xsi:type="dcterms:W3CDTF">2024-05-13T09:19:08Z</dcterms:created>
  <dcterms:modified xsi:type="dcterms:W3CDTF">2025-07-10T13:18:21Z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0x010100E8767A80A46723489AD64B3E59FBFB44</vt:lpwstr>
  </property>
  <property fmtid="{D5CDD505-2E9C-101B-9397-08002B2CF9AE}" pid="3" name="MediaServiceImageTags">
    <vt:lpwstr/>
  </property>
</Properties>
</file>