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B8AF8-C22E-6168-39AE-05BC938ADD7E}" v="540" dt="2025-07-10T20:20:50.148"/>
    <p1510:client id="{3023ECB7-4392-5777-AFCA-0EBB2932952E}" v="5" dt="2025-07-11T08:30:28.035"/>
    <p1510:client id="{551118A5-E7E8-0B3B-E881-D4133A0C456D}" v="181" dt="2025-07-11T08:33:44.462"/>
    <p1510:client id="{78A27222-A3E7-9707-C480-5D116741FEB7}" v="2" dt="2025-07-11T09:58:31.622"/>
    <p1510:client id="{7A019C4E-C3B4-2244-9D13-7C147038C391}" v="1624" dt="2025-07-10T20:50:24.532"/>
    <p1510:client id="{8A48F8A6-AE85-CBD0-C488-06BFD75C5E16}" v="352" dt="2025-07-10T20:29:33.772"/>
    <p1510:client id="{B6A487DE-3010-3148-8BB2-6FA27A7DE3A1}" v="133" dt="2025-07-11T09:37:54.755"/>
    <p1510:client id="{BC8199B1-65D2-9527-DC74-DD1C45C197F3}" v="4" dt="2025-07-11T09:44:50.727"/>
    <p1510:client id="{BDEE0944-4436-389A-B5AF-4DF0AACFA414}" v="593" dt="2025-07-11T09:33:49.352"/>
    <p1510:client id="{C5E0951C-241D-B0EC-6C7D-B77FEFB8BB11}" v="67" dt="2025-07-11T09:43:26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B6A487DE-3010-3148-8BB2-6FA27A7DE3A1}"/>
    <pc:docChg chg="modSld">
      <pc:chgData name="Laura Featherstone" userId="S::lfeatherstone@stmichaels.bhcet.org.uk::0872f404-e5c1-4fce-b2e6-17ae04f532c1" providerId="AD" clId="Web-{B6A487DE-3010-3148-8BB2-6FA27A7DE3A1}" dt="2025-07-11T09:37:54.755" v="86" actId="20577"/>
      <pc:docMkLst>
        <pc:docMk/>
      </pc:docMkLst>
      <pc:sldChg chg="delSp modSp">
        <pc:chgData name="Laura Featherstone" userId="S::lfeatherstone@stmichaels.bhcet.org.uk::0872f404-e5c1-4fce-b2e6-17ae04f532c1" providerId="AD" clId="Web-{B6A487DE-3010-3148-8BB2-6FA27A7DE3A1}" dt="2025-07-11T09:37:54.755" v="86" actId="20577"/>
        <pc:sldMkLst>
          <pc:docMk/>
          <pc:sldMk cId="1993652043" sldId="257"/>
        </pc:sldMkLst>
        <pc:spChg chg="del">
          <ac:chgData name="Laura Featherstone" userId="S::lfeatherstone@stmichaels.bhcet.org.uk::0872f404-e5c1-4fce-b2e6-17ae04f532c1" providerId="AD" clId="Web-{B6A487DE-3010-3148-8BB2-6FA27A7DE3A1}" dt="2025-07-11T09:33:58.811" v="0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6:25.674" v="49" actId="1076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6:18.080" v="44" actId="20577"/>
          <ac:spMkLst>
            <pc:docMk/>
            <pc:sldMk cId="1993652043" sldId="257"/>
            <ac:spMk id="5" creationId="{7152BCB1-B134-AF9E-6B9E-8D590223E4D1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7:54.755" v="86" actId="20577"/>
          <ac:spMkLst>
            <pc:docMk/>
            <pc:sldMk cId="1993652043" sldId="257"/>
            <ac:spMk id="6" creationId="{F063A9E9-D6C0-8890-31B9-369B52007A9B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7:28.864" v="65"/>
          <ac:spMkLst>
            <pc:docMk/>
            <pc:sldMk cId="1993652043" sldId="257"/>
            <ac:spMk id="7" creationId="{1277C654-5199-E602-6DA5-345D636E410E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6:54.175" v="55" actId="20577"/>
          <ac:spMkLst>
            <pc:docMk/>
            <pc:sldMk cId="1993652043" sldId="257"/>
            <ac:spMk id="10" creationId="{7CC7E750-9B0A-5BC9-C65A-3E08E9F3731C}"/>
          </ac:spMkLst>
        </pc:spChg>
        <pc:spChg chg="mod">
          <ac:chgData name="Laura Featherstone" userId="S::lfeatherstone@stmichaels.bhcet.org.uk::0872f404-e5c1-4fce-b2e6-17ae04f532c1" providerId="AD" clId="Web-{B6A487DE-3010-3148-8BB2-6FA27A7DE3A1}" dt="2025-07-11T09:37:05.363" v="57" actId="1076"/>
          <ac:spMkLst>
            <pc:docMk/>
            <pc:sldMk cId="1993652043" sldId="257"/>
            <ac:spMk id="12" creationId="{16C6A8C8-9E19-2DA0-28B8-B88EE33D5ECD}"/>
          </ac:spMkLst>
        </pc:spChg>
        <pc:graphicFrameChg chg="del">
          <ac:chgData name="Laura Featherstone" userId="S::lfeatherstone@stmichaels.bhcet.org.uk::0872f404-e5c1-4fce-b2e6-17ae04f532c1" providerId="AD" clId="Web-{B6A487DE-3010-3148-8BB2-6FA27A7DE3A1}" dt="2025-07-11T09:35:41.485" v="10"/>
          <ac:graphicFrameMkLst>
            <pc:docMk/>
            <pc:sldMk cId="1993652043" sldId="257"/>
            <ac:graphicFrameMk id="8" creationId="{5A543DC1-C6A3-8FF1-0E56-19E55010FE31}"/>
          </ac:graphicFrameMkLst>
        </pc:graphicFrameChg>
      </pc:sldChg>
    </pc:docChg>
  </pc:docChgLst>
  <pc:docChgLst>
    <pc:chgData name="Laura Featherstone" userId="S::lfeatherstone@stmichaels.bhcet.org.uk::0872f404-e5c1-4fce-b2e6-17ae04f532c1" providerId="AD" clId="Web-{BC8199B1-65D2-9527-DC74-DD1C45C197F3}"/>
    <pc:docChg chg="modSld">
      <pc:chgData name="Laura Featherstone" userId="S::lfeatherstone@stmichaels.bhcet.org.uk::0872f404-e5c1-4fce-b2e6-17ae04f532c1" providerId="AD" clId="Web-{BC8199B1-65D2-9527-DC74-DD1C45C197F3}" dt="2025-07-11T09:44:50.727" v="1" actId="20577"/>
      <pc:docMkLst>
        <pc:docMk/>
      </pc:docMkLst>
      <pc:sldChg chg="modSp">
        <pc:chgData name="Laura Featherstone" userId="S::lfeatherstone@stmichaels.bhcet.org.uk::0872f404-e5c1-4fce-b2e6-17ae04f532c1" providerId="AD" clId="Web-{BC8199B1-65D2-9527-DC74-DD1C45C197F3}" dt="2025-07-11T09:44:50.727" v="1" actId="20577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BC8199B1-65D2-9527-DC74-DD1C45C197F3}" dt="2025-07-11T09:44:50.727" v="1" actId="20577"/>
          <ac:spMkLst>
            <pc:docMk/>
            <pc:sldMk cId="1993652043" sldId="257"/>
            <ac:spMk id="4" creationId="{A4A67B3B-5A47-13A5-DDAE-10EB2563F184}"/>
          </ac:spMkLst>
        </pc:spChg>
      </pc:sldChg>
    </pc:docChg>
  </pc:docChgLst>
  <pc:docChgLst>
    <pc:chgData name="Laura Featherstone" userId="S::lfeatherstone@stmichaels.bhcet.org.uk::0872f404-e5c1-4fce-b2e6-17ae04f532c1" providerId="AD" clId="Web-{C5E0951C-241D-B0EC-6C7D-B77FEFB8BB11}"/>
    <pc:docChg chg="addSld delSld modSld">
      <pc:chgData name="Laura Featherstone" userId="S::lfeatherstone@stmichaels.bhcet.org.uk::0872f404-e5c1-4fce-b2e6-17ae04f532c1" providerId="AD" clId="Web-{C5E0951C-241D-B0EC-6C7D-B77FEFB8BB11}" dt="2025-07-11T09:43:26.364" v="56"/>
      <pc:docMkLst>
        <pc:docMk/>
      </pc:docMkLst>
      <pc:sldChg chg="addSp delSp modSp">
        <pc:chgData name="Laura Featherstone" userId="S::lfeatherstone@stmichaels.bhcet.org.uk::0872f404-e5c1-4fce-b2e6-17ae04f532c1" providerId="AD" clId="Web-{C5E0951C-241D-B0EC-6C7D-B77FEFB8BB11}" dt="2025-07-11T09:41:06.829" v="54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C5E0951C-241D-B0EC-6C7D-B77FEFB8BB11}" dt="2025-07-11T09:40:23.453" v="27" actId="1076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C5E0951C-241D-B0EC-6C7D-B77FEFB8BB11}" dt="2025-07-11T09:40:27.797" v="28" actId="1076"/>
          <ac:spMkLst>
            <pc:docMk/>
            <pc:sldMk cId="1993652043" sldId="257"/>
            <ac:spMk id="5" creationId="{7152BCB1-B134-AF9E-6B9E-8D590223E4D1}"/>
          </ac:spMkLst>
        </pc:spChg>
        <pc:spChg chg="add del mod">
          <ac:chgData name="Laura Featherstone" userId="S::lfeatherstone@stmichaels.bhcet.org.uk::0872f404-e5c1-4fce-b2e6-17ae04f532c1" providerId="AD" clId="Web-{C5E0951C-241D-B0EC-6C7D-B77FEFB8BB11}" dt="2025-07-11T09:40:53.219" v="51"/>
          <ac:spMkLst>
            <pc:docMk/>
            <pc:sldMk cId="1993652043" sldId="257"/>
            <ac:spMk id="6" creationId="{F063A9E9-D6C0-8890-31B9-369B52007A9B}"/>
          </ac:spMkLst>
        </pc:spChg>
        <pc:graphicFrameChg chg="add mod modGraphic">
          <ac:chgData name="Laura Featherstone" userId="S::lfeatherstone@stmichaels.bhcet.org.uk::0872f404-e5c1-4fce-b2e6-17ae04f532c1" providerId="AD" clId="Web-{C5E0951C-241D-B0EC-6C7D-B77FEFB8BB11}" dt="2025-07-11T09:41:06.829" v="54"/>
          <ac:graphicFrameMkLst>
            <pc:docMk/>
            <pc:sldMk cId="1993652043" sldId="257"/>
            <ac:graphicFrameMk id="3" creationId="{BF75D76C-CE02-39B3-23BC-AE1EF73A4BE9}"/>
          </ac:graphicFrameMkLst>
        </pc:graphicFrameChg>
      </pc:sldChg>
      <pc:sldChg chg="add del replId">
        <pc:chgData name="Laura Featherstone" userId="S::lfeatherstone@stmichaels.bhcet.org.uk::0872f404-e5c1-4fce-b2e6-17ae04f532c1" providerId="AD" clId="Web-{C5E0951C-241D-B0EC-6C7D-B77FEFB8BB11}" dt="2025-07-11T09:43:26.364" v="56"/>
        <pc:sldMkLst>
          <pc:docMk/>
          <pc:sldMk cId="1239654807" sldId="258"/>
        </pc:sldMkLst>
      </pc:sldChg>
    </pc:docChg>
  </pc:docChgLst>
  <pc:docChgLst>
    <pc:chgData clId="Web-{78A27222-A3E7-9707-C480-5D116741FEB7}"/>
    <pc:docChg chg="modSld">
      <pc:chgData name="" userId="" providerId="" clId="Web-{78A27222-A3E7-9707-C480-5D116741FEB7}" dt="2025-07-11T09:58:31.622" v="0" actId="20577"/>
      <pc:docMkLst>
        <pc:docMk/>
      </pc:docMkLst>
      <pc:sldChg chg="modSp">
        <pc:chgData name="" userId="" providerId="" clId="Web-{78A27222-A3E7-9707-C480-5D116741FEB7}" dt="2025-07-11T09:58:31.622" v="0" actId="20577"/>
        <pc:sldMkLst>
          <pc:docMk/>
          <pc:sldMk cId="1993652043" sldId="257"/>
        </pc:sldMkLst>
        <pc:spChg chg="mod">
          <ac:chgData name="" userId="" providerId="" clId="Web-{78A27222-A3E7-9707-C480-5D116741FEB7}" dt="2025-07-11T09:58:31.622" v="0" actId="20577"/>
          <ac:spMkLst>
            <pc:docMk/>
            <pc:sldMk cId="1993652043" sldId="257"/>
            <ac:spMk id="4" creationId="{A4A67B3B-5A47-13A5-DDAE-10EB2563F1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nternetgeography.net/aqa-gcse-geography/the-challenge-of-natural-hazard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87147" y="22151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10 </a:t>
            </a:r>
            <a:r>
              <a:rPr lang="en-GB" sz="950" b="1">
                <a:latin typeface="Century Gothic"/>
              </a:rPr>
              <a:t>                     Term:  Summer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 MOCK</a:t>
            </a:r>
            <a:r>
              <a:rPr lang="en-GB" sz="950" dirty="0">
                <a:latin typeface="Century Gothic"/>
              </a:rPr>
              <a:t>                       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>
                <a:latin typeface="Century Gothic"/>
              </a:rPr>
              <a:t>  88</a:t>
            </a:r>
            <a:r>
              <a:rPr lang="en-GB" sz="950" dirty="0">
                <a:latin typeface="Century Gothic"/>
              </a:rPr>
              <a:t>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462429"/>
            <a:ext cx="5532420" cy="8949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00" b="1" u="sng" dirty="0">
                <a:latin typeface="Century Gothic"/>
              </a:rPr>
              <a:t>Information about this Assessment:</a:t>
            </a:r>
          </a:p>
          <a:p>
            <a:r>
              <a:rPr lang="en-GB" sz="900" b="1" u="sng" dirty="0">
                <a:latin typeface="Century Gothic"/>
              </a:rPr>
              <a:t>Areas assessed:</a:t>
            </a:r>
          </a:p>
          <a:p>
            <a:pPr marL="228600" indent="-228600">
              <a:buAutoNum type="arabicParenR"/>
            </a:pPr>
            <a:r>
              <a:rPr lang="en-GB" sz="900" b="1" u="sng" dirty="0">
                <a:latin typeface="Century Gothic"/>
              </a:rPr>
              <a:t>Challenge of Natural Hazards</a:t>
            </a:r>
          </a:p>
          <a:p>
            <a:pPr marL="228600" indent="-228600">
              <a:buAutoNum type="arabicParenR"/>
            </a:pPr>
            <a:r>
              <a:rPr lang="en-GB" sz="900" b="1" u="sng" dirty="0">
                <a:latin typeface="Century Gothic"/>
              </a:rPr>
              <a:t>Living World</a:t>
            </a:r>
          </a:p>
          <a:p>
            <a:pPr marL="228600" indent="-228600">
              <a:buAutoNum type="arabicParenR"/>
            </a:pPr>
            <a:r>
              <a:rPr lang="en-GB" sz="900" b="1" u="sng" dirty="0">
                <a:latin typeface="Century Gothic"/>
              </a:rPr>
              <a:t>UUK Physical Landscapes – Coasts</a:t>
            </a:r>
          </a:p>
          <a:p>
            <a:pPr marL="228600" indent="-228600">
              <a:buAutoNum type="arabicParenR"/>
            </a:pPr>
            <a:r>
              <a:rPr lang="en-GB" sz="900" b="1" u="sng" dirty="0">
                <a:latin typeface="Century Gothic"/>
              </a:rPr>
              <a:t>UK Physical Landscapes - River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6098309" y="5774376"/>
            <a:ext cx="5702178" cy="94403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BBC Bitesize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Internet Geography – </a:t>
            </a:r>
            <a:r>
              <a:rPr lang="en-GB" sz="950" u="sng" dirty="0">
                <a:latin typeface="Century Gothic"/>
                <a:hlinkClick r:id="rId2"/>
              </a:rPr>
              <a:t>https://www.internetgeography.net/</a:t>
            </a:r>
            <a:endParaRPr lang="en-GB" sz="950" u="sng" dirty="0">
              <a:latin typeface="Century Gothic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99161" y="2992858"/>
            <a:ext cx="5704513" cy="27084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Skills to help with Exam Technique</a:t>
            </a:r>
            <a:endParaRPr lang="en-US" sz="1000" b="1" u="sng" dirty="0">
              <a:latin typeface="Trebuchet MS" panose="020B0603020202020204"/>
            </a:endParaRPr>
          </a:p>
          <a:p>
            <a:endParaRPr lang="en-GB" sz="1000" b="1" u="sng" dirty="0">
              <a:latin typeface="Century Gothic"/>
            </a:endParaRPr>
          </a:p>
          <a:p>
            <a:r>
              <a:rPr lang="en-GB" sz="1000" dirty="0">
                <a:latin typeface="Century Gothic"/>
              </a:rPr>
              <a:t>1) Any describe the pattern on a map or graph, use </a:t>
            </a:r>
            <a:r>
              <a:rPr lang="en-GB" sz="1000" b="1" dirty="0">
                <a:latin typeface="Century Gothic"/>
              </a:rPr>
              <a:t>TEA</a:t>
            </a:r>
            <a:r>
              <a:rPr lang="en-GB" sz="1000" dirty="0">
                <a:latin typeface="Century Gothic"/>
              </a:rPr>
              <a:t>, stage the general </a:t>
            </a:r>
            <a:r>
              <a:rPr lang="en-GB" sz="1000" b="1" dirty="0">
                <a:latin typeface="Century Gothic"/>
              </a:rPr>
              <a:t>Trend</a:t>
            </a:r>
            <a:r>
              <a:rPr lang="en-GB" sz="1000" dirty="0">
                <a:latin typeface="Century Gothic"/>
              </a:rPr>
              <a:t>, Give some </a:t>
            </a:r>
            <a:r>
              <a:rPr lang="en-GB" sz="1000" b="1" dirty="0">
                <a:latin typeface="Century Gothic"/>
              </a:rPr>
              <a:t>Examples</a:t>
            </a:r>
            <a:r>
              <a:rPr lang="en-GB" sz="1000" dirty="0">
                <a:latin typeface="Century Gothic"/>
              </a:rPr>
              <a:t> from the map or graph, state any </a:t>
            </a:r>
            <a:r>
              <a:rPr lang="en-GB" sz="1000" b="1" dirty="0">
                <a:latin typeface="Century Gothic"/>
              </a:rPr>
              <a:t>Anomalies</a:t>
            </a:r>
            <a:r>
              <a:rPr lang="en-GB" sz="1000" dirty="0">
                <a:latin typeface="Century Gothic"/>
              </a:rPr>
              <a:t> (things that don’t follow the trend)</a:t>
            </a:r>
          </a:p>
          <a:p>
            <a:r>
              <a:rPr lang="en-GB" sz="1000" dirty="0">
                <a:latin typeface="Century Gothic"/>
              </a:rPr>
              <a:t>2) 6/9 mark questions use the 4 point plan: </a:t>
            </a:r>
          </a:p>
          <a:p>
            <a:r>
              <a:rPr lang="en-GB" sz="1000" dirty="0">
                <a:latin typeface="Century Gothic"/>
              </a:rPr>
              <a:t>	1) State your decision (</a:t>
            </a:r>
            <a:r>
              <a:rPr lang="en-GB" sz="1000" i="1" dirty="0">
                <a:latin typeface="Century Gothic"/>
              </a:rPr>
              <a:t>I agree to a great extent, I disagree…)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2) Back up your decision with a minimum of 3 examples and link them back to how they relate to the original question (</a:t>
            </a:r>
            <a:r>
              <a:rPr lang="en-GB" sz="1000" i="1" dirty="0">
                <a:latin typeface="Century Gothic" panose="020B0502020202020204" pitchFamily="34" charset="0"/>
              </a:rPr>
              <a:t>I think this because in the figure you can see…. This means that)</a:t>
            </a:r>
            <a:endParaRPr lang="en-GB" sz="1000" dirty="0">
              <a:latin typeface="Century Gothic" panose="020B0502020202020204" pitchFamily="34" charset="0"/>
            </a:endParaRPr>
          </a:p>
          <a:p>
            <a:r>
              <a:rPr lang="en-GB" sz="1000" dirty="0">
                <a:latin typeface="Century Gothic" panose="020B0502020202020204" pitchFamily="34" charset="0"/>
              </a:rPr>
              <a:t>	3) Complete the Counter argument – other side of the story, </a:t>
            </a:r>
            <a:r>
              <a:rPr lang="en-GB" sz="1000" i="1" dirty="0">
                <a:latin typeface="Century Gothic" panose="020B0502020202020204" pitchFamily="34" charset="0"/>
              </a:rPr>
              <a:t>(some people might not agree with me because… this means that….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	4) Conclude your answer summarising in relation to the original question</a:t>
            </a:r>
          </a:p>
          <a:p>
            <a:r>
              <a:rPr lang="en-GB" sz="1000" dirty="0">
                <a:latin typeface="Century Gothic"/>
              </a:rPr>
              <a:t>3) Complete any graphs – don’t leave a question blank! It will give you the data and key to help you.</a:t>
            </a:r>
          </a:p>
          <a:p>
            <a:r>
              <a:rPr lang="en-GB" sz="1000" dirty="0">
                <a:latin typeface="Century Gothic" panose="020B0502020202020204" pitchFamily="34" charset="0"/>
              </a:rPr>
              <a:t>4) Map Skills – measure the distance and use the </a:t>
            </a:r>
            <a:r>
              <a:rPr lang="en-GB" sz="1000" b="1" dirty="0">
                <a:latin typeface="Century Gothic" panose="020B0502020202020204" pitchFamily="34" charset="0"/>
              </a:rPr>
              <a:t>scale line </a:t>
            </a:r>
            <a:r>
              <a:rPr lang="en-GB" sz="1000" dirty="0">
                <a:latin typeface="Century Gothic" panose="020B0502020202020204" pitchFamily="34" charset="0"/>
              </a:rPr>
              <a:t>at the bottom of the map, look for </a:t>
            </a:r>
            <a:r>
              <a:rPr lang="en-GB" sz="1000" b="1" dirty="0">
                <a:latin typeface="Century Gothic" panose="020B0502020202020204" pitchFamily="34" charset="0"/>
              </a:rPr>
              <a:t>symbols</a:t>
            </a:r>
            <a:r>
              <a:rPr lang="en-GB" sz="1000" dirty="0">
                <a:latin typeface="Century Gothic" panose="020B0502020202020204" pitchFamily="34" charset="0"/>
              </a:rPr>
              <a:t>, read </a:t>
            </a:r>
            <a:r>
              <a:rPr lang="en-GB" sz="1000" b="1" dirty="0">
                <a:latin typeface="Century Gothic" panose="020B0502020202020204" pitchFamily="34" charset="0"/>
              </a:rPr>
              <a:t>grid references </a:t>
            </a:r>
            <a:r>
              <a:rPr lang="en-GB" sz="1000" dirty="0">
                <a:latin typeface="Century Gothic" panose="020B0502020202020204" pitchFamily="34" charset="0"/>
              </a:rPr>
              <a:t>as along the corridor, up the stairs</a:t>
            </a:r>
            <a:endParaRPr lang="en-GB" sz="1000" b="1" u="sng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78468"/>
            <a:ext cx="5704513" cy="286232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Question types and guidance:</a:t>
            </a:r>
            <a:endParaRPr lang="en-GB" sz="1000" b="1" u="sng" dirty="0">
              <a:latin typeface="Century Gothic" panose="020B0502020202020204" pitchFamily="34" charset="0"/>
            </a:endParaRPr>
          </a:p>
          <a:p>
            <a:endParaRPr lang="en-GB" sz="1000" b="1" dirty="0">
              <a:latin typeface="Century Gothic"/>
              <a:ea typeface="+mn-lt"/>
              <a:cs typeface="+mn-lt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Assess –</a:t>
            </a:r>
            <a:r>
              <a:rPr lang="en-GB" sz="1000" b="1" dirty="0">
                <a:latin typeface="Century Gothic"/>
                <a:ea typeface="Calibri"/>
                <a:cs typeface="Calibri"/>
              </a:rPr>
              <a:t>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Make an informed judgement.</a:t>
            </a:r>
            <a:endParaRPr lang="en-US" sz="1000" dirty="0">
              <a:latin typeface="Century Gothic"/>
              <a:ea typeface="+mn-lt"/>
              <a:cs typeface="+mn-lt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Calculate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Work out the value of something.</a:t>
            </a:r>
            <a:endParaRPr lang="en-US" sz="1000" dirty="0">
              <a:latin typeface="Century Gothic"/>
              <a:ea typeface="Calibri"/>
              <a:cs typeface="Calibri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Complete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Finish the task by adding given information.</a:t>
            </a:r>
            <a:endParaRPr lang="en-GB" sz="1000" dirty="0">
              <a:latin typeface="Century Gothic"/>
              <a:ea typeface="+mn-lt"/>
              <a:cs typeface="+mn-lt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Compare – </a:t>
            </a:r>
            <a:r>
              <a:rPr lang="en-GB" sz="1000" dirty="0">
                <a:latin typeface="Century Gothic"/>
                <a:ea typeface="+mn-lt"/>
                <a:cs typeface="+mn-lt"/>
              </a:rPr>
              <a:t>Identify similarities and differences</a:t>
            </a: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Describe - </a:t>
            </a:r>
            <a:r>
              <a:rPr lang="en-GB" sz="1000" dirty="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000" dirty="0">
              <a:latin typeface="Century Gothic"/>
              <a:ea typeface="+mn-lt"/>
              <a:cs typeface="+mn-lt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Discuss - 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Present key points about different ideas or strengths and weaknesses of an idea.</a:t>
            </a:r>
            <a:endParaRPr lang="en-GB" sz="1000" dirty="0">
              <a:latin typeface="Century Gothic"/>
              <a:ea typeface="+mn-lt"/>
              <a:cs typeface="+mn-lt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Evaluate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Judge from available evidence.</a:t>
            </a:r>
            <a:endParaRPr lang="en-GB" sz="1000" b="1" dirty="0">
              <a:latin typeface="Century Gothic"/>
              <a:ea typeface="Calibri"/>
              <a:cs typeface="Calibri"/>
            </a:endParaRPr>
          </a:p>
          <a:p>
            <a:r>
              <a:rPr lang="en-GB" sz="1000" b="1" dirty="0">
                <a:latin typeface="Century Gothic"/>
                <a:ea typeface="+mn-lt"/>
                <a:cs typeface="+mn-lt"/>
              </a:rPr>
              <a:t>Explain - </a:t>
            </a:r>
            <a:r>
              <a:rPr lang="en-GB" sz="1000" dirty="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000" dirty="0">
              <a:latin typeface="Century Gothic"/>
            </a:endParaRPr>
          </a:p>
          <a:p>
            <a:r>
              <a:rPr lang="en-GB" sz="1000" b="1" dirty="0">
                <a:latin typeface="Century Gothic"/>
              </a:rPr>
              <a:t>Give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Produce an answer from recall.  </a:t>
            </a:r>
            <a:endParaRPr lang="en-GB" sz="1000" b="1" dirty="0">
              <a:latin typeface="Century Gothic"/>
              <a:ea typeface="Calibri"/>
              <a:cs typeface="Calibri"/>
            </a:endParaRPr>
          </a:p>
          <a:p>
            <a:r>
              <a:rPr lang="en-GB" sz="1000" b="1" dirty="0">
                <a:latin typeface="Century Gothic"/>
              </a:rPr>
              <a:t>Identify</a:t>
            </a:r>
            <a:r>
              <a:rPr lang="en-GB" sz="1000" dirty="0">
                <a:latin typeface="Century Gothic"/>
              </a:rPr>
              <a:t> - 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Name or otherwise characterise.</a:t>
            </a:r>
            <a:endParaRPr lang="en-GB" sz="1000" b="1" dirty="0">
              <a:latin typeface="Century Gothic"/>
            </a:endParaRPr>
          </a:p>
          <a:p>
            <a:r>
              <a:rPr lang="en-GB" sz="1000" b="1" dirty="0">
                <a:latin typeface="Century Gothic"/>
              </a:rPr>
              <a:t>Justify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Support a case with evidence.</a:t>
            </a:r>
          </a:p>
          <a:p>
            <a:r>
              <a:rPr lang="en-GB" sz="1000" b="1" dirty="0">
                <a:latin typeface="Century Gothic"/>
              </a:rPr>
              <a:t>Outline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Set out main characteristics. </a:t>
            </a:r>
          </a:p>
          <a:p>
            <a:r>
              <a:rPr lang="en-GB" sz="1000" b="1" dirty="0">
                <a:latin typeface="Century Gothic"/>
              </a:rPr>
              <a:t>State -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Express in clear terms.</a:t>
            </a:r>
            <a:endParaRPr lang="en-GB" sz="1000" b="1" dirty="0">
              <a:latin typeface="Century Gothic"/>
              <a:ea typeface="Calibri"/>
              <a:cs typeface="Calibri"/>
            </a:endParaRPr>
          </a:p>
          <a:p>
            <a:r>
              <a:rPr lang="en-GB" sz="1000" b="1" dirty="0">
                <a:latin typeface="Century Gothic"/>
              </a:rPr>
              <a:t>Suggest - </a:t>
            </a:r>
            <a:r>
              <a:rPr lang="en-GB" sz="1000" dirty="0">
                <a:latin typeface="Century Gothic"/>
                <a:ea typeface="Calibri"/>
                <a:cs typeface="Calibri"/>
              </a:rPr>
              <a:t>Present a possible case. </a:t>
            </a:r>
            <a:endParaRPr lang="en-GB" sz="1000" b="1" dirty="0">
              <a:latin typeface="Century Gothic"/>
            </a:endParaRPr>
          </a:p>
          <a:p>
            <a:r>
              <a:rPr lang="en-GB" sz="1000" b="1" dirty="0">
                <a:latin typeface="Century Gothic"/>
              </a:rPr>
              <a:t>To what extent</a:t>
            </a:r>
            <a:r>
              <a:rPr lang="en-GB" sz="1000" dirty="0">
                <a:latin typeface="Century Gothic"/>
              </a:rPr>
              <a:t> – make a decision, and back up your answer with key points</a:t>
            </a:r>
          </a:p>
          <a:p>
            <a:r>
              <a:rPr lang="en-GB" sz="1000" b="1" dirty="0">
                <a:latin typeface="Century Gothic"/>
              </a:rPr>
              <a:t>Use examples</a:t>
            </a:r>
            <a:r>
              <a:rPr lang="en-GB" sz="1000" dirty="0">
                <a:latin typeface="Century Gothic"/>
              </a:rPr>
              <a:t> – give specific facts and figures about an issue (e.g. Somerset Flooding)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75D76C-CE02-39B3-23BC-AE1EF73A4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247321"/>
              </p:ext>
            </p:extLst>
          </p:nvPr>
        </p:nvGraphicFramePr>
        <p:xfrm>
          <a:off x="71886" y="1466490"/>
          <a:ext cx="5556174" cy="52933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31755">
                  <a:extLst>
                    <a:ext uri="{9D8B030D-6E8A-4147-A177-3AD203B41FA5}">
                      <a16:colId xmlns:a16="http://schemas.microsoft.com/office/drawing/2014/main" val="1098057834"/>
                    </a:ext>
                  </a:extLst>
                </a:gridCol>
                <a:gridCol w="1814654">
                  <a:extLst>
                    <a:ext uri="{9D8B030D-6E8A-4147-A177-3AD203B41FA5}">
                      <a16:colId xmlns:a16="http://schemas.microsoft.com/office/drawing/2014/main" val="1344846778"/>
                    </a:ext>
                  </a:extLst>
                </a:gridCol>
                <a:gridCol w="1049866">
                  <a:extLst>
                    <a:ext uri="{9D8B030D-6E8A-4147-A177-3AD203B41FA5}">
                      <a16:colId xmlns:a16="http://schemas.microsoft.com/office/drawing/2014/main" val="831716869"/>
                    </a:ext>
                  </a:extLst>
                </a:gridCol>
                <a:gridCol w="1059899">
                  <a:extLst>
                    <a:ext uri="{9D8B030D-6E8A-4147-A177-3AD203B41FA5}">
                      <a16:colId xmlns:a16="http://schemas.microsoft.com/office/drawing/2014/main" val="1755039715"/>
                    </a:ext>
                  </a:extLst>
                </a:gridCol>
              </a:tblGrid>
              <a:tr h="399276"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1:  Challenge of Natural Hazards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2:  The Living World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3: UK Physical Landscapes - Coasts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4: UK Physical Landscapes - Rivers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50414"/>
                  </a:ext>
                </a:extLst>
              </a:tr>
              <a:tr h="4663541"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Tectonic Hazards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Plate boundaries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 formation of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Volcanoes/ Earthquakes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Location of Volcanoes/ Earthquakes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Cause, Effects and Responses to Earthquakes in a HIC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(L’Aquila)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and LIC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(Haiti)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and how they differ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Why people live in areas of tectonic activity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(Iceland)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Monitoring Volcanoes and Earthquakes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Weather Hazards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Structure, formation and location of Tropical Storms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Example of the cause, effect and response to a tropical storm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(Hurricane Katrina)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Monitoring tropical storms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Extreme weather in the UK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Cause, effect and response to an extreme weather event in the UK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(Beast from the East)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Climate Change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Physical and human causes of climate change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Effects of climate change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Mitigation and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Adaptation responses to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climate change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Location of Biomes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Nutrient Cycle and Food Webs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Factors that affect the climate in different biomes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Tropical Rainforests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Location, climate characteristics, soil structure and reasons for biodiversity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Plants structure and types found in the rainforest and how they adapt to the conditions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Animals found in the rainforest and how they adapt to the conditions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Case Study: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Amazon Rainforest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Causes of deforestation 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Effects of deforestation 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Sustainable management techniques to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prevent deforestation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Cold Environments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Location, climate characteristics, soil structure and reasons for biodiversity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Plants structure and types found in the rainforest and how they adapt to the conditions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Animals found in the rainforest and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how they adapt to the conditions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Example of the opportunities and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challenges in cold environments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(Alaska)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Issues with fragility in cold environments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Sustainable management techniques to protect cold environments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Processes that effect coasts (Weathering, Erosion, Mass Movement, Transportation, Longshore Drift)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Geology of the coastline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 of features by erosion (headlands and bays, wave cut notches, wave cut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platforms, caves,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arches, stacks and stumps)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 of features by deposition (Beaches, sand dunes, spits, bars and tombolo’s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Coastal Management techniques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Issues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with Coastal Erosion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(Holderness Coastline)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975"/>
                        </a:lnSpc>
                        <a:buNone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Processes that effect rivers (Erosion, Transportation)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The long and cross profile of a river 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Formation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of features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by erosion (V-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Shaped Valley, Waterfalls, Plunge Pools, Gorges)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 features 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by erosion and deposition (Meanders and Oxbow Lakes)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Formation of features by deposition (Floodplains, Levees, Estuaries)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Causes of Flooding and the drainage basin system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Flood Hydrographs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Flood Management techniques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342900" lvl="0" indent="-342900" algn="l" fontAlgn="base">
                        <a:lnSpc>
                          <a:spcPts val="975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Issues and solutions to River Flooding </a:t>
                      </a:r>
                      <a:r>
                        <a:rPr lang="en-US" sz="700" b="1" i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(Somerset Levels)</a:t>
                      </a:r>
                      <a:endParaRPr lang="en-US" sz="7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5" marR="51435" marT="25718" marB="2571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E43B1F-B1AB-4ABA-A188-8D24F4F77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54244E-CA7D-4B31-9BF2-2153D8BD9148}">
  <ds:schemaRefs>
    <ds:schemaRef ds:uri="http://purl.org/dc/elements/1.1/"/>
    <ds:schemaRef ds:uri="http://purl.org/dc/dcmitype/"/>
    <ds:schemaRef ds:uri="http://purl.org/dc/terms/"/>
    <ds:schemaRef ds:uri="7d6f8178-f21d-440e-bae6-9186c126f1ba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fff680cc-455a-4a14-ab0b-b7a7cac6390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0F0F9AB-7B95-4701-8050-2D92733FC7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794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126</cp:revision>
  <cp:lastPrinted>2024-05-13T09:32:35Z</cp:lastPrinted>
  <dcterms:created xsi:type="dcterms:W3CDTF">2024-05-13T09:19:08Z</dcterms:created>
  <dcterms:modified xsi:type="dcterms:W3CDTF">2025-07-11T09:58:32Z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