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7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Featherstone" userId="0872f404-e5c1-4fce-b2e6-17ae04f532c1" providerId="ADAL" clId="{162FAE59-3BEE-4200-96BA-FD0CA7996BFE}"/>
    <pc:docChg chg="modSld">
      <pc:chgData name="Laura Featherstone" userId="0872f404-e5c1-4fce-b2e6-17ae04f532c1" providerId="ADAL" clId="{162FAE59-3BEE-4200-96BA-FD0CA7996BFE}" dt="2025-07-10T11:26:12.676" v="3" actId="1076"/>
      <pc:docMkLst>
        <pc:docMk/>
      </pc:docMkLst>
      <pc:sldChg chg="modSp">
        <pc:chgData name="Laura Featherstone" userId="0872f404-e5c1-4fce-b2e6-17ae04f532c1" providerId="ADAL" clId="{162FAE59-3BEE-4200-96BA-FD0CA7996BFE}" dt="2025-07-10T11:26:12.676" v="3" actId="1076"/>
        <pc:sldMkLst>
          <pc:docMk/>
          <pc:sldMk cId="1993652043" sldId="257"/>
        </pc:sldMkLst>
        <pc:spChg chg="mod">
          <ac:chgData name="Laura Featherstone" userId="0872f404-e5c1-4fce-b2e6-17ae04f532c1" providerId="ADAL" clId="{162FAE59-3BEE-4200-96BA-FD0CA7996BFE}" dt="2025-07-10T11:26:12.676" v="3" actId="1076"/>
          <ac:spMkLst>
            <pc:docMk/>
            <pc:sldMk cId="1993652043" sldId="257"/>
            <ac:spMk id="2" creationId="{B2974940-2B42-E3CF-062F-06BD20DDA52C}"/>
          </ac:spMkLst>
        </pc:spChg>
        <pc:spChg chg="mod">
          <ac:chgData name="Laura Featherstone" userId="0872f404-e5c1-4fce-b2e6-17ae04f532c1" providerId="ADAL" clId="{162FAE59-3BEE-4200-96BA-FD0CA7996BFE}" dt="2025-07-10T11:26:05.744" v="2" actId="6549"/>
          <ac:spMkLst>
            <pc:docMk/>
            <pc:sldMk cId="1993652043" sldId="257"/>
            <ac:spMk id="12" creationId="{16C6A8C8-9E19-2DA0-28B8-B88EE33D5EC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B2E05B6-8248-4722-BA42-143E46D6C37A}" type="datetimeFigureOut">
              <a:rPr lang="en-GB" smtClean="0"/>
              <a:t>10/07/2025</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E5377DD0-DFF8-4729-97C4-4BF247693A1D}" type="slidenum">
              <a:rPr lang="en-GB" smtClean="0"/>
              <a:t>‹#›</a:t>
            </a:fld>
            <a:endParaRPr lang="en-GB"/>
          </a:p>
        </p:txBody>
      </p:sp>
    </p:spTree>
    <p:extLst>
      <p:ext uri="{BB962C8B-B14F-4D97-AF65-F5344CB8AC3E}">
        <p14:creationId xmlns:p14="http://schemas.microsoft.com/office/powerpoint/2010/main" val="1143845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5377DD0-DFF8-4729-97C4-4BF247693A1D}" type="slidenum">
              <a:rPr lang="en-GB" smtClean="0"/>
              <a:t>1</a:t>
            </a:fld>
            <a:endParaRPr lang="en-GB"/>
          </a:p>
        </p:txBody>
      </p:sp>
    </p:spTree>
    <p:extLst>
      <p:ext uri="{BB962C8B-B14F-4D97-AF65-F5344CB8AC3E}">
        <p14:creationId xmlns:p14="http://schemas.microsoft.com/office/powerpoint/2010/main" val="1778668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2525332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3898569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20567211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23029468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329128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2306671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31661011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1742031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146127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51D28-7FCC-4C78-B4CF-DB31790A0177}" type="datetimeFigureOut">
              <a:rPr lang="en-GB" smtClean="0"/>
              <a:t>10/07/2025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35601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4151D28-7FCC-4C78-B4CF-DB31790A0177}" type="datetimeFigureOut">
              <a:rPr lang="en-GB" smtClean="0"/>
              <a:t>10/07/2025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46109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4151D28-7FCC-4C78-B4CF-DB31790A0177}" type="datetimeFigureOut">
              <a:rPr lang="en-GB" smtClean="0"/>
              <a:t>10/07/2025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2154357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24151D28-7FCC-4C78-B4CF-DB31790A0177}" type="datetimeFigureOut">
              <a:rPr lang="en-GB" smtClean="0"/>
              <a:t>10/07/2025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4127979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51D28-7FCC-4C78-B4CF-DB31790A0177}" type="datetimeFigureOut">
              <a:rPr lang="en-GB" smtClean="0"/>
              <a:t>10/07/2025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1777580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4151D28-7FCC-4C78-B4CF-DB31790A0177}" type="datetimeFigureOut">
              <a:rPr lang="en-GB" smtClean="0"/>
              <a:t>10/07/2025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2075137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4151D28-7FCC-4C78-B4CF-DB31790A0177}" type="datetimeFigureOut">
              <a:rPr lang="en-GB" smtClean="0"/>
              <a:t>10/07/2025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5E5AB3-732D-44FB-858D-F8C0B1F9B00E}" type="slidenum">
              <a:rPr lang="en-GB" smtClean="0"/>
              <a:t>‹#›</a:t>
            </a:fld>
            <a:endParaRPr lang="en-GB"/>
          </a:p>
        </p:txBody>
      </p:sp>
    </p:spTree>
    <p:extLst>
      <p:ext uri="{BB962C8B-B14F-4D97-AF65-F5344CB8AC3E}">
        <p14:creationId xmlns:p14="http://schemas.microsoft.com/office/powerpoint/2010/main" val="1255483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4151D28-7FCC-4C78-B4CF-DB31790A0177}" type="datetimeFigureOut">
              <a:rPr lang="en-GB" smtClean="0"/>
              <a:t>10/07/2025</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D5E5AB3-732D-44FB-858D-F8C0B1F9B00E}" type="slidenum">
              <a:rPr lang="en-GB" smtClean="0"/>
              <a:t>‹#›</a:t>
            </a:fld>
            <a:endParaRPr lang="en-GB"/>
          </a:p>
        </p:txBody>
      </p:sp>
    </p:spTree>
    <p:extLst>
      <p:ext uri="{BB962C8B-B14F-4D97-AF65-F5344CB8AC3E}">
        <p14:creationId xmlns:p14="http://schemas.microsoft.com/office/powerpoint/2010/main" val="29852281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4A67B3B-5A47-13A5-DDAE-10EB2563F184}"/>
              </a:ext>
            </a:extLst>
          </p:cNvPr>
          <p:cNvSpPr txBox="1"/>
          <p:nvPr/>
        </p:nvSpPr>
        <p:spPr>
          <a:xfrm>
            <a:off x="3092015" y="50905"/>
            <a:ext cx="5540257" cy="362209"/>
          </a:xfrm>
          <a:prstGeom prst="rect">
            <a:avLst/>
          </a:prstGeom>
        </p:spPr>
        <p:style>
          <a:lnRef idx="2">
            <a:schemeClr val="dk1"/>
          </a:lnRef>
          <a:fillRef idx="1">
            <a:schemeClr val="lt1"/>
          </a:fillRef>
          <a:effectRef idx="0">
            <a:schemeClr val="dk1"/>
          </a:effectRef>
          <a:fontRef idx="minor">
            <a:schemeClr val="dk1"/>
          </a:fontRef>
        </p:style>
        <p:txBody>
          <a:bodyPr wrap="square" lIns="63305" tIns="31652" rIns="63305" bIns="31652" rtlCol="0" anchor="t">
            <a:spAutoFit/>
          </a:bodyPr>
          <a:lstStyle/>
          <a:p>
            <a:r>
              <a:rPr lang="en-GB" sz="950" b="1" dirty="0">
                <a:latin typeface="Century Gothic"/>
              </a:rPr>
              <a:t>Subject:    </a:t>
            </a:r>
            <a:r>
              <a:rPr lang="en-GB" sz="950" dirty="0">
                <a:latin typeface="Century Gothic"/>
              </a:rPr>
              <a:t>Geography Year 7 </a:t>
            </a:r>
            <a:r>
              <a:rPr lang="en-GB" sz="950" b="1" dirty="0">
                <a:latin typeface="Century Gothic"/>
              </a:rPr>
              <a:t>                  Term:  </a:t>
            </a:r>
            <a:r>
              <a:rPr lang="en-GB" sz="950" dirty="0">
                <a:latin typeface="Century Gothic"/>
              </a:rPr>
              <a:t>Autumn</a:t>
            </a:r>
            <a:endParaRPr lang="en-GB" sz="969" dirty="0">
              <a:latin typeface="Century Gothic"/>
            </a:endParaRPr>
          </a:p>
          <a:p>
            <a:r>
              <a:rPr lang="en-GB" sz="950" b="1" dirty="0">
                <a:latin typeface="Century Gothic"/>
              </a:rPr>
              <a:t>Assessment: </a:t>
            </a:r>
            <a:r>
              <a:rPr lang="en-GB" sz="950" dirty="0">
                <a:latin typeface="Century Gothic"/>
              </a:rPr>
              <a:t>    Autumn Assessment         </a:t>
            </a:r>
            <a:r>
              <a:rPr lang="en-GB" sz="950" b="1" dirty="0">
                <a:latin typeface="Century Gothic"/>
                <a:ea typeface="Calibri"/>
                <a:cs typeface="Times New Roman"/>
              </a:rPr>
              <a:t>Length of  Assessment: </a:t>
            </a:r>
            <a:r>
              <a:rPr lang="en-GB" sz="950" b="1" dirty="0">
                <a:latin typeface="Century Gothic"/>
              </a:rPr>
              <a:t>  </a:t>
            </a:r>
            <a:r>
              <a:rPr lang="en-GB" sz="950" dirty="0">
                <a:latin typeface="Century Gothic"/>
              </a:rPr>
              <a:t>30 marks</a:t>
            </a:r>
            <a:endParaRPr lang="en-GB" sz="969" dirty="0">
              <a:latin typeface="Century Gothic"/>
            </a:endParaRPr>
          </a:p>
        </p:txBody>
      </p:sp>
      <p:sp>
        <p:nvSpPr>
          <p:cNvPr id="5" name="TextBox 4">
            <a:extLst>
              <a:ext uri="{FF2B5EF4-FFF2-40B4-BE49-F238E27FC236}">
                <a16:creationId xmlns:a16="http://schemas.microsoft.com/office/drawing/2014/main" id="{7152BCB1-B134-AF9E-6B9E-8D590223E4D1}"/>
              </a:ext>
            </a:extLst>
          </p:cNvPr>
          <p:cNvSpPr txBox="1"/>
          <p:nvPr/>
        </p:nvSpPr>
        <p:spPr>
          <a:xfrm>
            <a:off x="71426" y="534316"/>
            <a:ext cx="5532420" cy="648698"/>
          </a:xfrm>
          <a:prstGeom prst="rect">
            <a:avLst/>
          </a:prstGeom>
        </p:spPr>
        <p:style>
          <a:lnRef idx="2">
            <a:schemeClr val="dk1"/>
          </a:lnRef>
          <a:fillRef idx="1">
            <a:schemeClr val="lt1"/>
          </a:fillRef>
          <a:effectRef idx="0">
            <a:schemeClr val="dk1"/>
          </a:effectRef>
          <a:fontRef idx="minor">
            <a:schemeClr val="dk1"/>
          </a:fontRef>
        </p:style>
        <p:txBody>
          <a:bodyPr wrap="square" lIns="63305" tIns="31652" rIns="63305" bIns="31652" rtlCol="0" anchor="t">
            <a:spAutoFit/>
          </a:bodyPr>
          <a:lstStyle/>
          <a:p>
            <a:r>
              <a:rPr lang="en-GB" sz="950" b="1" u="sng" dirty="0">
                <a:latin typeface="Century Gothic"/>
              </a:rPr>
              <a:t>Information about this Assessment:</a:t>
            </a:r>
            <a:endParaRPr lang="en-GB" sz="969" b="1" u="sng" dirty="0">
              <a:latin typeface="Century Gothic"/>
            </a:endParaRPr>
          </a:p>
          <a:p>
            <a:r>
              <a:rPr lang="en-GB" sz="950" b="1" u="sng" dirty="0">
                <a:latin typeface="Century Gothic"/>
              </a:rPr>
              <a:t>Areas assessed:</a:t>
            </a:r>
            <a:endParaRPr lang="en-GB" sz="969" b="1" u="sng" dirty="0">
              <a:latin typeface="Century Gothic"/>
            </a:endParaRPr>
          </a:p>
          <a:p>
            <a:pPr marL="228600" indent="-228600">
              <a:buAutoNum type="arabicParenR"/>
            </a:pPr>
            <a:r>
              <a:rPr lang="en-GB" sz="950" b="1" u="sng" dirty="0">
                <a:latin typeface="Century Gothic"/>
              </a:rPr>
              <a:t>Types of Geography</a:t>
            </a:r>
          </a:p>
          <a:p>
            <a:pPr marL="228600" indent="-228600">
              <a:buAutoNum type="arabicParenR"/>
            </a:pPr>
            <a:r>
              <a:rPr lang="en-GB" sz="950" b="1" u="sng" dirty="0">
                <a:latin typeface="Century Gothic"/>
              </a:rPr>
              <a:t>World Countries</a:t>
            </a:r>
          </a:p>
        </p:txBody>
      </p:sp>
      <p:sp>
        <p:nvSpPr>
          <p:cNvPr id="6" name="TextBox 5">
            <a:extLst>
              <a:ext uri="{FF2B5EF4-FFF2-40B4-BE49-F238E27FC236}">
                <a16:creationId xmlns:a16="http://schemas.microsoft.com/office/drawing/2014/main" id="{F063A9E9-D6C0-8890-31B9-369B52007A9B}"/>
              </a:ext>
            </a:extLst>
          </p:cNvPr>
          <p:cNvSpPr txBox="1"/>
          <p:nvPr/>
        </p:nvSpPr>
        <p:spPr>
          <a:xfrm>
            <a:off x="79753" y="1495804"/>
            <a:ext cx="5528571" cy="4380232"/>
          </a:xfrm>
          <a:prstGeom prst="rect">
            <a:avLst/>
          </a:prstGeom>
        </p:spPr>
        <p:style>
          <a:lnRef idx="2">
            <a:schemeClr val="dk1"/>
          </a:lnRef>
          <a:fillRef idx="1">
            <a:schemeClr val="lt1"/>
          </a:fillRef>
          <a:effectRef idx="0">
            <a:schemeClr val="dk1"/>
          </a:effectRef>
          <a:fontRef idx="minor">
            <a:schemeClr val="dk1"/>
          </a:fontRef>
        </p:style>
        <p:txBody>
          <a:bodyPr wrap="square" lIns="63305" tIns="31652" rIns="63305" bIns="31652" rtlCol="0" anchor="t">
            <a:spAutoFit/>
          </a:bodyPr>
          <a:lstStyle/>
          <a:p>
            <a:r>
              <a:rPr lang="en-GB" sz="950" b="1" u="sng" dirty="0">
                <a:latin typeface="Century Gothic"/>
              </a:rPr>
              <a:t>What do I need to revise for this assessment?</a:t>
            </a:r>
          </a:p>
          <a:p>
            <a:endParaRPr lang="en-GB" sz="950" b="1" u="sng" dirty="0">
              <a:latin typeface="Century Gothic"/>
            </a:endParaRPr>
          </a:p>
          <a:p>
            <a:endParaRPr lang="en-GB" sz="950" b="1" u="sng" dirty="0">
              <a:latin typeface="Century Gothic"/>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a:p>
            <a:endParaRPr lang="en-GB" sz="969">
              <a:latin typeface="Gill Sans MT"/>
            </a:endParaRPr>
          </a:p>
        </p:txBody>
      </p:sp>
      <p:sp>
        <p:nvSpPr>
          <p:cNvPr id="7" name="TextBox 6">
            <a:extLst>
              <a:ext uri="{FF2B5EF4-FFF2-40B4-BE49-F238E27FC236}">
                <a16:creationId xmlns:a16="http://schemas.microsoft.com/office/drawing/2014/main" id="{1277C654-5199-E602-6DA5-345D636E410E}"/>
              </a:ext>
            </a:extLst>
          </p:cNvPr>
          <p:cNvSpPr txBox="1"/>
          <p:nvPr/>
        </p:nvSpPr>
        <p:spPr>
          <a:xfrm>
            <a:off x="76396" y="5942479"/>
            <a:ext cx="5515273" cy="802004"/>
          </a:xfrm>
          <a:prstGeom prst="rect">
            <a:avLst/>
          </a:prstGeom>
        </p:spPr>
        <p:style>
          <a:lnRef idx="2">
            <a:schemeClr val="dk1"/>
          </a:lnRef>
          <a:fillRef idx="1">
            <a:schemeClr val="lt1"/>
          </a:fillRef>
          <a:effectRef idx="0">
            <a:schemeClr val="dk1"/>
          </a:effectRef>
          <a:fontRef idx="minor">
            <a:schemeClr val="dk1"/>
          </a:fontRef>
        </p:style>
        <p:txBody>
          <a:bodyPr wrap="square" lIns="63305" tIns="31652" rIns="63305" bIns="31652" rtlCol="0" anchor="t">
            <a:spAutoFit/>
          </a:bodyPr>
          <a:lstStyle/>
          <a:p>
            <a:r>
              <a:rPr lang="en-GB" sz="950" b="1" u="sng" dirty="0">
                <a:latin typeface="Century Gothic"/>
              </a:rPr>
              <a:t>Where can I find help with revision?</a:t>
            </a:r>
          </a:p>
          <a:p>
            <a:endParaRPr lang="en-GB" sz="969" b="1" u="sng" dirty="0">
              <a:latin typeface="Century Gothic"/>
            </a:endParaRPr>
          </a:p>
          <a:p>
            <a:pPr marL="228600" indent="-228600">
              <a:buAutoNum type="arabicParenR"/>
            </a:pPr>
            <a:r>
              <a:rPr lang="en-GB" sz="950" u="sng" dirty="0">
                <a:latin typeface="Century Gothic"/>
              </a:rPr>
              <a:t>Your exercise books contain all the information to help you revise</a:t>
            </a:r>
          </a:p>
          <a:p>
            <a:pPr marL="228600" indent="-228600">
              <a:buAutoNum type="arabicParenR"/>
            </a:pPr>
            <a:r>
              <a:rPr lang="en-GB" sz="950" u="sng" dirty="0">
                <a:latin typeface="Century Gothic"/>
              </a:rPr>
              <a:t>Your class team</a:t>
            </a:r>
          </a:p>
          <a:p>
            <a:pPr marL="228600" indent="-228600">
              <a:buAutoNum type="arabicParenR"/>
            </a:pPr>
            <a:r>
              <a:rPr lang="en-GB" sz="950" u="sng" dirty="0">
                <a:latin typeface="Century Gothic"/>
              </a:rPr>
              <a:t>BBC Bitesize</a:t>
            </a:r>
          </a:p>
        </p:txBody>
      </p:sp>
      <p:sp>
        <p:nvSpPr>
          <p:cNvPr id="2" name="TextBox 1">
            <a:extLst>
              <a:ext uri="{FF2B5EF4-FFF2-40B4-BE49-F238E27FC236}">
                <a16:creationId xmlns:a16="http://schemas.microsoft.com/office/drawing/2014/main" id="{B2974940-2B42-E3CF-062F-06BD20DDA52C}"/>
              </a:ext>
            </a:extLst>
          </p:cNvPr>
          <p:cNvSpPr txBox="1"/>
          <p:nvPr/>
        </p:nvSpPr>
        <p:spPr>
          <a:xfrm>
            <a:off x="4220391" y="713011"/>
            <a:ext cx="1418457" cy="6035813"/>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3305" tIns="31652" rIns="63305" bIns="31652" numCol="1" spcCol="0" rtlCol="0" fromWordArt="0" anchor="t" anchorCtr="0" forceAA="0" compatLnSpc="1">
            <a:prstTxWarp prst="textNoShape">
              <a:avLst/>
            </a:prstTxWarp>
            <a:spAutoFit/>
          </a:bodyPr>
          <a:lstStyle/>
          <a:p>
            <a:r>
              <a:rPr lang="en-US" sz="1000" b="1" dirty="0">
                <a:latin typeface="Century Gothic"/>
              </a:rPr>
              <a:t>Must know </a:t>
            </a:r>
            <a:r>
              <a:rPr lang="en-US" sz="1000" dirty="0">
                <a:latin typeface="Century Gothic"/>
              </a:rPr>
              <a:t>Key words:</a:t>
            </a:r>
          </a:p>
          <a:p>
            <a:endParaRPr lang="en-US" sz="1000" dirty="0">
              <a:latin typeface="Century Gothic"/>
            </a:endParaRPr>
          </a:p>
          <a:p>
            <a:pPr>
              <a:lnSpc>
                <a:spcPct val="150000"/>
              </a:lnSpc>
            </a:pPr>
            <a:r>
              <a:rPr lang="en-US" sz="1000" b="1" dirty="0">
                <a:latin typeface="Century Gothic"/>
              </a:rPr>
              <a:t>Atmosphere</a:t>
            </a:r>
          </a:p>
          <a:p>
            <a:pPr>
              <a:lnSpc>
                <a:spcPct val="150000"/>
              </a:lnSpc>
            </a:pPr>
            <a:r>
              <a:rPr lang="en-US" sz="1000" b="1" dirty="0">
                <a:latin typeface="Century Gothic"/>
              </a:rPr>
              <a:t>Capital city</a:t>
            </a:r>
          </a:p>
          <a:p>
            <a:pPr>
              <a:lnSpc>
                <a:spcPct val="150000"/>
              </a:lnSpc>
            </a:pPr>
            <a:r>
              <a:rPr lang="en-US" sz="1000" b="1" dirty="0">
                <a:latin typeface="Century Gothic"/>
              </a:rPr>
              <a:t>Communications</a:t>
            </a:r>
          </a:p>
          <a:p>
            <a:pPr>
              <a:lnSpc>
                <a:spcPct val="150000"/>
              </a:lnSpc>
            </a:pPr>
            <a:r>
              <a:rPr lang="en-US" sz="1000" b="1" dirty="0">
                <a:latin typeface="Century Gothic"/>
              </a:rPr>
              <a:t>Continent</a:t>
            </a:r>
          </a:p>
          <a:p>
            <a:pPr>
              <a:lnSpc>
                <a:spcPct val="150000"/>
              </a:lnSpc>
            </a:pPr>
            <a:r>
              <a:rPr lang="en-US" sz="1000" b="1" dirty="0">
                <a:latin typeface="Century Gothic"/>
              </a:rPr>
              <a:t>Country</a:t>
            </a:r>
          </a:p>
          <a:p>
            <a:pPr>
              <a:lnSpc>
                <a:spcPct val="150000"/>
              </a:lnSpc>
            </a:pPr>
            <a:r>
              <a:rPr lang="en-US" sz="1000" b="1" dirty="0">
                <a:latin typeface="Century Gothic"/>
              </a:rPr>
              <a:t>Economic</a:t>
            </a:r>
          </a:p>
          <a:p>
            <a:pPr>
              <a:lnSpc>
                <a:spcPct val="150000"/>
              </a:lnSpc>
            </a:pPr>
            <a:r>
              <a:rPr lang="en-US" sz="1000" b="1" dirty="0">
                <a:latin typeface="Century Gothic"/>
              </a:rPr>
              <a:t>Ecosystems</a:t>
            </a:r>
          </a:p>
          <a:p>
            <a:pPr>
              <a:lnSpc>
                <a:spcPct val="150000"/>
              </a:lnSpc>
            </a:pPr>
            <a:r>
              <a:rPr lang="en-US" sz="1000" b="1" dirty="0">
                <a:latin typeface="Century Gothic"/>
              </a:rPr>
              <a:t>Environmental</a:t>
            </a:r>
          </a:p>
          <a:p>
            <a:pPr>
              <a:lnSpc>
                <a:spcPct val="150000"/>
              </a:lnSpc>
            </a:pPr>
            <a:r>
              <a:rPr lang="en-US" sz="1000" b="1" dirty="0">
                <a:latin typeface="Century Gothic"/>
              </a:rPr>
              <a:t>Europe</a:t>
            </a:r>
          </a:p>
          <a:p>
            <a:pPr>
              <a:lnSpc>
                <a:spcPct val="150000"/>
              </a:lnSpc>
            </a:pPr>
            <a:r>
              <a:rPr lang="en-US" sz="1000" b="1" dirty="0">
                <a:latin typeface="Century Gothic"/>
              </a:rPr>
              <a:t>European Union</a:t>
            </a:r>
            <a:br>
              <a:rPr lang="en-US" sz="1000" b="1" dirty="0">
                <a:latin typeface="Century Gothic"/>
              </a:rPr>
            </a:br>
            <a:r>
              <a:rPr lang="en-US" sz="1000" b="1" dirty="0">
                <a:latin typeface="Century Gothic"/>
              </a:rPr>
              <a:t>Geographer</a:t>
            </a:r>
          </a:p>
          <a:p>
            <a:pPr>
              <a:lnSpc>
                <a:spcPct val="150000"/>
              </a:lnSpc>
            </a:pPr>
            <a:r>
              <a:rPr lang="en-US" sz="1000" b="1" dirty="0">
                <a:latin typeface="Century Gothic"/>
              </a:rPr>
              <a:t>Geography</a:t>
            </a:r>
          </a:p>
          <a:p>
            <a:pPr>
              <a:lnSpc>
                <a:spcPct val="150000"/>
              </a:lnSpc>
            </a:pPr>
            <a:r>
              <a:rPr lang="en-US" sz="1000" b="1" dirty="0">
                <a:latin typeface="Century Gothic"/>
              </a:rPr>
              <a:t>Human Geography</a:t>
            </a:r>
          </a:p>
          <a:p>
            <a:pPr>
              <a:lnSpc>
                <a:spcPct val="150000"/>
              </a:lnSpc>
            </a:pPr>
            <a:r>
              <a:rPr lang="en-US" sz="1000" b="1" dirty="0">
                <a:latin typeface="Century Gothic"/>
              </a:rPr>
              <a:t>Landforms</a:t>
            </a:r>
          </a:p>
          <a:p>
            <a:pPr>
              <a:lnSpc>
                <a:spcPct val="150000"/>
              </a:lnSpc>
            </a:pPr>
            <a:r>
              <a:rPr lang="en-US" sz="1000" b="1" dirty="0">
                <a:latin typeface="Century Gothic"/>
              </a:rPr>
              <a:t>Natural Hazard</a:t>
            </a:r>
          </a:p>
          <a:p>
            <a:pPr>
              <a:lnSpc>
                <a:spcPct val="150000"/>
              </a:lnSpc>
            </a:pPr>
            <a:r>
              <a:rPr lang="en-US" sz="1000" b="1" dirty="0">
                <a:latin typeface="Century Gothic"/>
              </a:rPr>
              <a:t>North East UK</a:t>
            </a:r>
          </a:p>
          <a:p>
            <a:pPr>
              <a:lnSpc>
                <a:spcPct val="150000"/>
              </a:lnSpc>
            </a:pPr>
            <a:r>
              <a:rPr lang="en-US" sz="1000" b="1" dirty="0">
                <a:latin typeface="Century Gothic"/>
              </a:rPr>
              <a:t>Physical Geography</a:t>
            </a:r>
          </a:p>
          <a:p>
            <a:pPr>
              <a:lnSpc>
                <a:spcPct val="150000"/>
              </a:lnSpc>
            </a:pPr>
            <a:r>
              <a:rPr lang="en-US" sz="1000" b="1" dirty="0">
                <a:latin typeface="Century Gothic"/>
              </a:rPr>
              <a:t>Population</a:t>
            </a:r>
          </a:p>
          <a:p>
            <a:pPr>
              <a:lnSpc>
                <a:spcPct val="150000"/>
              </a:lnSpc>
            </a:pPr>
            <a:r>
              <a:rPr lang="en-US" sz="1000" b="1" dirty="0">
                <a:latin typeface="Century Gothic"/>
              </a:rPr>
              <a:t>Quality of Life</a:t>
            </a:r>
          </a:p>
          <a:p>
            <a:pPr>
              <a:lnSpc>
                <a:spcPct val="150000"/>
              </a:lnSpc>
            </a:pPr>
            <a:r>
              <a:rPr lang="en-US" sz="1000" b="1" dirty="0">
                <a:latin typeface="Century Gothic"/>
              </a:rPr>
              <a:t>Recycling</a:t>
            </a:r>
          </a:p>
          <a:p>
            <a:pPr>
              <a:lnSpc>
                <a:spcPct val="150000"/>
              </a:lnSpc>
            </a:pPr>
            <a:r>
              <a:rPr lang="en-US" sz="1000" b="1" dirty="0">
                <a:latin typeface="Century Gothic"/>
              </a:rPr>
              <a:t>Settlement</a:t>
            </a:r>
          </a:p>
          <a:p>
            <a:pPr>
              <a:lnSpc>
                <a:spcPct val="150000"/>
              </a:lnSpc>
            </a:pPr>
            <a:r>
              <a:rPr lang="en-US" sz="1000" b="1" dirty="0">
                <a:latin typeface="Century Gothic"/>
              </a:rPr>
              <a:t>Social</a:t>
            </a:r>
          </a:p>
          <a:p>
            <a:pPr>
              <a:lnSpc>
                <a:spcPct val="150000"/>
              </a:lnSpc>
            </a:pPr>
            <a:r>
              <a:rPr lang="en-US" sz="1000" b="1" dirty="0">
                <a:latin typeface="Century Gothic"/>
              </a:rPr>
              <a:t>United Kingdom</a:t>
            </a:r>
          </a:p>
          <a:p>
            <a:pPr>
              <a:lnSpc>
                <a:spcPct val="150000"/>
              </a:lnSpc>
            </a:pPr>
            <a:endParaRPr lang="en-US" sz="1000" b="1" dirty="0">
              <a:latin typeface="Century Gothic"/>
            </a:endParaRPr>
          </a:p>
        </p:txBody>
      </p:sp>
      <p:sp>
        <p:nvSpPr>
          <p:cNvPr id="10" name="TextBox 9">
            <a:extLst>
              <a:ext uri="{FF2B5EF4-FFF2-40B4-BE49-F238E27FC236}">
                <a16:creationId xmlns:a16="http://schemas.microsoft.com/office/drawing/2014/main" id="{7CC7E750-9B0A-5BC9-C65A-3E08E9F3731C}"/>
              </a:ext>
            </a:extLst>
          </p:cNvPr>
          <p:cNvSpPr txBox="1"/>
          <p:nvPr/>
        </p:nvSpPr>
        <p:spPr>
          <a:xfrm>
            <a:off x="6095417" y="538543"/>
            <a:ext cx="5704513" cy="1785104"/>
          </a:xfrm>
          <a:prstGeom prst="rect">
            <a:avLst/>
          </a:prstGeom>
          <a:noFill/>
          <a:ln w="19050">
            <a:solidFill>
              <a:schemeClr val="tx1"/>
            </a:solidFill>
          </a:ln>
        </p:spPr>
        <p:txBody>
          <a:bodyPr wrap="square" lIns="91440" tIns="45720" rIns="91440" bIns="45720" rtlCol="0" anchor="t">
            <a:spAutoFit/>
          </a:bodyPr>
          <a:lstStyle/>
          <a:p>
            <a:r>
              <a:rPr lang="en-GB" sz="1000" b="1" u="sng" dirty="0">
                <a:latin typeface="Century Gothic"/>
              </a:rPr>
              <a:t>Question types and guidance:</a:t>
            </a:r>
            <a:endParaRPr lang="en-GB" sz="1000" b="1" u="sng" dirty="0">
              <a:latin typeface="Century Gothic" panose="020B0502020202020204" pitchFamily="34" charset="0"/>
            </a:endParaRPr>
          </a:p>
          <a:p>
            <a:endParaRPr lang="en-GB" sz="1200" b="1" dirty="0">
              <a:latin typeface="Century Gothic"/>
              <a:ea typeface="+mn-lt"/>
              <a:cs typeface="+mn-lt"/>
            </a:endParaRPr>
          </a:p>
          <a:p>
            <a:r>
              <a:rPr lang="en-GB" sz="1100" b="1" dirty="0">
                <a:latin typeface="Century Gothic"/>
                <a:ea typeface="+mn-lt"/>
                <a:cs typeface="+mn-lt"/>
              </a:rPr>
              <a:t>Describe - </a:t>
            </a:r>
            <a:r>
              <a:rPr lang="en-GB" sz="1100" dirty="0">
                <a:latin typeface="Century Gothic"/>
                <a:ea typeface="+mn-lt"/>
                <a:cs typeface="+mn-lt"/>
              </a:rPr>
              <a:t>set out main purpose (say what you see)</a:t>
            </a:r>
            <a:endParaRPr lang="en-US" sz="1100" dirty="0">
              <a:latin typeface="Century Gothic"/>
              <a:ea typeface="+mn-lt"/>
              <a:cs typeface="+mn-lt"/>
            </a:endParaRPr>
          </a:p>
          <a:p>
            <a:r>
              <a:rPr lang="en-GB" sz="1100" b="1" dirty="0">
                <a:latin typeface="Century Gothic"/>
                <a:ea typeface="+mn-lt"/>
                <a:cs typeface="+mn-lt"/>
              </a:rPr>
              <a:t>Discuss - </a:t>
            </a:r>
            <a:r>
              <a:rPr lang="en-GB" sz="1100" dirty="0">
                <a:latin typeface="Century Gothic"/>
                <a:ea typeface="+mn-lt"/>
                <a:cs typeface="+mn-lt"/>
              </a:rPr>
              <a:t>consider the positives and negatives of a scheme and come to a decision</a:t>
            </a:r>
            <a:endParaRPr lang="en-GB" sz="1600" dirty="0">
              <a:latin typeface="Century Gothic"/>
            </a:endParaRPr>
          </a:p>
          <a:p>
            <a:r>
              <a:rPr lang="en-GB" sz="1100" b="1" dirty="0">
                <a:latin typeface="Century Gothic"/>
                <a:ea typeface="+mn-lt"/>
                <a:cs typeface="+mn-lt"/>
              </a:rPr>
              <a:t>Explain - </a:t>
            </a:r>
            <a:r>
              <a:rPr lang="en-GB" sz="1100" dirty="0">
                <a:latin typeface="Century Gothic"/>
                <a:ea typeface="+mn-lt"/>
                <a:cs typeface="+mn-lt"/>
              </a:rPr>
              <a:t>give reasons for your answer (Say why)</a:t>
            </a:r>
            <a:endParaRPr lang="en-GB" sz="1600" dirty="0">
              <a:latin typeface="Century Gothic"/>
            </a:endParaRPr>
          </a:p>
          <a:p>
            <a:r>
              <a:rPr lang="en-GB" sz="1100" b="1" u="sng" dirty="0">
                <a:latin typeface="Century Gothic"/>
              </a:rPr>
              <a:t>Identify</a:t>
            </a:r>
            <a:r>
              <a:rPr lang="en-GB" sz="1100" u="sng" dirty="0">
                <a:latin typeface="Century Gothic"/>
              </a:rPr>
              <a:t> -</a:t>
            </a:r>
            <a:r>
              <a:rPr lang="en-GB" sz="1100" dirty="0">
                <a:latin typeface="Century Gothic"/>
              </a:rPr>
              <a:t> indicate the main key idea</a:t>
            </a:r>
            <a:endParaRPr lang="en-GB" sz="1100" b="1" u="sng" dirty="0">
              <a:latin typeface="Century Gothic" panose="020B0502020202020204" pitchFamily="34" charset="0"/>
            </a:endParaRPr>
          </a:p>
          <a:p>
            <a:r>
              <a:rPr lang="en-GB" sz="1100" b="1" u="sng" dirty="0">
                <a:latin typeface="Century Gothic"/>
              </a:rPr>
              <a:t>Label</a:t>
            </a:r>
            <a:r>
              <a:rPr lang="en-GB" sz="1100" u="sng" dirty="0">
                <a:latin typeface="Century Gothic"/>
              </a:rPr>
              <a:t> -  </a:t>
            </a:r>
            <a:r>
              <a:rPr lang="en-GB" sz="1100" dirty="0">
                <a:latin typeface="Century Gothic"/>
              </a:rPr>
              <a:t>draw arrows to the key point (your arrow much touch the point)</a:t>
            </a:r>
            <a:endParaRPr lang="en-GB" sz="1100" b="1" dirty="0">
              <a:latin typeface="Century Gothic"/>
            </a:endParaRPr>
          </a:p>
          <a:p>
            <a:r>
              <a:rPr lang="en-GB" sz="1100" b="1" u="sng" dirty="0">
                <a:latin typeface="Century Gothic"/>
              </a:rPr>
              <a:t>Use examples</a:t>
            </a:r>
            <a:r>
              <a:rPr lang="en-GB" sz="1100" dirty="0">
                <a:latin typeface="Century Gothic"/>
              </a:rPr>
              <a:t> – give specific facts and figures about an issue (e.g. human and physical geography of Teesside)</a:t>
            </a:r>
            <a:endParaRPr lang="en-GB" sz="1100" b="1" u="sng" dirty="0">
              <a:latin typeface="Century Gothic" panose="020B0502020202020204" pitchFamily="34" charset="0"/>
            </a:endParaRPr>
          </a:p>
        </p:txBody>
      </p:sp>
      <p:sp>
        <p:nvSpPr>
          <p:cNvPr id="12" name="TextBox 11">
            <a:extLst>
              <a:ext uri="{FF2B5EF4-FFF2-40B4-BE49-F238E27FC236}">
                <a16:creationId xmlns:a16="http://schemas.microsoft.com/office/drawing/2014/main" id="{16C6A8C8-9E19-2DA0-28B8-B88EE33D5ECD}"/>
              </a:ext>
            </a:extLst>
          </p:cNvPr>
          <p:cNvSpPr txBox="1"/>
          <p:nvPr/>
        </p:nvSpPr>
        <p:spPr>
          <a:xfrm>
            <a:off x="6105652" y="2423540"/>
            <a:ext cx="5704513" cy="4216539"/>
          </a:xfrm>
          <a:prstGeom prst="rect">
            <a:avLst/>
          </a:prstGeom>
          <a:noFill/>
          <a:ln w="19050">
            <a:solidFill>
              <a:schemeClr val="tx1"/>
            </a:solidFill>
          </a:ln>
        </p:spPr>
        <p:txBody>
          <a:bodyPr wrap="square" lIns="91440" tIns="45720" rIns="91440" bIns="45720" rtlCol="0" anchor="t">
            <a:spAutoFit/>
          </a:bodyPr>
          <a:lstStyle/>
          <a:p>
            <a:r>
              <a:rPr lang="en-GB" sz="1100" b="1" u="sng" dirty="0">
                <a:latin typeface="Century Gothic"/>
              </a:rPr>
              <a:t>Assessment Examples:</a:t>
            </a:r>
          </a:p>
          <a:p>
            <a:endParaRPr lang="en-GB" sz="1100" b="1" u="sng" dirty="0">
              <a:latin typeface="Century Gothic"/>
            </a:endParaRPr>
          </a:p>
          <a:p>
            <a:r>
              <a:rPr lang="en-GB" sz="1100" b="1" u="sng" dirty="0">
                <a:latin typeface="Century Gothic"/>
              </a:rPr>
              <a:t>Explain the Human and Physical geography found in the image</a:t>
            </a:r>
            <a:endParaRPr lang="en-GB" sz="1200" b="1" u="sng" dirty="0">
              <a:latin typeface="Century Gothic" panose="020B0502020202020204" pitchFamily="34" charset="0"/>
            </a:endParaRPr>
          </a:p>
          <a:p>
            <a:endParaRPr lang="en-GB" sz="1100" i="1" dirty="0">
              <a:latin typeface="Century Gothic" panose="020B0502020202020204" pitchFamily="34" charset="0"/>
            </a:endParaRPr>
          </a:p>
          <a:p>
            <a:r>
              <a:rPr lang="en-GB" sz="1100" i="1" dirty="0">
                <a:latin typeface="Century Gothic" panose="020B0502020202020204" pitchFamily="34" charset="0"/>
              </a:rPr>
              <a:t>This photograph showcases a picturesque view of a town nestled within a natural landscape, which contains both human and physical features.  The image shows a town with a network of streets, buildings, and homes. These human settlements are arranged along the lower part of the image, with the houses and infrastructure clearly visible. This is likely a residential area, with the town spreading across a relatively small section of the landscape.  The roads are visible, weaving through the town and connecting various areas, indicating communication through transport.  In the background, there are rolling hills and steep mountain ranges, indicating the physical geography of the area. The mountains are covered with grass and trees, showing natural features that are characteristic of the Lake District region in the UK, where this photo could have been taken.  There is a body of water in the middle ground, likely a lake, which reflects the surrounding landscape. This feature adds to the scenic beauty and shows how</a:t>
            </a:r>
          </a:p>
          <a:p>
            <a:r>
              <a:rPr lang="en-GB" sz="1100" i="1" dirty="0">
                <a:latin typeface="Century Gothic" panose="020B0502020202020204" pitchFamily="34" charset="0"/>
              </a:rPr>
              <a:t> natural elements blend with human settlements.</a:t>
            </a:r>
          </a:p>
          <a:p>
            <a:endParaRPr lang="en-GB" sz="1400" b="1" u="sng" dirty="0">
              <a:latin typeface="Century Gothic" panose="020B0502020202020204" pitchFamily="34" charset="0"/>
            </a:endParaRPr>
          </a:p>
          <a:p>
            <a:endParaRPr lang="en-GB" sz="1400" b="1" u="sng" dirty="0">
              <a:latin typeface="Century Gothic" panose="020B0502020202020204" pitchFamily="34" charset="0"/>
            </a:endParaRPr>
          </a:p>
          <a:p>
            <a:endParaRPr lang="en-GB" sz="1400" b="1" u="sng" dirty="0">
              <a:latin typeface="Century Gothic" panose="020B0502020202020204" pitchFamily="34" charset="0"/>
            </a:endParaRPr>
          </a:p>
          <a:p>
            <a:endParaRPr lang="en-GB" sz="1400" b="1" u="sng" dirty="0">
              <a:latin typeface="Century Gothic" panose="020B0502020202020204" pitchFamily="34" charset="0"/>
            </a:endParaRPr>
          </a:p>
          <a:p>
            <a:endParaRPr lang="en-GB" sz="1400" b="1" u="sng" dirty="0">
              <a:latin typeface="Century Gothic" panose="020B0502020202020204" pitchFamily="34" charset="0"/>
            </a:endParaRPr>
          </a:p>
        </p:txBody>
      </p:sp>
      <p:pic>
        <p:nvPicPr>
          <p:cNvPr id="1026" name="Picture 2" descr="St Michael’s Catholic Academy">
            <a:extLst>
              <a:ext uri="{FF2B5EF4-FFF2-40B4-BE49-F238E27FC236}">
                <a16:creationId xmlns:a16="http://schemas.microsoft.com/office/drawing/2014/main" id="{F7C49CCE-429E-1801-8B36-DB160314ADB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3566" b="46532"/>
          <a:stretch/>
        </p:blipFill>
        <p:spPr bwMode="auto">
          <a:xfrm>
            <a:off x="11052481" y="48051"/>
            <a:ext cx="1139519" cy="41945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e 2">
            <a:extLst>
              <a:ext uri="{FF2B5EF4-FFF2-40B4-BE49-F238E27FC236}">
                <a16:creationId xmlns:a16="http://schemas.microsoft.com/office/drawing/2014/main" id="{B33A51D1-5210-7F46-06E5-D3038461A871}"/>
              </a:ext>
            </a:extLst>
          </p:cNvPr>
          <p:cNvGraphicFramePr>
            <a:graphicFrameLocks noGrp="1"/>
          </p:cNvGraphicFramePr>
          <p:nvPr>
            <p:extLst>
              <p:ext uri="{D42A27DB-BD31-4B8C-83A1-F6EECF244321}">
                <p14:modId xmlns:p14="http://schemas.microsoft.com/office/powerpoint/2010/main" val="3035278652"/>
              </p:ext>
            </p:extLst>
          </p:nvPr>
        </p:nvGraphicFramePr>
        <p:xfrm>
          <a:off x="155015" y="1924935"/>
          <a:ext cx="3946786" cy="2185851"/>
        </p:xfrm>
        <a:graphic>
          <a:graphicData uri="http://schemas.openxmlformats.org/drawingml/2006/table">
            <a:tbl>
              <a:tblPr firstRow="1" bandRow="1">
                <a:tableStyleId>{5940675A-B579-460E-94D1-54222C63F5DA}</a:tableStyleId>
              </a:tblPr>
              <a:tblGrid>
                <a:gridCol w="2083652">
                  <a:extLst>
                    <a:ext uri="{9D8B030D-6E8A-4147-A177-3AD203B41FA5}">
                      <a16:colId xmlns:a16="http://schemas.microsoft.com/office/drawing/2014/main" val="2341848326"/>
                    </a:ext>
                  </a:extLst>
                </a:gridCol>
                <a:gridCol w="1863134">
                  <a:extLst>
                    <a:ext uri="{9D8B030D-6E8A-4147-A177-3AD203B41FA5}">
                      <a16:colId xmlns:a16="http://schemas.microsoft.com/office/drawing/2014/main" val="3971677400"/>
                    </a:ext>
                  </a:extLst>
                </a:gridCol>
              </a:tblGrid>
              <a:tr h="418011">
                <a:tc>
                  <a:txBody>
                    <a:bodyPr/>
                    <a:lstStyle/>
                    <a:p>
                      <a:pPr algn="ctr"/>
                      <a:r>
                        <a:rPr lang="en-US" sz="1100" b="1" dirty="0">
                          <a:latin typeface="Century Gothic"/>
                        </a:rPr>
                        <a:t>Introducing Geography</a:t>
                      </a:r>
                    </a:p>
                  </a:txBody>
                  <a:tcPr/>
                </a:tc>
                <a:tc>
                  <a:txBody>
                    <a:bodyPr/>
                    <a:lstStyle/>
                    <a:p>
                      <a:pPr algn="ctr"/>
                      <a:r>
                        <a:rPr lang="en-US" sz="1100" b="1" dirty="0">
                          <a:latin typeface="Century Gothic"/>
                        </a:rPr>
                        <a:t>Where in the World</a:t>
                      </a:r>
                    </a:p>
                  </a:txBody>
                  <a:tcPr/>
                </a:tc>
                <a:extLst>
                  <a:ext uri="{0D108BD9-81ED-4DB2-BD59-A6C34878D82A}">
                    <a16:rowId xmlns:a16="http://schemas.microsoft.com/office/drawing/2014/main" val="451103786"/>
                  </a:ext>
                </a:extLst>
              </a:tr>
              <a:tr h="426719">
                <a:tc>
                  <a:txBody>
                    <a:bodyPr/>
                    <a:lstStyle/>
                    <a:p>
                      <a:pPr marL="0" indent="0">
                        <a:buNone/>
                      </a:pPr>
                      <a:r>
                        <a:rPr lang="en-US" sz="1100" dirty="0">
                          <a:latin typeface="Century Gothic"/>
                        </a:rPr>
                        <a:t>1) What is physical geography</a:t>
                      </a:r>
                    </a:p>
                    <a:p>
                      <a:pPr marL="0" lvl="0" indent="0">
                        <a:buNone/>
                      </a:pPr>
                      <a:r>
                        <a:rPr lang="en-US" sz="1100" dirty="0">
                          <a:latin typeface="Century Gothic"/>
                        </a:rPr>
                        <a:t>2) What is human geography</a:t>
                      </a:r>
                    </a:p>
                    <a:p>
                      <a:pPr marL="0" lvl="0" indent="0">
                        <a:buNone/>
                      </a:pPr>
                      <a:r>
                        <a:rPr lang="en-US" sz="1100" dirty="0">
                          <a:latin typeface="Century Gothic"/>
                        </a:rPr>
                        <a:t>3) Environmental geography  problems and solutions</a:t>
                      </a:r>
                    </a:p>
                    <a:p>
                      <a:pPr marL="0" lvl="0" indent="0">
                        <a:buNone/>
                      </a:pPr>
                      <a:r>
                        <a:rPr lang="en-US" sz="1100" dirty="0">
                          <a:latin typeface="Century Gothic"/>
                        </a:rPr>
                        <a:t>4) what makes a good  geographer</a:t>
                      </a:r>
                    </a:p>
                  </a:txBody>
                  <a:tcPr/>
                </a:tc>
                <a:tc>
                  <a:txBody>
                    <a:bodyPr/>
                    <a:lstStyle/>
                    <a:p>
                      <a:pPr marL="0" lvl="0" indent="0">
                        <a:buNone/>
                      </a:pPr>
                      <a:r>
                        <a:rPr lang="en-US" sz="1100" dirty="0">
                          <a:latin typeface="Century Gothic"/>
                        </a:rPr>
                        <a:t>1) 7 continents of the world</a:t>
                      </a:r>
                    </a:p>
                    <a:p>
                      <a:pPr marL="0" lvl="0" indent="0">
                        <a:buNone/>
                      </a:pPr>
                      <a:r>
                        <a:rPr lang="en-US" sz="1100" dirty="0">
                          <a:latin typeface="Century Gothic"/>
                        </a:rPr>
                        <a:t>2) Countries and their capital cities</a:t>
                      </a:r>
                    </a:p>
                    <a:p>
                      <a:pPr marL="0" lvl="0" indent="0">
                        <a:buNone/>
                      </a:pPr>
                      <a:r>
                        <a:rPr lang="en-US" sz="1100" dirty="0">
                          <a:latin typeface="Century Gothic"/>
                        </a:rPr>
                        <a:t>3) Europe (the continent)</a:t>
                      </a:r>
                    </a:p>
                    <a:p>
                      <a:pPr marL="0" lvl="0" indent="0">
                        <a:buNone/>
                      </a:pPr>
                      <a:r>
                        <a:rPr lang="en-US" sz="1100" dirty="0">
                          <a:latin typeface="Century Gothic"/>
                        </a:rPr>
                        <a:t>4) The  European Union</a:t>
                      </a:r>
                    </a:p>
                    <a:p>
                      <a:pPr marL="0" lvl="0" indent="0">
                        <a:buNone/>
                      </a:pPr>
                      <a:r>
                        <a:rPr lang="en-US" sz="1100" dirty="0">
                          <a:latin typeface="Century Gothic"/>
                        </a:rPr>
                        <a:t>5) The United Kingdom</a:t>
                      </a:r>
                    </a:p>
                    <a:p>
                      <a:pPr marL="0" lvl="0" indent="0">
                        <a:buNone/>
                      </a:pPr>
                      <a:r>
                        <a:rPr lang="en-US" sz="1100" dirty="0">
                          <a:latin typeface="Century Gothic"/>
                        </a:rPr>
                        <a:t>6) The North East UK</a:t>
                      </a:r>
                    </a:p>
                    <a:p>
                      <a:pPr marL="0" lvl="0" indent="0">
                        <a:buNone/>
                      </a:pPr>
                      <a:r>
                        <a:rPr lang="en-US" sz="1100" dirty="0">
                          <a:latin typeface="Century Gothic"/>
                        </a:rPr>
                        <a:t>7) Our local area</a:t>
                      </a:r>
                    </a:p>
                  </a:txBody>
                  <a:tcPr/>
                </a:tc>
                <a:extLst>
                  <a:ext uri="{0D108BD9-81ED-4DB2-BD59-A6C34878D82A}">
                    <a16:rowId xmlns:a16="http://schemas.microsoft.com/office/drawing/2014/main" val="3407153045"/>
                  </a:ext>
                </a:extLst>
              </a:tr>
            </a:tbl>
          </a:graphicData>
        </a:graphic>
      </p:graphicFrame>
      <p:pic>
        <p:nvPicPr>
          <p:cNvPr id="9" name="Picture 2" descr="Lake District Walking Holidays | Walks in the Lake District | Exodus">
            <a:extLst>
              <a:ext uri="{FF2B5EF4-FFF2-40B4-BE49-F238E27FC236}">
                <a16:creationId xmlns:a16="http://schemas.microsoft.com/office/drawing/2014/main" id="{7E6D9594-14F7-4888-B9E2-63E470D77EF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97305" y="5316457"/>
            <a:ext cx="2055391" cy="15415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3652043"/>
      </p:ext>
    </p:extLst>
  </p:cSld>
  <p:clrMapOvr>
    <a:masterClrMapping/>
  </p:clrMapOvr>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8767A80A46723489AD64B3E59FBFB44" ma:contentTypeVersion="14" ma:contentTypeDescription="Create a new document." ma:contentTypeScope="" ma:versionID="63cda006a8b3cb42081c8554ba181c62">
  <xsd:schema xmlns:xsd="http://www.w3.org/2001/XMLSchema" xmlns:xs="http://www.w3.org/2001/XMLSchema" xmlns:p="http://schemas.microsoft.com/office/2006/metadata/properties" xmlns:ns2="7d6f8178-f21d-440e-bae6-9186c126f1ba" xmlns:ns3="fff680cc-455a-4a14-ab0b-b7a7cac6390f" targetNamespace="http://schemas.microsoft.com/office/2006/metadata/properties" ma:root="true" ma:fieldsID="7402f99742953497ad4da80587f28074" ns2:_="" ns3:_="">
    <xsd:import namespace="7d6f8178-f21d-440e-bae6-9186c126f1ba"/>
    <xsd:import namespace="fff680cc-455a-4a14-ab0b-b7a7cac6390f"/>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3:SharedWithUsers" minOccurs="0"/>
                <xsd:element ref="ns3:SharedWithDetails" minOccurs="0"/>
                <xsd:element ref="ns2:MediaServiceSearchPropertie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6f8178-f21d-440e-bae6-9186c126f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71c919f5-f631-4f93-bec3-e00ef083d9f8"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ff680cc-455a-4a14-ab0b-b7a7cac6390f"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e89ede0f-57cc-46f0-8067-bca1fc661ac5}" ma:internalName="TaxCatchAll" ma:showField="CatchAllData" ma:web="fff680cc-455a-4a14-ab0b-b7a7cac6390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fff680cc-455a-4a14-ab0b-b7a7cac6390f" xsi:nil="true"/>
    <lcf76f155ced4ddcb4097134ff3c332f xmlns="7d6f8178-f21d-440e-bae6-9186c126f1b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D467106-5EA1-46A0-B2B4-A004CDAE74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d6f8178-f21d-440e-bae6-9186c126f1ba"/>
    <ds:schemaRef ds:uri="fff680cc-455a-4a14-ab0b-b7a7cac6390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2C7B0DF-68CB-4715-B2EB-5473C34BF33E}">
  <ds:schemaRefs>
    <ds:schemaRef ds:uri="http://schemas.microsoft.com/sharepoint/v3/contenttype/forms"/>
  </ds:schemaRefs>
</ds:datastoreItem>
</file>

<file path=customXml/itemProps3.xml><?xml version="1.0" encoding="utf-8"?>
<ds:datastoreItem xmlns:ds="http://schemas.openxmlformats.org/officeDocument/2006/customXml" ds:itemID="{F0286BE5-7572-4903-BF1E-4C6DFC110C1F}">
  <ds:schemaRefs>
    <ds:schemaRef ds:uri="http://schemas.microsoft.com/office/2006/documentManagement/types"/>
    <ds:schemaRef ds:uri="http://purl.org/dc/terms/"/>
    <ds:schemaRef ds:uri="http://schemas.microsoft.com/office/2006/metadata/properties"/>
    <ds:schemaRef ds:uri="7d6f8178-f21d-440e-bae6-9186c126f1ba"/>
    <ds:schemaRef ds:uri="http://www.w3.org/XML/1998/namespace"/>
    <ds:schemaRef ds:uri="http://schemas.openxmlformats.org/package/2006/metadata/core-properties"/>
    <ds:schemaRef ds:uri="http://purl.org/dc/elements/1.1/"/>
    <ds:schemaRef ds:uri="http://schemas.microsoft.com/office/infopath/2007/PartnerControls"/>
    <ds:schemaRef ds:uri="fff680cc-455a-4a14-ab0b-b7a7cac6390f"/>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Facet</Template>
  <TotalTime>5</TotalTime>
  <Words>551</Words>
  <Application>Microsoft Office PowerPoint</Application>
  <PresentationFormat>Widescreen</PresentationFormat>
  <Paragraphs>93</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Century Gothic</vt:lpstr>
      <vt:lpstr>Gill Sans MT</vt:lpstr>
      <vt:lpstr>Times New Roman</vt:lpstr>
      <vt:lpstr>Trebuchet MS</vt:lpstr>
      <vt:lpstr>Wingdings 3</vt:lpstr>
      <vt:lpstr>Facet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Vicky Fishburn</dc:creator>
  <cp:lastModifiedBy>Laura Featherstone</cp:lastModifiedBy>
  <cp:revision>275</cp:revision>
  <cp:lastPrinted>2024-05-13T09:32:35Z</cp:lastPrinted>
  <dcterms:created xsi:type="dcterms:W3CDTF">2024-05-13T09:19:08Z</dcterms:created>
  <dcterms:modified xsi:type="dcterms:W3CDTF">2025-07-10T11:27:23Z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0x010100E8767A80A46723489AD64B3E59FBFB44</vt:lpwstr>
  </property>
  <property fmtid="{D5CDD505-2E9C-101B-9397-08002B2CF9AE}" pid="3" name="MediaServiceImageTags">
    <vt:lpwstr/>
  </property>
</Properties>
</file>