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B8AF8-C22E-6168-39AE-05BC938ADD7E}" v="540" dt="2025-07-10T20:20:50.148"/>
    <p1510:client id="{3023ECB7-4392-5777-AFCA-0EBB2932952E}" v="5" dt="2025-07-11T08:30:28.035"/>
    <p1510:client id="{7A019C4E-C3B4-2244-9D13-7C147038C391}" v="1624" dt="2025-07-10T20:50:24.532"/>
    <p1510:client id="{8A48F8A6-AE85-CBD0-C488-06BFD75C5E16}" v="352" dt="2025-07-10T20:29:33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S::lfeatherstone@stmichaels.bhcet.org.uk::0872f404-e5c1-4fce-b2e6-17ae04f532c1" providerId="AD" clId="Web-{8A48F8A6-AE85-CBD0-C488-06BFD75C5E16}"/>
    <pc:docChg chg="modSld">
      <pc:chgData name="Laura Featherstone" userId="S::lfeatherstone@stmichaels.bhcet.org.uk::0872f404-e5c1-4fce-b2e6-17ae04f532c1" providerId="AD" clId="Web-{8A48F8A6-AE85-CBD0-C488-06BFD75C5E16}" dt="2025-07-10T20:29:23.225" v="219" actId="20577"/>
      <pc:docMkLst>
        <pc:docMk/>
      </pc:docMkLst>
      <pc:sldChg chg="modSp">
        <pc:chgData name="Laura Featherstone" userId="S::lfeatherstone@stmichaels.bhcet.org.uk::0872f404-e5c1-4fce-b2e6-17ae04f532c1" providerId="AD" clId="Web-{8A48F8A6-AE85-CBD0-C488-06BFD75C5E16}" dt="2025-07-10T20:29:23.225" v="219" actId="20577"/>
        <pc:sldMkLst>
          <pc:docMk/>
          <pc:sldMk cId="1993652043" sldId="257"/>
        </pc:sldMkLst>
        <pc:spChg chg="mod">
          <ac:chgData name="Laura Featherstone" userId="S::lfeatherstone@stmichaels.bhcet.org.uk::0872f404-e5c1-4fce-b2e6-17ae04f532c1" providerId="AD" clId="Web-{8A48F8A6-AE85-CBD0-C488-06BFD75C5E16}" dt="2025-07-10T20:29:07.912" v="215" actId="14100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S::lfeatherstone@stmichaels.bhcet.org.uk::0872f404-e5c1-4fce-b2e6-17ae04f532c1" providerId="AD" clId="Web-{8A48F8A6-AE85-CBD0-C488-06BFD75C5E16}" dt="2025-07-10T20:29:23.225" v="219" actId="20577"/>
          <ac:spMkLst>
            <pc:docMk/>
            <pc:sldMk cId="1993652043" sldId="257"/>
            <ac:spMk id="10" creationId="{7CC7E750-9B0A-5BC9-C65A-3E08E9F3731C}"/>
          </ac:spMkLst>
        </pc:spChg>
        <pc:spChg chg="mod ord">
          <ac:chgData name="Laura Featherstone" userId="S::lfeatherstone@stmichaels.bhcet.org.uk::0872f404-e5c1-4fce-b2e6-17ae04f532c1" providerId="AD" clId="Web-{8A48F8A6-AE85-CBD0-C488-06BFD75C5E16}" dt="2025-07-10T20:24:46.588" v="151" actId="1076"/>
          <ac:spMkLst>
            <pc:docMk/>
            <pc:sldMk cId="1993652043" sldId="257"/>
            <ac:spMk id="12" creationId="{16C6A8C8-9E19-2DA0-28B8-B88EE33D5ECD}"/>
          </ac:spMkLst>
        </pc:spChg>
        <pc:graphicFrameChg chg="ord">
          <ac:chgData name="Laura Featherstone" userId="S::lfeatherstone@stmichaels.bhcet.org.uk::0872f404-e5c1-4fce-b2e6-17ae04f532c1" providerId="AD" clId="Web-{8A48F8A6-AE85-CBD0-C488-06BFD75C5E16}" dt="2025-07-10T20:23:25.269" v="74"/>
          <ac:graphicFrameMkLst>
            <pc:docMk/>
            <pc:sldMk cId="1993652043" sldId="257"/>
            <ac:graphicFrameMk id="3" creationId="{B33A51D1-5210-7F46-06E5-D3038461A871}"/>
          </ac:graphicFrameMkLst>
        </pc:graphicFrameChg>
        <pc:picChg chg="ord">
          <ac:chgData name="Laura Featherstone" userId="S::lfeatherstone@stmichaels.bhcet.org.uk::0872f404-e5c1-4fce-b2e6-17ae04f532c1" providerId="AD" clId="Web-{8A48F8A6-AE85-CBD0-C488-06BFD75C5E16}" dt="2025-07-10T20:23:25.159" v="73"/>
          <ac:picMkLst>
            <pc:docMk/>
            <pc:sldMk cId="1993652043" sldId="257"/>
            <ac:picMk id="1026" creationId="{F7C49CCE-429E-1801-8B36-DB160314ADB1}"/>
          </ac:picMkLst>
        </pc:picChg>
      </pc:sldChg>
    </pc:docChg>
  </pc:docChgLst>
  <pc:docChgLst>
    <pc:chgData name="Laura Featherstone" userId="S::lfeatherstone@stmichaels.bhcet.org.uk::0872f404-e5c1-4fce-b2e6-17ae04f532c1" providerId="AD" clId="Web-{2E2B8AF8-C22E-6168-39AE-05BC938ADD7E}"/>
    <pc:docChg chg="modSld">
      <pc:chgData name="Laura Featherstone" userId="S::lfeatherstone@stmichaels.bhcet.org.uk::0872f404-e5c1-4fce-b2e6-17ae04f532c1" providerId="AD" clId="Web-{2E2B8AF8-C22E-6168-39AE-05BC938ADD7E}" dt="2025-07-10T20:20:50.148" v="291"/>
      <pc:docMkLst>
        <pc:docMk/>
      </pc:docMkLst>
      <pc:sldChg chg="modSp">
        <pc:chgData name="Laura Featherstone" userId="S::lfeatherstone@stmichaels.bhcet.org.uk::0872f404-e5c1-4fce-b2e6-17ae04f532c1" providerId="AD" clId="Web-{2E2B8AF8-C22E-6168-39AE-05BC938ADD7E}" dt="2025-07-10T20:20:50.148" v="291"/>
        <pc:sldMkLst>
          <pc:docMk/>
          <pc:sldMk cId="1993652043" sldId="257"/>
        </pc:sldMkLst>
        <pc:spChg chg="mod">
          <ac:chgData name="Laura Featherstone" userId="S::lfeatherstone@stmichaels.bhcet.org.uk::0872f404-e5c1-4fce-b2e6-17ae04f532c1" providerId="AD" clId="Web-{2E2B8AF8-C22E-6168-39AE-05BC938ADD7E}" dt="2025-07-10T20:17:37.297" v="199" actId="20577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S::lfeatherstone@stmichaels.bhcet.org.uk::0872f404-e5c1-4fce-b2e6-17ae04f532c1" providerId="AD" clId="Web-{2E2B8AF8-C22E-6168-39AE-05BC938ADD7E}" dt="2025-07-10T20:18:15.564" v="238" actId="20577"/>
          <ac:spMkLst>
            <pc:docMk/>
            <pc:sldMk cId="1993652043" sldId="257"/>
            <ac:spMk id="4" creationId="{A4A67B3B-5A47-13A5-DDAE-10EB2563F184}"/>
          </ac:spMkLst>
        </pc:spChg>
        <pc:spChg chg="mod">
          <ac:chgData name="Laura Featherstone" userId="S::lfeatherstone@stmichaels.bhcet.org.uk::0872f404-e5c1-4fce-b2e6-17ae04f532c1" providerId="AD" clId="Web-{2E2B8AF8-C22E-6168-39AE-05BC938ADD7E}" dt="2025-07-10T20:14:42.025" v="30" actId="20577"/>
          <ac:spMkLst>
            <pc:docMk/>
            <pc:sldMk cId="1993652043" sldId="257"/>
            <ac:spMk id="5" creationId="{7152BCB1-B134-AF9E-6B9E-8D590223E4D1}"/>
          </ac:spMkLst>
        </pc:spChg>
        <pc:spChg chg="mod">
          <ac:chgData name="Laura Featherstone" userId="S::lfeatherstone@stmichaels.bhcet.org.uk::0872f404-e5c1-4fce-b2e6-17ae04f532c1" providerId="AD" clId="Web-{2E2B8AF8-C22E-6168-39AE-05BC938ADD7E}" dt="2025-07-10T20:20:50.148" v="291"/>
          <ac:spMkLst>
            <pc:docMk/>
            <pc:sldMk cId="1993652043" sldId="257"/>
            <ac:spMk id="10" creationId="{7CC7E750-9B0A-5BC9-C65A-3E08E9F3731C}"/>
          </ac:spMkLst>
        </pc:spChg>
        <pc:spChg chg="mod">
          <ac:chgData name="Laura Featherstone" userId="S::lfeatherstone@stmichaels.bhcet.org.uk::0872f404-e5c1-4fce-b2e6-17ae04f532c1" providerId="AD" clId="Web-{2E2B8AF8-C22E-6168-39AE-05BC938ADD7E}" dt="2025-07-10T20:16:34.154" v="159" actId="20577"/>
          <ac:spMkLst>
            <pc:docMk/>
            <pc:sldMk cId="1993652043" sldId="257"/>
            <ac:spMk id="12" creationId="{16C6A8C8-9E19-2DA0-28B8-B88EE33D5ECD}"/>
          </ac:spMkLst>
        </pc:spChg>
      </pc:sldChg>
    </pc:docChg>
  </pc:docChgLst>
  <pc:docChgLst>
    <pc:chgData name="Laura Featherstone" userId="0872f404-e5c1-4fce-b2e6-17ae04f532c1" providerId="ADAL" clId="{7A019C4E-C3B4-2244-9D13-7C147038C391}"/>
    <pc:docChg chg="undo custSel modSld">
      <pc:chgData name="Laura Featherstone" userId="0872f404-e5c1-4fce-b2e6-17ae04f532c1" providerId="ADAL" clId="{7A019C4E-C3B4-2244-9D13-7C147038C391}" dt="2025-07-10T20:50:24.532" v="1622" actId="20577"/>
      <pc:docMkLst>
        <pc:docMk/>
      </pc:docMkLst>
      <pc:sldChg chg="addSp delSp modSp mod">
        <pc:chgData name="Laura Featherstone" userId="0872f404-e5c1-4fce-b2e6-17ae04f532c1" providerId="ADAL" clId="{7A019C4E-C3B4-2244-9D13-7C147038C391}" dt="2025-07-10T20:50:24.532" v="1622" actId="20577"/>
        <pc:sldMkLst>
          <pc:docMk/>
          <pc:sldMk cId="1993652043" sldId="257"/>
        </pc:sldMkLst>
        <pc:spChg chg="mod">
          <ac:chgData name="Laura Featherstone" userId="0872f404-e5c1-4fce-b2e6-17ae04f532c1" providerId="ADAL" clId="{7A019C4E-C3B4-2244-9D13-7C147038C391}" dt="2025-07-10T20:48:19.338" v="1311" actId="1076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0872f404-e5c1-4fce-b2e6-17ae04f532c1" providerId="ADAL" clId="{7A019C4E-C3B4-2244-9D13-7C147038C391}" dt="2025-07-10T20:48:35.920" v="1314" actId="20577"/>
          <ac:spMkLst>
            <pc:docMk/>
            <pc:sldMk cId="1993652043" sldId="257"/>
            <ac:spMk id="6" creationId="{F063A9E9-D6C0-8890-31B9-369B52007A9B}"/>
          </ac:spMkLst>
        </pc:spChg>
        <pc:spChg chg="mod">
          <ac:chgData name="Laura Featherstone" userId="0872f404-e5c1-4fce-b2e6-17ae04f532c1" providerId="ADAL" clId="{7A019C4E-C3B4-2244-9D13-7C147038C391}" dt="2025-07-10T20:48:25.595" v="1312" actId="1076"/>
          <ac:spMkLst>
            <pc:docMk/>
            <pc:sldMk cId="1993652043" sldId="257"/>
            <ac:spMk id="7" creationId="{1277C654-5199-E602-6DA5-345D636E410E}"/>
          </ac:spMkLst>
        </pc:spChg>
        <pc:spChg chg="mod">
          <ac:chgData name="Laura Featherstone" userId="0872f404-e5c1-4fce-b2e6-17ae04f532c1" providerId="ADAL" clId="{7A019C4E-C3B4-2244-9D13-7C147038C391}" dt="2025-07-10T20:30:43.223" v="4" actId="20577"/>
          <ac:spMkLst>
            <pc:docMk/>
            <pc:sldMk cId="1993652043" sldId="257"/>
            <ac:spMk id="10" creationId="{7CC7E750-9B0A-5BC9-C65A-3E08E9F3731C}"/>
          </ac:spMkLst>
        </pc:spChg>
        <pc:spChg chg="mod">
          <ac:chgData name="Laura Featherstone" userId="0872f404-e5c1-4fce-b2e6-17ae04f532c1" providerId="ADAL" clId="{7A019C4E-C3B4-2244-9D13-7C147038C391}" dt="2025-07-10T20:50:24.532" v="1622" actId="20577"/>
          <ac:spMkLst>
            <pc:docMk/>
            <pc:sldMk cId="1993652043" sldId="257"/>
            <ac:spMk id="12" creationId="{16C6A8C8-9E19-2DA0-28B8-B88EE33D5ECD}"/>
          </ac:spMkLst>
        </pc:spChg>
        <pc:graphicFrameChg chg="del modGraphic">
          <ac:chgData name="Laura Featherstone" userId="0872f404-e5c1-4fce-b2e6-17ae04f532c1" providerId="ADAL" clId="{7A019C4E-C3B4-2244-9D13-7C147038C391}" dt="2025-07-10T20:31:46.780" v="76" actId="478"/>
          <ac:graphicFrameMkLst>
            <pc:docMk/>
            <pc:sldMk cId="1993652043" sldId="257"/>
            <ac:graphicFrameMk id="3" creationId="{B33A51D1-5210-7F46-06E5-D3038461A871}"/>
          </ac:graphicFrameMkLst>
        </pc:graphicFrameChg>
        <pc:graphicFrameChg chg="add mod modGraphic">
          <ac:chgData name="Laura Featherstone" userId="0872f404-e5c1-4fce-b2e6-17ae04f532c1" providerId="ADAL" clId="{7A019C4E-C3B4-2244-9D13-7C147038C391}" dt="2025-07-10T20:48:44.357" v="1315" actId="1076"/>
          <ac:graphicFrameMkLst>
            <pc:docMk/>
            <pc:sldMk cId="1993652043" sldId="257"/>
            <ac:graphicFrameMk id="8" creationId="{5A543DC1-C6A3-8FF1-0E56-19E55010FE31}"/>
          </ac:graphicFrameMkLst>
        </pc:graphicFrameChg>
        <pc:graphicFrameChg chg="add mod">
          <ac:chgData name="Laura Featherstone" userId="0872f404-e5c1-4fce-b2e6-17ae04f532c1" providerId="ADAL" clId="{7A019C4E-C3B4-2244-9D13-7C147038C391}" dt="2025-07-10T20:40:35.853" v="332"/>
          <ac:graphicFrameMkLst>
            <pc:docMk/>
            <pc:sldMk cId="1993652043" sldId="257"/>
            <ac:graphicFrameMk id="9" creationId="{F4E308DA-A1B3-5750-2BDA-A5F3E92A2BB9}"/>
          </ac:graphicFrameMkLst>
        </pc:graphicFrameChg>
        <pc:picChg chg="add mod">
          <ac:chgData name="Laura Featherstone" userId="0872f404-e5c1-4fce-b2e6-17ae04f532c1" providerId="ADAL" clId="{7A019C4E-C3B4-2244-9D13-7C147038C391}" dt="2025-07-10T20:40:42.836" v="333"/>
          <ac:picMkLst>
            <pc:docMk/>
            <pc:sldMk cId="1993652043" sldId="257"/>
            <ac:picMk id="11" creationId="{A7AD2AC1-D2AF-D658-4F54-1D6A62AFFBB5}"/>
          </ac:picMkLst>
        </pc:picChg>
        <pc:picChg chg="add mod">
          <ac:chgData name="Laura Featherstone" userId="0872f404-e5c1-4fce-b2e6-17ae04f532c1" providerId="ADAL" clId="{7A019C4E-C3B4-2244-9D13-7C147038C391}" dt="2025-07-10T20:40:42.836" v="333"/>
          <ac:picMkLst>
            <pc:docMk/>
            <pc:sldMk cId="1993652043" sldId="257"/>
            <ac:picMk id="1025" creationId="{FA46E665-C9D3-918A-4F03-71119F80307C}"/>
          </ac:picMkLst>
        </pc:picChg>
      </pc:sldChg>
    </pc:docChg>
  </pc:docChgLst>
  <pc:docChgLst>
    <pc:chgData name="Laura Featherstone" userId="S::lfeatherstone@stmichaels.bhcet.org.uk::0872f404-e5c1-4fce-b2e6-17ae04f532c1" providerId="AD" clId="Web-{3023ECB7-4392-5777-AFCA-0EBB2932952E}"/>
    <pc:docChg chg="modSld">
      <pc:chgData name="Laura Featherstone" userId="S::lfeatherstone@stmichaels.bhcet.org.uk::0872f404-e5c1-4fce-b2e6-17ae04f532c1" providerId="AD" clId="Web-{3023ECB7-4392-5777-AFCA-0EBB2932952E}" dt="2025-07-11T08:30:03.206" v="1"/>
      <pc:docMkLst>
        <pc:docMk/>
      </pc:docMkLst>
      <pc:sldChg chg="modSp">
        <pc:chgData name="Laura Featherstone" userId="S::lfeatherstone@stmichaels.bhcet.org.uk::0872f404-e5c1-4fce-b2e6-17ae04f532c1" providerId="AD" clId="Web-{3023ECB7-4392-5777-AFCA-0EBB2932952E}" dt="2025-07-11T08:30:03.206" v="1"/>
        <pc:sldMkLst>
          <pc:docMk/>
          <pc:sldMk cId="1993652043" sldId="257"/>
        </pc:sldMkLst>
        <pc:graphicFrameChg chg="modGraphic">
          <ac:chgData name="Laura Featherstone" userId="S::lfeatherstone@stmichaels.bhcet.org.uk::0872f404-e5c1-4fce-b2e6-17ae04f532c1" providerId="AD" clId="Web-{3023ECB7-4392-5777-AFCA-0EBB2932952E}" dt="2025-07-11T08:30:03.206" v="1"/>
          <ac:graphicFrameMkLst>
            <pc:docMk/>
            <pc:sldMk cId="1993652043" sldId="257"/>
            <ac:graphicFrameMk id="8" creationId="{5A543DC1-C6A3-8FF1-0E56-19E55010FE3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3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72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4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91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01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03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5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3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1D28-7FCC-4C78-B4CF-DB31790A0177}" type="datetimeFigureOut">
              <a:rPr lang="en-GB" smtClean="0"/>
              <a:t>11/07/2025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nternetgeography.net/aqa-gcse-geography/the-challenge-of-natural-hazards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A67B3B-5A47-13A5-DDAE-10EB2563F184}"/>
              </a:ext>
            </a:extLst>
          </p:cNvPr>
          <p:cNvSpPr txBox="1"/>
          <p:nvPr/>
        </p:nvSpPr>
        <p:spPr>
          <a:xfrm>
            <a:off x="3092015" y="50905"/>
            <a:ext cx="5540257" cy="362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>
                <a:latin typeface="Century Gothic"/>
              </a:rPr>
              <a:t>Subject:    </a:t>
            </a:r>
            <a:r>
              <a:rPr lang="en-GB" sz="950">
                <a:latin typeface="Century Gothic"/>
              </a:rPr>
              <a:t>Geography Year 10 </a:t>
            </a:r>
            <a:r>
              <a:rPr lang="en-GB" sz="950" b="1">
                <a:latin typeface="Century Gothic"/>
              </a:rPr>
              <a:t>                                              Term:  </a:t>
            </a:r>
            <a:r>
              <a:rPr lang="en-GB" sz="950">
                <a:latin typeface="Century Gothic"/>
              </a:rPr>
              <a:t>Autumn</a:t>
            </a:r>
            <a:endParaRPr lang="en-GB" sz="969">
              <a:latin typeface="Century Gothic"/>
            </a:endParaRPr>
          </a:p>
          <a:p>
            <a:r>
              <a:rPr lang="en-GB" sz="950" b="1">
                <a:latin typeface="Century Gothic"/>
              </a:rPr>
              <a:t>Assessment: </a:t>
            </a:r>
            <a:r>
              <a:rPr lang="en-GB" sz="950">
                <a:latin typeface="Century Gothic"/>
              </a:rPr>
              <a:t>Challenge of Natural Hazards 1                       </a:t>
            </a:r>
            <a:r>
              <a:rPr lang="en-GB" sz="950" b="1">
                <a:latin typeface="Century Gothic"/>
                <a:ea typeface="Calibri"/>
                <a:cs typeface="Times New Roman"/>
              </a:rPr>
              <a:t>Length of  Assessment: </a:t>
            </a:r>
            <a:r>
              <a:rPr lang="en-GB" sz="950" b="1">
                <a:latin typeface="Century Gothic"/>
              </a:rPr>
              <a:t>  </a:t>
            </a:r>
            <a:r>
              <a:rPr lang="en-GB" sz="950">
                <a:latin typeface="Century Gothic"/>
              </a:rPr>
              <a:t>33 marks</a:t>
            </a:r>
            <a:endParaRPr lang="en-GB" sz="969">
              <a:latin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2BCB1-B134-AF9E-6B9E-8D590223E4D1}"/>
              </a:ext>
            </a:extLst>
          </p:cNvPr>
          <p:cNvSpPr txBox="1"/>
          <p:nvPr/>
        </p:nvSpPr>
        <p:spPr>
          <a:xfrm>
            <a:off x="71426" y="534316"/>
            <a:ext cx="5532420" cy="502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>
                <a:latin typeface="Century Gothic"/>
              </a:rPr>
              <a:t>Information about this Assessment:</a:t>
            </a:r>
            <a:endParaRPr lang="en-GB" sz="969" b="1" u="sng">
              <a:latin typeface="Century Gothic"/>
            </a:endParaRPr>
          </a:p>
          <a:p>
            <a:r>
              <a:rPr lang="en-GB" sz="950" b="1" u="sng">
                <a:latin typeface="Century Gothic"/>
              </a:rPr>
              <a:t>Areas assessed:</a:t>
            </a:r>
            <a:endParaRPr lang="en-GB" sz="969" b="1" u="sng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b="1" u="sng">
                <a:latin typeface="Century Gothic"/>
              </a:rPr>
              <a:t>Challenges of Natural Hazards – Tectonic Hazards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3A9E9-D6C0-8890-31B9-369B52007A9B}"/>
              </a:ext>
            </a:extLst>
          </p:cNvPr>
          <p:cNvSpPr txBox="1"/>
          <p:nvPr/>
        </p:nvSpPr>
        <p:spPr>
          <a:xfrm>
            <a:off x="79753" y="1495804"/>
            <a:ext cx="5528571" cy="43802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>
                <a:latin typeface="Century Gothic"/>
              </a:rPr>
              <a:t>What do I need to revise for this assessment?</a:t>
            </a:r>
          </a:p>
          <a:p>
            <a:endParaRPr lang="en-GB" sz="950" b="1" u="sng">
              <a:latin typeface="Century Gothic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  <a:p>
            <a:endParaRPr lang="en-GB" sz="969">
              <a:latin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7C654-5199-E602-6DA5-345D636E410E}"/>
              </a:ext>
            </a:extLst>
          </p:cNvPr>
          <p:cNvSpPr txBox="1"/>
          <p:nvPr/>
        </p:nvSpPr>
        <p:spPr>
          <a:xfrm>
            <a:off x="88573" y="5716866"/>
            <a:ext cx="5515273" cy="10902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>
                <a:latin typeface="Century Gothic"/>
              </a:rPr>
              <a:t>Where can I find help with revision?</a:t>
            </a:r>
          </a:p>
          <a:p>
            <a:endParaRPr lang="en-GB" sz="969" b="1" u="sng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Your exercise books contain all the information to help you revise</a:t>
            </a: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Your class team</a:t>
            </a: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BBC Bitesize</a:t>
            </a:r>
          </a:p>
          <a:p>
            <a:pPr marL="228600" indent="-228600">
              <a:buAutoNum type="arabicParenR"/>
            </a:pPr>
            <a:r>
              <a:rPr lang="en-GB" sz="950" u="sng">
                <a:latin typeface="Century Gothic"/>
              </a:rPr>
              <a:t>Internet Geography – </a:t>
            </a:r>
            <a:r>
              <a:rPr lang="en-GB" sz="950" u="sng">
                <a:latin typeface="Century Gothic"/>
                <a:hlinkClick r:id="rId2"/>
              </a:rPr>
              <a:t>https://www.internetgeography.net/aqa-gcse-geography/the-challenge-of-natural-hazards/</a:t>
            </a:r>
            <a:r>
              <a:rPr lang="en-GB" sz="950" u="sng">
                <a:latin typeface="Century Gothic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974940-2B42-E3CF-062F-06BD20DDA52C}"/>
              </a:ext>
            </a:extLst>
          </p:cNvPr>
          <p:cNvSpPr txBox="1"/>
          <p:nvPr/>
        </p:nvSpPr>
        <p:spPr>
          <a:xfrm>
            <a:off x="4298140" y="534316"/>
            <a:ext cx="1570557" cy="588192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b="1">
                <a:latin typeface="Century Gothic"/>
              </a:rPr>
              <a:t>Must know </a:t>
            </a:r>
            <a:r>
              <a:rPr lang="en-US" sz="1000">
                <a:latin typeface="Century Gothic"/>
              </a:rPr>
              <a:t>Key words:</a:t>
            </a:r>
          </a:p>
          <a:p>
            <a:endParaRPr lang="en-US" sz="1000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Cause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Climate Change</a:t>
            </a:r>
            <a:endParaRPr lang="en-US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Conservative Plate Boundary</a:t>
            </a:r>
            <a:endParaRPr lang="en-US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Constructive Plate Boundary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Core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Crust</a:t>
            </a:r>
            <a:endParaRPr lang="en-US">
              <a:latin typeface="Trebuchet MS" panose="020B0603020202020204"/>
            </a:endParaRP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Destructive Plate Boundary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Earthquake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Effect</a:t>
            </a:r>
          </a:p>
          <a:p>
            <a:pPr>
              <a:lnSpc>
                <a:spcPct val="150000"/>
              </a:lnSpc>
            </a:pPr>
            <a:r>
              <a:rPr lang="en-US" sz="1000" b="1" err="1">
                <a:latin typeface="Century Gothic"/>
              </a:rPr>
              <a:t>Epicentre</a:t>
            </a:r>
            <a:endParaRPr lang="en-US" sz="1000" b="1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Focus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HIC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LIC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Mantle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Natural Event Natural Hazard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Predict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Prepare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Protect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Poverty</a:t>
            </a:r>
          </a:p>
          <a:p>
            <a:pPr>
              <a:lnSpc>
                <a:spcPct val="150000"/>
              </a:lnSpc>
            </a:pPr>
            <a:r>
              <a:rPr lang="en-US" sz="1000" b="1">
                <a:latin typeface="Century Gothic"/>
              </a:rPr>
              <a:t>Response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C6A8C8-9E19-2DA0-28B8-B88EE33D5ECD}"/>
              </a:ext>
            </a:extLst>
          </p:cNvPr>
          <p:cNvSpPr txBox="1"/>
          <p:nvPr/>
        </p:nvSpPr>
        <p:spPr>
          <a:xfrm>
            <a:off x="6084784" y="4056783"/>
            <a:ext cx="5704513" cy="276998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>
                <a:latin typeface="Century Gothic"/>
              </a:rPr>
              <a:t>Skills to help with Exam Technique</a:t>
            </a:r>
            <a:endParaRPr lang="en-US" sz="1000" b="1" u="sng">
              <a:latin typeface="Trebuchet MS" panose="020B0603020202020204"/>
            </a:endParaRPr>
          </a:p>
          <a:p>
            <a:endParaRPr lang="en-GB" sz="1000" b="1" u="sng">
              <a:latin typeface="Century Gothic"/>
            </a:endParaRPr>
          </a:p>
          <a:p>
            <a:r>
              <a:rPr lang="en-GB" sz="1000">
                <a:latin typeface="Century Gothic" panose="020B0502020202020204" pitchFamily="34" charset="0"/>
              </a:rPr>
              <a:t>1) Any describe the pattern on a map or graph, use </a:t>
            </a:r>
            <a:r>
              <a:rPr lang="en-GB" sz="1000" b="1">
                <a:latin typeface="Century Gothic" panose="020B0502020202020204" pitchFamily="34" charset="0"/>
              </a:rPr>
              <a:t>TEA</a:t>
            </a:r>
            <a:r>
              <a:rPr lang="en-GB" sz="1000">
                <a:latin typeface="Century Gothic" panose="020B0502020202020204" pitchFamily="34" charset="0"/>
              </a:rPr>
              <a:t>, stage the general </a:t>
            </a:r>
            <a:r>
              <a:rPr lang="en-GB" sz="1000" b="1">
                <a:latin typeface="Century Gothic" panose="020B0502020202020204" pitchFamily="34" charset="0"/>
              </a:rPr>
              <a:t>Trend</a:t>
            </a:r>
            <a:r>
              <a:rPr lang="en-GB" sz="1000">
                <a:latin typeface="Century Gothic" panose="020B0502020202020204" pitchFamily="34" charset="0"/>
              </a:rPr>
              <a:t>, Give some </a:t>
            </a:r>
            <a:r>
              <a:rPr lang="en-GB" sz="1000" b="1">
                <a:latin typeface="Century Gothic" panose="020B0502020202020204" pitchFamily="34" charset="0"/>
              </a:rPr>
              <a:t>Examples</a:t>
            </a:r>
            <a:r>
              <a:rPr lang="en-GB" sz="1000">
                <a:latin typeface="Century Gothic" panose="020B0502020202020204" pitchFamily="34" charset="0"/>
              </a:rPr>
              <a:t> from the map or graph, state any </a:t>
            </a:r>
            <a:r>
              <a:rPr lang="en-GB" sz="1000" b="1">
                <a:latin typeface="Century Gothic" panose="020B0502020202020204" pitchFamily="34" charset="0"/>
              </a:rPr>
              <a:t>Anomalies</a:t>
            </a:r>
            <a:r>
              <a:rPr lang="en-GB" sz="1000">
                <a:latin typeface="Century Gothic" panose="020B0502020202020204" pitchFamily="34" charset="0"/>
              </a:rPr>
              <a:t> (things that don’t follow the trend)</a:t>
            </a:r>
          </a:p>
          <a:p>
            <a:r>
              <a:rPr lang="en-GB" sz="1000">
                <a:latin typeface="Century Gothic" panose="020B0502020202020204" pitchFamily="34" charset="0"/>
              </a:rPr>
              <a:t>2) 6/9 mark questions use the 4 point plan: </a:t>
            </a:r>
          </a:p>
          <a:p>
            <a:r>
              <a:rPr lang="en-GB" sz="1000">
                <a:latin typeface="Century Gothic" panose="020B0502020202020204" pitchFamily="34" charset="0"/>
              </a:rPr>
              <a:t>	1) State your decision (</a:t>
            </a:r>
            <a:r>
              <a:rPr lang="en-GB" sz="1000" i="1">
                <a:latin typeface="Century Gothic" panose="020B0502020202020204" pitchFamily="34" charset="0"/>
              </a:rPr>
              <a:t>I agree to a great extent, I disagree…)</a:t>
            </a:r>
          </a:p>
          <a:p>
            <a:r>
              <a:rPr lang="en-GB" sz="1000">
                <a:latin typeface="Century Gothic" panose="020B0502020202020204" pitchFamily="34" charset="0"/>
              </a:rPr>
              <a:t>	2) Back up your decision with a minimum of 3 examples and link them back to how they relate to the original question (</a:t>
            </a:r>
            <a:r>
              <a:rPr lang="en-GB" sz="1000" i="1">
                <a:latin typeface="Century Gothic" panose="020B0502020202020204" pitchFamily="34" charset="0"/>
              </a:rPr>
              <a:t>I think this because in the figure you can see…. This means that)</a:t>
            </a:r>
            <a:endParaRPr lang="en-GB" sz="1000">
              <a:latin typeface="Century Gothic" panose="020B0502020202020204" pitchFamily="34" charset="0"/>
            </a:endParaRPr>
          </a:p>
          <a:p>
            <a:r>
              <a:rPr lang="en-GB" sz="1000">
                <a:latin typeface="Century Gothic" panose="020B0502020202020204" pitchFamily="34" charset="0"/>
              </a:rPr>
              <a:t>	3) Complete the Counter argument – other side of the story, </a:t>
            </a:r>
            <a:r>
              <a:rPr lang="en-GB" sz="1000" i="1">
                <a:latin typeface="Century Gothic" panose="020B0502020202020204" pitchFamily="34" charset="0"/>
              </a:rPr>
              <a:t>(some people might not agree with me because… this means that….</a:t>
            </a:r>
          </a:p>
          <a:p>
            <a:r>
              <a:rPr lang="en-GB" sz="1000">
                <a:latin typeface="Century Gothic" panose="020B0502020202020204" pitchFamily="34" charset="0"/>
              </a:rPr>
              <a:t>	4) Conclude your answer summarising in relation to the original question</a:t>
            </a:r>
          </a:p>
          <a:p>
            <a:r>
              <a:rPr lang="en-GB" sz="1000">
                <a:latin typeface="Century Gothic" panose="020B0502020202020204" pitchFamily="34" charset="0"/>
              </a:rPr>
              <a:t>3) Complete any graphs – don’t leave a question blank</a:t>
            </a:r>
          </a:p>
          <a:p>
            <a:r>
              <a:rPr lang="en-GB" sz="1000">
                <a:latin typeface="Century Gothic" panose="020B0502020202020204" pitchFamily="34" charset="0"/>
              </a:rPr>
              <a:t>4) Map Skills – measure the distance and use the </a:t>
            </a:r>
            <a:r>
              <a:rPr lang="en-GB" sz="1000" b="1">
                <a:latin typeface="Century Gothic" panose="020B0502020202020204" pitchFamily="34" charset="0"/>
              </a:rPr>
              <a:t>scale line </a:t>
            </a:r>
            <a:r>
              <a:rPr lang="en-GB" sz="1000">
                <a:latin typeface="Century Gothic" panose="020B0502020202020204" pitchFamily="34" charset="0"/>
              </a:rPr>
              <a:t>at the bottom of the map, look for </a:t>
            </a:r>
            <a:r>
              <a:rPr lang="en-GB" sz="1000" b="1">
                <a:latin typeface="Century Gothic" panose="020B0502020202020204" pitchFamily="34" charset="0"/>
              </a:rPr>
              <a:t>symbols</a:t>
            </a:r>
            <a:r>
              <a:rPr lang="en-GB" sz="1000">
                <a:latin typeface="Century Gothic" panose="020B0502020202020204" pitchFamily="34" charset="0"/>
              </a:rPr>
              <a:t>, read </a:t>
            </a:r>
            <a:r>
              <a:rPr lang="en-GB" sz="1000" b="1">
                <a:latin typeface="Century Gothic" panose="020B0502020202020204" pitchFamily="34" charset="0"/>
              </a:rPr>
              <a:t>grid references </a:t>
            </a:r>
            <a:r>
              <a:rPr lang="en-GB" sz="1000">
                <a:latin typeface="Century Gothic" panose="020B0502020202020204" pitchFamily="34" charset="0"/>
              </a:rPr>
              <a:t>as along the corridor, up the stairs</a:t>
            </a:r>
            <a:endParaRPr lang="en-GB" sz="1400">
              <a:latin typeface="Century Gothic" panose="020B0502020202020204" pitchFamily="34" charset="0"/>
            </a:endParaRPr>
          </a:p>
          <a:p>
            <a:endParaRPr lang="en-GB" sz="1400" b="1" u="sng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t Michael’s Catholic Academy">
            <a:extLst>
              <a:ext uri="{FF2B5EF4-FFF2-40B4-BE49-F238E27FC236}">
                <a16:creationId xmlns:a16="http://schemas.microsoft.com/office/drawing/2014/main" id="{F7C49CCE-429E-1801-8B36-DB160314AD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6" b="46532"/>
          <a:stretch/>
        </p:blipFill>
        <p:spPr bwMode="auto">
          <a:xfrm>
            <a:off x="11052481" y="48051"/>
            <a:ext cx="1139519" cy="4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CC7E750-9B0A-5BC9-C65A-3E08E9F3731C}"/>
              </a:ext>
            </a:extLst>
          </p:cNvPr>
          <p:cNvSpPr txBox="1"/>
          <p:nvPr/>
        </p:nvSpPr>
        <p:spPr>
          <a:xfrm>
            <a:off x="6095417" y="538543"/>
            <a:ext cx="5704513" cy="3477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>
                <a:latin typeface="Century Gothic"/>
              </a:rPr>
              <a:t>Question types and guidance:</a:t>
            </a:r>
            <a:endParaRPr lang="en-GB" sz="1000" b="1" u="sng">
              <a:latin typeface="Century Gothic" panose="020B0502020202020204" pitchFamily="34" charset="0"/>
            </a:endParaRPr>
          </a:p>
          <a:p>
            <a:endParaRPr lang="en-GB" sz="1200" b="1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Assess –</a:t>
            </a:r>
            <a:r>
              <a:rPr lang="en-GB" sz="1100" b="1">
                <a:latin typeface="Century Gothic"/>
                <a:ea typeface="Calibri"/>
                <a:cs typeface="Calibri"/>
              </a:rPr>
              <a:t> </a:t>
            </a:r>
            <a:r>
              <a:rPr lang="en-GB" sz="1100">
                <a:latin typeface="Century Gothic"/>
                <a:ea typeface="Calibri"/>
                <a:cs typeface="Calibri"/>
              </a:rPr>
              <a:t>Make an informed judgement.</a:t>
            </a:r>
            <a:endParaRPr lang="en-US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Calculate - </a:t>
            </a:r>
            <a:r>
              <a:rPr lang="en-GB" sz="1100">
                <a:latin typeface="Century Gothic"/>
                <a:ea typeface="Calibri"/>
                <a:cs typeface="Calibri"/>
              </a:rPr>
              <a:t>Work out the value of something.</a:t>
            </a:r>
            <a:endParaRPr lang="en-US" sz="1100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Complete - </a:t>
            </a:r>
            <a:r>
              <a:rPr lang="en-GB" sz="1100">
                <a:latin typeface="Century Gothic"/>
                <a:ea typeface="Calibri"/>
                <a:cs typeface="Calibri"/>
              </a:rPr>
              <a:t>Finish the task by adding given information.</a:t>
            </a:r>
            <a:endParaRPr lang="en-GB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Compare – </a:t>
            </a:r>
            <a:r>
              <a:rPr lang="en-GB" sz="1100">
                <a:latin typeface="Century Gothic"/>
                <a:ea typeface="+mn-lt"/>
                <a:cs typeface="+mn-lt"/>
              </a:rPr>
              <a:t>Identify similarities and differences</a:t>
            </a: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Describe - </a:t>
            </a:r>
            <a:r>
              <a:rPr lang="en-GB" sz="1100">
                <a:latin typeface="Century Gothic"/>
                <a:ea typeface="+mn-lt"/>
                <a:cs typeface="+mn-lt"/>
              </a:rPr>
              <a:t>set out main purpose (say what you see)</a:t>
            </a:r>
            <a:endParaRPr lang="en-US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Discuss - </a:t>
            </a:r>
            <a:r>
              <a:rPr lang="en-GB" sz="1100">
                <a:latin typeface="Century Gothic"/>
                <a:ea typeface="Calibri"/>
                <a:cs typeface="Calibri"/>
              </a:rPr>
              <a:t>Present key points about different ideas or strengths and weaknesses of an idea.</a:t>
            </a:r>
            <a:endParaRPr lang="en-GB" sz="1100">
              <a:latin typeface="Century Gothic"/>
              <a:ea typeface="+mn-lt"/>
              <a:cs typeface="+mn-lt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Evaluate - </a:t>
            </a:r>
            <a:r>
              <a:rPr lang="en-GB" sz="1100">
                <a:latin typeface="Century Gothic"/>
                <a:ea typeface="Calibri"/>
                <a:cs typeface="Calibri"/>
              </a:rPr>
              <a:t>Judge from available evidence.</a:t>
            </a:r>
            <a:endParaRPr lang="en-GB" sz="1100" b="1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  <a:ea typeface="+mn-lt"/>
                <a:cs typeface="+mn-lt"/>
              </a:rPr>
              <a:t>Explain - </a:t>
            </a:r>
            <a:r>
              <a:rPr lang="en-GB" sz="1100">
                <a:latin typeface="Century Gothic"/>
                <a:ea typeface="+mn-lt"/>
                <a:cs typeface="+mn-lt"/>
              </a:rPr>
              <a:t>give reasons for your answer (Say why)</a:t>
            </a:r>
            <a:endParaRPr lang="en-GB" sz="1100">
              <a:latin typeface="Century Gothic"/>
            </a:endParaRPr>
          </a:p>
          <a:p>
            <a:r>
              <a:rPr lang="en-GB" sz="1100" b="1">
                <a:latin typeface="Century Gothic"/>
              </a:rPr>
              <a:t>Give - </a:t>
            </a:r>
            <a:r>
              <a:rPr lang="en-GB" sz="1100">
                <a:latin typeface="Century Gothic"/>
                <a:ea typeface="Calibri"/>
                <a:cs typeface="Calibri"/>
              </a:rPr>
              <a:t>Produce an answer from recall.  </a:t>
            </a:r>
            <a:endParaRPr lang="en-GB" sz="1100" b="1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</a:rPr>
              <a:t>Identify</a:t>
            </a:r>
            <a:r>
              <a:rPr lang="en-GB" sz="1100">
                <a:latin typeface="Century Gothic"/>
              </a:rPr>
              <a:t> - </a:t>
            </a:r>
            <a:r>
              <a:rPr lang="en-GB" sz="1100">
                <a:latin typeface="Century Gothic"/>
                <a:ea typeface="Calibri"/>
                <a:cs typeface="Calibri"/>
              </a:rPr>
              <a:t>Name or otherwise characterise.</a:t>
            </a:r>
            <a:endParaRPr lang="en-GB" sz="1100" b="1">
              <a:latin typeface="Century Gothic"/>
            </a:endParaRPr>
          </a:p>
          <a:p>
            <a:r>
              <a:rPr lang="en-GB" sz="1100" b="1">
                <a:latin typeface="Century Gothic"/>
              </a:rPr>
              <a:t>Justify - </a:t>
            </a:r>
            <a:r>
              <a:rPr lang="en-GB" sz="1100">
                <a:latin typeface="Century Gothic"/>
                <a:ea typeface="Calibri"/>
                <a:cs typeface="Calibri"/>
              </a:rPr>
              <a:t>Support a case with evidence.</a:t>
            </a:r>
          </a:p>
          <a:p>
            <a:r>
              <a:rPr lang="en-GB" sz="1100" b="1">
                <a:latin typeface="Century Gothic"/>
              </a:rPr>
              <a:t>Outline - </a:t>
            </a:r>
            <a:r>
              <a:rPr lang="en-GB" sz="1100">
                <a:latin typeface="Century Gothic"/>
                <a:ea typeface="Calibri"/>
                <a:cs typeface="Calibri"/>
              </a:rPr>
              <a:t>Set out main characteristics. </a:t>
            </a:r>
          </a:p>
          <a:p>
            <a:r>
              <a:rPr lang="en-GB" sz="1100" b="1">
                <a:latin typeface="Century Gothic"/>
              </a:rPr>
              <a:t>State -</a:t>
            </a:r>
            <a:r>
              <a:rPr lang="en-GB" sz="1100">
                <a:latin typeface="Century Gothic"/>
                <a:ea typeface="Calibri"/>
                <a:cs typeface="Calibri"/>
              </a:rPr>
              <a:t>Express in clear terms.</a:t>
            </a:r>
            <a:endParaRPr lang="en-GB" sz="1100" b="1">
              <a:latin typeface="Century Gothic"/>
              <a:ea typeface="Calibri"/>
              <a:cs typeface="Calibri"/>
            </a:endParaRPr>
          </a:p>
          <a:p>
            <a:r>
              <a:rPr lang="en-GB" sz="1100" b="1">
                <a:latin typeface="Century Gothic"/>
              </a:rPr>
              <a:t>Suggest - </a:t>
            </a:r>
            <a:r>
              <a:rPr lang="en-GB" sz="1100">
                <a:latin typeface="Century Gothic"/>
                <a:ea typeface="Calibri"/>
                <a:cs typeface="Calibri"/>
              </a:rPr>
              <a:t>Present a possible case. </a:t>
            </a:r>
            <a:endParaRPr lang="en-GB" sz="1100" b="1">
              <a:latin typeface="Century Gothic"/>
            </a:endParaRPr>
          </a:p>
          <a:p>
            <a:r>
              <a:rPr lang="en-GB" sz="1100" b="1">
                <a:latin typeface="Century Gothic"/>
              </a:rPr>
              <a:t>To what extent</a:t>
            </a:r>
            <a:r>
              <a:rPr lang="en-GB" sz="1100">
                <a:latin typeface="Century Gothic"/>
              </a:rPr>
              <a:t> – make a decision, and back up your answer with key points</a:t>
            </a:r>
          </a:p>
          <a:p>
            <a:r>
              <a:rPr lang="en-GB" sz="1100" b="1">
                <a:latin typeface="Century Gothic"/>
              </a:rPr>
              <a:t>Use examples</a:t>
            </a:r>
            <a:r>
              <a:rPr lang="en-GB" sz="1100">
                <a:latin typeface="Century Gothic"/>
              </a:rPr>
              <a:t> – give specific facts and figures about an issue (e.g. Somerset Flooding)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A543DC1-C6A3-8FF1-0E56-19E55010F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419134"/>
              </p:ext>
            </p:extLst>
          </p:nvPr>
        </p:nvGraphicFramePr>
        <p:xfrm>
          <a:off x="88573" y="1745201"/>
          <a:ext cx="4190540" cy="3881437"/>
        </p:xfrm>
        <a:graphic>
          <a:graphicData uri="http://schemas.openxmlformats.org/drawingml/2006/table">
            <a:tbl>
              <a:tblPr/>
              <a:tblGrid>
                <a:gridCol w="4190540">
                  <a:extLst>
                    <a:ext uri="{9D8B030D-6E8A-4147-A177-3AD203B41FA5}">
                      <a16:colId xmlns:a16="http://schemas.microsoft.com/office/drawing/2014/main" val="4132506064"/>
                    </a:ext>
                  </a:extLst>
                </a:gridCol>
              </a:tblGrid>
              <a:tr h="276085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750"/>
                        </a:lnSpc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Question 1:  Challenge of Natural Hazards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52" marR="59252" marT="29626" marB="29626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173636"/>
                  </a:ext>
                </a:extLst>
              </a:tr>
              <a:tr h="3605352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750"/>
                        </a:lnSpc>
                        <a:buNone/>
                      </a:pP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l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Including: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</a:p>
                    <a:p>
                      <a:pPr algn="l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1) Difference between a Natural hazard or Event</a:t>
                      </a:r>
                    </a:p>
                    <a:p>
                      <a:pPr algn="l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2) Factors effecting Hazard Risk </a:t>
                      </a:r>
                      <a:endParaRPr lang="en-US" sz="32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Tectonic Hazards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3) Plate boundaries and formation of Volcanoes/ Earthquakes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</a:p>
                    <a:p>
                      <a:pPr algn="l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4) Location of Volcanoes/ Earthquakes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5) Cause, Effects and Responses to Earthquakes in a HIC </a:t>
                      </a:r>
                      <a:r>
                        <a:rPr lang="en-US" sz="1100" b="1" i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(L’Aquila)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 and LIC </a:t>
                      </a:r>
                      <a:r>
                        <a:rPr lang="en-US" sz="1100" b="1" i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(Haiti)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 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and how they differ</a:t>
                      </a: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6) Why people live in areas of tectonic activity </a:t>
                      </a:r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(Iceland)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rtl="0" fontAlgn="base">
                        <a:lnSpc>
                          <a:spcPct val="150000"/>
                        </a:lnSpc>
                        <a:buNone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Calibri"/>
                        </a:rPr>
                        <a:t>7) Monitoring Volcanoes and Earthquakes</a:t>
                      </a: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​ (Predict, Protect, Prepare)</a:t>
                      </a:r>
                      <a:endParaRPr lang="en-US" sz="32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52" marR="59252" marT="29626" marB="29626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412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52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4" ma:contentTypeDescription="Create a new document." ma:contentTypeScope="" ma:versionID="63cda006a8b3cb42081c8554ba181c6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7402f99742953497ad4da80587f28074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89ede0f-57cc-46f0-8067-bca1fc661ac5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54244E-CA7D-4B31-9BF2-2153D8BD9148}">
  <ds:schemaRefs>
    <ds:schemaRef ds:uri="7d6f8178-f21d-440e-bae6-9186c126f1ba"/>
    <ds:schemaRef ds:uri="fff680cc-455a-4a14-ab0b-b7a7cac6390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EE43B1F-B1AB-4ABA-A188-8D24F4F775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F0F9AB-7B95-4701-8050-2D92733FC7D9}">
  <ds:schemaRefs>
    <ds:schemaRef ds:uri="7d6f8178-f21d-440e-bae6-9186c126f1ba"/>
    <ds:schemaRef ds:uri="fff680cc-455a-4a14-ab0b-b7a7cac639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Fishburn</dc:creator>
  <cp:revision>4</cp:revision>
  <cp:lastPrinted>2024-05-13T09:32:35Z</cp:lastPrinted>
  <dcterms:created xsi:type="dcterms:W3CDTF">2024-05-13T09:19:08Z</dcterms:created>
  <dcterms:modified xsi:type="dcterms:W3CDTF">2025-07-11T08:30:28Z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</Properties>
</file>