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B8AF8-C22E-6168-39AE-05BC938ADD7E}" v="540" dt="2025-07-10T20:20:50.148"/>
    <p1510:client id="{3023ECB7-4392-5777-AFCA-0EBB2932952E}" v="5" dt="2025-07-11T08:30:28.035"/>
    <p1510:client id="{551118A5-E7E8-0B3B-E881-D4133A0C456D}" v="181" dt="2025-07-11T08:33:44.462"/>
    <p1510:client id="{7A019C4E-C3B4-2244-9D13-7C147038C391}" v="1624" dt="2025-07-10T20:50:24.532"/>
    <p1510:client id="{8A48F8A6-AE85-CBD0-C488-06BFD75C5E16}" v="352" dt="2025-07-10T20:29:33.772"/>
    <p1510:client id="{BDEE0944-4436-389A-B5AF-4DF0AACFA414}" v="593" dt="2025-07-11T09:33:49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BDEE0944-4436-389A-B5AF-4DF0AACFA414}"/>
    <pc:docChg chg="modSld">
      <pc:chgData name="Laura Featherstone" userId="S::lfeatherstone@stmichaels.bhcet.org.uk::0872f404-e5c1-4fce-b2e6-17ae04f532c1" providerId="AD" clId="Web-{BDEE0944-4436-389A-B5AF-4DF0AACFA414}" dt="2025-07-11T09:33:49.352" v="369" actId="20577"/>
      <pc:docMkLst>
        <pc:docMk/>
      </pc:docMkLst>
      <pc:sldChg chg="modSp">
        <pc:chgData name="Laura Featherstone" userId="S::lfeatherstone@stmichaels.bhcet.org.uk::0872f404-e5c1-4fce-b2e6-17ae04f532c1" providerId="AD" clId="Web-{BDEE0944-4436-389A-B5AF-4DF0AACFA414}" dt="2025-07-11T09:33:49.352" v="369" actId="20577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BDEE0944-4436-389A-B5AF-4DF0AACFA414}" dt="2025-07-11T09:33:49.352" v="369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BDEE0944-4436-389A-B5AF-4DF0AACFA414}" dt="2025-07-11T09:03:28.376" v="158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BDEE0944-4436-389A-B5AF-4DF0AACFA414}" dt="2025-07-11T09:03:20.235" v="157" actId="20577"/>
          <ac:spMkLst>
            <pc:docMk/>
            <pc:sldMk cId="1993652043" sldId="257"/>
            <ac:spMk id="5" creationId="{7152BCB1-B134-AF9E-6B9E-8D590223E4D1}"/>
          </ac:spMkLst>
        </pc:spChg>
        <pc:graphicFrameChg chg="mod modGraphic">
          <ac:chgData name="Laura Featherstone" userId="S::lfeatherstone@stmichaels.bhcet.org.uk::0872f404-e5c1-4fce-b2e6-17ae04f532c1" providerId="AD" clId="Web-{BDEE0944-4436-389A-B5AF-4DF0AACFA414}" dt="2025-07-11T09:02:58.015" v="134"/>
          <ac:graphicFrameMkLst>
            <pc:docMk/>
            <pc:sldMk cId="1993652043" sldId="257"/>
            <ac:graphicFrameMk id="8" creationId="{5A543DC1-C6A3-8FF1-0E56-19E55010FE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nternetgeography.net/aqa-gcse-geography/the-challenge-of-natural-hazard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10 </a:t>
            </a:r>
            <a:r>
              <a:rPr lang="en-GB" sz="950" b="1" dirty="0">
                <a:latin typeface="Century Gothic"/>
              </a:rPr>
              <a:t>                     Term:  Spring/summer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 Spring/Summer</a:t>
            </a:r>
            <a:r>
              <a:rPr lang="en-GB" sz="950" dirty="0">
                <a:latin typeface="Century Gothic"/>
              </a:rPr>
              <a:t>                        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>
                <a:latin typeface="Century Gothic"/>
              </a:rPr>
              <a:t>  </a:t>
            </a:r>
            <a:r>
              <a:rPr lang="en-GB" sz="950">
                <a:latin typeface="Century Gothic"/>
              </a:rPr>
              <a:t>30 marks</a:t>
            </a:r>
            <a:endParaRPr lang="en-GB" sz="969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6486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UK Physical landscapes - Coasts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UK physical landscapes - Rivers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81923" y="1215778"/>
            <a:ext cx="5528571" cy="452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88573" y="5716866"/>
            <a:ext cx="5515273" cy="109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BBC Bitesize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Internet Geography – </a:t>
            </a:r>
            <a:r>
              <a:rPr lang="en-GB" sz="950" u="sng">
                <a:latin typeface="Century Gothic"/>
                <a:hlinkClick r:id="rId2"/>
              </a:rPr>
              <a:t>https://www.internetgeography.net/aqa-gcse-geography/the-challenge-of-natural-hazards/</a:t>
            </a:r>
            <a:r>
              <a:rPr lang="en-GB" sz="950" u="sng">
                <a:latin typeface="Century Gothic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283763" y="534316"/>
            <a:ext cx="1584934" cy="58819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Abrasion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Attrition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Carbonation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Cause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Coast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Constructive Wave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Destructive Wave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Erosion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Flood Hydrograph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Freeze-Thaw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Hard Engineering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Hydraulic Power</a:t>
            </a:r>
            <a:endParaRPr lang="en-US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Longshore Drift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Mass Movement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Meander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Oxbow Lake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Soft Engineering 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Spit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Stack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Stump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Responses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V-Shaped valley</a:t>
            </a:r>
            <a:endParaRPr lang="en-US" sz="1000" b="1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Weathering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84784" y="4056783"/>
            <a:ext cx="5704513" cy="27084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Skills to help with Exam Technique</a:t>
            </a:r>
            <a:endParaRPr lang="en-US" sz="1000" b="1" u="sng" dirty="0">
              <a:latin typeface="Trebuchet MS" panose="020B0603020202020204"/>
            </a:endParaRPr>
          </a:p>
          <a:p>
            <a:endParaRPr lang="en-GB" sz="1000" b="1" u="sng" dirty="0">
              <a:latin typeface="Century Gothic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1) Any describe the pattern on a map or graph, use </a:t>
            </a:r>
            <a:r>
              <a:rPr lang="en-GB" sz="1000" b="1" dirty="0">
                <a:latin typeface="Century Gothic" panose="020B0502020202020204" pitchFamily="34" charset="0"/>
              </a:rPr>
              <a:t>TEA</a:t>
            </a:r>
            <a:r>
              <a:rPr lang="en-GB" sz="1000" dirty="0">
                <a:latin typeface="Century Gothic" panose="020B0502020202020204" pitchFamily="34" charset="0"/>
              </a:rPr>
              <a:t>, stage the general </a:t>
            </a:r>
            <a:r>
              <a:rPr lang="en-GB" sz="1000" b="1" dirty="0">
                <a:latin typeface="Century Gothic" panose="020B0502020202020204" pitchFamily="34" charset="0"/>
              </a:rPr>
              <a:t>Trend</a:t>
            </a:r>
            <a:r>
              <a:rPr lang="en-GB" sz="1000" dirty="0">
                <a:latin typeface="Century Gothic" panose="020B0502020202020204" pitchFamily="34" charset="0"/>
              </a:rPr>
              <a:t>, Give some </a:t>
            </a:r>
            <a:r>
              <a:rPr lang="en-GB" sz="1000" b="1" dirty="0">
                <a:latin typeface="Century Gothic" panose="020B0502020202020204" pitchFamily="34" charset="0"/>
              </a:rPr>
              <a:t>Examples</a:t>
            </a:r>
            <a:r>
              <a:rPr lang="en-GB" sz="1000" dirty="0">
                <a:latin typeface="Century Gothic" panose="020B0502020202020204" pitchFamily="34" charset="0"/>
              </a:rPr>
              <a:t> from the map or graph, state any </a:t>
            </a:r>
            <a:r>
              <a:rPr lang="en-GB" sz="1000" b="1" dirty="0">
                <a:latin typeface="Century Gothic" panose="020B0502020202020204" pitchFamily="34" charset="0"/>
              </a:rPr>
              <a:t>Anomalies</a:t>
            </a:r>
            <a:r>
              <a:rPr lang="en-GB" sz="1000" dirty="0">
                <a:latin typeface="Century Gothic" panose="020B0502020202020204" pitchFamily="34" charset="0"/>
              </a:rPr>
              <a:t> (things that don’t follow the trend)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2) 6/9 mark questions use the 4 point plan: 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1) State your decision (</a:t>
            </a:r>
            <a:r>
              <a:rPr lang="en-GB" sz="1000" i="1" dirty="0">
                <a:latin typeface="Century Gothic" panose="020B0502020202020204" pitchFamily="34" charset="0"/>
              </a:rPr>
              <a:t>I agree to a great extent, I disagree…)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2) Back up your decision with a minimum of 3 examples and link them back to how they relate to the original question (</a:t>
            </a:r>
            <a:r>
              <a:rPr lang="en-GB" sz="1000" i="1" dirty="0">
                <a:latin typeface="Century Gothic" panose="020B0502020202020204" pitchFamily="34" charset="0"/>
              </a:rPr>
              <a:t>I think this because in the figure you can see…. This means that)</a:t>
            </a:r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	3) Complete the Counter argument – other side of the story, </a:t>
            </a:r>
            <a:r>
              <a:rPr lang="en-GB" sz="1000" i="1" dirty="0">
                <a:latin typeface="Century Gothic" panose="020B0502020202020204" pitchFamily="34" charset="0"/>
              </a:rPr>
              <a:t>(some people might not agree with me because… this means that….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4) Conclude your answer summarising in relation to the original question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3) Complete any graphs – don’t leave a question blank! It will give you the data and key to </a:t>
            </a:r>
            <a:r>
              <a:rPr lang="en-GB" sz="1000">
                <a:latin typeface="Century Gothic" panose="020B0502020202020204" pitchFamily="34" charset="0"/>
              </a:rPr>
              <a:t>help you.</a:t>
            </a:r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4) Map Skills – measure the distance and use the </a:t>
            </a:r>
            <a:r>
              <a:rPr lang="en-GB" sz="1000" b="1" dirty="0">
                <a:latin typeface="Century Gothic" panose="020B0502020202020204" pitchFamily="34" charset="0"/>
              </a:rPr>
              <a:t>scale line </a:t>
            </a:r>
            <a:r>
              <a:rPr lang="en-GB" sz="1000" dirty="0">
                <a:latin typeface="Century Gothic" panose="020B0502020202020204" pitchFamily="34" charset="0"/>
              </a:rPr>
              <a:t>at the bottom of the map, look for </a:t>
            </a:r>
            <a:r>
              <a:rPr lang="en-GB" sz="1000" b="1" dirty="0">
                <a:latin typeface="Century Gothic" panose="020B0502020202020204" pitchFamily="34" charset="0"/>
              </a:rPr>
              <a:t>symbols</a:t>
            </a:r>
            <a:r>
              <a:rPr lang="en-GB" sz="1000" dirty="0">
                <a:latin typeface="Century Gothic" panose="020B0502020202020204" pitchFamily="34" charset="0"/>
              </a:rPr>
              <a:t>, read </a:t>
            </a:r>
            <a:r>
              <a:rPr lang="en-GB" sz="1000" b="1" dirty="0">
                <a:latin typeface="Century Gothic" panose="020B0502020202020204" pitchFamily="34" charset="0"/>
              </a:rPr>
              <a:t>grid references </a:t>
            </a:r>
            <a:r>
              <a:rPr lang="en-GB" sz="1000" dirty="0">
                <a:latin typeface="Century Gothic" panose="020B0502020202020204" pitchFamily="34" charset="0"/>
              </a:rPr>
              <a:t>as along the corridor, up the stairs</a:t>
            </a:r>
            <a:endParaRPr lang="en-GB" sz="1400" b="1" u="sng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3477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>
                <a:latin typeface="Century Gothic"/>
              </a:rPr>
              <a:t>Question types and guidance:</a:t>
            </a:r>
            <a:endParaRPr lang="en-GB" sz="1000" b="1" u="sng">
              <a:latin typeface="Century Gothic" panose="020B0502020202020204" pitchFamily="34" charset="0"/>
            </a:endParaRPr>
          </a:p>
          <a:p>
            <a:endParaRPr lang="en-GB" sz="1200" b="1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Assess –</a:t>
            </a:r>
            <a:r>
              <a:rPr lang="en-GB" sz="1100" b="1">
                <a:latin typeface="Century Gothic"/>
                <a:ea typeface="Calibri"/>
                <a:cs typeface="Calibri"/>
              </a:rPr>
              <a:t> </a:t>
            </a:r>
            <a:r>
              <a:rPr lang="en-GB" sz="1100">
                <a:latin typeface="Century Gothic"/>
                <a:ea typeface="Calibri"/>
                <a:cs typeface="Calibri"/>
              </a:rPr>
              <a:t>Make an informed judgement.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Calculate - </a:t>
            </a:r>
            <a:r>
              <a:rPr lang="en-GB" sz="1100">
                <a:latin typeface="Century Gothic"/>
                <a:ea typeface="Calibri"/>
                <a:cs typeface="Calibri"/>
              </a:rPr>
              <a:t>Work out the value of something.</a:t>
            </a:r>
            <a:endParaRPr lang="en-US" sz="1100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Complete - </a:t>
            </a:r>
            <a:r>
              <a:rPr lang="en-GB" sz="1100">
                <a:latin typeface="Century Gothic"/>
                <a:ea typeface="Calibri"/>
                <a:cs typeface="Calibri"/>
              </a:rPr>
              <a:t>Finish the task by adding given information.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Compare – </a:t>
            </a:r>
            <a:r>
              <a:rPr lang="en-GB" sz="1100">
                <a:latin typeface="Century Gothic"/>
                <a:ea typeface="+mn-lt"/>
                <a:cs typeface="+mn-lt"/>
              </a:rPr>
              <a:t>Identify similarities and differences</a:t>
            </a: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>
                <a:latin typeface="Century Gothic"/>
                <a:ea typeface="Calibri"/>
                <a:cs typeface="Calibri"/>
              </a:rPr>
              <a:t>Present key points about different ideas or strengths and weaknesses of an idea.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Evaluate - </a:t>
            </a:r>
            <a:r>
              <a:rPr lang="en-GB" sz="1100">
                <a:latin typeface="Century Gothic"/>
                <a:ea typeface="Calibri"/>
                <a:cs typeface="Calibri"/>
              </a:rPr>
              <a:t>Judge from available evidence.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100">
              <a:latin typeface="Century Gothic"/>
            </a:endParaRPr>
          </a:p>
          <a:p>
            <a:r>
              <a:rPr lang="en-GB" sz="1100" b="1">
                <a:latin typeface="Century Gothic"/>
              </a:rPr>
              <a:t>Give - </a:t>
            </a:r>
            <a:r>
              <a:rPr lang="en-GB" sz="1100">
                <a:latin typeface="Century Gothic"/>
                <a:ea typeface="Calibri"/>
                <a:cs typeface="Calibri"/>
              </a:rPr>
              <a:t>Produce an answer from recall.  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Identify</a:t>
            </a:r>
            <a:r>
              <a:rPr lang="en-GB" sz="1100">
                <a:latin typeface="Century Gothic"/>
              </a:rPr>
              <a:t> - </a:t>
            </a:r>
            <a:r>
              <a:rPr lang="en-GB" sz="1100">
                <a:latin typeface="Century Gothic"/>
                <a:ea typeface="Calibri"/>
                <a:cs typeface="Calibri"/>
              </a:rPr>
              <a:t>Name or otherwise characterise.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Justify - </a:t>
            </a:r>
            <a:r>
              <a:rPr lang="en-GB" sz="1100">
                <a:latin typeface="Century Gothic"/>
                <a:ea typeface="Calibri"/>
                <a:cs typeface="Calibri"/>
              </a:rPr>
              <a:t>Support a case with evidence.</a:t>
            </a:r>
          </a:p>
          <a:p>
            <a:r>
              <a:rPr lang="en-GB" sz="1100" b="1">
                <a:latin typeface="Century Gothic"/>
              </a:rPr>
              <a:t>Outline - </a:t>
            </a:r>
            <a:r>
              <a:rPr lang="en-GB" sz="1100">
                <a:latin typeface="Century Gothic"/>
                <a:ea typeface="Calibri"/>
                <a:cs typeface="Calibri"/>
              </a:rPr>
              <a:t>Set out main characteristics. </a:t>
            </a:r>
          </a:p>
          <a:p>
            <a:r>
              <a:rPr lang="en-GB" sz="1100" b="1">
                <a:latin typeface="Century Gothic"/>
              </a:rPr>
              <a:t>State -</a:t>
            </a:r>
            <a:r>
              <a:rPr lang="en-GB" sz="1100">
                <a:latin typeface="Century Gothic"/>
                <a:ea typeface="Calibri"/>
                <a:cs typeface="Calibri"/>
              </a:rPr>
              <a:t>Express in clear terms.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Suggest - </a:t>
            </a:r>
            <a:r>
              <a:rPr lang="en-GB" sz="1100">
                <a:latin typeface="Century Gothic"/>
                <a:ea typeface="Calibri"/>
                <a:cs typeface="Calibri"/>
              </a:rPr>
              <a:t>Present a possible case. 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To what extent</a:t>
            </a:r>
            <a:r>
              <a:rPr lang="en-GB" sz="1100">
                <a:latin typeface="Century Gothic"/>
              </a:rPr>
              <a:t> – make a decision, and back up your answer with key points</a:t>
            </a:r>
          </a:p>
          <a:p>
            <a:r>
              <a:rPr lang="en-GB" sz="1100" b="1">
                <a:latin typeface="Century Gothic"/>
              </a:rPr>
              <a:t>Use examples</a:t>
            </a:r>
            <a:r>
              <a:rPr lang="en-GB" sz="1100">
                <a:latin typeface="Century Gothic"/>
              </a:rPr>
              <a:t> – give specific facts and figures about an issue (e.g. Somerset Flooding)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543DC1-C6A3-8FF1-0E56-19E55010F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2721"/>
              </p:ext>
            </p:extLst>
          </p:nvPr>
        </p:nvGraphicFramePr>
        <p:xfrm>
          <a:off x="98087" y="1487845"/>
          <a:ext cx="4190540" cy="4212998"/>
        </p:xfrm>
        <a:graphic>
          <a:graphicData uri="http://schemas.openxmlformats.org/drawingml/2006/table">
            <a:tbl>
              <a:tblPr/>
              <a:tblGrid>
                <a:gridCol w="4190540">
                  <a:extLst>
                    <a:ext uri="{9D8B030D-6E8A-4147-A177-3AD203B41FA5}">
                      <a16:colId xmlns:a16="http://schemas.microsoft.com/office/drawing/2014/main" val="4132506064"/>
                    </a:ext>
                  </a:extLst>
                </a:gridCol>
              </a:tblGrid>
              <a:tr h="287866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3 and 4: UK Physical Landscape Coasts and Rivers</a:t>
                      </a:r>
                      <a:endParaRPr lang="en-US" sz="11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52" marR="59252" marT="29626" marB="2962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173636"/>
                  </a:ext>
                </a:extLst>
              </a:tr>
              <a:tr h="3605352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endParaRPr lang="en-US" sz="105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Processes that effect coasts (Weathering, Erosion, Mass Movement, Transportation, Longshore Drift)</a:t>
                      </a:r>
                      <a:endParaRPr lang="en-US" sz="105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Geology of the coastline</a:t>
                      </a:r>
                      <a:endParaRPr lang="en-US" sz="105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 of features by erosion (headlands and bays, wave cut notches, wave cut platforms, caves, arches, stacks and stumps)</a:t>
                      </a:r>
                      <a:endParaRPr lang="en-US" sz="105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 of features by deposition (Beaches, sand dunes, spits, bars and tombolo’s)</a:t>
                      </a:r>
                      <a:endParaRPr lang="en-US" sz="105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Coastal Management techniques</a:t>
                      </a:r>
                      <a:endParaRPr lang="en-US" sz="105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Issues with Coastal Erosion </a:t>
                      </a:r>
                      <a:r>
                        <a:rPr lang="en-US" sz="1050" b="1" i="0" u="sng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(Holderness Coastline)</a:t>
                      </a:r>
                      <a:endParaRPr lang="en-US" sz="1050" b="1" u="sng"/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Processes that effect rivers (Erosion, Transportation)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The long and cross profile of a river 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 of features by erosion (V-Shaped Valley, Waterfalls, Plunge Pools, Gorges)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 of features by erosion and deposition (Meanders and Oxbow Lakes)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 of features by deposition (Floodplains, Levees, Estuaries)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Causes of Flooding and the drainage basin system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Flood Hydrographs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Flood Management techniques</a:t>
                      </a:r>
                    </a:p>
                    <a:p>
                      <a:pPr marL="342900" lvl="0" indent="-342900" algn="l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Issues and solutions to River Flooding </a:t>
                      </a:r>
                      <a:r>
                        <a:rPr lang="en-US" sz="1050" b="1" i="0" u="sng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(Somerset Levels)</a:t>
                      </a:r>
                      <a:endParaRPr lang="en-US" sz="1050" dirty="0"/>
                    </a:p>
                  </a:txBody>
                  <a:tcPr marL="59252" marR="59252" marT="29626" marB="2962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412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E43B1F-B1AB-4ABA-A188-8D24F4F77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54244E-CA7D-4B31-9BF2-2153D8BD9148}">
  <ds:schemaRefs>
    <ds:schemaRef ds:uri="http://purl.org/dc/elements/1.1/"/>
    <ds:schemaRef ds:uri="http://purl.org/dc/dcmitype/"/>
    <ds:schemaRef ds:uri="http://purl.org/dc/terms/"/>
    <ds:schemaRef ds:uri="7d6f8178-f21d-440e-bae6-9186c126f1ba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fff680cc-455a-4a14-ab0b-b7a7cac6390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0F0F9AB-7B95-4701-8050-2D92733FC7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794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79</cp:revision>
  <cp:lastPrinted>2024-05-13T09:32:35Z</cp:lastPrinted>
  <dcterms:created xsi:type="dcterms:W3CDTF">2024-05-13T09:19:08Z</dcterms:created>
  <dcterms:modified xsi:type="dcterms:W3CDTF">2025-07-11T09:33:49Z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