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FF5947"/>
    <a:srgbClr val="FFCC00"/>
    <a:srgbClr val="FFFF66"/>
    <a:srgbClr val="00CCFF"/>
    <a:srgbClr val="448DD0"/>
    <a:srgbClr val="FFFF99"/>
    <a:srgbClr val="3788FF"/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D18AC8-030D-1128-C95B-5972BA14B535}" v="12" dt="2024-07-05T12:43:43.4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57" autoAdjust="0"/>
    <p:restoredTop sz="94660"/>
  </p:normalViewPr>
  <p:slideViewPr>
    <p:cSldViewPr snapToGrid="0">
      <p:cViewPr>
        <p:scale>
          <a:sx n="100" d="100"/>
          <a:sy n="100" d="100"/>
        </p:scale>
        <p:origin x="684" y="-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Featherstone" userId="S::lfeatherstone@stmichaels.bhcet.org.uk::0872f404-e5c1-4fce-b2e6-17ae04f532c1" providerId="AD" clId="Web-{92D18AC8-030D-1128-C95B-5972BA14B535}"/>
    <pc:docChg chg="modSld">
      <pc:chgData name="Laura Featherstone" userId="S::lfeatherstone@stmichaels.bhcet.org.uk::0872f404-e5c1-4fce-b2e6-17ae04f532c1" providerId="AD" clId="Web-{92D18AC8-030D-1128-C95B-5972BA14B535}" dt="2024-07-05T12:43:43.420" v="8" actId="1076"/>
      <pc:docMkLst>
        <pc:docMk/>
      </pc:docMkLst>
      <pc:sldChg chg="modSp">
        <pc:chgData name="Laura Featherstone" userId="S::lfeatherstone@stmichaels.bhcet.org.uk::0872f404-e5c1-4fce-b2e6-17ae04f532c1" providerId="AD" clId="Web-{92D18AC8-030D-1128-C95B-5972BA14B535}" dt="2024-07-05T12:43:43.420" v="8" actId="1076"/>
        <pc:sldMkLst>
          <pc:docMk/>
          <pc:sldMk cId="2388340685" sldId="256"/>
        </pc:sldMkLst>
        <pc:spChg chg="mod">
          <ac:chgData name="Laura Featherstone" userId="S::lfeatherstone@stmichaels.bhcet.org.uk::0872f404-e5c1-4fce-b2e6-17ae04f532c1" providerId="AD" clId="Web-{92D18AC8-030D-1128-C95B-5972BA14B535}" dt="2024-07-05T12:43:35.279" v="6" actId="1076"/>
          <ac:spMkLst>
            <pc:docMk/>
            <pc:sldMk cId="2388340685" sldId="256"/>
            <ac:spMk id="14" creationId="{1D98F7AD-1844-4428-9900-DB95EFD9F242}"/>
          </ac:spMkLst>
        </pc:spChg>
        <pc:spChg chg="mod">
          <ac:chgData name="Laura Featherstone" userId="S::lfeatherstone@stmichaels.bhcet.org.uk::0872f404-e5c1-4fce-b2e6-17ae04f532c1" providerId="AD" clId="Web-{92D18AC8-030D-1128-C95B-5972BA14B535}" dt="2024-07-05T12:43:24.903" v="3" actId="14100"/>
          <ac:spMkLst>
            <pc:docMk/>
            <pc:sldMk cId="2388340685" sldId="256"/>
            <ac:spMk id="15" creationId="{31ADD787-E2C4-4CFE-B19C-67F985B6CC37}"/>
          </ac:spMkLst>
        </pc:spChg>
        <pc:spChg chg="mod">
          <ac:chgData name="Laura Featherstone" userId="S::lfeatherstone@stmichaels.bhcet.org.uk::0872f404-e5c1-4fce-b2e6-17ae04f532c1" providerId="AD" clId="Web-{92D18AC8-030D-1128-C95B-5972BA14B535}" dt="2024-07-05T12:43:20.372" v="2" actId="20577"/>
          <ac:spMkLst>
            <pc:docMk/>
            <pc:sldMk cId="2388340685" sldId="256"/>
            <ac:spMk id="217" creationId="{70315A7D-DD6F-420F-9690-15A647984C38}"/>
          </ac:spMkLst>
        </pc:spChg>
        <pc:grpChg chg="mod">
          <ac:chgData name="Laura Featherstone" userId="S::lfeatherstone@stmichaels.bhcet.org.uk::0872f404-e5c1-4fce-b2e6-17ae04f532c1" providerId="AD" clId="Web-{92D18AC8-030D-1128-C95B-5972BA14B535}" dt="2024-07-05T12:43:30.169" v="5" actId="1076"/>
          <ac:grpSpMkLst>
            <pc:docMk/>
            <pc:sldMk cId="2388340685" sldId="256"/>
            <ac:grpSpMk id="21" creationId="{1C293152-9E82-42F3-853E-B05E7BA249F1}"/>
          </ac:grpSpMkLst>
        </pc:grpChg>
        <pc:grpChg chg="mod">
          <ac:chgData name="Laura Featherstone" userId="S::lfeatherstone@stmichaels.bhcet.org.uk::0872f404-e5c1-4fce-b2e6-17ae04f532c1" providerId="AD" clId="Web-{92D18AC8-030D-1128-C95B-5972BA14B535}" dt="2024-07-05T12:43:43.420" v="8" actId="1076"/>
          <ac:grpSpMkLst>
            <pc:docMk/>
            <pc:sldMk cId="2388340685" sldId="256"/>
            <ac:grpSpMk id="1040" creationId="{C9B167F3-200C-45F3-81A3-5881FA174F10}"/>
          </ac:grpSpMkLst>
        </pc:grpChg>
        <pc:graphicFrameChg chg="mod">
          <ac:chgData name="Laura Featherstone" userId="S::lfeatherstone@stmichaels.bhcet.org.uk::0872f404-e5c1-4fce-b2e6-17ae04f532c1" providerId="AD" clId="Web-{92D18AC8-030D-1128-C95B-5972BA14B535}" dt="2024-07-05T12:43:40.310" v="7" actId="1076"/>
          <ac:graphicFrameMkLst>
            <pc:docMk/>
            <pc:sldMk cId="2388340685" sldId="256"/>
            <ac:graphicFrameMk id="1038" creationId="{C3D13CAE-0286-4868-8EC1-9C8535CE3993}"/>
          </ac:graphicFrameMkLst>
        </pc:graphicFrameChg>
      </pc:sldChg>
    </pc:docChg>
  </pc:docChgLst>
  <pc:docChgLst>
    <pc:chgData name="Laura Featherstone" userId="0872f404-e5c1-4fce-b2e6-17ae04f532c1" providerId="ADAL" clId="{62311822-EE5B-4343-A774-6095D26C0D01}"/>
    <pc:docChg chg="custSel modSld">
      <pc:chgData name="Laura Featherstone" userId="0872f404-e5c1-4fce-b2e6-17ae04f532c1" providerId="ADAL" clId="{62311822-EE5B-4343-A774-6095D26C0D01}" dt="2023-07-05T10:25:12.512" v="21" actId="1076"/>
      <pc:docMkLst>
        <pc:docMk/>
      </pc:docMkLst>
      <pc:sldChg chg="delSp modSp">
        <pc:chgData name="Laura Featherstone" userId="0872f404-e5c1-4fce-b2e6-17ae04f532c1" providerId="ADAL" clId="{62311822-EE5B-4343-A774-6095D26C0D01}" dt="2023-07-05T10:25:12.512" v="21" actId="1076"/>
        <pc:sldMkLst>
          <pc:docMk/>
          <pc:sldMk cId="2388340685" sldId="256"/>
        </pc:sldMkLst>
        <pc:spChg chg="mod">
          <ac:chgData name="Laura Featherstone" userId="0872f404-e5c1-4fce-b2e6-17ae04f532c1" providerId="ADAL" clId="{62311822-EE5B-4343-A774-6095D26C0D01}" dt="2023-07-05T10:24:38.323" v="3" actId="20577"/>
          <ac:spMkLst>
            <pc:docMk/>
            <pc:sldMk cId="2388340685" sldId="256"/>
            <ac:spMk id="54" creationId="{8525BB6C-70A6-4CEE-93A7-DEB9EDD97F6D}"/>
          </ac:spMkLst>
        </pc:spChg>
        <pc:spChg chg="mod">
          <ac:chgData name="Laura Featherstone" userId="0872f404-e5c1-4fce-b2e6-17ae04f532c1" providerId="ADAL" clId="{62311822-EE5B-4343-A774-6095D26C0D01}" dt="2023-07-05T10:24:53.587" v="7" actId="20577"/>
          <ac:spMkLst>
            <pc:docMk/>
            <pc:sldMk cId="2388340685" sldId="256"/>
            <ac:spMk id="108" creationId="{B539EC18-5022-4610-B770-DDE295B4A71D}"/>
          </ac:spMkLst>
        </pc:spChg>
        <pc:spChg chg="mod">
          <ac:chgData name="Laura Featherstone" userId="0872f404-e5c1-4fce-b2e6-17ae04f532c1" providerId="ADAL" clId="{62311822-EE5B-4343-A774-6095D26C0D01}" dt="2023-07-05T10:25:08.476" v="20" actId="20577"/>
          <ac:spMkLst>
            <pc:docMk/>
            <pc:sldMk cId="2388340685" sldId="256"/>
            <ac:spMk id="168" creationId="{00E00144-301B-4404-89AD-055FDA9F9060}"/>
          </ac:spMkLst>
        </pc:spChg>
        <pc:spChg chg="mod">
          <ac:chgData name="Laura Featherstone" userId="0872f404-e5c1-4fce-b2e6-17ae04f532c1" providerId="ADAL" clId="{62311822-EE5B-4343-A774-6095D26C0D01}" dt="2023-07-05T10:24:48.722" v="5" actId="20577"/>
          <ac:spMkLst>
            <pc:docMk/>
            <pc:sldMk cId="2388340685" sldId="256"/>
            <ac:spMk id="184" creationId="{D6F832C5-78EB-422A-AD5C-9555E4133FAC}"/>
          </ac:spMkLst>
        </pc:spChg>
        <pc:grpChg chg="del">
          <ac:chgData name="Laura Featherstone" userId="0872f404-e5c1-4fce-b2e6-17ae04f532c1" providerId="ADAL" clId="{62311822-EE5B-4343-A774-6095D26C0D01}" dt="2023-07-05T10:24:55.985" v="8" actId="478"/>
          <ac:grpSpMkLst>
            <pc:docMk/>
            <pc:sldMk cId="2388340685" sldId="256"/>
            <ac:grpSpMk id="99" creationId="{22632178-6126-4BDA-B73F-E2903F7C9F84}"/>
          </ac:grpSpMkLst>
        </pc:grpChg>
        <pc:grpChg chg="mod">
          <ac:chgData name="Laura Featherstone" userId="0872f404-e5c1-4fce-b2e6-17ae04f532c1" providerId="ADAL" clId="{62311822-EE5B-4343-A774-6095D26C0D01}" dt="2023-07-05T10:25:12.512" v="21" actId="1076"/>
          <ac:grpSpMkLst>
            <pc:docMk/>
            <pc:sldMk cId="2388340685" sldId="256"/>
            <ac:grpSpMk id="166" creationId="{FC5C58F9-170E-4998-9283-1E3EDF934734}"/>
          </ac:grpSpMkLst>
        </pc:grpChg>
        <pc:graphicFrameChg chg="modGraphic">
          <ac:chgData name="Laura Featherstone" userId="0872f404-e5c1-4fce-b2e6-17ae04f532c1" providerId="ADAL" clId="{62311822-EE5B-4343-A774-6095D26C0D01}" dt="2023-07-05T10:24:30.559" v="1" actId="2164"/>
          <ac:graphicFrameMkLst>
            <pc:docMk/>
            <pc:sldMk cId="2388340685" sldId="256"/>
            <ac:graphicFrameMk id="1038" creationId="{C3D13CAE-0286-4868-8EC1-9C8535CE3993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0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42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95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13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10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11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613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135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95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66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995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060-CD62-436E-A278-070512EC91EC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97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1C293152-9E82-42F3-853E-B05E7BA249F1}"/>
              </a:ext>
            </a:extLst>
          </p:cNvPr>
          <p:cNvGrpSpPr/>
          <p:nvPr/>
        </p:nvGrpSpPr>
        <p:grpSpPr>
          <a:xfrm>
            <a:off x="0" y="0"/>
            <a:ext cx="9906000" cy="6858000"/>
            <a:chOff x="0" y="0"/>
            <a:chExt cx="9906000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D2DFE4D-F23C-419E-A8D1-C3630EB46E84}"/>
                </a:ext>
              </a:extLst>
            </p:cNvPr>
            <p:cNvSpPr/>
            <p:nvPr/>
          </p:nvSpPr>
          <p:spPr>
            <a:xfrm>
              <a:off x="0" y="0"/>
              <a:ext cx="9906000" cy="6858000"/>
            </a:xfrm>
            <a:prstGeom prst="rect">
              <a:avLst/>
            </a:prstGeom>
            <a:solidFill>
              <a:srgbClr val="1448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945A657-8485-47E1-9DE4-D62E8E652A26}"/>
                </a:ext>
              </a:extLst>
            </p:cNvPr>
            <p:cNvSpPr/>
            <p:nvPr/>
          </p:nvSpPr>
          <p:spPr>
            <a:xfrm>
              <a:off x="179400" y="166146"/>
              <a:ext cx="9547200" cy="6368915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B1077B2-0239-4EF3-B910-9C9D93B5C4AC}"/>
              </a:ext>
            </a:extLst>
          </p:cNvPr>
          <p:cNvSpPr txBox="1"/>
          <p:nvPr/>
        </p:nvSpPr>
        <p:spPr>
          <a:xfrm>
            <a:off x="962220" y="6518283"/>
            <a:ext cx="7981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‘ </a:t>
            </a:r>
            <a:r>
              <a:rPr lang="en-US" sz="1800" b="1" dirty="0">
                <a:solidFill>
                  <a:schemeClr val="bg1"/>
                </a:solidFill>
              </a:rPr>
              <a:t>Geography is the subject which holds the key to our future. </a:t>
            </a:r>
            <a:r>
              <a:rPr lang="en-US" sz="1800" dirty="0">
                <a:solidFill>
                  <a:schemeClr val="bg1"/>
                </a:solidFill>
              </a:rPr>
              <a:t>’  MICHAEL PALIN 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B8E9A6B8-4A20-4F12-973D-DE4C2ECD5F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9" r="6548"/>
          <a:stretch/>
        </p:blipFill>
        <p:spPr>
          <a:xfrm>
            <a:off x="8007841" y="195175"/>
            <a:ext cx="1591941" cy="70966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D98F7AD-1844-4428-9900-DB95EFD9F242}"/>
              </a:ext>
            </a:extLst>
          </p:cNvPr>
          <p:cNvSpPr txBox="1"/>
          <p:nvPr/>
        </p:nvSpPr>
        <p:spPr>
          <a:xfrm>
            <a:off x="7728623" y="884707"/>
            <a:ext cx="1841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cs typeface="Aharoni" panose="020B0604020202020204" pitchFamily="2" charset="-79"/>
              </a:rPr>
              <a:t>Y9 Geography Learning Journey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ADD787-E2C4-4CFE-B19C-67F985B6CC37}"/>
              </a:ext>
            </a:extLst>
          </p:cNvPr>
          <p:cNvSpPr txBox="1"/>
          <p:nvPr/>
        </p:nvSpPr>
        <p:spPr>
          <a:xfrm>
            <a:off x="7554018" y="1579579"/>
            <a:ext cx="2132340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b="1" dirty="0">
                <a:cs typeface="Aharoni"/>
              </a:rPr>
              <a:t>By the end of Year 9, we expect you to have an understanding of: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 panose="020B0604020202020204" pitchFamily="2" charset="-79"/>
              </a:rPr>
              <a:t>The impact humans have on rainforests.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 panose="020B0604020202020204" pitchFamily="2" charset="-79"/>
              </a:rPr>
              <a:t>The impact humans have on cold environments.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 panose="020B0604020202020204" pitchFamily="2" charset="-79"/>
              </a:rPr>
              <a:t>How quality of life can be improved in NEEs.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 panose="020B0604020202020204" pitchFamily="2" charset="-79"/>
              </a:rPr>
              <a:t>How urban regeneration can improve a HIC city.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/>
              </a:rPr>
              <a:t>The issues surrounding the world.</a:t>
            </a:r>
          </a:p>
        </p:txBody>
      </p:sp>
      <p:sp>
        <p:nvSpPr>
          <p:cNvPr id="24" name="Flowchart: Process 23">
            <a:extLst>
              <a:ext uri="{FF2B5EF4-FFF2-40B4-BE49-F238E27FC236}">
                <a16:creationId xmlns:a16="http://schemas.microsoft.com/office/drawing/2014/main" id="{8AE31725-D91E-4A8A-9059-BB070C524DD3}"/>
              </a:ext>
            </a:extLst>
          </p:cNvPr>
          <p:cNvSpPr/>
          <p:nvPr/>
        </p:nvSpPr>
        <p:spPr>
          <a:xfrm>
            <a:off x="1754132" y="3852530"/>
            <a:ext cx="5139427" cy="720000"/>
          </a:xfrm>
          <a:prstGeom prst="flowChartProcess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Flowchart: Process 24">
            <a:extLst>
              <a:ext uri="{FF2B5EF4-FFF2-40B4-BE49-F238E27FC236}">
                <a16:creationId xmlns:a16="http://schemas.microsoft.com/office/drawing/2014/main" id="{576758AB-26C1-4312-A151-D6285929C581}"/>
              </a:ext>
            </a:extLst>
          </p:cNvPr>
          <p:cNvSpPr/>
          <p:nvPr/>
        </p:nvSpPr>
        <p:spPr>
          <a:xfrm>
            <a:off x="1036144" y="890673"/>
            <a:ext cx="5205608" cy="720000"/>
          </a:xfrm>
          <a:prstGeom prst="flowChartProcess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A5F23B1-452E-4B75-8AB5-740FF7BC9E50}"/>
              </a:ext>
            </a:extLst>
          </p:cNvPr>
          <p:cNvGrpSpPr/>
          <p:nvPr/>
        </p:nvGrpSpPr>
        <p:grpSpPr>
          <a:xfrm>
            <a:off x="5978517" y="836673"/>
            <a:ext cx="828000" cy="828000"/>
            <a:chOff x="5978517" y="836673"/>
            <a:chExt cx="828000" cy="82800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1C38250-C20E-4F4E-8CF1-3C0631609E2F}"/>
                </a:ext>
              </a:extLst>
            </p:cNvPr>
            <p:cNvGrpSpPr/>
            <p:nvPr/>
          </p:nvGrpSpPr>
          <p:grpSpPr>
            <a:xfrm>
              <a:off x="5978517" y="836673"/>
              <a:ext cx="828000" cy="828000"/>
              <a:chOff x="7055799" y="15093109"/>
              <a:chExt cx="1214980" cy="1304869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2206DC16-B4B2-4F60-B7F9-447980E6777B}"/>
                  </a:ext>
                </a:extLst>
              </p:cNvPr>
              <p:cNvSpPr/>
              <p:nvPr/>
            </p:nvSpPr>
            <p:spPr>
              <a:xfrm>
                <a:off x="7055799" y="15093109"/>
                <a:ext cx="1214980" cy="1304869"/>
              </a:xfrm>
              <a:prstGeom prst="ellipse">
                <a:avLst/>
              </a:prstGeom>
              <a:solidFill>
                <a:srgbClr val="FF59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3380A99A-0091-4ED8-9091-31188542907D}"/>
                  </a:ext>
                </a:extLst>
              </p:cNvPr>
              <p:cNvSpPr/>
              <p:nvPr/>
            </p:nvSpPr>
            <p:spPr>
              <a:xfrm>
                <a:off x="7242751" y="15293892"/>
                <a:ext cx="841075" cy="9033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5E1CE20-BA97-436D-85F1-CE2AF018AD05}"/>
                </a:ext>
              </a:extLst>
            </p:cNvPr>
            <p:cNvSpPr txBox="1"/>
            <p:nvPr/>
          </p:nvSpPr>
          <p:spPr>
            <a:xfrm>
              <a:off x="6027094" y="951249"/>
              <a:ext cx="730846" cy="247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/>
                <a:t>YEAR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21A9F6E-0C7B-423C-A126-B1BA00339E15}"/>
                </a:ext>
              </a:extLst>
            </p:cNvPr>
            <p:cNvSpPr txBox="1"/>
            <p:nvPr/>
          </p:nvSpPr>
          <p:spPr>
            <a:xfrm>
              <a:off x="6114001" y="1042154"/>
              <a:ext cx="5570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/>
                <a:t>10</a:t>
              </a:r>
            </a:p>
          </p:txBody>
        </p:sp>
      </p:grpSp>
      <p:sp>
        <p:nvSpPr>
          <p:cNvPr id="29" name="Flowchart: Process 28">
            <a:extLst>
              <a:ext uri="{FF2B5EF4-FFF2-40B4-BE49-F238E27FC236}">
                <a16:creationId xmlns:a16="http://schemas.microsoft.com/office/drawing/2014/main" id="{511F487A-D0C6-483D-BC5B-7F20CD82501C}"/>
              </a:ext>
            </a:extLst>
          </p:cNvPr>
          <p:cNvSpPr/>
          <p:nvPr/>
        </p:nvSpPr>
        <p:spPr>
          <a:xfrm>
            <a:off x="1036143" y="1585804"/>
            <a:ext cx="720000" cy="2986726"/>
          </a:xfrm>
          <a:prstGeom prst="flowChartProcess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5291754-7E10-4493-807B-ED7568A97B89}"/>
              </a:ext>
            </a:extLst>
          </p:cNvPr>
          <p:cNvSpPr txBox="1"/>
          <p:nvPr/>
        </p:nvSpPr>
        <p:spPr>
          <a:xfrm rot="5400000">
            <a:off x="918587" y="2680700"/>
            <a:ext cx="13452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Living in NEEs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D0004B7-A88C-4AE6-8A57-79AF03FEF1CB}"/>
              </a:ext>
            </a:extLst>
          </p:cNvPr>
          <p:cNvSpPr txBox="1"/>
          <p:nvPr/>
        </p:nvSpPr>
        <p:spPr>
          <a:xfrm>
            <a:off x="1855245" y="890782"/>
            <a:ext cx="1507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Living in the UK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DB4271B-5700-4087-8C52-E16936C1B079}"/>
              </a:ext>
            </a:extLst>
          </p:cNvPr>
          <p:cNvSpPr txBox="1"/>
          <p:nvPr/>
        </p:nvSpPr>
        <p:spPr>
          <a:xfrm>
            <a:off x="4380451" y="890673"/>
            <a:ext cx="12666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World Issues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A0330ED-7AB4-4886-99C8-6A645FD02A4B}"/>
              </a:ext>
            </a:extLst>
          </p:cNvPr>
          <p:cNvGrpSpPr/>
          <p:nvPr/>
        </p:nvGrpSpPr>
        <p:grpSpPr>
          <a:xfrm>
            <a:off x="3666980" y="4533675"/>
            <a:ext cx="756000" cy="680047"/>
            <a:chOff x="4782197" y="14697603"/>
            <a:chExt cx="756000" cy="680047"/>
          </a:xfrm>
        </p:grpSpPr>
        <p:pic>
          <p:nvPicPr>
            <p:cNvPr id="53" name="Picture 2" descr="Assessment Icon - Download Assessment Icon 2404411 | Noun Project">
              <a:extLst>
                <a:ext uri="{FF2B5EF4-FFF2-40B4-BE49-F238E27FC236}">
                  <a16:creationId xmlns:a16="http://schemas.microsoft.com/office/drawing/2014/main" id="{819EDFB0-DC91-4B90-A5B4-DF5A01E400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675" y="14954759"/>
              <a:ext cx="261044" cy="26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525BB6C-70A6-4CEE-93A7-DEB9EDD97F6D}"/>
                </a:ext>
              </a:extLst>
            </p:cNvPr>
            <p:cNvSpPr txBox="1"/>
            <p:nvPr/>
          </p:nvSpPr>
          <p:spPr>
            <a:xfrm>
              <a:off x="4782197" y="15162206"/>
              <a:ext cx="756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/>
                <a:t>Assessment</a:t>
              </a:r>
            </a:p>
          </p:txBody>
        </p:sp>
        <p:pic>
          <p:nvPicPr>
            <p:cNvPr id="55" name="Picture 2" descr="Powerpoint Check Mark Symbol">
              <a:extLst>
                <a:ext uri="{FF2B5EF4-FFF2-40B4-BE49-F238E27FC236}">
                  <a16:creationId xmlns:a16="http://schemas.microsoft.com/office/drawing/2014/main" id="{6922F63E-AD9B-460A-B27F-028DE23486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683" y="14697603"/>
              <a:ext cx="245028" cy="255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id="{345A6EC7-F324-4EE2-B80C-788F17C741B2}"/>
              </a:ext>
            </a:extLst>
          </p:cNvPr>
          <p:cNvSpPr txBox="1"/>
          <p:nvPr/>
        </p:nvSpPr>
        <p:spPr>
          <a:xfrm>
            <a:off x="6426646" y="4856289"/>
            <a:ext cx="69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biomes?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70961CA-C464-4166-99A3-5EBB1E9D446F}"/>
              </a:ext>
            </a:extLst>
          </p:cNvPr>
          <p:cNvSpPr txBox="1"/>
          <p:nvPr/>
        </p:nvSpPr>
        <p:spPr>
          <a:xfrm>
            <a:off x="5980252" y="3291567"/>
            <a:ext cx="7197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the nutrient cycle?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A4837FE-650B-4C65-8EE9-5D592C15E5A1}"/>
              </a:ext>
            </a:extLst>
          </p:cNvPr>
          <p:cNvSpPr txBox="1"/>
          <p:nvPr/>
        </p:nvSpPr>
        <p:spPr>
          <a:xfrm>
            <a:off x="5473255" y="4856289"/>
            <a:ext cx="835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tropical rainforests like?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773BE076-0FFA-4AFC-A60F-7E87D12B6FC2}"/>
              </a:ext>
            </a:extLst>
          </p:cNvPr>
          <p:cNvSpPr txBox="1"/>
          <p:nvPr/>
        </p:nvSpPr>
        <p:spPr>
          <a:xfrm>
            <a:off x="5003454" y="3199234"/>
            <a:ext cx="7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do plants and animals adapt to survive?</a:t>
            </a:r>
          </a:p>
        </p:txBody>
      </p: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F4A2B1C-8746-4583-BBA9-38908C0BE70E}"/>
              </a:ext>
            </a:extLst>
          </p:cNvPr>
          <p:cNvGrpSpPr/>
          <p:nvPr/>
        </p:nvGrpSpPr>
        <p:grpSpPr>
          <a:xfrm rot="5400000">
            <a:off x="390615" y="1020876"/>
            <a:ext cx="756000" cy="738770"/>
            <a:chOff x="4757041" y="14697603"/>
            <a:chExt cx="756000" cy="738770"/>
          </a:xfrm>
        </p:grpSpPr>
        <p:pic>
          <p:nvPicPr>
            <p:cNvPr id="107" name="Picture 2" descr="Assessment Icon - Download Assessment Icon 2404411 | Noun Project">
              <a:extLst>
                <a:ext uri="{FF2B5EF4-FFF2-40B4-BE49-F238E27FC236}">
                  <a16:creationId xmlns:a16="http://schemas.microsoft.com/office/drawing/2014/main" id="{569CA68E-5A1C-424F-BA51-7F2541DE5F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518" y="14954759"/>
              <a:ext cx="261044" cy="26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B539EC18-5022-4610-B770-DDE295B4A71D}"/>
                </a:ext>
              </a:extLst>
            </p:cNvPr>
            <p:cNvSpPr txBox="1"/>
            <p:nvPr/>
          </p:nvSpPr>
          <p:spPr>
            <a:xfrm>
              <a:off x="4757041" y="15220929"/>
              <a:ext cx="756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/>
                <a:t>Assessment</a:t>
              </a:r>
            </a:p>
          </p:txBody>
        </p:sp>
        <p:pic>
          <p:nvPicPr>
            <p:cNvPr id="109" name="Picture 2" descr="Powerpoint Check Mark Symbol">
              <a:extLst>
                <a:ext uri="{FF2B5EF4-FFF2-40B4-BE49-F238E27FC236}">
                  <a16:creationId xmlns:a16="http://schemas.microsoft.com/office/drawing/2014/main" id="{FCD79C13-8B24-4FC9-B33D-CF4AE4E63E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2526" y="14697603"/>
              <a:ext cx="245028" cy="255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1" name="TextBox 140">
            <a:extLst>
              <a:ext uri="{FF2B5EF4-FFF2-40B4-BE49-F238E27FC236}">
                <a16:creationId xmlns:a16="http://schemas.microsoft.com/office/drawing/2014/main" id="{D53E9E60-D6FB-47E6-B8E8-49B284211E6E}"/>
              </a:ext>
            </a:extLst>
          </p:cNvPr>
          <p:cNvSpPr txBox="1"/>
          <p:nvPr/>
        </p:nvSpPr>
        <p:spPr>
          <a:xfrm rot="5400000">
            <a:off x="1897255" y="2937996"/>
            <a:ext cx="674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the reasons for living in NEEs?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0198340B-7EC2-42CF-9A7A-F57D23A799C0}"/>
              </a:ext>
            </a:extLst>
          </p:cNvPr>
          <p:cNvSpPr txBox="1"/>
          <p:nvPr/>
        </p:nvSpPr>
        <p:spPr>
          <a:xfrm rot="5400000">
            <a:off x="1985607" y="2234670"/>
            <a:ext cx="590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can quality of life be improved in NEEs?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4523CC48-51BA-4885-907D-D89CE763A32F}"/>
              </a:ext>
            </a:extLst>
          </p:cNvPr>
          <p:cNvSpPr txBox="1"/>
          <p:nvPr/>
        </p:nvSpPr>
        <p:spPr>
          <a:xfrm rot="5400000">
            <a:off x="253446" y="1901505"/>
            <a:ext cx="605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can city living be sustainable?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8209BF57-C6A2-4D0C-A47E-49259466B640}"/>
              </a:ext>
            </a:extLst>
          </p:cNvPr>
          <p:cNvSpPr txBox="1"/>
          <p:nvPr/>
        </p:nvSpPr>
        <p:spPr>
          <a:xfrm rot="5400000">
            <a:off x="178155" y="2629203"/>
            <a:ext cx="755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challenges do people face in NEEs?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251B1B9A-3545-4EA9-A83F-6F47D9E982A7}"/>
              </a:ext>
            </a:extLst>
          </p:cNvPr>
          <p:cNvSpPr txBox="1"/>
          <p:nvPr/>
        </p:nvSpPr>
        <p:spPr>
          <a:xfrm>
            <a:off x="2792909" y="323045"/>
            <a:ext cx="9188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are cities in the UK regenerated?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FF737A30-5AAC-4ED1-A72A-1B3FCD5996D6}"/>
              </a:ext>
            </a:extLst>
          </p:cNvPr>
          <p:cNvSpPr txBox="1"/>
          <p:nvPr/>
        </p:nvSpPr>
        <p:spPr>
          <a:xfrm>
            <a:off x="2137497" y="230712"/>
            <a:ext cx="710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Why do people live in cities in the UK?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23E2D9D5-34FE-497E-A8BC-9626985B55C3}"/>
              </a:ext>
            </a:extLst>
          </p:cNvPr>
          <p:cNvSpPr txBox="1"/>
          <p:nvPr/>
        </p:nvSpPr>
        <p:spPr>
          <a:xfrm>
            <a:off x="1482940" y="230712"/>
            <a:ext cx="653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Where do people live in the UK?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CE994F6B-7D4E-4474-ACA5-9B63161253EF}"/>
              </a:ext>
            </a:extLst>
          </p:cNvPr>
          <p:cNvSpPr txBox="1"/>
          <p:nvPr/>
        </p:nvSpPr>
        <p:spPr>
          <a:xfrm>
            <a:off x="2492854" y="1903069"/>
            <a:ext cx="872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challenges do people face in cities in the UK?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1CDFDC9C-CD1E-48B7-AF85-06ABFA2252F7}"/>
              </a:ext>
            </a:extLst>
          </p:cNvPr>
          <p:cNvSpPr txBox="1"/>
          <p:nvPr/>
        </p:nvSpPr>
        <p:spPr>
          <a:xfrm>
            <a:off x="1785197" y="1903069"/>
            <a:ext cx="7640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Why is London an important city?</a:t>
            </a:r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FC5C58F9-170E-4998-9283-1E3EDF934734}"/>
              </a:ext>
            </a:extLst>
          </p:cNvPr>
          <p:cNvGrpSpPr/>
          <p:nvPr/>
        </p:nvGrpSpPr>
        <p:grpSpPr>
          <a:xfrm>
            <a:off x="6963020" y="2837891"/>
            <a:ext cx="756000" cy="803157"/>
            <a:chOff x="4782197" y="14697603"/>
            <a:chExt cx="756000" cy="803157"/>
          </a:xfrm>
        </p:grpSpPr>
        <p:pic>
          <p:nvPicPr>
            <p:cNvPr id="167" name="Picture 2" descr="Assessment Icon - Download Assessment Icon 2404411 | Noun Project">
              <a:extLst>
                <a:ext uri="{FF2B5EF4-FFF2-40B4-BE49-F238E27FC236}">
                  <a16:creationId xmlns:a16="http://schemas.microsoft.com/office/drawing/2014/main" id="{A252C815-8718-46C2-A89B-8F974FE51E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675" y="14954759"/>
              <a:ext cx="261044" cy="26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00E00144-301B-4404-89AD-055FDA9F9060}"/>
                </a:ext>
              </a:extLst>
            </p:cNvPr>
            <p:cNvSpPr txBox="1"/>
            <p:nvPr/>
          </p:nvSpPr>
          <p:spPr>
            <a:xfrm>
              <a:off x="4782197" y="15162206"/>
              <a:ext cx="756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/>
                <a:t>Baseline Assessment</a:t>
              </a:r>
            </a:p>
          </p:txBody>
        </p:sp>
        <p:pic>
          <p:nvPicPr>
            <p:cNvPr id="169" name="Picture 2" descr="Powerpoint Check Mark Symbol">
              <a:extLst>
                <a:ext uri="{FF2B5EF4-FFF2-40B4-BE49-F238E27FC236}">
                  <a16:creationId xmlns:a16="http://schemas.microsoft.com/office/drawing/2014/main" id="{749F5C44-DE61-47A2-95DF-3FA8EEABB0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683" y="14697603"/>
              <a:ext cx="245028" cy="255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F3084093-4E1C-45DC-84D8-24505B863661}"/>
              </a:ext>
            </a:extLst>
          </p:cNvPr>
          <p:cNvGrpSpPr/>
          <p:nvPr/>
        </p:nvGrpSpPr>
        <p:grpSpPr>
          <a:xfrm>
            <a:off x="5504125" y="1579094"/>
            <a:ext cx="756000" cy="680047"/>
            <a:chOff x="4782197" y="14697603"/>
            <a:chExt cx="756000" cy="680047"/>
          </a:xfrm>
        </p:grpSpPr>
        <p:pic>
          <p:nvPicPr>
            <p:cNvPr id="183" name="Picture 2" descr="Assessment Icon - Download Assessment Icon 2404411 | Noun Project">
              <a:extLst>
                <a:ext uri="{FF2B5EF4-FFF2-40B4-BE49-F238E27FC236}">
                  <a16:creationId xmlns:a16="http://schemas.microsoft.com/office/drawing/2014/main" id="{02C25EB6-CD3F-42EF-BDBB-63F2929C63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675" y="14954759"/>
              <a:ext cx="261044" cy="26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D6F832C5-78EB-422A-AD5C-9555E4133FAC}"/>
                </a:ext>
              </a:extLst>
            </p:cNvPr>
            <p:cNvSpPr txBox="1"/>
            <p:nvPr/>
          </p:nvSpPr>
          <p:spPr>
            <a:xfrm>
              <a:off x="4782197" y="15162206"/>
              <a:ext cx="756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/>
                <a:t>Assessment</a:t>
              </a:r>
            </a:p>
          </p:txBody>
        </p:sp>
        <p:pic>
          <p:nvPicPr>
            <p:cNvPr id="185" name="Picture 2" descr="Powerpoint Check Mark Symbol">
              <a:extLst>
                <a:ext uri="{FF2B5EF4-FFF2-40B4-BE49-F238E27FC236}">
                  <a16:creationId xmlns:a16="http://schemas.microsoft.com/office/drawing/2014/main" id="{77ABA060-5F2A-4303-9753-E4FDD8FCF2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683" y="14697603"/>
              <a:ext cx="245028" cy="255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34" name="Group 1033">
            <a:extLst>
              <a:ext uri="{FF2B5EF4-FFF2-40B4-BE49-F238E27FC236}">
                <a16:creationId xmlns:a16="http://schemas.microsoft.com/office/drawing/2014/main" id="{05E7C9E7-8BE8-445D-86F7-23FA236AFAF0}"/>
              </a:ext>
            </a:extLst>
          </p:cNvPr>
          <p:cNvGrpSpPr/>
          <p:nvPr/>
        </p:nvGrpSpPr>
        <p:grpSpPr>
          <a:xfrm>
            <a:off x="792076" y="5396658"/>
            <a:ext cx="2960178" cy="936128"/>
            <a:chOff x="1134571" y="5544839"/>
            <a:chExt cx="2960178" cy="936128"/>
          </a:xfrm>
        </p:grpSpPr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F54D36FD-C241-4F11-B7FC-A5E641DF49E4}"/>
                </a:ext>
              </a:extLst>
            </p:cNvPr>
            <p:cNvSpPr txBox="1"/>
            <p:nvPr/>
          </p:nvSpPr>
          <p:spPr>
            <a:xfrm>
              <a:off x="1134571" y="5544839"/>
              <a:ext cx="296017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b="1" dirty="0"/>
                <a:t>Threshold Concepts</a:t>
              </a:r>
            </a:p>
          </p:txBody>
        </p:sp>
        <p:grpSp>
          <p:nvGrpSpPr>
            <p:cNvPr id="1032" name="Group 1031">
              <a:extLst>
                <a:ext uri="{FF2B5EF4-FFF2-40B4-BE49-F238E27FC236}">
                  <a16:creationId xmlns:a16="http://schemas.microsoft.com/office/drawing/2014/main" id="{EEE2B032-88A7-4DDD-8B51-FDB11A16CBED}"/>
                </a:ext>
              </a:extLst>
            </p:cNvPr>
            <p:cNvGrpSpPr/>
            <p:nvPr/>
          </p:nvGrpSpPr>
          <p:grpSpPr>
            <a:xfrm>
              <a:off x="2629489" y="5734625"/>
              <a:ext cx="792000" cy="737780"/>
              <a:chOff x="2841132" y="5734625"/>
              <a:chExt cx="792000" cy="737780"/>
            </a:xfrm>
          </p:grpSpPr>
          <p:pic>
            <p:nvPicPr>
              <p:cNvPr id="197" name="Graphic 196" descr="Earth globe Africa and Europe">
                <a:extLst>
                  <a:ext uri="{FF2B5EF4-FFF2-40B4-BE49-F238E27FC236}">
                    <a16:creationId xmlns:a16="http://schemas.microsoft.com/office/drawing/2014/main" id="{CF632E44-C0A8-482A-A0F3-78C85EFF7A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985132" y="5734625"/>
                <a:ext cx="504000" cy="504000"/>
              </a:xfrm>
              <a:prstGeom prst="rect">
                <a:avLst/>
              </a:prstGeom>
            </p:spPr>
          </p:pic>
          <p:sp>
            <p:nvSpPr>
              <p:cNvPr id="198" name="TextBox 197">
                <a:extLst>
                  <a:ext uri="{FF2B5EF4-FFF2-40B4-BE49-F238E27FC236}">
                    <a16:creationId xmlns:a16="http://schemas.microsoft.com/office/drawing/2014/main" id="{BD6A6A1D-4183-4C7B-8CFE-32AEA2D48B7E}"/>
                  </a:ext>
                </a:extLst>
              </p:cNvPr>
              <p:cNvSpPr txBox="1"/>
              <p:nvPr/>
            </p:nvSpPr>
            <p:spPr>
              <a:xfrm>
                <a:off x="2841132" y="6195406"/>
                <a:ext cx="79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00" dirty="0"/>
                  <a:t>Location and place knowledge</a:t>
                </a:r>
              </a:p>
            </p:txBody>
          </p:sp>
        </p:grpSp>
        <p:grpSp>
          <p:nvGrpSpPr>
            <p:cNvPr id="1033" name="Group 1032">
              <a:extLst>
                <a:ext uri="{FF2B5EF4-FFF2-40B4-BE49-F238E27FC236}">
                  <a16:creationId xmlns:a16="http://schemas.microsoft.com/office/drawing/2014/main" id="{F0B4E8AE-F358-4072-B234-407CEBC45C74}"/>
                </a:ext>
              </a:extLst>
            </p:cNvPr>
            <p:cNvGrpSpPr/>
            <p:nvPr/>
          </p:nvGrpSpPr>
          <p:grpSpPr>
            <a:xfrm>
              <a:off x="3302749" y="5743187"/>
              <a:ext cx="792000" cy="737780"/>
              <a:chOff x="3613032" y="5734625"/>
              <a:chExt cx="792000" cy="737780"/>
            </a:xfrm>
          </p:grpSpPr>
          <p:pic>
            <p:nvPicPr>
              <p:cNvPr id="196" name="Graphic 195" descr="Map with pin">
                <a:extLst>
                  <a:ext uri="{FF2B5EF4-FFF2-40B4-BE49-F238E27FC236}">
                    <a16:creationId xmlns:a16="http://schemas.microsoft.com/office/drawing/2014/main" id="{4C308726-04C5-4084-A501-923DB40DC3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3757032" y="5734625"/>
                <a:ext cx="504000" cy="504000"/>
              </a:xfrm>
              <a:prstGeom prst="rect">
                <a:avLst/>
              </a:prstGeom>
            </p:spPr>
          </p:pic>
          <p:sp>
            <p:nvSpPr>
              <p:cNvPr id="199" name="TextBox 198">
                <a:extLst>
                  <a:ext uri="{FF2B5EF4-FFF2-40B4-BE49-F238E27FC236}">
                    <a16:creationId xmlns:a16="http://schemas.microsoft.com/office/drawing/2014/main" id="{875180FF-B8C9-4535-91DD-5FE4DAD688E2}"/>
                  </a:ext>
                </a:extLst>
              </p:cNvPr>
              <p:cNvSpPr txBox="1"/>
              <p:nvPr/>
            </p:nvSpPr>
            <p:spPr>
              <a:xfrm>
                <a:off x="3613032" y="6195406"/>
                <a:ext cx="79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00" dirty="0"/>
                  <a:t>Geographical terms and techniques</a:t>
                </a:r>
              </a:p>
            </p:txBody>
          </p:sp>
        </p:grpSp>
        <p:grpSp>
          <p:nvGrpSpPr>
            <p:cNvPr id="1030" name="Group 1029">
              <a:extLst>
                <a:ext uri="{FF2B5EF4-FFF2-40B4-BE49-F238E27FC236}">
                  <a16:creationId xmlns:a16="http://schemas.microsoft.com/office/drawing/2014/main" id="{D02C12CE-7557-4215-9441-D38486754A7A}"/>
                </a:ext>
              </a:extLst>
            </p:cNvPr>
            <p:cNvGrpSpPr/>
            <p:nvPr/>
          </p:nvGrpSpPr>
          <p:grpSpPr>
            <a:xfrm>
              <a:off x="1134572" y="5734625"/>
              <a:ext cx="900000" cy="737780"/>
              <a:chOff x="1134572" y="5734625"/>
              <a:chExt cx="900000" cy="737780"/>
            </a:xfrm>
          </p:grpSpPr>
          <p:pic>
            <p:nvPicPr>
              <p:cNvPr id="194" name="Graphic 193" descr="City">
                <a:extLst>
                  <a:ext uri="{FF2B5EF4-FFF2-40B4-BE49-F238E27FC236}">
                    <a16:creationId xmlns:a16="http://schemas.microsoft.com/office/drawing/2014/main" id="{92B7854F-C25F-48FE-B359-9613AFEBCE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1332572" y="5734625"/>
                <a:ext cx="504000" cy="504000"/>
              </a:xfrm>
              <a:prstGeom prst="rect">
                <a:avLst/>
              </a:prstGeom>
            </p:spPr>
          </p:pic>
          <p:sp>
            <p:nvSpPr>
              <p:cNvPr id="200" name="TextBox 199">
                <a:extLst>
                  <a:ext uri="{FF2B5EF4-FFF2-40B4-BE49-F238E27FC236}">
                    <a16:creationId xmlns:a16="http://schemas.microsoft.com/office/drawing/2014/main" id="{BBA0D218-2A68-4D9C-B481-5762FC8763A2}"/>
                  </a:ext>
                </a:extLst>
              </p:cNvPr>
              <p:cNvSpPr txBox="1"/>
              <p:nvPr/>
            </p:nvSpPr>
            <p:spPr>
              <a:xfrm>
                <a:off x="1134572" y="6195406"/>
                <a:ext cx="900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00" dirty="0"/>
                  <a:t>Human interaction and the environment</a:t>
                </a:r>
              </a:p>
            </p:txBody>
          </p:sp>
        </p:grpSp>
        <p:grpSp>
          <p:nvGrpSpPr>
            <p:cNvPr id="1031" name="Group 1030">
              <a:extLst>
                <a:ext uri="{FF2B5EF4-FFF2-40B4-BE49-F238E27FC236}">
                  <a16:creationId xmlns:a16="http://schemas.microsoft.com/office/drawing/2014/main" id="{FA976013-FC44-4CC5-8BD4-224D964D7F32}"/>
                </a:ext>
              </a:extLst>
            </p:cNvPr>
            <p:cNvGrpSpPr/>
            <p:nvPr/>
          </p:nvGrpSpPr>
          <p:grpSpPr>
            <a:xfrm>
              <a:off x="1910756" y="5734625"/>
              <a:ext cx="792000" cy="737780"/>
              <a:chOff x="1860724" y="5734625"/>
              <a:chExt cx="792000" cy="737780"/>
            </a:xfrm>
          </p:grpSpPr>
          <p:pic>
            <p:nvPicPr>
              <p:cNvPr id="195" name="Graphic 194" descr="Forest scene">
                <a:extLst>
                  <a:ext uri="{FF2B5EF4-FFF2-40B4-BE49-F238E27FC236}">
                    <a16:creationId xmlns:a16="http://schemas.microsoft.com/office/drawing/2014/main" id="{C2532ECA-B830-4D03-A862-E77CF4169A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2004724" y="5734625"/>
                <a:ext cx="504000" cy="504000"/>
              </a:xfrm>
              <a:prstGeom prst="rect">
                <a:avLst/>
              </a:prstGeom>
            </p:spPr>
          </p:pic>
          <p:sp>
            <p:nvSpPr>
              <p:cNvPr id="201" name="TextBox 200">
                <a:extLst>
                  <a:ext uri="{FF2B5EF4-FFF2-40B4-BE49-F238E27FC236}">
                    <a16:creationId xmlns:a16="http://schemas.microsoft.com/office/drawing/2014/main" id="{2E9DD053-BD2E-4644-A162-367941E08A83}"/>
                  </a:ext>
                </a:extLst>
              </p:cNvPr>
              <p:cNvSpPr txBox="1"/>
              <p:nvPr/>
            </p:nvSpPr>
            <p:spPr>
              <a:xfrm>
                <a:off x="1860724" y="6195406"/>
                <a:ext cx="79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00" dirty="0"/>
                  <a:t>Physical features and processes</a:t>
                </a:r>
              </a:p>
            </p:txBody>
          </p:sp>
        </p:grpSp>
      </p:grpSp>
      <p:grpSp>
        <p:nvGrpSpPr>
          <p:cNvPr id="1040" name="Group 1039">
            <a:extLst>
              <a:ext uri="{FF2B5EF4-FFF2-40B4-BE49-F238E27FC236}">
                <a16:creationId xmlns:a16="http://schemas.microsoft.com/office/drawing/2014/main" id="{C9B167F3-200C-45F3-81A3-5881FA174F10}"/>
              </a:ext>
            </a:extLst>
          </p:cNvPr>
          <p:cNvGrpSpPr/>
          <p:nvPr/>
        </p:nvGrpSpPr>
        <p:grpSpPr>
          <a:xfrm>
            <a:off x="8006905" y="3970029"/>
            <a:ext cx="1333078" cy="988388"/>
            <a:chOff x="8105314" y="3999656"/>
            <a:chExt cx="1333078" cy="988388"/>
          </a:xfrm>
        </p:grpSpPr>
        <p:grpSp>
          <p:nvGrpSpPr>
            <p:cNvPr id="1039" name="Group 1038">
              <a:extLst>
                <a:ext uri="{FF2B5EF4-FFF2-40B4-BE49-F238E27FC236}">
                  <a16:creationId xmlns:a16="http://schemas.microsoft.com/office/drawing/2014/main" id="{503E052B-D415-48C9-972B-3357C71CFF4B}"/>
                </a:ext>
              </a:extLst>
            </p:cNvPr>
            <p:cNvGrpSpPr/>
            <p:nvPr/>
          </p:nvGrpSpPr>
          <p:grpSpPr>
            <a:xfrm>
              <a:off x="8105314" y="4262674"/>
              <a:ext cx="1333078" cy="725370"/>
              <a:chOff x="-2372819" y="3509601"/>
              <a:chExt cx="1333078" cy="725370"/>
            </a:xfrm>
          </p:grpSpPr>
          <p:pic>
            <p:nvPicPr>
              <p:cNvPr id="209" name="Picture 2" descr="Assessment Icon - Download Assessment Icon 2404411 | Noun Project">
                <a:extLst>
                  <a:ext uri="{FF2B5EF4-FFF2-40B4-BE49-F238E27FC236}">
                    <a16:creationId xmlns:a16="http://schemas.microsoft.com/office/drawing/2014/main" id="{3C0D069D-0919-4376-AE70-44853864522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868280" y="3509601"/>
                <a:ext cx="324000" cy="324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10" name="TextBox 209">
                <a:extLst>
                  <a:ext uri="{FF2B5EF4-FFF2-40B4-BE49-F238E27FC236}">
                    <a16:creationId xmlns:a16="http://schemas.microsoft.com/office/drawing/2014/main" id="{C8DBDA9B-A9D3-4837-AEDF-E69B996EF15F}"/>
                  </a:ext>
                </a:extLst>
              </p:cNvPr>
              <p:cNvSpPr txBox="1"/>
              <p:nvPr/>
            </p:nvSpPr>
            <p:spPr>
              <a:xfrm>
                <a:off x="-2372819" y="3819473"/>
                <a:ext cx="133307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900" b="1" dirty="0"/>
                  <a:t>Assessments</a:t>
                </a:r>
              </a:p>
              <a:p>
                <a:pPr algn="ctr"/>
                <a:r>
                  <a:rPr lang="en-GB" sz="600" dirty="0"/>
                  <a:t>You will be assessed on the following topics in geography this year:</a:t>
                </a:r>
              </a:p>
            </p:txBody>
          </p:sp>
        </p:grpSp>
        <p:pic>
          <p:nvPicPr>
            <p:cNvPr id="211" name="Picture 2" descr="Powerpoint Check Mark Symbol">
              <a:extLst>
                <a:ext uri="{FF2B5EF4-FFF2-40B4-BE49-F238E27FC236}">
                  <a16:creationId xmlns:a16="http://schemas.microsoft.com/office/drawing/2014/main" id="{A2F79878-30A9-45EA-8A3C-4B05986308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5853" y="3999656"/>
              <a:ext cx="252000" cy="262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38" name="Table 1038">
            <a:extLst>
              <a:ext uri="{FF2B5EF4-FFF2-40B4-BE49-F238E27FC236}">
                <a16:creationId xmlns:a16="http://schemas.microsoft.com/office/drawing/2014/main" id="{C3D13CAE-0286-4868-8EC1-9C8535CE39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079667"/>
              </p:ext>
            </p:extLst>
          </p:nvPr>
        </p:nvGraphicFramePr>
        <p:xfrm>
          <a:off x="6958698" y="4947644"/>
          <a:ext cx="2731973" cy="15928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7844">
                  <a:extLst>
                    <a:ext uri="{9D8B030D-6E8A-4147-A177-3AD203B41FA5}">
                      <a16:colId xmlns:a16="http://schemas.microsoft.com/office/drawing/2014/main" val="125453240"/>
                    </a:ext>
                  </a:extLst>
                </a:gridCol>
                <a:gridCol w="2054129">
                  <a:extLst>
                    <a:ext uri="{9D8B030D-6E8A-4147-A177-3AD203B41FA5}">
                      <a16:colId xmlns:a16="http://schemas.microsoft.com/office/drawing/2014/main" val="2675810665"/>
                    </a:ext>
                  </a:extLst>
                </a:gridCol>
              </a:tblGrid>
              <a:tr h="3775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1" dirty="0"/>
                        <a:t>1: Tropical Rainforests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600" dirty="0"/>
                        <a:t>Biomes, features and adaptations of the tropical rainforest, the impacts humans have on the biome and management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0350781"/>
                  </a:ext>
                </a:extLst>
              </a:tr>
              <a:tr h="2831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1" dirty="0"/>
                        <a:t>2: Cold Environments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600" dirty="0"/>
                        <a:t>Location, features and adaptations of cold environments, the impacts humans have on the fragility and how this is managed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8000617"/>
                  </a:ext>
                </a:extLst>
              </a:tr>
              <a:tr h="2831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1" dirty="0"/>
                        <a:t>3: Living in NEEs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600" dirty="0"/>
                        <a:t>Reasons for growth of cities, opportunities and challenges of living in NEE’s and strategies to improve living standards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145345"/>
                  </a:ext>
                </a:extLst>
              </a:tr>
              <a:tr h="2831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1" dirty="0"/>
                        <a:t>4: Living in the UK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600" dirty="0"/>
                        <a:t>Where people live in the UK, opportunities, challenges and strategies to improve living standards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2993491"/>
                  </a:ext>
                </a:extLst>
              </a:tr>
              <a:tr h="2831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1" dirty="0"/>
                        <a:t>5: World Development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600" dirty="0"/>
                        <a:t>Differences and issues concerning world development,, how to narrow development gaps between HIC and LICs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5125012"/>
                  </a:ext>
                </a:extLst>
              </a:tr>
            </a:tbl>
          </a:graphicData>
        </a:graphic>
      </p:graphicFrame>
      <p:sp>
        <p:nvSpPr>
          <p:cNvPr id="217" name="TextBox 216">
            <a:extLst>
              <a:ext uri="{FF2B5EF4-FFF2-40B4-BE49-F238E27FC236}">
                <a16:creationId xmlns:a16="http://schemas.microsoft.com/office/drawing/2014/main" id="{70315A7D-DD6F-420F-9690-15A647984C38}"/>
              </a:ext>
            </a:extLst>
          </p:cNvPr>
          <p:cNvSpPr txBox="1"/>
          <p:nvPr/>
        </p:nvSpPr>
        <p:spPr>
          <a:xfrm>
            <a:off x="8460973" y="3065122"/>
            <a:ext cx="1213988" cy="9002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050" b="1" dirty="0"/>
              <a:t>Y8 Geography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 dirty="0"/>
              <a:t>Coastal Landscapes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 dirty="0"/>
              <a:t>Population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 dirty="0">
                <a:cs typeface="Calibri"/>
              </a:rPr>
              <a:t>Unequal World</a:t>
            </a:r>
            <a:endParaRPr lang="en-GB" sz="7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 dirty="0"/>
              <a:t>Volcanoes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 dirty="0"/>
              <a:t>Resources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 dirty="0">
                <a:ea typeface="Calibri" panose="020F0502020204030204"/>
                <a:cs typeface="Calibri" panose="020F0502020204030204"/>
              </a:rPr>
              <a:t>Ice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7E052C2F-C3F1-4AF3-B8EA-322C40B40E8F}"/>
              </a:ext>
            </a:extLst>
          </p:cNvPr>
          <p:cNvSpPr txBox="1"/>
          <p:nvPr/>
        </p:nvSpPr>
        <p:spPr>
          <a:xfrm>
            <a:off x="6340119" y="309892"/>
            <a:ext cx="1560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/>
              <a:t>Year 10 Topic 1: Natural Hazards</a:t>
            </a:r>
            <a:r>
              <a:rPr lang="en-GB" sz="600" dirty="0"/>
              <a:t>.</a:t>
            </a:r>
            <a:endParaRPr lang="en-GB" sz="600" b="1" dirty="0"/>
          </a:p>
          <a:p>
            <a:pPr algn="ctr"/>
            <a:r>
              <a:rPr lang="en-GB" sz="600" dirty="0"/>
              <a:t>This will build on topics studied throughout Year 7, 8 and 9 using GCSE criteria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2DAA525-74BB-458E-B4FD-79E81A8A0AEB}"/>
              </a:ext>
            </a:extLst>
          </p:cNvPr>
          <p:cNvGrpSpPr/>
          <p:nvPr/>
        </p:nvGrpSpPr>
        <p:grpSpPr>
          <a:xfrm rot="5400000">
            <a:off x="284427" y="2533309"/>
            <a:ext cx="1960106" cy="432000"/>
            <a:chOff x="3293118" y="2613023"/>
            <a:chExt cx="1960106" cy="432000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53A9EE0-6743-46DB-B586-7865EC0A13BB}"/>
                </a:ext>
              </a:extLst>
            </p:cNvPr>
            <p:cNvSpPr txBox="1"/>
            <p:nvPr/>
          </p:nvSpPr>
          <p:spPr>
            <a:xfrm>
              <a:off x="3293118" y="2659746"/>
              <a:ext cx="612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>
                  <a:solidFill>
                    <a:schemeClr val="bg1"/>
                  </a:solidFill>
                </a:rPr>
                <a:t>Threshold Concepts:</a:t>
              </a:r>
            </a:p>
          </p:txBody>
        </p:sp>
        <p:pic>
          <p:nvPicPr>
            <p:cNvPr id="40" name="Graphic 39" descr="City">
              <a:extLst>
                <a:ext uri="{FF2B5EF4-FFF2-40B4-BE49-F238E27FC236}">
                  <a16:creationId xmlns:a16="http://schemas.microsoft.com/office/drawing/2014/main" id="{CF8A4A2F-2865-4A26-AE6C-BC4CD8B7DFE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3905457" y="2613023"/>
              <a:ext cx="432000" cy="432000"/>
            </a:xfrm>
            <a:prstGeom prst="rect">
              <a:avLst/>
            </a:prstGeom>
          </p:spPr>
        </p:pic>
        <p:pic>
          <p:nvPicPr>
            <p:cNvPr id="42" name="Graphic 41" descr="Map with pin">
              <a:extLst>
                <a:ext uri="{FF2B5EF4-FFF2-40B4-BE49-F238E27FC236}">
                  <a16:creationId xmlns:a16="http://schemas.microsoft.com/office/drawing/2014/main" id="{B28D0ED2-8C73-4716-B9EA-F869A505592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821224" y="2613023"/>
              <a:ext cx="432000" cy="432000"/>
            </a:xfrm>
            <a:prstGeom prst="rect">
              <a:avLst/>
            </a:prstGeom>
          </p:spPr>
        </p:pic>
        <p:pic>
          <p:nvPicPr>
            <p:cNvPr id="215" name="Graphic 214" descr="Earth globe Africa and Europe">
              <a:extLst>
                <a:ext uri="{FF2B5EF4-FFF2-40B4-BE49-F238E27FC236}">
                  <a16:creationId xmlns:a16="http://schemas.microsoft.com/office/drawing/2014/main" id="{BA780317-595B-44E3-99B9-0946B429CEA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366364" y="2613023"/>
              <a:ext cx="432000" cy="432000"/>
            </a:xfrm>
            <a:prstGeom prst="rect">
              <a:avLst/>
            </a:prstGeom>
          </p:spPr>
        </p:pic>
      </p:grp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2A352385-8009-4CDF-B274-096E4512203C}"/>
              </a:ext>
            </a:extLst>
          </p:cNvPr>
          <p:cNvGrpSpPr/>
          <p:nvPr/>
        </p:nvGrpSpPr>
        <p:grpSpPr>
          <a:xfrm>
            <a:off x="3917688" y="1163711"/>
            <a:ext cx="1960106" cy="432000"/>
            <a:chOff x="3293118" y="2613023"/>
            <a:chExt cx="1960106" cy="432000"/>
          </a:xfrm>
        </p:grpSpPr>
        <p:sp>
          <p:nvSpPr>
            <p:cNvPr id="219" name="TextBox 218">
              <a:extLst>
                <a:ext uri="{FF2B5EF4-FFF2-40B4-BE49-F238E27FC236}">
                  <a16:creationId xmlns:a16="http://schemas.microsoft.com/office/drawing/2014/main" id="{3FE926BB-F52A-4AEB-9279-7416CFC5843D}"/>
                </a:ext>
              </a:extLst>
            </p:cNvPr>
            <p:cNvSpPr txBox="1"/>
            <p:nvPr/>
          </p:nvSpPr>
          <p:spPr>
            <a:xfrm>
              <a:off x="3293118" y="2659746"/>
              <a:ext cx="612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>
                  <a:solidFill>
                    <a:schemeClr val="bg1"/>
                  </a:solidFill>
                </a:rPr>
                <a:t>Threshold Concepts:</a:t>
              </a:r>
            </a:p>
          </p:txBody>
        </p:sp>
        <p:pic>
          <p:nvPicPr>
            <p:cNvPr id="220" name="Graphic 219" descr="City">
              <a:extLst>
                <a:ext uri="{FF2B5EF4-FFF2-40B4-BE49-F238E27FC236}">
                  <a16:creationId xmlns:a16="http://schemas.microsoft.com/office/drawing/2014/main" id="{C986B494-A317-47E2-9F69-A7EEB0F8771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3905457" y="2613023"/>
              <a:ext cx="432000" cy="432000"/>
            </a:xfrm>
            <a:prstGeom prst="rect">
              <a:avLst/>
            </a:prstGeom>
          </p:spPr>
        </p:pic>
        <p:pic>
          <p:nvPicPr>
            <p:cNvPr id="221" name="Graphic 220" descr="Map with pin">
              <a:extLst>
                <a:ext uri="{FF2B5EF4-FFF2-40B4-BE49-F238E27FC236}">
                  <a16:creationId xmlns:a16="http://schemas.microsoft.com/office/drawing/2014/main" id="{2FE9EFE5-E98B-4742-B463-316543A5B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821224" y="2613023"/>
              <a:ext cx="432000" cy="432000"/>
            </a:xfrm>
            <a:prstGeom prst="rect">
              <a:avLst/>
            </a:prstGeom>
          </p:spPr>
        </p:pic>
        <p:pic>
          <p:nvPicPr>
            <p:cNvPr id="222" name="Graphic 221" descr="Earth globe Africa and Europe">
              <a:extLst>
                <a:ext uri="{FF2B5EF4-FFF2-40B4-BE49-F238E27FC236}">
                  <a16:creationId xmlns:a16="http://schemas.microsoft.com/office/drawing/2014/main" id="{D352F8E2-FDB0-4CC2-AF4A-2D0C6A6B69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366364" y="2613023"/>
              <a:ext cx="432000" cy="432000"/>
            </a:xfrm>
            <a:prstGeom prst="rect">
              <a:avLst/>
            </a:prstGeom>
          </p:spPr>
        </p:pic>
      </p:grpSp>
      <p:sp>
        <p:nvSpPr>
          <p:cNvPr id="208" name="TextBox 207">
            <a:extLst>
              <a:ext uri="{FF2B5EF4-FFF2-40B4-BE49-F238E27FC236}">
                <a16:creationId xmlns:a16="http://schemas.microsoft.com/office/drawing/2014/main" id="{58523520-D939-439E-9568-F214C39DEF6B}"/>
              </a:ext>
            </a:extLst>
          </p:cNvPr>
          <p:cNvSpPr txBox="1"/>
          <p:nvPr/>
        </p:nvSpPr>
        <p:spPr>
          <a:xfrm>
            <a:off x="4567059" y="4856289"/>
            <a:ext cx="835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threats do rainforests face?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B56A488A-D6A2-4808-932E-6A5541382335}"/>
              </a:ext>
            </a:extLst>
          </p:cNvPr>
          <p:cNvSpPr txBox="1"/>
          <p:nvPr/>
        </p:nvSpPr>
        <p:spPr>
          <a:xfrm>
            <a:off x="4072409" y="3199234"/>
            <a:ext cx="861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can we sustainably manage the rainforest?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9022D3CD-2D1A-4AD5-A7F0-B65E3A029E77}"/>
              </a:ext>
            </a:extLst>
          </p:cNvPr>
          <p:cNvSpPr txBox="1"/>
          <p:nvPr/>
        </p:nvSpPr>
        <p:spPr>
          <a:xfrm>
            <a:off x="3211445" y="3291567"/>
            <a:ext cx="861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cold environments like?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F96A1E74-5BA5-4908-82C6-9590468B04F9}"/>
              </a:ext>
            </a:extLst>
          </p:cNvPr>
          <p:cNvSpPr txBox="1"/>
          <p:nvPr/>
        </p:nvSpPr>
        <p:spPr>
          <a:xfrm>
            <a:off x="2768471" y="4856289"/>
            <a:ext cx="83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do plants and animals adapt to survive?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7A616B11-6F46-448C-8207-7EFD9649870D}"/>
              </a:ext>
            </a:extLst>
          </p:cNvPr>
          <p:cNvSpPr txBox="1"/>
          <p:nvPr/>
        </p:nvSpPr>
        <p:spPr>
          <a:xfrm>
            <a:off x="2362721" y="3291567"/>
            <a:ext cx="861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threats do cold environments face?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BF584EDF-23C9-4A43-91F7-6DD316BB0458}"/>
              </a:ext>
            </a:extLst>
          </p:cNvPr>
          <p:cNvSpPr txBox="1"/>
          <p:nvPr/>
        </p:nvSpPr>
        <p:spPr>
          <a:xfrm rot="5400000">
            <a:off x="154554" y="3384242"/>
            <a:ext cx="803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" dirty="0"/>
              <a:t>Why is Rio de Janeiro an important city?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A309AE6-2F3D-41DF-AEBA-29236FCD215B}"/>
              </a:ext>
            </a:extLst>
          </p:cNvPr>
          <p:cNvCxnSpPr>
            <a:cxnSpLocks/>
          </p:cNvCxnSpPr>
          <p:nvPr/>
        </p:nvCxnSpPr>
        <p:spPr>
          <a:xfrm flipV="1">
            <a:off x="5717880" y="4558498"/>
            <a:ext cx="0" cy="32298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02A55713-D951-444B-9FE2-69B1428F643F}"/>
              </a:ext>
            </a:extLst>
          </p:cNvPr>
          <p:cNvGrpSpPr/>
          <p:nvPr/>
        </p:nvGrpSpPr>
        <p:grpSpPr>
          <a:xfrm>
            <a:off x="6621874" y="3618530"/>
            <a:ext cx="1313146" cy="1262954"/>
            <a:chOff x="6621874" y="3618530"/>
            <a:chExt cx="1313146" cy="1262954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F170B6E-174B-467E-8D33-A07556840416}"/>
                </a:ext>
              </a:extLst>
            </p:cNvPr>
            <p:cNvGrpSpPr/>
            <p:nvPr/>
          </p:nvGrpSpPr>
          <p:grpSpPr>
            <a:xfrm>
              <a:off x="6747020" y="3618530"/>
              <a:ext cx="1188000" cy="1188000"/>
              <a:chOff x="7055799" y="15093109"/>
              <a:chExt cx="1214980" cy="1304869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4229CB67-CC26-48AA-A71A-0392B7A9C20E}"/>
                  </a:ext>
                </a:extLst>
              </p:cNvPr>
              <p:cNvSpPr/>
              <p:nvPr/>
            </p:nvSpPr>
            <p:spPr>
              <a:xfrm>
                <a:off x="7055799" y="15093109"/>
                <a:ext cx="1214980" cy="1304869"/>
              </a:xfrm>
              <a:prstGeom prst="ellipse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C3FE533B-3039-48E2-9707-00BB17A96CD4}"/>
                  </a:ext>
                </a:extLst>
              </p:cNvPr>
              <p:cNvSpPr/>
              <p:nvPr/>
            </p:nvSpPr>
            <p:spPr>
              <a:xfrm>
                <a:off x="7242751" y="15293893"/>
                <a:ext cx="841075" cy="9033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0A92740-6F76-44F1-963D-6A39E20CB4F4}"/>
                </a:ext>
              </a:extLst>
            </p:cNvPr>
            <p:cNvSpPr txBox="1"/>
            <p:nvPr/>
          </p:nvSpPr>
          <p:spPr>
            <a:xfrm>
              <a:off x="7075550" y="3841179"/>
              <a:ext cx="5309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YEAR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185FDD7-15E2-4340-99B0-707D8D0F56A4}"/>
                </a:ext>
              </a:extLst>
            </p:cNvPr>
            <p:cNvSpPr txBox="1"/>
            <p:nvPr/>
          </p:nvSpPr>
          <p:spPr>
            <a:xfrm>
              <a:off x="6920483" y="3911901"/>
              <a:ext cx="8410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/>
                <a:t>9</a:t>
              </a: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E6A3FB0-EBA8-465D-B154-D2908FEA71C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21874" y="4558498"/>
              <a:ext cx="0" cy="322986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0DF9BA6-608F-4212-9F64-0E39F61BA3B4}"/>
              </a:ext>
            </a:extLst>
          </p:cNvPr>
          <p:cNvCxnSpPr>
            <a:cxnSpLocks/>
          </p:cNvCxnSpPr>
          <p:nvPr/>
        </p:nvCxnSpPr>
        <p:spPr>
          <a:xfrm flipH="1" flipV="1">
            <a:off x="6158452" y="3529965"/>
            <a:ext cx="0" cy="3240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9CD99A06-40D5-47A2-A10D-2BF799EB4750}"/>
              </a:ext>
            </a:extLst>
          </p:cNvPr>
          <p:cNvCxnSpPr>
            <a:cxnSpLocks/>
          </p:cNvCxnSpPr>
          <p:nvPr/>
        </p:nvCxnSpPr>
        <p:spPr>
          <a:xfrm flipH="1" flipV="1">
            <a:off x="5260838" y="3529965"/>
            <a:ext cx="0" cy="3240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DC5E6C7D-6DCE-43B6-BA48-646C7C641CDB}"/>
              </a:ext>
            </a:extLst>
          </p:cNvPr>
          <p:cNvCxnSpPr>
            <a:cxnSpLocks/>
          </p:cNvCxnSpPr>
          <p:nvPr/>
        </p:nvCxnSpPr>
        <p:spPr>
          <a:xfrm flipH="1" flipV="1">
            <a:off x="1746186" y="3037553"/>
            <a:ext cx="3240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F17377F4-EB7D-4E8A-A2DE-5B7834E70D9A}"/>
              </a:ext>
            </a:extLst>
          </p:cNvPr>
          <p:cNvCxnSpPr>
            <a:cxnSpLocks/>
          </p:cNvCxnSpPr>
          <p:nvPr/>
        </p:nvCxnSpPr>
        <p:spPr>
          <a:xfrm flipH="1" flipV="1">
            <a:off x="1746186" y="2343844"/>
            <a:ext cx="3240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7812661C-6D0A-4FE0-8BF5-F6B0D0F81780}"/>
              </a:ext>
            </a:extLst>
          </p:cNvPr>
          <p:cNvCxnSpPr>
            <a:cxnSpLocks/>
          </p:cNvCxnSpPr>
          <p:nvPr/>
        </p:nvCxnSpPr>
        <p:spPr>
          <a:xfrm flipH="1" flipV="1">
            <a:off x="712383" y="2687205"/>
            <a:ext cx="3240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0AB7A9E-A812-427F-865A-A5DCB06C2714}"/>
              </a:ext>
            </a:extLst>
          </p:cNvPr>
          <p:cNvCxnSpPr>
            <a:cxnSpLocks/>
          </p:cNvCxnSpPr>
          <p:nvPr/>
        </p:nvCxnSpPr>
        <p:spPr>
          <a:xfrm flipH="1" flipV="1">
            <a:off x="712383" y="1992373"/>
            <a:ext cx="3240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0FB5F113-4A2C-4322-966C-B0183B80A356}"/>
              </a:ext>
            </a:extLst>
          </p:cNvPr>
          <p:cNvCxnSpPr>
            <a:cxnSpLocks/>
          </p:cNvCxnSpPr>
          <p:nvPr/>
        </p:nvCxnSpPr>
        <p:spPr>
          <a:xfrm flipV="1">
            <a:off x="2717838" y="1596507"/>
            <a:ext cx="0" cy="32298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28BAA602-38F0-41C1-8313-1E18E7B8B47E}"/>
              </a:ext>
            </a:extLst>
          </p:cNvPr>
          <p:cNvCxnSpPr>
            <a:cxnSpLocks/>
          </p:cNvCxnSpPr>
          <p:nvPr/>
        </p:nvCxnSpPr>
        <p:spPr>
          <a:xfrm flipV="1">
            <a:off x="2028398" y="1596507"/>
            <a:ext cx="0" cy="32298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DAC0AF2C-F567-412B-977E-3E09B0997856}"/>
              </a:ext>
            </a:extLst>
          </p:cNvPr>
          <p:cNvCxnSpPr>
            <a:cxnSpLocks/>
          </p:cNvCxnSpPr>
          <p:nvPr/>
        </p:nvCxnSpPr>
        <p:spPr>
          <a:xfrm flipH="1" flipV="1">
            <a:off x="3058401" y="568981"/>
            <a:ext cx="0" cy="3240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5BF974D-21BD-4975-85E5-D7C12B58C2B0}"/>
              </a:ext>
            </a:extLst>
          </p:cNvPr>
          <p:cNvCxnSpPr>
            <a:cxnSpLocks/>
          </p:cNvCxnSpPr>
          <p:nvPr/>
        </p:nvCxnSpPr>
        <p:spPr>
          <a:xfrm flipH="1" flipV="1">
            <a:off x="2365568" y="568981"/>
            <a:ext cx="0" cy="3240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EA28783B-8B06-4621-A065-01216B4C52CB}"/>
              </a:ext>
            </a:extLst>
          </p:cNvPr>
          <p:cNvCxnSpPr>
            <a:cxnSpLocks/>
          </p:cNvCxnSpPr>
          <p:nvPr/>
        </p:nvCxnSpPr>
        <p:spPr>
          <a:xfrm flipH="1" flipV="1">
            <a:off x="1675008" y="568981"/>
            <a:ext cx="0" cy="3240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4B4FF604-51D0-4BCF-933D-888E5D27A485}"/>
              </a:ext>
            </a:extLst>
          </p:cNvPr>
          <p:cNvCxnSpPr>
            <a:cxnSpLocks/>
          </p:cNvCxnSpPr>
          <p:nvPr/>
        </p:nvCxnSpPr>
        <p:spPr>
          <a:xfrm flipV="1">
            <a:off x="4811684" y="4558498"/>
            <a:ext cx="0" cy="32298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B47651D6-37BA-4C1F-A500-37B291C8619C}"/>
              </a:ext>
            </a:extLst>
          </p:cNvPr>
          <p:cNvCxnSpPr>
            <a:cxnSpLocks/>
          </p:cNvCxnSpPr>
          <p:nvPr/>
        </p:nvCxnSpPr>
        <p:spPr>
          <a:xfrm flipH="1" flipV="1">
            <a:off x="4361314" y="3529965"/>
            <a:ext cx="0" cy="3240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2D385DB9-6AF4-418A-A433-13670878C837}"/>
              </a:ext>
            </a:extLst>
          </p:cNvPr>
          <p:cNvCxnSpPr>
            <a:cxnSpLocks/>
          </p:cNvCxnSpPr>
          <p:nvPr/>
        </p:nvCxnSpPr>
        <p:spPr>
          <a:xfrm flipH="1" flipV="1">
            <a:off x="3462250" y="3529965"/>
            <a:ext cx="0" cy="3240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6F5D2DDD-3275-40A1-8AF4-F179F8D75BA0}"/>
              </a:ext>
            </a:extLst>
          </p:cNvPr>
          <p:cNvCxnSpPr>
            <a:cxnSpLocks/>
          </p:cNvCxnSpPr>
          <p:nvPr/>
        </p:nvCxnSpPr>
        <p:spPr>
          <a:xfrm flipV="1">
            <a:off x="3013096" y="4558498"/>
            <a:ext cx="0" cy="32298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7BFCF568-8E66-4B53-BF0B-9DB4AF5C57DA}"/>
              </a:ext>
            </a:extLst>
          </p:cNvPr>
          <p:cNvCxnSpPr>
            <a:cxnSpLocks/>
          </p:cNvCxnSpPr>
          <p:nvPr/>
        </p:nvCxnSpPr>
        <p:spPr>
          <a:xfrm flipH="1" flipV="1">
            <a:off x="2562726" y="3529965"/>
            <a:ext cx="0" cy="3240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08C2DF48-9958-414D-AC64-062C701B77DF}"/>
              </a:ext>
            </a:extLst>
          </p:cNvPr>
          <p:cNvCxnSpPr>
            <a:cxnSpLocks/>
          </p:cNvCxnSpPr>
          <p:nvPr/>
        </p:nvCxnSpPr>
        <p:spPr>
          <a:xfrm flipH="1" flipV="1">
            <a:off x="712383" y="3377798"/>
            <a:ext cx="3240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>
            <a:extLst>
              <a:ext uri="{FF2B5EF4-FFF2-40B4-BE49-F238E27FC236}">
                <a16:creationId xmlns:a16="http://schemas.microsoft.com/office/drawing/2014/main" id="{12D89C12-9181-448A-9020-9989AC4A6675}"/>
              </a:ext>
            </a:extLst>
          </p:cNvPr>
          <p:cNvSpPr txBox="1"/>
          <p:nvPr/>
        </p:nvSpPr>
        <p:spPr>
          <a:xfrm>
            <a:off x="4283415" y="5449224"/>
            <a:ext cx="1660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b="1" u="sng" dirty="0"/>
              <a:t>Disciplinary Literacy</a:t>
            </a:r>
          </a:p>
          <a:p>
            <a:r>
              <a:rPr lang="en-GB" sz="600" dirty="0"/>
              <a:t>Literacy in geography involves you developing their reading, writing, speaking and listening skills. You will use this to explore, interpret and evaluate a variety of geographical texts. In your geography lessons and for homework you will be completing a variety of guided reading and geography in the news tasks.</a:t>
            </a:r>
          </a:p>
        </p:txBody>
      </p:sp>
      <p:pic>
        <p:nvPicPr>
          <p:cNvPr id="180" name="Picture 179">
            <a:extLst>
              <a:ext uri="{FF2B5EF4-FFF2-40B4-BE49-F238E27FC236}">
                <a16:creationId xmlns:a16="http://schemas.microsoft.com/office/drawing/2014/main" id="{CE5AAE2A-2CAB-4FD3-8319-8CA9786C078E}"/>
              </a:ext>
            </a:extLst>
          </p:cNvPr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 flipH="1">
            <a:off x="7842817" y="3458439"/>
            <a:ext cx="682084" cy="431404"/>
          </a:xfrm>
          <a:prstGeom prst="rect">
            <a:avLst/>
          </a:prstGeom>
        </p:spPr>
      </p:pic>
      <p:pic>
        <p:nvPicPr>
          <p:cNvPr id="1026" name="Picture 2" descr="Red arrow points to the left free image download">
            <a:extLst>
              <a:ext uri="{FF2B5EF4-FFF2-40B4-BE49-F238E27FC236}">
                <a16:creationId xmlns:a16="http://schemas.microsoft.com/office/drawing/2014/main" id="{32C58F62-E880-43AE-AC48-FDA5E9A625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21869">
            <a:off x="6730658" y="722207"/>
            <a:ext cx="573400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1" name="Picture 180">
            <a:extLst>
              <a:ext uri="{FF2B5EF4-FFF2-40B4-BE49-F238E27FC236}">
                <a16:creationId xmlns:a16="http://schemas.microsoft.com/office/drawing/2014/main" id="{327A7E3F-92D4-43D1-8D84-88218148410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flipH="1">
            <a:off x="3869604" y="3904769"/>
            <a:ext cx="472648" cy="360000"/>
          </a:xfrm>
          <a:prstGeom prst="rect">
            <a:avLst/>
          </a:prstGeom>
        </p:spPr>
      </p:pic>
      <p:sp>
        <p:nvSpPr>
          <p:cNvPr id="225" name="TextBox 224">
            <a:extLst>
              <a:ext uri="{FF2B5EF4-FFF2-40B4-BE49-F238E27FC236}">
                <a16:creationId xmlns:a16="http://schemas.microsoft.com/office/drawing/2014/main" id="{50C47AEF-E009-4E00-8C88-63C7C6102B4A}"/>
              </a:ext>
            </a:extLst>
          </p:cNvPr>
          <p:cNvSpPr txBox="1"/>
          <p:nvPr/>
        </p:nvSpPr>
        <p:spPr>
          <a:xfrm>
            <a:off x="4706395" y="3851941"/>
            <a:ext cx="18544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Tropical Rainforests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2D3E53DD-3A9F-4108-B2A6-1EF90A3A2892}"/>
              </a:ext>
            </a:extLst>
          </p:cNvPr>
          <p:cNvSpPr txBox="1"/>
          <p:nvPr/>
        </p:nvSpPr>
        <p:spPr>
          <a:xfrm>
            <a:off x="1791906" y="3851941"/>
            <a:ext cx="1968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Cold Environments</a:t>
            </a:r>
          </a:p>
        </p:txBody>
      </p:sp>
      <p:grpSp>
        <p:nvGrpSpPr>
          <p:cNvPr id="241" name="Group 240">
            <a:extLst>
              <a:ext uri="{FF2B5EF4-FFF2-40B4-BE49-F238E27FC236}">
                <a16:creationId xmlns:a16="http://schemas.microsoft.com/office/drawing/2014/main" id="{4741CBBB-5BB6-484E-ADD2-1DEB729A15DF}"/>
              </a:ext>
            </a:extLst>
          </p:cNvPr>
          <p:cNvGrpSpPr/>
          <p:nvPr/>
        </p:nvGrpSpPr>
        <p:grpSpPr>
          <a:xfrm>
            <a:off x="4337115" y="4130855"/>
            <a:ext cx="2391642" cy="432000"/>
            <a:chOff x="2411342" y="1550455"/>
            <a:chExt cx="2391642" cy="432000"/>
          </a:xfrm>
        </p:grpSpPr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71092508-11F3-49CD-8EB3-0832C1831AE2}"/>
                </a:ext>
              </a:extLst>
            </p:cNvPr>
            <p:cNvSpPr txBox="1"/>
            <p:nvPr/>
          </p:nvSpPr>
          <p:spPr>
            <a:xfrm>
              <a:off x="2411342" y="1597178"/>
              <a:ext cx="612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>
                  <a:solidFill>
                    <a:schemeClr val="bg1"/>
                  </a:solidFill>
                </a:rPr>
                <a:t>Threshold Concepts:</a:t>
              </a:r>
            </a:p>
          </p:txBody>
        </p:sp>
        <p:pic>
          <p:nvPicPr>
            <p:cNvPr id="244" name="Graphic 243" descr="City">
              <a:extLst>
                <a:ext uri="{FF2B5EF4-FFF2-40B4-BE49-F238E27FC236}">
                  <a16:creationId xmlns:a16="http://schemas.microsoft.com/office/drawing/2014/main" id="{6FADD7FF-8D2A-4980-A8D1-AEE25FBB203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3023681" y="1550455"/>
              <a:ext cx="432000" cy="432000"/>
            </a:xfrm>
            <a:prstGeom prst="rect">
              <a:avLst/>
            </a:prstGeom>
          </p:spPr>
        </p:pic>
        <p:pic>
          <p:nvPicPr>
            <p:cNvPr id="245" name="Graphic 244" descr="Forest scene">
              <a:extLst>
                <a:ext uri="{FF2B5EF4-FFF2-40B4-BE49-F238E27FC236}">
                  <a16:creationId xmlns:a16="http://schemas.microsoft.com/office/drawing/2014/main" id="{C4249166-DBDA-4289-A692-3D2FF3DA8B2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3478541" y="1550455"/>
              <a:ext cx="432000" cy="432000"/>
            </a:xfrm>
            <a:prstGeom prst="rect">
              <a:avLst/>
            </a:prstGeom>
          </p:spPr>
        </p:pic>
        <p:pic>
          <p:nvPicPr>
            <p:cNvPr id="250" name="Graphic 249" descr="Map with pin">
              <a:extLst>
                <a:ext uri="{FF2B5EF4-FFF2-40B4-BE49-F238E27FC236}">
                  <a16:creationId xmlns:a16="http://schemas.microsoft.com/office/drawing/2014/main" id="{8D8F1EB7-3F60-4C96-8FB0-9AED6B8AE3E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370984" y="1550455"/>
              <a:ext cx="432000" cy="432000"/>
            </a:xfrm>
            <a:prstGeom prst="rect">
              <a:avLst/>
            </a:prstGeom>
          </p:spPr>
        </p:pic>
        <p:pic>
          <p:nvPicPr>
            <p:cNvPr id="251" name="Graphic 250" descr="Earth globe Africa and Europe">
              <a:extLst>
                <a:ext uri="{FF2B5EF4-FFF2-40B4-BE49-F238E27FC236}">
                  <a16:creationId xmlns:a16="http://schemas.microsoft.com/office/drawing/2014/main" id="{BAF2AD4D-9DCC-4150-A147-D6C78E6D9D6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933401" y="1550455"/>
              <a:ext cx="432000" cy="432000"/>
            </a:xfrm>
            <a:prstGeom prst="rect">
              <a:avLst/>
            </a:prstGeom>
          </p:spPr>
        </p:pic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2161C871-B7E0-4813-B13F-8EFAE77DC099}"/>
              </a:ext>
            </a:extLst>
          </p:cNvPr>
          <p:cNvGrpSpPr/>
          <p:nvPr/>
        </p:nvGrpSpPr>
        <p:grpSpPr>
          <a:xfrm>
            <a:off x="1479888" y="4130855"/>
            <a:ext cx="2391642" cy="432000"/>
            <a:chOff x="2411342" y="1550455"/>
            <a:chExt cx="2391642" cy="432000"/>
          </a:xfrm>
        </p:grpSpPr>
        <p:sp>
          <p:nvSpPr>
            <p:cNvPr id="253" name="TextBox 252">
              <a:extLst>
                <a:ext uri="{FF2B5EF4-FFF2-40B4-BE49-F238E27FC236}">
                  <a16:creationId xmlns:a16="http://schemas.microsoft.com/office/drawing/2014/main" id="{C0E8A188-E707-47DB-A35E-26592E9B75D5}"/>
                </a:ext>
              </a:extLst>
            </p:cNvPr>
            <p:cNvSpPr txBox="1"/>
            <p:nvPr/>
          </p:nvSpPr>
          <p:spPr>
            <a:xfrm>
              <a:off x="2411342" y="1597178"/>
              <a:ext cx="612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>
                  <a:solidFill>
                    <a:schemeClr val="bg1"/>
                  </a:solidFill>
                </a:rPr>
                <a:t>Threshold Concepts:</a:t>
              </a:r>
            </a:p>
          </p:txBody>
        </p:sp>
        <p:pic>
          <p:nvPicPr>
            <p:cNvPr id="254" name="Graphic 253" descr="City">
              <a:extLst>
                <a:ext uri="{FF2B5EF4-FFF2-40B4-BE49-F238E27FC236}">
                  <a16:creationId xmlns:a16="http://schemas.microsoft.com/office/drawing/2014/main" id="{DB37CA9C-3C35-4D10-888D-57779C18B16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3023681" y="1550455"/>
              <a:ext cx="432000" cy="432000"/>
            </a:xfrm>
            <a:prstGeom prst="rect">
              <a:avLst/>
            </a:prstGeom>
          </p:spPr>
        </p:pic>
        <p:pic>
          <p:nvPicPr>
            <p:cNvPr id="255" name="Graphic 254" descr="Forest scene">
              <a:extLst>
                <a:ext uri="{FF2B5EF4-FFF2-40B4-BE49-F238E27FC236}">
                  <a16:creationId xmlns:a16="http://schemas.microsoft.com/office/drawing/2014/main" id="{0C3FFC8F-22F9-4033-A2B6-70DE782C8E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3478541" y="1550455"/>
              <a:ext cx="432000" cy="432000"/>
            </a:xfrm>
            <a:prstGeom prst="rect">
              <a:avLst/>
            </a:prstGeom>
          </p:spPr>
        </p:pic>
        <p:pic>
          <p:nvPicPr>
            <p:cNvPr id="256" name="Graphic 255" descr="Map with pin">
              <a:extLst>
                <a:ext uri="{FF2B5EF4-FFF2-40B4-BE49-F238E27FC236}">
                  <a16:creationId xmlns:a16="http://schemas.microsoft.com/office/drawing/2014/main" id="{95CE9CA8-2A0D-4F16-9414-EF10376A788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370984" y="1550455"/>
              <a:ext cx="432000" cy="432000"/>
            </a:xfrm>
            <a:prstGeom prst="rect">
              <a:avLst/>
            </a:prstGeom>
          </p:spPr>
        </p:pic>
        <p:pic>
          <p:nvPicPr>
            <p:cNvPr id="257" name="Graphic 256" descr="Earth globe Africa and Europe">
              <a:extLst>
                <a:ext uri="{FF2B5EF4-FFF2-40B4-BE49-F238E27FC236}">
                  <a16:creationId xmlns:a16="http://schemas.microsoft.com/office/drawing/2014/main" id="{EB66807B-03A8-48F7-8811-C2D530F83C9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933401" y="1550455"/>
              <a:ext cx="432000" cy="432000"/>
            </a:xfrm>
            <a:prstGeom prst="rect">
              <a:avLst/>
            </a:prstGeom>
          </p:spPr>
        </p:pic>
      </p:grpSp>
      <p:grpSp>
        <p:nvGrpSpPr>
          <p:cNvPr id="258" name="Group 257">
            <a:extLst>
              <a:ext uri="{FF2B5EF4-FFF2-40B4-BE49-F238E27FC236}">
                <a16:creationId xmlns:a16="http://schemas.microsoft.com/office/drawing/2014/main" id="{3269F3EB-11A5-40B3-99CD-5671B6E2FDA2}"/>
              </a:ext>
            </a:extLst>
          </p:cNvPr>
          <p:cNvGrpSpPr/>
          <p:nvPr/>
        </p:nvGrpSpPr>
        <p:grpSpPr>
          <a:xfrm>
            <a:off x="1528096" y="1163711"/>
            <a:ext cx="1960106" cy="432000"/>
            <a:chOff x="3293118" y="2613023"/>
            <a:chExt cx="1960106" cy="432000"/>
          </a:xfrm>
        </p:grpSpPr>
        <p:sp>
          <p:nvSpPr>
            <p:cNvPr id="259" name="TextBox 258">
              <a:extLst>
                <a:ext uri="{FF2B5EF4-FFF2-40B4-BE49-F238E27FC236}">
                  <a16:creationId xmlns:a16="http://schemas.microsoft.com/office/drawing/2014/main" id="{4C4CD420-9594-43F5-BDD2-1B952EB6F54A}"/>
                </a:ext>
              </a:extLst>
            </p:cNvPr>
            <p:cNvSpPr txBox="1"/>
            <p:nvPr/>
          </p:nvSpPr>
          <p:spPr>
            <a:xfrm>
              <a:off x="3293118" y="2659746"/>
              <a:ext cx="612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>
                  <a:solidFill>
                    <a:schemeClr val="bg1"/>
                  </a:solidFill>
                </a:rPr>
                <a:t>Threshold Concepts:</a:t>
              </a:r>
            </a:p>
          </p:txBody>
        </p:sp>
        <p:pic>
          <p:nvPicPr>
            <p:cNvPr id="260" name="Graphic 259" descr="City">
              <a:extLst>
                <a:ext uri="{FF2B5EF4-FFF2-40B4-BE49-F238E27FC236}">
                  <a16:creationId xmlns:a16="http://schemas.microsoft.com/office/drawing/2014/main" id="{3F306BDE-CB89-4529-81BE-71FDBE0BB68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3905457" y="2613023"/>
              <a:ext cx="432000" cy="432000"/>
            </a:xfrm>
            <a:prstGeom prst="rect">
              <a:avLst/>
            </a:prstGeom>
          </p:spPr>
        </p:pic>
        <p:pic>
          <p:nvPicPr>
            <p:cNvPr id="261" name="Graphic 260" descr="Map with pin">
              <a:extLst>
                <a:ext uri="{FF2B5EF4-FFF2-40B4-BE49-F238E27FC236}">
                  <a16:creationId xmlns:a16="http://schemas.microsoft.com/office/drawing/2014/main" id="{6F92B3BF-E798-4FA4-9B8A-153D59DD3CF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821224" y="2613023"/>
              <a:ext cx="432000" cy="432000"/>
            </a:xfrm>
            <a:prstGeom prst="rect">
              <a:avLst/>
            </a:prstGeom>
          </p:spPr>
        </p:pic>
        <p:pic>
          <p:nvPicPr>
            <p:cNvPr id="262" name="Graphic 261" descr="Earth globe Africa and Europe">
              <a:extLst>
                <a:ext uri="{FF2B5EF4-FFF2-40B4-BE49-F238E27FC236}">
                  <a16:creationId xmlns:a16="http://schemas.microsoft.com/office/drawing/2014/main" id="{9B91BACD-3AEB-4E8B-937E-458E95CFA9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366364" y="2613023"/>
              <a:ext cx="432000" cy="432000"/>
            </a:xfrm>
            <a:prstGeom prst="rect">
              <a:avLst/>
            </a:prstGeom>
          </p:spPr>
        </p:pic>
      </p:grpSp>
      <p:pic>
        <p:nvPicPr>
          <p:cNvPr id="28" name="Picture 6" descr="Guided Reading Stamper | Purple Ink | 25mm | Brainwaves">
            <a:extLst>
              <a:ext uri="{FF2B5EF4-FFF2-40B4-BE49-F238E27FC236}">
                <a16:creationId xmlns:a16="http://schemas.microsoft.com/office/drawing/2014/main" id="{B488497C-ADC1-48A1-8EA9-B93E6C0E7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008" y="5575859"/>
            <a:ext cx="657554" cy="657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3" name="Picture 262">
            <a:extLst>
              <a:ext uri="{FF2B5EF4-FFF2-40B4-BE49-F238E27FC236}">
                <a16:creationId xmlns:a16="http://schemas.microsoft.com/office/drawing/2014/main" id="{6E9D78FB-D240-4839-954D-D72656CEB31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2771413" flipH="1">
            <a:off x="1332778" y="3759776"/>
            <a:ext cx="472648" cy="360000"/>
          </a:xfrm>
          <a:prstGeom prst="rect">
            <a:avLst/>
          </a:prstGeom>
        </p:spPr>
      </p:pic>
      <p:pic>
        <p:nvPicPr>
          <p:cNvPr id="264" name="Picture 263">
            <a:extLst>
              <a:ext uri="{FF2B5EF4-FFF2-40B4-BE49-F238E27FC236}">
                <a16:creationId xmlns:a16="http://schemas.microsoft.com/office/drawing/2014/main" id="{029152C1-0817-4657-BA04-0F9D27F7664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7068660" flipH="1">
            <a:off x="1182888" y="1354177"/>
            <a:ext cx="472648" cy="360000"/>
          </a:xfrm>
          <a:prstGeom prst="rect">
            <a:avLst/>
          </a:prstGeom>
        </p:spPr>
      </p:pic>
      <p:pic>
        <p:nvPicPr>
          <p:cNvPr id="265" name="Picture 264">
            <a:extLst>
              <a:ext uri="{FF2B5EF4-FFF2-40B4-BE49-F238E27FC236}">
                <a16:creationId xmlns:a16="http://schemas.microsoft.com/office/drawing/2014/main" id="{C55C473C-6B45-40D7-B278-266208BD096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10800000" flipH="1">
            <a:off x="3548758" y="926719"/>
            <a:ext cx="472648" cy="360000"/>
          </a:xfrm>
          <a:prstGeom prst="rect">
            <a:avLst/>
          </a:prstGeom>
        </p:spPr>
      </p:pic>
      <p:sp>
        <p:nvSpPr>
          <p:cNvPr id="266" name="TextBox 265">
            <a:extLst>
              <a:ext uri="{FF2B5EF4-FFF2-40B4-BE49-F238E27FC236}">
                <a16:creationId xmlns:a16="http://schemas.microsoft.com/office/drawing/2014/main" id="{8B80841E-ACB2-4E09-B3D2-19B16AEEDDAD}"/>
              </a:ext>
            </a:extLst>
          </p:cNvPr>
          <p:cNvSpPr txBox="1"/>
          <p:nvPr/>
        </p:nvSpPr>
        <p:spPr>
          <a:xfrm>
            <a:off x="1873656" y="4856289"/>
            <a:ext cx="83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can we reduce the impacts on cold environments?</a:t>
            </a:r>
          </a:p>
        </p:txBody>
      </p: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F2B5DD1E-CAFC-44F0-A330-5E4D7485266B}"/>
              </a:ext>
            </a:extLst>
          </p:cNvPr>
          <p:cNvCxnSpPr>
            <a:cxnSpLocks/>
          </p:cNvCxnSpPr>
          <p:nvPr/>
        </p:nvCxnSpPr>
        <p:spPr>
          <a:xfrm flipV="1">
            <a:off x="2118281" y="4558498"/>
            <a:ext cx="0" cy="32298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TextBox 268">
            <a:extLst>
              <a:ext uri="{FF2B5EF4-FFF2-40B4-BE49-F238E27FC236}">
                <a16:creationId xmlns:a16="http://schemas.microsoft.com/office/drawing/2014/main" id="{56F5958A-9B2D-4440-8302-714D6ECE9113}"/>
              </a:ext>
            </a:extLst>
          </p:cNvPr>
          <p:cNvSpPr txBox="1"/>
          <p:nvPr/>
        </p:nvSpPr>
        <p:spPr>
          <a:xfrm rot="5400000">
            <a:off x="200721" y="4165485"/>
            <a:ext cx="803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 a megacity?</a:t>
            </a:r>
          </a:p>
        </p:txBody>
      </p: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66262D36-8D05-43BE-9A35-00CFD4BC2784}"/>
              </a:ext>
            </a:extLst>
          </p:cNvPr>
          <p:cNvCxnSpPr>
            <a:cxnSpLocks/>
          </p:cNvCxnSpPr>
          <p:nvPr/>
        </p:nvCxnSpPr>
        <p:spPr>
          <a:xfrm flipH="1" flipV="1">
            <a:off x="712383" y="4067155"/>
            <a:ext cx="3240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>
            <a:extLst>
              <a:ext uri="{FF2B5EF4-FFF2-40B4-BE49-F238E27FC236}">
                <a16:creationId xmlns:a16="http://schemas.microsoft.com/office/drawing/2014/main" id="{2A06FAF6-CEA9-49D6-9442-900224584F3B}"/>
              </a:ext>
            </a:extLst>
          </p:cNvPr>
          <p:cNvSpPr txBox="1"/>
          <p:nvPr/>
        </p:nvSpPr>
        <p:spPr>
          <a:xfrm>
            <a:off x="5268818" y="230736"/>
            <a:ext cx="9188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can we close the gaps in development?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F6943459-EA94-4D78-AD91-9F92C57DA4CB}"/>
              </a:ext>
            </a:extLst>
          </p:cNvPr>
          <p:cNvSpPr txBox="1"/>
          <p:nvPr/>
        </p:nvSpPr>
        <p:spPr>
          <a:xfrm>
            <a:off x="4436218" y="230736"/>
            <a:ext cx="88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the issues that stop development?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2F68D47E-EBF9-4F34-A0DC-78E7C489973F}"/>
              </a:ext>
            </a:extLst>
          </p:cNvPr>
          <p:cNvSpPr txBox="1"/>
          <p:nvPr/>
        </p:nvSpPr>
        <p:spPr>
          <a:xfrm>
            <a:off x="3786330" y="323069"/>
            <a:ext cx="7317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world issues?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B9750EA2-29C0-4DC9-B4AF-C5841D2804A2}"/>
              </a:ext>
            </a:extLst>
          </p:cNvPr>
          <p:cNvSpPr txBox="1"/>
          <p:nvPr/>
        </p:nvSpPr>
        <p:spPr>
          <a:xfrm>
            <a:off x="4770859" y="1903069"/>
            <a:ext cx="7912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developed is the UK?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0E282B20-F867-49BF-8BD2-A6BFF71E7420}"/>
              </a:ext>
            </a:extLst>
          </p:cNvPr>
          <p:cNvSpPr txBox="1"/>
          <p:nvPr/>
        </p:nvSpPr>
        <p:spPr>
          <a:xfrm>
            <a:off x="4200003" y="1903069"/>
            <a:ext cx="764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can we measure development?</a:t>
            </a:r>
          </a:p>
        </p:txBody>
      </p:sp>
      <p:cxnSp>
        <p:nvCxnSpPr>
          <p:cNvPr id="278" name="Straight Connector 277">
            <a:extLst>
              <a:ext uri="{FF2B5EF4-FFF2-40B4-BE49-F238E27FC236}">
                <a16:creationId xmlns:a16="http://schemas.microsoft.com/office/drawing/2014/main" id="{E9BD8BE7-8B11-4C11-8D5B-ECF53EEFAB49}"/>
              </a:ext>
            </a:extLst>
          </p:cNvPr>
          <p:cNvCxnSpPr>
            <a:cxnSpLocks/>
          </p:cNvCxnSpPr>
          <p:nvPr/>
        </p:nvCxnSpPr>
        <p:spPr>
          <a:xfrm flipV="1">
            <a:off x="5132644" y="1596507"/>
            <a:ext cx="0" cy="32298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E1E9D85D-0D44-4B76-BDC6-296461231261}"/>
              </a:ext>
            </a:extLst>
          </p:cNvPr>
          <p:cNvCxnSpPr>
            <a:cxnSpLocks/>
          </p:cNvCxnSpPr>
          <p:nvPr/>
        </p:nvCxnSpPr>
        <p:spPr>
          <a:xfrm flipV="1">
            <a:off x="4443204" y="1596507"/>
            <a:ext cx="0" cy="32298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E122DCAA-E17E-4F3A-996C-84D9A8FF2693}"/>
              </a:ext>
            </a:extLst>
          </p:cNvPr>
          <p:cNvCxnSpPr>
            <a:cxnSpLocks/>
          </p:cNvCxnSpPr>
          <p:nvPr/>
        </p:nvCxnSpPr>
        <p:spPr>
          <a:xfrm flipH="1" flipV="1">
            <a:off x="5473207" y="568981"/>
            <a:ext cx="0" cy="3240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D5D39BDF-A84B-4D21-9D4B-8E817F60CE1D}"/>
              </a:ext>
            </a:extLst>
          </p:cNvPr>
          <p:cNvCxnSpPr>
            <a:cxnSpLocks/>
          </p:cNvCxnSpPr>
          <p:nvPr/>
        </p:nvCxnSpPr>
        <p:spPr>
          <a:xfrm flipH="1" flipV="1">
            <a:off x="4780374" y="568981"/>
            <a:ext cx="0" cy="3240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897B59C1-A2F3-4777-8707-6EC342CFBF9D}"/>
              </a:ext>
            </a:extLst>
          </p:cNvPr>
          <p:cNvCxnSpPr>
            <a:cxnSpLocks/>
          </p:cNvCxnSpPr>
          <p:nvPr/>
        </p:nvCxnSpPr>
        <p:spPr>
          <a:xfrm flipH="1" flipV="1">
            <a:off x="4089814" y="568981"/>
            <a:ext cx="0" cy="3240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834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9c39c55d-0eae-49f6-b220-cd7eb8ac803e" xsi:nil="true"/>
    <NotebookType xmlns="9c39c55d-0eae-49f6-b220-cd7eb8ac803e" xsi:nil="true"/>
    <Invited_Teachers xmlns="9c39c55d-0eae-49f6-b220-cd7eb8ac803e" xsi:nil="true"/>
    <Owner xmlns="9c39c55d-0eae-49f6-b220-cd7eb8ac803e">
      <UserInfo>
        <DisplayName/>
        <AccountId xsi:nil="true"/>
        <AccountType/>
      </UserInfo>
    </Owner>
    <Teachers xmlns="9c39c55d-0eae-49f6-b220-cd7eb8ac803e">
      <UserInfo>
        <DisplayName/>
        <AccountId xsi:nil="true"/>
        <AccountType/>
      </UserInfo>
    </Teachers>
    <Students xmlns="9c39c55d-0eae-49f6-b220-cd7eb8ac803e">
      <UserInfo>
        <DisplayName/>
        <AccountId xsi:nil="true"/>
        <AccountType/>
      </UserInfo>
    </Students>
    <Student_Groups xmlns="9c39c55d-0eae-49f6-b220-cd7eb8ac803e">
      <UserInfo>
        <DisplayName/>
        <AccountId xsi:nil="true"/>
        <AccountType/>
      </UserInfo>
    </Student_Groups>
    <DefaultSectionNames xmlns="9c39c55d-0eae-49f6-b220-cd7eb8ac803e" xsi:nil="true"/>
    <Has_Teacher_Only_SectionGroup xmlns="9c39c55d-0eae-49f6-b220-cd7eb8ac803e" xsi:nil="true"/>
    <FolderType xmlns="9c39c55d-0eae-49f6-b220-cd7eb8ac803e" xsi:nil="true"/>
    <CultureName xmlns="9c39c55d-0eae-49f6-b220-cd7eb8ac803e" xsi:nil="true"/>
    <AppVersion xmlns="9c39c55d-0eae-49f6-b220-cd7eb8ac803e" xsi:nil="true"/>
    <Invited_Students xmlns="9c39c55d-0eae-49f6-b220-cd7eb8ac803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790108CF78A946ABCC0CD54AC3EB2C" ma:contentTypeVersion="29" ma:contentTypeDescription="Create a new document." ma:contentTypeScope="" ma:versionID="e52b39457a28af7560bf1f1659bb16ac">
  <xsd:schema xmlns:xsd="http://www.w3.org/2001/XMLSchema" xmlns:xs="http://www.w3.org/2001/XMLSchema" xmlns:p="http://schemas.microsoft.com/office/2006/metadata/properties" xmlns:ns3="9c39c55d-0eae-49f6-b220-cd7eb8ac803e" xmlns:ns4="b2415005-a43c-4302-9ae0-4505d3666141" targetNamespace="http://schemas.microsoft.com/office/2006/metadata/properties" ma:root="true" ma:fieldsID="1183af119a051eb4494daf3b7d8ffaef" ns3:_="" ns4:_="">
    <xsd:import namespace="9c39c55d-0eae-49f6-b220-cd7eb8ac803e"/>
    <xsd:import namespace="b2415005-a43c-4302-9ae0-4505d3666141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4:SharedWithUsers" minOccurs="0"/>
                <xsd:element ref="ns4:SharedWithDetails" minOccurs="0"/>
                <xsd:element ref="ns4:SharingHintHash" minOccurs="0"/>
                <xsd:element ref="ns4:LastSharedByUser" minOccurs="0"/>
                <xsd:element ref="ns4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39c55d-0eae-49f6-b220-cd7eb8ac803e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0" nillable="true" ma:displayName="Has Teacher Only SectionGroup" ma:internalName="Has_Teacher_Only_SectionGroup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9" nillable="true" ma:displayName="MediaServiceAutoTags" ma:internalName="MediaServiceAutoTags" ma:readOnly="true">
      <xsd:simpleType>
        <xsd:restriction base="dms:Text"/>
      </xsd:simpleType>
    </xsd:element>
    <xsd:element name="MediaServiceLocation" ma:index="30" nillable="true" ma:displayName="Location" ma:internalName="MediaServiceLocation" ma:readOnly="true">
      <xsd:simpleType>
        <xsd:restriction base="dms:Text"/>
      </xsd:simple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415005-a43c-4302-9ae0-4505d3666141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24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5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4C9572-94A3-41E2-8494-3AA08C2ACCB0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  <ds:schemaRef ds:uri="b2415005-a43c-4302-9ae0-4505d3666141"/>
    <ds:schemaRef ds:uri="9c39c55d-0eae-49f6-b220-cd7eb8ac803e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12778C2-2C87-4E17-A647-1770B3EC31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B43F64-301C-4E5B-807F-B19EAA6DC9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39c55d-0eae-49f6-b220-cd7eb8ac803e"/>
    <ds:schemaRef ds:uri="b2415005-a43c-4302-9ae0-4505d36661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8880</TotalTime>
  <Words>547</Words>
  <Application>Microsoft Office PowerPoint</Application>
  <PresentationFormat>A4 Paper (210x297 mm)</PresentationFormat>
  <Paragraphs>79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Wells</dc:creator>
  <cp:lastModifiedBy>Laura Featherstone</cp:lastModifiedBy>
  <cp:revision>37</cp:revision>
  <cp:lastPrinted>2022-01-25T17:19:12Z</cp:lastPrinted>
  <dcterms:created xsi:type="dcterms:W3CDTF">2022-01-23T11:05:06Z</dcterms:created>
  <dcterms:modified xsi:type="dcterms:W3CDTF">2024-07-05T12:43:49Z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0x010100BB790108CF78A946ABCC0CD54AC3EB2C</vt:lpwstr>
  </property>
</Properties>
</file>