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57" r:id="rId5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4B3B"/>
    <a:srgbClr val="F2A4A4"/>
    <a:srgbClr val="F13F3B"/>
    <a:srgbClr val="F8FB7D"/>
    <a:srgbClr val="F5F951"/>
    <a:srgbClr val="EAE50D"/>
    <a:srgbClr val="FFFA55"/>
    <a:srgbClr val="FEDEFC"/>
    <a:srgbClr val="FDCBFB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1D32B53-FD17-49BC-B759-BC9745F963D7}" v="1" dt="2022-03-06T16:15:20.271"/>
    <p1510:client id="{B117467E-C653-14E3-54C1-10B710CC6356}" v="22" dt="2023-07-10T11:42:20.955"/>
    <p1510:client id="{CB6849EB-F4A6-3823-F953-C0DB1954563E}" v="7" dt="2023-07-19T11:31:33.589"/>
    <p1510:client id="{F9B28165-228D-F9C9-662C-76ADDCC1DF83}" v="7" dt="2023-07-10T11:39:28.35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94660"/>
  </p:normalViewPr>
  <p:slideViewPr>
    <p:cSldViewPr snapToGrid="0">
      <p:cViewPr>
        <p:scale>
          <a:sx n="110" d="100"/>
          <a:sy n="110" d="100"/>
        </p:scale>
        <p:origin x="720" y="-54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CB6849EB-F4A6-3823-F953-C0DB1954563E}"/>
    <pc:docChg chg="modSld">
      <pc:chgData name="" userId="" providerId="" clId="Web-{CB6849EB-F4A6-3823-F953-C0DB1954563E}" dt="2023-07-19T11:31:32.230" v="2" actId="1076"/>
      <pc:docMkLst>
        <pc:docMk/>
      </pc:docMkLst>
      <pc:sldChg chg="modSp">
        <pc:chgData name="" userId="" providerId="" clId="Web-{CB6849EB-F4A6-3823-F953-C0DB1954563E}" dt="2023-07-19T11:31:32.230" v="2" actId="1076"/>
        <pc:sldMkLst>
          <pc:docMk/>
          <pc:sldMk cId="533795967" sldId="257"/>
        </pc:sldMkLst>
        <pc:spChg chg="mod">
          <ac:chgData name="" userId="" providerId="" clId="Web-{CB6849EB-F4A6-3823-F953-C0DB1954563E}" dt="2023-07-19T11:31:32.230" v="2" actId="1076"/>
          <ac:spMkLst>
            <pc:docMk/>
            <pc:sldMk cId="533795967" sldId="257"/>
            <ac:spMk id="3" creationId="{6E7C84E8-9063-51D5-D8ED-B5A9C70AB5D7}"/>
          </ac:spMkLst>
        </pc:spChg>
      </pc:sldChg>
    </pc:docChg>
  </pc:docChgLst>
  <pc:docChgLst>
    <pc:chgData name="Sarah Hanson" userId="S::shanson@stmichaels.bhcet.org.uk::78b07ceb-ab71-47ee-b0ec-d4041c154d6d" providerId="AD" clId="Web-{B117467E-C653-14E3-54C1-10B710CC6356}"/>
    <pc:docChg chg="modSld">
      <pc:chgData name="Sarah Hanson" userId="S::shanson@stmichaels.bhcet.org.uk::78b07ceb-ab71-47ee-b0ec-d4041c154d6d" providerId="AD" clId="Web-{B117467E-C653-14E3-54C1-10B710CC6356}" dt="2023-07-10T11:42:20.955" v="16" actId="1076"/>
      <pc:docMkLst>
        <pc:docMk/>
      </pc:docMkLst>
      <pc:sldChg chg="addSp delSp modSp">
        <pc:chgData name="Sarah Hanson" userId="S::shanson@stmichaels.bhcet.org.uk::78b07ceb-ab71-47ee-b0ec-d4041c154d6d" providerId="AD" clId="Web-{B117467E-C653-14E3-54C1-10B710CC6356}" dt="2023-07-10T11:42:20.955" v="16" actId="1076"/>
        <pc:sldMkLst>
          <pc:docMk/>
          <pc:sldMk cId="533795967" sldId="257"/>
        </pc:sldMkLst>
        <pc:spChg chg="add mod">
          <ac:chgData name="Sarah Hanson" userId="S::shanson@stmichaels.bhcet.org.uk::78b07ceb-ab71-47ee-b0ec-d4041c154d6d" providerId="AD" clId="Web-{B117467E-C653-14E3-54C1-10B710CC6356}" dt="2023-07-10T11:42:20.955" v="16" actId="1076"/>
          <ac:spMkLst>
            <pc:docMk/>
            <pc:sldMk cId="533795967" sldId="257"/>
            <ac:spMk id="3" creationId="{6E7C84E8-9063-51D5-D8ED-B5A9C70AB5D7}"/>
          </ac:spMkLst>
        </pc:spChg>
        <pc:spChg chg="del">
          <ac:chgData name="Sarah Hanson" userId="S::shanson@stmichaels.bhcet.org.uk::78b07ceb-ab71-47ee-b0ec-d4041c154d6d" providerId="AD" clId="Web-{B117467E-C653-14E3-54C1-10B710CC6356}" dt="2023-07-10T11:41:50.095" v="0"/>
          <ac:spMkLst>
            <pc:docMk/>
            <pc:sldMk cId="533795967" sldId="257"/>
            <ac:spMk id="54" creationId="{B87A07DE-C984-5043-ABB4-D3D967D43357}"/>
          </ac:spMkLst>
        </pc:spChg>
      </pc:sldChg>
    </pc:docChg>
  </pc:docChgLst>
  <pc:docChgLst>
    <pc:chgData name="Sarah Hanson" userId="S::shanson@stmichaels.bhcet.org.uk::78b07ceb-ab71-47ee-b0ec-d4041c154d6d" providerId="AD" clId="Web-{F9B28165-228D-F9C9-662C-76ADDCC1DF83}"/>
    <pc:docChg chg="modSld">
      <pc:chgData name="Sarah Hanson" userId="S::shanson@stmichaels.bhcet.org.uk::78b07ceb-ab71-47ee-b0ec-d4041c154d6d" providerId="AD" clId="Web-{F9B28165-228D-F9C9-662C-76ADDCC1DF83}" dt="2023-07-10T11:39:25.903" v="3" actId="20577"/>
      <pc:docMkLst>
        <pc:docMk/>
      </pc:docMkLst>
      <pc:sldChg chg="modSp">
        <pc:chgData name="Sarah Hanson" userId="S::shanson@stmichaels.bhcet.org.uk::78b07ceb-ab71-47ee-b0ec-d4041c154d6d" providerId="AD" clId="Web-{F9B28165-228D-F9C9-662C-76ADDCC1DF83}" dt="2023-07-10T11:39:25.903" v="3" actId="20577"/>
        <pc:sldMkLst>
          <pc:docMk/>
          <pc:sldMk cId="533795967" sldId="257"/>
        </pc:sldMkLst>
        <pc:spChg chg="mod">
          <ac:chgData name="Sarah Hanson" userId="S::shanson@stmichaels.bhcet.org.uk::78b07ceb-ab71-47ee-b0ec-d4041c154d6d" providerId="AD" clId="Web-{F9B28165-228D-F9C9-662C-76ADDCC1DF83}" dt="2023-07-10T11:39:25.903" v="3" actId="20577"/>
          <ac:spMkLst>
            <pc:docMk/>
            <pc:sldMk cId="533795967" sldId="257"/>
            <ac:spMk id="54" creationId="{B87A07DE-C984-5043-ABB4-D3D967D43357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5659" cy="498056"/>
          </a:xfrm>
          <a:prstGeom prst="rect">
            <a:avLst/>
          </a:prstGeom>
        </p:spPr>
        <p:txBody>
          <a:bodyPr vert="horz" lIns="91405" tIns="45703" rIns="91405" bIns="45703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2"/>
            <a:ext cx="2945659" cy="498056"/>
          </a:xfrm>
          <a:prstGeom prst="rect">
            <a:avLst/>
          </a:prstGeom>
        </p:spPr>
        <p:txBody>
          <a:bodyPr vert="horz" lIns="91405" tIns="45703" rIns="91405" bIns="45703" rtlCol="0"/>
          <a:lstStyle>
            <a:lvl1pPr algn="r">
              <a:defRPr sz="1200"/>
            </a:lvl1pPr>
          </a:lstStyle>
          <a:p>
            <a:fld id="{24D8555F-C3BB-41E5-99E3-408F2C4C712C}" type="datetimeFigureOut">
              <a:rPr lang="en-GB" smtClean="0"/>
              <a:t>19/07/2023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5" tIns="45703" rIns="91405" bIns="45703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05" tIns="45703" rIns="91405" bIns="45703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8055"/>
          </a:xfrm>
          <a:prstGeom prst="rect">
            <a:avLst/>
          </a:prstGeom>
        </p:spPr>
        <p:txBody>
          <a:bodyPr vert="horz" lIns="91405" tIns="45703" rIns="91405" bIns="45703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8055"/>
          </a:xfrm>
          <a:prstGeom prst="rect">
            <a:avLst/>
          </a:prstGeom>
        </p:spPr>
        <p:txBody>
          <a:bodyPr vert="horz" lIns="91405" tIns="45703" rIns="91405" bIns="45703" rtlCol="0" anchor="b"/>
          <a:lstStyle>
            <a:lvl1pPr algn="r">
              <a:defRPr sz="1200"/>
            </a:lvl1pPr>
          </a:lstStyle>
          <a:p>
            <a:fld id="{17B6E8E7-E69B-4E27-B3AE-9C05322EF1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556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09788" y="1347788"/>
            <a:ext cx="2516187" cy="36369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0A575A-FE42-F34E-BE8D-35435E3FEA7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9845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19/07/2023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545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19/07/2023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4250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19/07/2023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512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19/07/2023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6283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19/07/2023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6036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19/07/2023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488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19/07/2023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3911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19/07/2023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2139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19/07/2023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1291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19/07/2023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976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19/07/2023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7154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F78EA7-B45B-4203-B34C-5DDD6848E4EB}" type="datetimeFigureOut">
              <a:rPr lang="en-GB" smtClean="0"/>
              <a:t>19/07/2023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7418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Rectangle 132">
            <a:extLst>
              <a:ext uri="{FF2B5EF4-FFF2-40B4-BE49-F238E27FC236}">
                <a16:creationId xmlns:a16="http://schemas.microsoft.com/office/drawing/2014/main" id="{8EE221F3-E29A-7E44-BA3E-4DDEF353168D}"/>
              </a:ext>
            </a:extLst>
          </p:cNvPr>
          <p:cNvSpPr/>
          <p:nvPr/>
        </p:nvSpPr>
        <p:spPr>
          <a:xfrm>
            <a:off x="1498818" y="7713562"/>
            <a:ext cx="4256646" cy="34456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/>
          </a:p>
        </p:txBody>
      </p:sp>
      <p:sp>
        <p:nvSpPr>
          <p:cNvPr id="173" name="Oval 172">
            <a:extLst>
              <a:ext uri="{FF2B5EF4-FFF2-40B4-BE49-F238E27FC236}">
                <a16:creationId xmlns:a16="http://schemas.microsoft.com/office/drawing/2014/main" id="{A1FCFE59-6EE4-4E1C-8FD4-F3CC40C67185}"/>
              </a:ext>
            </a:extLst>
          </p:cNvPr>
          <p:cNvSpPr/>
          <p:nvPr/>
        </p:nvSpPr>
        <p:spPr>
          <a:xfrm>
            <a:off x="3387309" y="7570732"/>
            <a:ext cx="597649" cy="542599"/>
          </a:xfrm>
          <a:prstGeom prst="ellipse">
            <a:avLst/>
          </a:prstGeom>
          <a:solidFill>
            <a:schemeClr val="bg1"/>
          </a:solidFill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9663D8B-67C5-4B47-8A35-997F38A69870}"/>
              </a:ext>
            </a:extLst>
          </p:cNvPr>
          <p:cNvSpPr/>
          <p:nvPr/>
        </p:nvSpPr>
        <p:spPr>
          <a:xfrm>
            <a:off x="6181358" y="6894993"/>
            <a:ext cx="687197" cy="197935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85D8B598-D0A3-400C-8AE9-D00DDFF2516A}"/>
              </a:ext>
            </a:extLst>
          </p:cNvPr>
          <p:cNvSpPr/>
          <p:nvPr/>
        </p:nvSpPr>
        <p:spPr>
          <a:xfrm>
            <a:off x="3967783" y="408694"/>
            <a:ext cx="2638372" cy="1039556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All students will sit a summative assessment at the end of each term to track progress – scores will be given as grades using exam grade boundaries.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Throughout each term students will receive mini fluency quizzes once a fortnight to assess their knowledge and identify any gaps.</a:t>
            </a:r>
          </a:p>
        </p:txBody>
      </p:sp>
      <p:sp>
        <p:nvSpPr>
          <p:cNvPr id="15" name="Block Arc 14">
            <a:extLst>
              <a:ext uri="{FF2B5EF4-FFF2-40B4-BE49-F238E27FC236}">
                <a16:creationId xmlns:a16="http://schemas.microsoft.com/office/drawing/2014/main" id="{D2F97453-494C-5746-8E17-4A67EE1BF309}"/>
              </a:ext>
            </a:extLst>
          </p:cNvPr>
          <p:cNvSpPr/>
          <p:nvPr/>
        </p:nvSpPr>
        <p:spPr>
          <a:xfrm rot="16200000">
            <a:off x="742992" y="7766771"/>
            <a:ext cx="1402154" cy="1246052"/>
          </a:xfrm>
          <a:prstGeom prst="blockArc">
            <a:avLst>
              <a:gd name="adj1" fmla="val 10794187"/>
              <a:gd name="adj2" fmla="val 156513"/>
              <a:gd name="adj3" fmla="val 28217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>
              <a:solidFill>
                <a:schemeClr val="tx1"/>
              </a:solidFill>
            </a:endParaRP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361D24CC-941E-4C47-B0EC-E144352A4A74}"/>
              </a:ext>
            </a:extLst>
          </p:cNvPr>
          <p:cNvSpPr/>
          <p:nvPr/>
        </p:nvSpPr>
        <p:spPr>
          <a:xfrm>
            <a:off x="1336369" y="8744483"/>
            <a:ext cx="4658827" cy="34295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/>
          </a:p>
        </p:txBody>
      </p:sp>
      <p:sp>
        <p:nvSpPr>
          <p:cNvPr id="132" name="Block Arc 131">
            <a:extLst>
              <a:ext uri="{FF2B5EF4-FFF2-40B4-BE49-F238E27FC236}">
                <a16:creationId xmlns:a16="http://schemas.microsoft.com/office/drawing/2014/main" id="{2ABDDAA7-1330-5846-8957-036F466F9A01}"/>
              </a:ext>
            </a:extLst>
          </p:cNvPr>
          <p:cNvSpPr/>
          <p:nvPr/>
        </p:nvSpPr>
        <p:spPr>
          <a:xfrm rot="5400000" flipH="1">
            <a:off x="4657065" y="6656795"/>
            <a:ext cx="1505216" cy="1275961"/>
          </a:xfrm>
          <a:prstGeom prst="blockArc">
            <a:avLst>
              <a:gd name="adj1" fmla="val 10800009"/>
              <a:gd name="adj2" fmla="val 1572"/>
              <a:gd name="adj3" fmla="val 27649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 dirty="0">
              <a:solidFill>
                <a:schemeClr val="tx1"/>
              </a:solidFill>
            </a:endParaRPr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BBA4EACD-79B2-9047-926C-4179677F6DF3}"/>
              </a:ext>
            </a:extLst>
          </p:cNvPr>
          <p:cNvSpPr/>
          <p:nvPr/>
        </p:nvSpPr>
        <p:spPr>
          <a:xfrm>
            <a:off x="1229972" y="6531982"/>
            <a:ext cx="4191296" cy="35600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/>
          </a:p>
        </p:txBody>
      </p:sp>
      <p:sp>
        <p:nvSpPr>
          <p:cNvPr id="136" name="Block Arc 135">
            <a:extLst>
              <a:ext uri="{FF2B5EF4-FFF2-40B4-BE49-F238E27FC236}">
                <a16:creationId xmlns:a16="http://schemas.microsoft.com/office/drawing/2014/main" id="{28EF7BC0-BD7F-BD4C-8DBE-13C9030B0FE6}"/>
              </a:ext>
            </a:extLst>
          </p:cNvPr>
          <p:cNvSpPr/>
          <p:nvPr/>
        </p:nvSpPr>
        <p:spPr>
          <a:xfrm rot="16200000">
            <a:off x="477365" y="5524727"/>
            <a:ext cx="1505214" cy="1251875"/>
          </a:xfrm>
          <a:prstGeom prst="blockArc">
            <a:avLst>
              <a:gd name="adj1" fmla="val 10532807"/>
              <a:gd name="adj2" fmla="val 263439"/>
              <a:gd name="adj3" fmla="val 28511"/>
            </a:avLst>
          </a:prstGeom>
          <a:solidFill>
            <a:srgbClr val="F13F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>
              <a:solidFill>
                <a:schemeClr val="tx1"/>
              </a:solidFill>
            </a:endParaRPr>
          </a:p>
        </p:txBody>
      </p:sp>
      <p:sp>
        <p:nvSpPr>
          <p:cNvPr id="140" name="Block Arc 139">
            <a:extLst>
              <a:ext uri="{FF2B5EF4-FFF2-40B4-BE49-F238E27FC236}">
                <a16:creationId xmlns:a16="http://schemas.microsoft.com/office/drawing/2014/main" id="{E050A4CB-2DFF-4C43-B71B-CB7634BAF8C7}"/>
              </a:ext>
            </a:extLst>
          </p:cNvPr>
          <p:cNvSpPr/>
          <p:nvPr/>
        </p:nvSpPr>
        <p:spPr>
          <a:xfrm rot="5400000" flipH="1">
            <a:off x="4582063" y="4315079"/>
            <a:ext cx="1560157" cy="1309607"/>
          </a:xfrm>
          <a:prstGeom prst="blockArc">
            <a:avLst>
              <a:gd name="adj1" fmla="val 10800000"/>
              <a:gd name="adj2" fmla="val 1517"/>
              <a:gd name="adj3" fmla="val 26435"/>
            </a:avLst>
          </a:prstGeom>
          <a:solidFill>
            <a:srgbClr val="F13F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 dirty="0">
              <a:solidFill>
                <a:schemeClr val="tx1"/>
              </a:solidFill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4ED9223C-B305-724C-860B-8788F8ED72BC}"/>
              </a:ext>
            </a:extLst>
          </p:cNvPr>
          <p:cNvSpPr/>
          <p:nvPr/>
        </p:nvSpPr>
        <p:spPr>
          <a:xfrm>
            <a:off x="1211427" y="5392939"/>
            <a:ext cx="4179569" cy="366567"/>
          </a:xfrm>
          <a:custGeom>
            <a:avLst/>
            <a:gdLst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42380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37185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1"/>
              <a:gd name="connsiteX1" fmla="*/ 5909338 w 5909338"/>
              <a:gd name="connsiteY1" fmla="*/ 0 h 642381"/>
              <a:gd name="connsiteX2" fmla="*/ 5831406 w 5909338"/>
              <a:gd name="connsiteY2" fmla="*/ 642381 h 642381"/>
              <a:gd name="connsiteX3" fmla="*/ 0 w 5909338"/>
              <a:gd name="connsiteY3" fmla="*/ 642380 h 642381"/>
              <a:gd name="connsiteX4" fmla="*/ 0 w 5909338"/>
              <a:gd name="connsiteY4" fmla="*/ 0 h 642381"/>
              <a:gd name="connsiteX0" fmla="*/ 0 w 5909338"/>
              <a:gd name="connsiteY0" fmla="*/ 0 h 652772"/>
              <a:gd name="connsiteX1" fmla="*/ 5909338 w 5909338"/>
              <a:gd name="connsiteY1" fmla="*/ 0 h 652772"/>
              <a:gd name="connsiteX2" fmla="*/ 5826211 w 5909338"/>
              <a:gd name="connsiteY2" fmla="*/ 652772 h 652772"/>
              <a:gd name="connsiteX3" fmla="*/ 0 w 5909338"/>
              <a:gd name="connsiteY3" fmla="*/ 642380 h 652772"/>
              <a:gd name="connsiteX4" fmla="*/ 0 w 5909338"/>
              <a:gd name="connsiteY4" fmla="*/ 0 h 652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09338" h="652772">
                <a:moveTo>
                  <a:pt x="0" y="0"/>
                </a:moveTo>
                <a:lnTo>
                  <a:pt x="5909338" y="0"/>
                </a:lnTo>
                <a:lnTo>
                  <a:pt x="5826211" y="652772"/>
                </a:lnTo>
                <a:lnTo>
                  <a:pt x="0" y="642380"/>
                </a:lnTo>
                <a:lnTo>
                  <a:pt x="0" y="0"/>
                </a:lnTo>
                <a:close/>
              </a:path>
            </a:pathLst>
          </a:custGeom>
          <a:solidFill>
            <a:srgbClr val="F13F3B"/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/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5B6ECEE5-8B0A-BE49-88D6-380CCB5771D4}"/>
              </a:ext>
            </a:extLst>
          </p:cNvPr>
          <p:cNvSpPr/>
          <p:nvPr/>
        </p:nvSpPr>
        <p:spPr>
          <a:xfrm>
            <a:off x="800980" y="4203256"/>
            <a:ext cx="4621461" cy="346698"/>
          </a:xfrm>
          <a:prstGeom prst="rect">
            <a:avLst/>
          </a:prstGeom>
          <a:solidFill>
            <a:srgbClr val="F13F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/>
          </a:p>
        </p:txBody>
      </p:sp>
      <p:sp>
        <p:nvSpPr>
          <p:cNvPr id="143" name="Block Arc 142">
            <a:extLst>
              <a:ext uri="{FF2B5EF4-FFF2-40B4-BE49-F238E27FC236}">
                <a16:creationId xmlns:a16="http://schemas.microsoft.com/office/drawing/2014/main" id="{F9A4C65A-77AF-D444-B52E-87C937A7CC66}"/>
              </a:ext>
            </a:extLst>
          </p:cNvPr>
          <p:cNvSpPr/>
          <p:nvPr/>
        </p:nvSpPr>
        <p:spPr>
          <a:xfrm rot="16200000">
            <a:off x="162524" y="3134815"/>
            <a:ext cx="1633491" cy="1226661"/>
          </a:xfrm>
          <a:prstGeom prst="blockArc">
            <a:avLst>
              <a:gd name="adj1" fmla="val 10800000"/>
              <a:gd name="adj2" fmla="val 156513"/>
              <a:gd name="adj3" fmla="val 28217"/>
            </a:avLst>
          </a:prstGeom>
          <a:solidFill>
            <a:srgbClr val="F2A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>
              <a:solidFill>
                <a:schemeClr val="tx1"/>
              </a:solidFill>
            </a:endParaRPr>
          </a:p>
        </p:txBody>
      </p:sp>
      <p:sp>
        <p:nvSpPr>
          <p:cNvPr id="214" name="Block Arc 213">
            <a:extLst>
              <a:ext uri="{FF2B5EF4-FFF2-40B4-BE49-F238E27FC236}">
                <a16:creationId xmlns:a16="http://schemas.microsoft.com/office/drawing/2014/main" id="{9BB00DD6-C4C4-7348-AD3E-28EAE4D8492B}"/>
              </a:ext>
            </a:extLst>
          </p:cNvPr>
          <p:cNvSpPr/>
          <p:nvPr/>
        </p:nvSpPr>
        <p:spPr>
          <a:xfrm rot="5400000" flipH="1">
            <a:off x="4891647" y="1867614"/>
            <a:ext cx="1589957" cy="1248969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rgbClr val="F2A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>
              <a:solidFill>
                <a:schemeClr val="tx1"/>
              </a:solidFill>
            </a:endParaRPr>
          </a:p>
        </p:txBody>
      </p:sp>
      <p:sp>
        <p:nvSpPr>
          <p:cNvPr id="215" name="Rectangle 214">
            <a:extLst>
              <a:ext uri="{FF2B5EF4-FFF2-40B4-BE49-F238E27FC236}">
                <a16:creationId xmlns:a16="http://schemas.microsoft.com/office/drawing/2014/main" id="{19CB39D4-AD12-0B45-8E85-C9D1845FD3AE}"/>
              </a:ext>
            </a:extLst>
          </p:cNvPr>
          <p:cNvSpPr/>
          <p:nvPr/>
        </p:nvSpPr>
        <p:spPr>
          <a:xfrm>
            <a:off x="1073957" y="2999870"/>
            <a:ext cx="4812841" cy="339275"/>
          </a:xfrm>
          <a:prstGeom prst="rect">
            <a:avLst/>
          </a:prstGeom>
          <a:solidFill>
            <a:srgbClr val="F2A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6B5CF508-9F97-7344-A588-8737134FC758}"/>
              </a:ext>
            </a:extLst>
          </p:cNvPr>
          <p:cNvSpPr/>
          <p:nvPr/>
        </p:nvSpPr>
        <p:spPr>
          <a:xfrm>
            <a:off x="769313" y="1710111"/>
            <a:ext cx="4918996" cy="353421"/>
          </a:xfrm>
          <a:prstGeom prst="rect">
            <a:avLst/>
          </a:prstGeom>
          <a:solidFill>
            <a:srgbClr val="F2A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/>
          </a:p>
        </p:txBody>
      </p:sp>
      <p:sp>
        <p:nvSpPr>
          <p:cNvPr id="46" name="Triangle 45">
            <a:extLst>
              <a:ext uri="{FF2B5EF4-FFF2-40B4-BE49-F238E27FC236}">
                <a16:creationId xmlns:a16="http://schemas.microsoft.com/office/drawing/2014/main" id="{B85D31BE-9BE0-3341-86C3-0BFD563EAA1B}"/>
              </a:ext>
            </a:extLst>
          </p:cNvPr>
          <p:cNvSpPr/>
          <p:nvPr/>
        </p:nvSpPr>
        <p:spPr>
          <a:xfrm rot="5400000">
            <a:off x="997941" y="90712"/>
            <a:ext cx="526978" cy="413286"/>
          </a:xfrm>
          <a:prstGeom prst="triangle">
            <a:avLst>
              <a:gd name="adj" fmla="val 45360"/>
            </a:avLst>
          </a:prstGeom>
          <a:solidFill>
            <a:srgbClr val="F2A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 dirty="0"/>
          </a:p>
        </p:txBody>
      </p:sp>
      <p:sp>
        <p:nvSpPr>
          <p:cNvPr id="230" name="Oval 229">
            <a:extLst>
              <a:ext uri="{FF2B5EF4-FFF2-40B4-BE49-F238E27FC236}">
                <a16:creationId xmlns:a16="http://schemas.microsoft.com/office/drawing/2014/main" id="{67D857C8-6DBF-1441-BED6-4FF1EB531C36}"/>
              </a:ext>
            </a:extLst>
          </p:cNvPr>
          <p:cNvSpPr/>
          <p:nvPr/>
        </p:nvSpPr>
        <p:spPr>
          <a:xfrm>
            <a:off x="5357327" y="8445672"/>
            <a:ext cx="783426" cy="772673"/>
          </a:xfrm>
          <a:prstGeom prst="ellipse">
            <a:avLst/>
          </a:prstGeom>
          <a:solidFill>
            <a:srgbClr val="FF0000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/>
          </a:p>
        </p:txBody>
      </p:sp>
      <p:sp>
        <p:nvSpPr>
          <p:cNvPr id="231" name="Oval 230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5500906" y="8597398"/>
            <a:ext cx="509117" cy="50725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/>
          </a:p>
        </p:txBody>
      </p:sp>
      <p:cxnSp>
        <p:nvCxnSpPr>
          <p:cNvPr id="196" name="Straight Connector 195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V="1">
            <a:off x="3789264" y="8988684"/>
            <a:ext cx="58400" cy="16297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2BE9DFE9-D2AE-C14C-AB63-41C6DF192559}"/>
              </a:ext>
            </a:extLst>
          </p:cNvPr>
          <p:cNvSpPr txBox="1"/>
          <p:nvPr/>
        </p:nvSpPr>
        <p:spPr>
          <a:xfrm>
            <a:off x="5523038" y="8599262"/>
            <a:ext cx="49216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/>
              <a:t>YEAR</a:t>
            </a:r>
          </a:p>
        </p:txBody>
      </p:sp>
      <p:sp>
        <p:nvSpPr>
          <p:cNvPr id="574" name="Block Arc 573">
            <a:extLst>
              <a:ext uri="{FF2B5EF4-FFF2-40B4-BE49-F238E27FC236}">
                <a16:creationId xmlns:a16="http://schemas.microsoft.com/office/drawing/2014/main" id="{42DCC817-95A4-4F9E-B69E-5B3F826F1806}"/>
              </a:ext>
            </a:extLst>
          </p:cNvPr>
          <p:cNvSpPr/>
          <p:nvPr/>
        </p:nvSpPr>
        <p:spPr>
          <a:xfrm rot="16200000">
            <a:off x="157621" y="461290"/>
            <a:ext cx="1859217" cy="1174533"/>
          </a:xfrm>
          <a:prstGeom prst="blockArc">
            <a:avLst>
              <a:gd name="adj1" fmla="val 10799998"/>
              <a:gd name="adj2" fmla="val 156513"/>
              <a:gd name="adj3" fmla="val 28217"/>
            </a:avLst>
          </a:prstGeom>
          <a:solidFill>
            <a:srgbClr val="F2A4A4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>
              <a:solidFill>
                <a:schemeClr val="tx1"/>
              </a:solidFill>
            </a:endParaRPr>
          </a:p>
        </p:txBody>
      </p:sp>
      <p:sp>
        <p:nvSpPr>
          <p:cNvPr id="233" name="Oval 232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3966696" y="8619759"/>
            <a:ext cx="583058" cy="513131"/>
          </a:xfrm>
          <a:prstGeom prst="ellipse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240" name="Oval 239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866285" y="5282032"/>
            <a:ext cx="674205" cy="582985"/>
          </a:xfrm>
          <a:prstGeom prst="ellipse">
            <a:avLst/>
          </a:prstGeom>
          <a:solidFill>
            <a:schemeClr val="bg1"/>
          </a:solidFill>
          <a:ln w="38100">
            <a:solidFill>
              <a:srgbClr val="F13F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cxnSp>
        <p:nvCxnSpPr>
          <p:cNvPr id="265" name="Straight Connector 264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  <a:stCxn id="41" idx="0"/>
          </p:cNvCxnSpPr>
          <p:nvPr/>
        </p:nvCxnSpPr>
        <p:spPr>
          <a:xfrm flipV="1">
            <a:off x="4990302" y="7904667"/>
            <a:ext cx="161856" cy="15594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8" name="Straight Connector 317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V="1">
            <a:off x="2750951" y="8991968"/>
            <a:ext cx="77814" cy="16044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2" name="Oval 331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4990298" y="5263080"/>
            <a:ext cx="668169" cy="671075"/>
          </a:xfrm>
          <a:prstGeom prst="ellipse">
            <a:avLst/>
          </a:prstGeom>
          <a:solidFill>
            <a:schemeClr val="bg1"/>
          </a:solidFill>
          <a:ln w="38100">
            <a:solidFill>
              <a:srgbClr val="F13F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339" name="Oval 338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366858" y="639291"/>
            <a:ext cx="723489" cy="720384"/>
          </a:xfrm>
          <a:prstGeom prst="ellipse">
            <a:avLst/>
          </a:prstGeom>
          <a:solidFill>
            <a:schemeClr val="bg1"/>
          </a:solidFill>
          <a:ln w="76200">
            <a:solidFill>
              <a:srgbClr val="F2A4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cxnSp>
        <p:nvCxnSpPr>
          <p:cNvPr id="344" name="Straight Connector 343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V="1">
            <a:off x="284463" y="6750255"/>
            <a:ext cx="368816" cy="13773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7" name="TextBox 346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-122038" y="6211344"/>
            <a:ext cx="95256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/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683693" y="4142545"/>
            <a:ext cx="720342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700" b="1" dirty="0"/>
          </a:p>
        </p:txBody>
      </p:sp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V="1">
            <a:off x="1368141" y="8967747"/>
            <a:ext cx="231304" cy="11177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V="1">
            <a:off x="800608" y="9037232"/>
            <a:ext cx="146045" cy="16119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>
            <a:off x="663444" y="5232030"/>
            <a:ext cx="165583" cy="8379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830524" y="1583281"/>
            <a:ext cx="18473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GB" sz="800" b="1" dirty="0"/>
          </a:p>
        </p:txBody>
      </p:sp>
      <p:cxnSp>
        <p:nvCxnSpPr>
          <p:cNvPr id="160" name="Straight Connector 159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  <a:stCxn id="21" idx="1"/>
          </p:cNvCxnSpPr>
          <p:nvPr/>
        </p:nvCxnSpPr>
        <p:spPr>
          <a:xfrm flipH="1">
            <a:off x="679734" y="3743329"/>
            <a:ext cx="408835" cy="19021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V="1">
            <a:off x="3032311" y="4380985"/>
            <a:ext cx="196500" cy="28332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1" name="TextBox 330"/>
          <p:cNvSpPr txBox="1"/>
          <p:nvPr/>
        </p:nvSpPr>
        <p:spPr>
          <a:xfrm>
            <a:off x="3421411" y="4610747"/>
            <a:ext cx="75093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600" b="1" dirty="0"/>
          </a:p>
        </p:txBody>
      </p:sp>
      <p:sp>
        <p:nvSpPr>
          <p:cNvPr id="216" name="TextBox 215"/>
          <p:cNvSpPr txBox="1"/>
          <p:nvPr/>
        </p:nvSpPr>
        <p:spPr>
          <a:xfrm>
            <a:off x="6258422" y="2893480"/>
            <a:ext cx="579871" cy="1754326"/>
          </a:xfrm>
          <a:prstGeom prst="rect">
            <a:avLst/>
          </a:prstGeom>
          <a:solidFill>
            <a:srgbClr val="F2A4A4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en-GB" sz="600" dirty="0"/>
          </a:p>
          <a:p>
            <a:pPr algn="ctr"/>
            <a:endParaRPr lang="en-GB" sz="600" dirty="0"/>
          </a:p>
          <a:p>
            <a:pPr algn="ctr"/>
            <a:endParaRPr lang="en-GB" sz="600" dirty="0"/>
          </a:p>
          <a:p>
            <a:pPr algn="ctr"/>
            <a:endParaRPr lang="en-GB" sz="600" dirty="0"/>
          </a:p>
          <a:p>
            <a:pPr algn="ctr"/>
            <a:endParaRPr lang="en-GB" sz="600" dirty="0"/>
          </a:p>
          <a:p>
            <a:pPr algn="ctr"/>
            <a:endParaRPr lang="en-GB" sz="600" dirty="0"/>
          </a:p>
          <a:p>
            <a:pPr algn="ctr"/>
            <a:endParaRPr lang="en-GB" sz="600" dirty="0"/>
          </a:p>
          <a:p>
            <a:pPr algn="ctr"/>
            <a:endParaRPr lang="en-GB" sz="600" dirty="0"/>
          </a:p>
          <a:p>
            <a:pPr algn="ctr"/>
            <a:endParaRPr lang="en-GB" sz="600" dirty="0"/>
          </a:p>
          <a:p>
            <a:pPr algn="ctr"/>
            <a:endParaRPr lang="en-GB" sz="600" dirty="0"/>
          </a:p>
          <a:p>
            <a:pPr algn="ctr"/>
            <a:endParaRPr lang="en-GB" sz="600" dirty="0"/>
          </a:p>
          <a:p>
            <a:pPr algn="ctr"/>
            <a:endParaRPr lang="en-GB" sz="600" dirty="0"/>
          </a:p>
          <a:p>
            <a:pPr algn="ctr"/>
            <a:endParaRPr lang="en-GB" sz="600" dirty="0"/>
          </a:p>
          <a:p>
            <a:pPr algn="ctr"/>
            <a:endParaRPr lang="en-GB" sz="600" dirty="0"/>
          </a:p>
          <a:p>
            <a:pPr algn="ctr"/>
            <a:endParaRPr lang="en-GB" sz="600" dirty="0"/>
          </a:p>
          <a:p>
            <a:pPr algn="ctr"/>
            <a:endParaRPr lang="en-GB" sz="600" dirty="0"/>
          </a:p>
          <a:p>
            <a:pPr algn="ctr"/>
            <a:endParaRPr lang="en-GB" sz="600" dirty="0"/>
          </a:p>
          <a:p>
            <a:pPr algn="ctr"/>
            <a:endParaRPr lang="en-GB" sz="600" dirty="0"/>
          </a:p>
        </p:txBody>
      </p:sp>
      <p:sp>
        <p:nvSpPr>
          <p:cNvPr id="227" name="TextBox 226"/>
          <p:cNvSpPr txBox="1"/>
          <p:nvPr/>
        </p:nvSpPr>
        <p:spPr>
          <a:xfrm>
            <a:off x="6194556" y="4948099"/>
            <a:ext cx="646462" cy="1661993"/>
          </a:xfrm>
          <a:prstGeom prst="rect">
            <a:avLst/>
          </a:prstGeom>
          <a:solidFill>
            <a:srgbClr val="F13F3B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en-US" sz="600" dirty="0"/>
          </a:p>
          <a:p>
            <a:pPr algn="ctr"/>
            <a:endParaRPr lang="en-US" sz="600" dirty="0"/>
          </a:p>
          <a:p>
            <a:pPr algn="ctr"/>
            <a:endParaRPr lang="en-US" sz="600" dirty="0"/>
          </a:p>
          <a:p>
            <a:pPr algn="ctr"/>
            <a:endParaRPr lang="en-US" sz="600" dirty="0"/>
          </a:p>
          <a:p>
            <a:pPr algn="ctr"/>
            <a:endParaRPr lang="en-US" sz="600" dirty="0"/>
          </a:p>
          <a:p>
            <a:pPr algn="ctr"/>
            <a:endParaRPr lang="en-US" sz="600" dirty="0"/>
          </a:p>
          <a:p>
            <a:pPr algn="ctr"/>
            <a:endParaRPr lang="en-US" sz="600" dirty="0"/>
          </a:p>
          <a:p>
            <a:pPr algn="ctr"/>
            <a:endParaRPr lang="en-US" sz="600" dirty="0"/>
          </a:p>
          <a:p>
            <a:pPr algn="ctr"/>
            <a:endParaRPr lang="en-US" sz="600" dirty="0"/>
          </a:p>
          <a:p>
            <a:pPr algn="ctr"/>
            <a:endParaRPr lang="en-US" sz="600" dirty="0"/>
          </a:p>
          <a:p>
            <a:pPr algn="ctr"/>
            <a:endParaRPr lang="en-US" sz="600" dirty="0"/>
          </a:p>
          <a:p>
            <a:pPr algn="ctr"/>
            <a:endParaRPr lang="en-US" sz="600" dirty="0"/>
          </a:p>
          <a:p>
            <a:pPr algn="ctr"/>
            <a:endParaRPr lang="en-US" sz="600" dirty="0"/>
          </a:p>
          <a:p>
            <a:pPr algn="ctr"/>
            <a:endParaRPr lang="en-US" sz="600" dirty="0"/>
          </a:p>
          <a:p>
            <a:pPr algn="ctr"/>
            <a:endParaRPr lang="en-US" sz="600" dirty="0"/>
          </a:p>
          <a:p>
            <a:pPr algn="ctr"/>
            <a:endParaRPr lang="en-US" sz="600" dirty="0"/>
          </a:p>
          <a:p>
            <a:pPr algn="ctr"/>
            <a:endParaRPr lang="en-US" sz="600" dirty="0"/>
          </a:p>
        </p:txBody>
      </p:sp>
      <p:sp>
        <p:nvSpPr>
          <p:cNvPr id="7" name="TextBox 6"/>
          <p:cNvSpPr txBox="1"/>
          <p:nvPr/>
        </p:nvSpPr>
        <p:spPr>
          <a:xfrm>
            <a:off x="3782078" y="-42266"/>
            <a:ext cx="3725333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Courier New"/>
                <a:cs typeface="Courier New"/>
              </a:rPr>
              <a:t>Mathematics</a:t>
            </a:r>
          </a:p>
        </p:txBody>
      </p:sp>
      <p:sp>
        <p:nvSpPr>
          <p:cNvPr id="225" name="Oval 224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2920088" y="8671760"/>
            <a:ext cx="670421" cy="604029"/>
          </a:xfrm>
          <a:prstGeom prst="ellipse">
            <a:avLst/>
          </a:prstGeom>
          <a:solidFill>
            <a:schemeClr val="bg1"/>
          </a:solidFill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pic>
        <p:nvPicPr>
          <p:cNvPr id="36" name="Picture 3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22215" y="9599829"/>
            <a:ext cx="652741" cy="243248"/>
          </a:xfrm>
          <a:prstGeom prst="rect">
            <a:avLst/>
          </a:prstGeom>
        </p:spPr>
      </p:pic>
      <p:sp>
        <p:nvSpPr>
          <p:cNvPr id="236" name="TextBox 235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2216245" y="7047307"/>
            <a:ext cx="15542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u="sng" dirty="0">
                <a:cs typeface="Calibri"/>
              </a:rPr>
              <a:t>Skills</a:t>
            </a:r>
          </a:p>
          <a:p>
            <a:r>
              <a:rPr lang="en-US" sz="800" dirty="0">
                <a:cs typeface="Calibri"/>
              </a:rPr>
              <a:t>Index laws, convert numbers using standard form</a:t>
            </a:r>
          </a:p>
        </p:txBody>
      </p:sp>
      <p:sp>
        <p:nvSpPr>
          <p:cNvPr id="253" name="TextBox 252">
            <a:extLst>
              <a:ext uri="{FF2B5EF4-FFF2-40B4-BE49-F238E27FC236}">
                <a16:creationId xmlns:a16="http://schemas.microsoft.com/office/drawing/2014/main" id="{84B1ECC1-782C-4E34-A0D6-2A23CBC639D5}"/>
              </a:ext>
            </a:extLst>
          </p:cNvPr>
          <p:cNvSpPr txBox="1"/>
          <p:nvPr/>
        </p:nvSpPr>
        <p:spPr>
          <a:xfrm>
            <a:off x="2792007" y="3447364"/>
            <a:ext cx="98636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/>
              <a:t>.</a:t>
            </a:r>
          </a:p>
        </p:txBody>
      </p:sp>
      <p:sp>
        <p:nvSpPr>
          <p:cNvPr id="262" name="TextBox 261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3845164" y="4686096"/>
            <a:ext cx="83274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600" dirty="0"/>
          </a:p>
        </p:txBody>
      </p:sp>
      <p:sp>
        <p:nvSpPr>
          <p:cNvPr id="279" name="TextBox 278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3750907" y="1025788"/>
            <a:ext cx="9773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/>
              <a:t>.</a:t>
            </a:r>
          </a:p>
        </p:txBody>
      </p:sp>
      <p:sp>
        <p:nvSpPr>
          <p:cNvPr id="285" name="TextBox 284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886911" y="675492"/>
            <a:ext cx="91234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/>
              <a:t>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5A504AA-56B5-421A-B50E-9BBF71DF23AC}"/>
              </a:ext>
            </a:extLst>
          </p:cNvPr>
          <p:cNvSpPr txBox="1"/>
          <p:nvPr/>
        </p:nvSpPr>
        <p:spPr>
          <a:xfrm>
            <a:off x="426154" y="761048"/>
            <a:ext cx="6048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Year 11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6A854C2-3202-411D-ACB4-D5AB0BEC8837}"/>
              </a:ext>
            </a:extLst>
          </p:cNvPr>
          <p:cNvSpPr txBox="1"/>
          <p:nvPr/>
        </p:nvSpPr>
        <p:spPr>
          <a:xfrm>
            <a:off x="56337" y="5116653"/>
            <a:ext cx="8113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B153D47-7638-4133-89AE-255A6093DA89}"/>
              </a:ext>
            </a:extLst>
          </p:cNvPr>
          <p:cNvSpPr/>
          <p:nvPr/>
        </p:nvSpPr>
        <p:spPr>
          <a:xfrm>
            <a:off x="3670838" y="9254757"/>
            <a:ext cx="1189154" cy="55913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2" name="Oval 121">
            <a:extLst>
              <a:ext uri="{FF2B5EF4-FFF2-40B4-BE49-F238E27FC236}">
                <a16:creationId xmlns:a16="http://schemas.microsoft.com/office/drawing/2014/main" id="{29443023-8598-4A17-8DC3-C8C510BD1D4F}"/>
              </a:ext>
            </a:extLst>
          </p:cNvPr>
          <p:cNvSpPr/>
          <p:nvPr/>
        </p:nvSpPr>
        <p:spPr>
          <a:xfrm>
            <a:off x="1689839" y="8701695"/>
            <a:ext cx="646625" cy="478972"/>
          </a:xfrm>
          <a:prstGeom prst="ellipse">
            <a:avLst/>
          </a:prstGeom>
          <a:solidFill>
            <a:schemeClr val="bg1"/>
          </a:solidFill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FE661A46-C495-4BA8-AB6E-2152523A2256}"/>
              </a:ext>
            </a:extLst>
          </p:cNvPr>
          <p:cNvSpPr/>
          <p:nvPr/>
        </p:nvSpPr>
        <p:spPr>
          <a:xfrm>
            <a:off x="89616" y="8900796"/>
            <a:ext cx="645396" cy="86705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8" name="Oval 137">
            <a:extLst>
              <a:ext uri="{FF2B5EF4-FFF2-40B4-BE49-F238E27FC236}">
                <a16:creationId xmlns:a16="http://schemas.microsoft.com/office/drawing/2014/main" id="{0F199B4A-D7CC-4FA5-9801-5CDFDD9FE721}"/>
              </a:ext>
            </a:extLst>
          </p:cNvPr>
          <p:cNvSpPr/>
          <p:nvPr/>
        </p:nvSpPr>
        <p:spPr>
          <a:xfrm>
            <a:off x="827839" y="8411456"/>
            <a:ext cx="552866" cy="592887"/>
          </a:xfrm>
          <a:prstGeom prst="ellipse">
            <a:avLst/>
          </a:prstGeom>
          <a:solidFill>
            <a:schemeClr val="bg1"/>
          </a:solidFill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FCFC8AD8-0803-4067-A5B3-6741A145CBF5}"/>
              </a:ext>
            </a:extLst>
          </p:cNvPr>
          <p:cNvSpPr/>
          <p:nvPr/>
        </p:nvSpPr>
        <p:spPr>
          <a:xfrm>
            <a:off x="2377046" y="9217501"/>
            <a:ext cx="654918" cy="5963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4" name="Oval 143">
            <a:extLst>
              <a:ext uri="{FF2B5EF4-FFF2-40B4-BE49-F238E27FC236}">
                <a16:creationId xmlns:a16="http://schemas.microsoft.com/office/drawing/2014/main" id="{2777D821-835C-494E-ACA2-5282DDEED088}"/>
              </a:ext>
            </a:extLst>
          </p:cNvPr>
          <p:cNvSpPr/>
          <p:nvPr/>
        </p:nvSpPr>
        <p:spPr>
          <a:xfrm>
            <a:off x="1295311" y="7577442"/>
            <a:ext cx="597649" cy="542599"/>
          </a:xfrm>
          <a:prstGeom prst="ellipse">
            <a:avLst/>
          </a:prstGeom>
          <a:solidFill>
            <a:schemeClr val="bg1"/>
          </a:solidFill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A5742055-A622-41A0-9765-B0814FDC6D8F}"/>
              </a:ext>
            </a:extLst>
          </p:cNvPr>
          <p:cNvSpPr/>
          <p:nvPr/>
        </p:nvSpPr>
        <p:spPr>
          <a:xfrm rot="5400000">
            <a:off x="4780230" y="7222806"/>
            <a:ext cx="344566" cy="212980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6" name="Rectangle 155">
            <a:extLst>
              <a:ext uri="{FF2B5EF4-FFF2-40B4-BE49-F238E27FC236}">
                <a16:creationId xmlns:a16="http://schemas.microsoft.com/office/drawing/2014/main" id="{C2CE9D65-9E36-4DD7-A177-035E11831745}"/>
              </a:ext>
            </a:extLst>
          </p:cNvPr>
          <p:cNvSpPr/>
          <p:nvPr/>
        </p:nvSpPr>
        <p:spPr>
          <a:xfrm>
            <a:off x="1778525" y="8195889"/>
            <a:ext cx="1970420" cy="38290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70" name="Straight Connector 169">
            <a:extLst>
              <a:ext uri="{FF2B5EF4-FFF2-40B4-BE49-F238E27FC236}">
                <a16:creationId xmlns:a16="http://schemas.microsoft.com/office/drawing/2014/main" id="{6962595D-77C6-4533-822C-5A47177431D6}"/>
              </a:ext>
            </a:extLst>
          </p:cNvPr>
          <p:cNvCxnSpPr>
            <a:cxnSpLocks/>
          </p:cNvCxnSpPr>
          <p:nvPr/>
        </p:nvCxnSpPr>
        <p:spPr>
          <a:xfrm flipV="1">
            <a:off x="3062285" y="7953079"/>
            <a:ext cx="206858" cy="21924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0" name="Oval 199">
            <a:extLst>
              <a:ext uri="{FF2B5EF4-FFF2-40B4-BE49-F238E27FC236}">
                <a16:creationId xmlns:a16="http://schemas.microsoft.com/office/drawing/2014/main" id="{6EA01E8C-9206-42F1-AD53-40EF2F7976BE}"/>
              </a:ext>
            </a:extLst>
          </p:cNvPr>
          <p:cNvSpPr/>
          <p:nvPr/>
        </p:nvSpPr>
        <p:spPr>
          <a:xfrm>
            <a:off x="761628" y="6365173"/>
            <a:ext cx="617117" cy="588720"/>
          </a:xfrm>
          <a:prstGeom prst="ellipse">
            <a:avLst/>
          </a:prstGeom>
          <a:solidFill>
            <a:schemeClr val="bg1"/>
          </a:solidFill>
          <a:ln w="38100">
            <a:solidFill>
              <a:srgbClr val="F13F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D287E52F-AE0F-4F00-B226-8E47AFDBFF04}"/>
              </a:ext>
            </a:extLst>
          </p:cNvPr>
          <p:cNvSpPr txBox="1"/>
          <p:nvPr/>
        </p:nvSpPr>
        <p:spPr>
          <a:xfrm>
            <a:off x="2344201" y="9198216"/>
            <a:ext cx="914150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b="1" u="sng" dirty="0"/>
              <a:t>Skills</a:t>
            </a:r>
          </a:p>
          <a:p>
            <a:r>
              <a:rPr lang="en-US" sz="900" dirty="0">
                <a:cs typeface="Calibri"/>
              </a:rPr>
              <a:t>Product of Primes, HCF/LCM</a:t>
            </a:r>
          </a:p>
          <a:p>
            <a:endParaRPr lang="en-GB" sz="900" b="1" u="sng" dirty="0"/>
          </a:p>
          <a:p>
            <a:endParaRPr lang="en-GB" sz="700" dirty="0"/>
          </a:p>
          <a:p>
            <a:endParaRPr lang="en-GB" sz="700" dirty="0"/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9E106EA1-321E-475D-9089-CBB47980B3BD}"/>
              </a:ext>
            </a:extLst>
          </p:cNvPr>
          <p:cNvSpPr txBox="1"/>
          <p:nvPr/>
        </p:nvSpPr>
        <p:spPr>
          <a:xfrm>
            <a:off x="1078888" y="9159595"/>
            <a:ext cx="82158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b="1" u="sng" dirty="0"/>
              <a:t>Skills</a:t>
            </a:r>
          </a:p>
          <a:p>
            <a:r>
              <a:rPr lang="en-US" sz="900" dirty="0">
                <a:cs typeface="Calibri"/>
              </a:rPr>
              <a:t>Best buys and exchange rates</a:t>
            </a:r>
          </a:p>
          <a:p>
            <a:endParaRPr lang="en-GB" sz="700" b="1" u="sng" dirty="0"/>
          </a:p>
          <a:p>
            <a:endParaRPr lang="en-GB" sz="700" dirty="0"/>
          </a:p>
          <a:p>
            <a:endParaRPr lang="en-GB" sz="700" dirty="0"/>
          </a:p>
        </p:txBody>
      </p:sp>
      <p:sp>
        <p:nvSpPr>
          <p:cNvPr id="219" name="Rectangle 218">
            <a:extLst>
              <a:ext uri="{FF2B5EF4-FFF2-40B4-BE49-F238E27FC236}">
                <a16:creationId xmlns:a16="http://schemas.microsoft.com/office/drawing/2014/main" id="{89D483E6-EFB9-476F-9CD4-E49A4FA4C6FF}"/>
              </a:ext>
            </a:extLst>
          </p:cNvPr>
          <p:cNvSpPr/>
          <p:nvPr/>
        </p:nvSpPr>
        <p:spPr>
          <a:xfrm rot="5400000">
            <a:off x="-511380" y="5146617"/>
            <a:ext cx="1633491" cy="63264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3" name="Oval 222">
            <a:extLst>
              <a:ext uri="{FF2B5EF4-FFF2-40B4-BE49-F238E27FC236}">
                <a16:creationId xmlns:a16="http://schemas.microsoft.com/office/drawing/2014/main" id="{6001DE5A-A08F-478E-8C10-6C078E225933}"/>
              </a:ext>
            </a:extLst>
          </p:cNvPr>
          <p:cNvSpPr/>
          <p:nvPr/>
        </p:nvSpPr>
        <p:spPr>
          <a:xfrm>
            <a:off x="2789861" y="5239530"/>
            <a:ext cx="597795" cy="591259"/>
          </a:xfrm>
          <a:prstGeom prst="ellipse">
            <a:avLst/>
          </a:prstGeom>
          <a:solidFill>
            <a:schemeClr val="bg1"/>
          </a:solidFill>
          <a:ln w="31750">
            <a:solidFill>
              <a:srgbClr val="F13F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226" name="Rectangle 225">
            <a:extLst>
              <a:ext uri="{FF2B5EF4-FFF2-40B4-BE49-F238E27FC236}">
                <a16:creationId xmlns:a16="http://schemas.microsoft.com/office/drawing/2014/main" id="{183B56FE-F742-4473-96E1-673297D1088C}"/>
              </a:ext>
            </a:extLst>
          </p:cNvPr>
          <p:cNvSpPr/>
          <p:nvPr/>
        </p:nvSpPr>
        <p:spPr>
          <a:xfrm rot="5400000">
            <a:off x="2745087" y="6576775"/>
            <a:ext cx="486392" cy="143243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90CABA78-72E6-4B1A-8850-86B0FEE81A43}"/>
              </a:ext>
            </a:extLst>
          </p:cNvPr>
          <p:cNvSpPr txBox="1"/>
          <p:nvPr/>
        </p:nvSpPr>
        <p:spPr>
          <a:xfrm>
            <a:off x="-5267" y="7613291"/>
            <a:ext cx="89215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u="sng" dirty="0"/>
              <a:t>Skills</a:t>
            </a:r>
          </a:p>
          <a:p>
            <a:r>
              <a:rPr lang="en-US" sz="800" dirty="0">
                <a:cs typeface="Calibri"/>
              </a:rPr>
              <a:t>Calculating percentages, increase, decrease, interest problems and reverse percentages</a:t>
            </a:r>
          </a:p>
          <a:p>
            <a:endParaRPr lang="en-GB" sz="800" dirty="0"/>
          </a:p>
          <a:p>
            <a:endParaRPr lang="en-GB" sz="800" dirty="0"/>
          </a:p>
        </p:txBody>
      </p:sp>
      <p:sp>
        <p:nvSpPr>
          <p:cNvPr id="237" name="Rectangle 236">
            <a:extLst>
              <a:ext uri="{FF2B5EF4-FFF2-40B4-BE49-F238E27FC236}">
                <a16:creationId xmlns:a16="http://schemas.microsoft.com/office/drawing/2014/main" id="{1AA6E607-7E81-4EF0-87FB-2841BC97959A}"/>
              </a:ext>
            </a:extLst>
          </p:cNvPr>
          <p:cNvSpPr/>
          <p:nvPr/>
        </p:nvSpPr>
        <p:spPr>
          <a:xfrm rot="5400000">
            <a:off x="4161568" y="5737286"/>
            <a:ext cx="567764" cy="82146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BF85668-E5A5-40F8-87F0-7E9B2F882095}"/>
              </a:ext>
            </a:extLst>
          </p:cNvPr>
          <p:cNvSpPr txBox="1"/>
          <p:nvPr/>
        </p:nvSpPr>
        <p:spPr>
          <a:xfrm>
            <a:off x="17675" y="8899160"/>
            <a:ext cx="7942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b="1" u="sng" dirty="0"/>
              <a:t>Skills</a:t>
            </a:r>
          </a:p>
          <a:p>
            <a:r>
              <a:rPr lang="en-US" sz="900" dirty="0">
                <a:cs typeface="Calibri"/>
              </a:rPr>
              <a:t>Rounding, error intervals and estimating</a:t>
            </a:r>
          </a:p>
          <a:p>
            <a:endParaRPr lang="en-GB" sz="900" b="1" u="sng" dirty="0"/>
          </a:p>
          <a:p>
            <a:endParaRPr lang="en-GB" sz="900" dirty="0"/>
          </a:p>
          <a:p>
            <a:endParaRPr lang="en-GB" sz="900" dirty="0"/>
          </a:p>
        </p:txBody>
      </p:sp>
      <p:sp>
        <p:nvSpPr>
          <p:cNvPr id="186" name="Rectangle 185">
            <a:extLst>
              <a:ext uri="{FF2B5EF4-FFF2-40B4-BE49-F238E27FC236}">
                <a16:creationId xmlns:a16="http://schemas.microsoft.com/office/drawing/2014/main" id="{3F556814-E157-4138-AD95-D7D2EFC94F08}"/>
              </a:ext>
            </a:extLst>
          </p:cNvPr>
          <p:cNvSpPr/>
          <p:nvPr/>
        </p:nvSpPr>
        <p:spPr>
          <a:xfrm rot="5400000">
            <a:off x="106780" y="6932305"/>
            <a:ext cx="580024" cy="67644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D04B655-9925-4FB9-96EE-95C1BC2CC6EE}"/>
              </a:ext>
            </a:extLst>
          </p:cNvPr>
          <p:cNvSpPr txBox="1"/>
          <p:nvPr/>
        </p:nvSpPr>
        <p:spPr>
          <a:xfrm>
            <a:off x="1721535" y="8132571"/>
            <a:ext cx="208774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u="sng" dirty="0"/>
              <a:t>Skills</a:t>
            </a:r>
          </a:p>
          <a:p>
            <a:r>
              <a:rPr lang="en-US" sz="900" dirty="0">
                <a:cs typeface="Calibri"/>
              </a:rPr>
              <a:t>Working with fractions including using the four operations with mixed numbers</a:t>
            </a:r>
          </a:p>
          <a:p>
            <a:endParaRPr lang="en-GB" sz="800" dirty="0"/>
          </a:p>
          <a:p>
            <a:endParaRPr lang="en-GB" sz="800" dirty="0"/>
          </a:p>
        </p:txBody>
      </p:sp>
      <p:sp>
        <p:nvSpPr>
          <p:cNvPr id="188" name="Oval 187">
            <a:extLst>
              <a:ext uri="{FF2B5EF4-FFF2-40B4-BE49-F238E27FC236}">
                <a16:creationId xmlns:a16="http://schemas.microsoft.com/office/drawing/2014/main" id="{C3DCCB99-4DAE-48A9-BD00-7A83F0EF7009}"/>
              </a:ext>
            </a:extLst>
          </p:cNvPr>
          <p:cNvSpPr/>
          <p:nvPr/>
        </p:nvSpPr>
        <p:spPr>
          <a:xfrm>
            <a:off x="1314517" y="4085387"/>
            <a:ext cx="685823" cy="591197"/>
          </a:xfrm>
          <a:prstGeom prst="ellipse">
            <a:avLst/>
          </a:prstGeom>
          <a:solidFill>
            <a:schemeClr val="bg1"/>
          </a:solidFill>
          <a:ln w="31750">
            <a:solidFill>
              <a:srgbClr val="F13F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cxnSp>
        <p:nvCxnSpPr>
          <p:cNvPr id="189" name="Straight Connector 188">
            <a:extLst>
              <a:ext uri="{FF2B5EF4-FFF2-40B4-BE49-F238E27FC236}">
                <a16:creationId xmlns:a16="http://schemas.microsoft.com/office/drawing/2014/main" id="{60C82E07-337F-4D40-9AB5-643894E553F3}"/>
              </a:ext>
            </a:extLst>
          </p:cNvPr>
          <p:cNvCxnSpPr>
            <a:cxnSpLocks/>
          </p:cNvCxnSpPr>
          <p:nvPr/>
        </p:nvCxnSpPr>
        <p:spPr>
          <a:xfrm>
            <a:off x="4988093" y="4168414"/>
            <a:ext cx="182999" cy="15756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2" name="Oval 201">
            <a:extLst>
              <a:ext uri="{FF2B5EF4-FFF2-40B4-BE49-F238E27FC236}">
                <a16:creationId xmlns:a16="http://schemas.microsoft.com/office/drawing/2014/main" id="{5FD19CE3-AA58-4D97-8F48-D7906329CF4F}"/>
              </a:ext>
            </a:extLst>
          </p:cNvPr>
          <p:cNvSpPr/>
          <p:nvPr/>
        </p:nvSpPr>
        <p:spPr>
          <a:xfrm>
            <a:off x="3311689" y="4112555"/>
            <a:ext cx="575921" cy="560152"/>
          </a:xfrm>
          <a:prstGeom prst="ellipse">
            <a:avLst/>
          </a:prstGeom>
          <a:solidFill>
            <a:schemeClr val="bg1"/>
          </a:solidFill>
          <a:ln w="31750">
            <a:solidFill>
              <a:srgbClr val="F13F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CC4E8053-C913-4F2E-A0C4-4AD20762C1FD}"/>
              </a:ext>
            </a:extLst>
          </p:cNvPr>
          <p:cNvSpPr txBox="1"/>
          <p:nvPr/>
        </p:nvSpPr>
        <p:spPr>
          <a:xfrm>
            <a:off x="3814370" y="8060615"/>
            <a:ext cx="235186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u="sng" dirty="0"/>
              <a:t>Skills</a:t>
            </a:r>
          </a:p>
          <a:p>
            <a:r>
              <a:rPr lang="en-US" sz="800" dirty="0">
                <a:cs typeface="Calibri"/>
              </a:rPr>
              <a:t>Writing and simplifying ratio, share in a ratio, direct proportion, inverse proportion and recipe problems</a:t>
            </a:r>
            <a:endParaRPr lang="en-GB" sz="800" dirty="0"/>
          </a:p>
          <a:p>
            <a:endParaRPr lang="en-GB" sz="900" dirty="0"/>
          </a:p>
        </p:txBody>
      </p:sp>
      <p:sp>
        <p:nvSpPr>
          <p:cNvPr id="211" name="Oval 210">
            <a:extLst>
              <a:ext uri="{FF2B5EF4-FFF2-40B4-BE49-F238E27FC236}">
                <a16:creationId xmlns:a16="http://schemas.microsoft.com/office/drawing/2014/main" id="{453BD0C1-4B08-46C8-B033-52C3E388C057}"/>
              </a:ext>
            </a:extLst>
          </p:cNvPr>
          <p:cNvSpPr/>
          <p:nvPr/>
        </p:nvSpPr>
        <p:spPr>
          <a:xfrm>
            <a:off x="423036" y="3997831"/>
            <a:ext cx="703756" cy="597214"/>
          </a:xfrm>
          <a:prstGeom prst="ellipse">
            <a:avLst/>
          </a:prstGeom>
          <a:solidFill>
            <a:schemeClr val="bg1"/>
          </a:solidFill>
          <a:ln w="38100">
            <a:solidFill>
              <a:srgbClr val="F2A4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224" name="Oval 223">
            <a:extLst>
              <a:ext uri="{FF2B5EF4-FFF2-40B4-BE49-F238E27FC236}">
                <a16:creationId xmlns:a16="http://schemas.microsoft.com/office/drawing/2014/main" id="{3843719F-A0CC-4B20-8626-17F059D119A5}"/>
              </a:ext>
            </a:extLst>
          </p:cNvPr>
          <p:cNvSpPr/>
          <p:nvPr/>
        </p:nvSpPr>
        <p:spPr>
          <a:xfrm>
            <a:off x="706882" y="1545301"/>
            <a:ext cx="703756" cy="597214"/>
          </a:xfrm>
          <a:prstGeom prst="ellipse">
            <a:avLst/>
          </a:prstGeom>
          <a:solidFill>
            <a:schemeClr val="bg1"/>
          </a:solidFill>
          <a:ln w="76200">
            <a:solidFill>
              <a:srgbClr val="F2A4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7803BE79-AAD4-4364-8A60-3D3B2FB2FAB5}"/>
              </a:ext>
            </a:extLst>
          </p:cNvPr>
          <p:cNvSpPr txBox="1"/>
          <p:nvPr/>
        </p:nvSpPr>
        <p:spPr>
          <a:xfrm>
            <a:off x="6111024" y="6875814"/>
            <a:ext cx="80112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By the end of  term 1 students should be able to solve problems with fractions, decimals and percentages, identify error intervals, expand and factorise brackets, use bivariate data, solve HCF/LCM problems and calculate percentage change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C6B91527-E81F-4290-9225-DFF4873D0F35}"/>
              </a:ext>
            </a:extLst>
          </p:cNvPr>
          <p:cNvSpPr txBox="1"/>
          <p:nvPr/>
        </p:nvSpPr>
        <p:spPr>
          <a:xfrm>
            <a:off x="6116273" y="4937191"/>
            <a:ext cx="801124" cy="17081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700" dirty="0"/>
              <a:t>By the end of term 2 students should be able to rearrange and use formulae, draw graphs from equations, calculate averages from grouped data and find unknown sides and angles in right angled triangles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F3592D76-7B50-40FB-BC65-8ED7093C8114}"/>
              </a:ext>
            </a:extLst>
          </p:cNvPr>
          <p:cNvSpPr txBox="1"/>
          <p:nvPr/>
        </p:nvSpPr>
        <p:spPr>
          <a:xfrm>
            <a:off x="6166233" y="2814053"/>
            <a:ext cx="68201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By the end of term 3 students should be able find the area and perimeter of circles including sectors, transform shapes, find the nth term for linear and </a:t>
            </a:r>
            <a:r>
              <a:rPr lang="en-GB" sz="700"/>
              <a:t>quadratic sequences</a:t>
            </a:r>
            <a:endParaRPr lang="en-GB" sz="700" dirty="0"/>
          </a:p>
        </p:txBody>
      </p:sp>
      <p:sp>
        <p:nvSpPr>
          <p:cNvPr id="245" name="Oval 244">
            <a:extLst>
              <a:ext uri="{FF2B5EF4-FFF2-40B4-BE49-F238E27FC236}">
                <a16:creationId xmlns:a16="http://schemas.microsoft.com/office/drawing/2014/main" id="{DD606812-0D36-44D0-A578-F6620C4D835E}"/>
              </a:ext>
            </a:extLst>
          </p:cNvPr>
          <p:cNvSpPr/>
          <p:nvPr/>
        </p:nvSpPr>
        <p:spPr>
          <a:xfrm>
            <a:off x="1650691" y="6465589"/>
            <a:ext cx="648604" cy="563733"/>
          </a:xfrm>
          <a:prstGeom prst="ellipse">
            <a:avLst/>
          </a:prstGeom>
          <a:solidFill>
            <a:schemeClr val="bg1"/>
          </a:solidFill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7161940-CFB0-4939-BC97-424527878AC9}"/>
              </a:ext>
            </a:extLst>
          </p:cNvPr>
          <p:cNvSpPr txBox="1"/>
          <p:nvPr/>
        </p:nvSpPr>
        <p:spPr>
          <a:xfrm>
            <a:off x="1636138" y="6579490"/>
            <a:ext cx="9069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/>
              <a:t>End of Term Assessment</a:t>
            </a:r>
          </a:p>
        </p:txBody>
      </p:sp>
      <p:sp>
        <p:nvSpPr>
          <p:cNvPr id="154" name="Oval 153">
            <a:extLst>
              <a:ext uri="{FF2B5EF4-FFF2-40B4-BE49-F238E27FC236}">
                <a16:creationId xmlns:a16="http://schemas.microsoft.com/office/drawing/2014/main" id="{D3B46F64-AA01-40A0-ADCB-0C9936D2AA0E}"/>
              </a:ext>
            </a:extLst>
          </p:cNvPr>
          <p:cNvSpPr/>
          <p:nvPr/>
        </p:nvSpPr>
        <p:spPr>
          <a:xfrm>
            <a:off x="5218374" y="4177230"/>
            <a:ext cx="575921" cy="495309"/>
          </a:xfrm>
          <a:prstGeom prst="ellipse">
            <a:avLst/>
          </a:prstGeom>
          <a:solidFill>
            <a:schemeClr val="bg1"/>
          </a:solidFill>
          <a:ln w="31750">
            <a:solidFill>
              <a:srgbClr val="F13F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4403D9A6-2B59-4D93-8A83-BD823377FB71}"/>
              </a:ext>
            </a:extLst>
          </p:cNvPr>
          <p:cNvSpPr txBox="1"/>
          <p:nvPr/>
        </p:nvSpPr>
        <p:spPr>
          <a:xfrm>
            <a:off x="1330593" y="4216095"/>
            <a:ext cx="9069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/>
              <a:t>End of Term Assessment</a:t>
            </a: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AB271FCA-677C-4929-883C-D4C5F2306355}"/>
              </a:ext>
            </a:extLst>
          </p:cNvPr>
          <p:cNvSpPr txBox="1"/>
          <p:nvPr/>
        </p:nvSpPr>
        <p:spPr>
          <a:xfrm>
            <a:off x="753496" y="1644475"/>
            <a:ext cx="6797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/>
              <a:t>Year 10 mocks</a:t>
            </a:r>
          </a:p>
        </p:txBody>
      </p:sp>
      <p:sp>
        <p:nvSpPr>
          <p:cNvPr id="165" name="Rectangle 164">
            <a:extLst>
              <a:ext uri="{FF2B5EF4-FFF2-40B4-BE49-F238E27FC236}">
                <a16:creationId xmlns:a16="http://schemas.microsoft.com/office/drawing/2014/main" id="{416B6583-58B8-4C01-9D75-8FEF57597588}"/>
              </a:ext>
            </a:extLst>
          </p:cNvPr>
          <p:cNvSpPr/>
          <p:nvPr/>
        </p:nvSpPr>
        <p:spPr>
          <a:xfrm rot="5400000">
            <a:off x="1122840" y="9168132"/>
            <a:ext cx="708240" cy="67985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1" name="TextBox 170">
            <a:extLst>
              <a:ext uri="{FF2B5EF4-FFF2-40B4-BE49-F238E27FC236}">
                <a16:creationId xmlns:a16="http://schemas.microsoft.com/office/drawing/2014/main" id="{7105806D-4623-469C-993D-4F52FDB3D0B3}"/>
              </a:ext>
            </a:extLst>
          </p:cNvPr>
          <p:cNvSpPr txBox="1"/>
          <p:nvPr/>
        </p:nvSpPr>
        <p:spPr>
          <a:xfrm>
            <a:off x="3599650" y="9230096"/>
            <a:ext cx="1430928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u="sng" dirty="0"/>
              <a:t>Skills</a:t>
            </a:r>
          </a:p>
          <a:p>
            <a:r>
              <a:rPr lang="en-US" sz="900" dirty="0">
                <a:cs typeface="Calibri"/>
              </a:rPr>
              <a:t>Two Way Tables, Frequency Trees and </a:t>
            </a:r>
          </a:p>
          <a:p>
            <a:r>
              <a:rPr lang="en-US" sz="900" dirty="0">
                <a:cs typeface="Calibri"/>
              </a:rPr>
              <a:t>Venn Diagrams</a:t>
            </a:r>
          </a:p>
          <a:p>
            <a:endParaRPr lang="en-GB" sz="800" dirty="0"/>
          </a:p>
          <a:p>
            <a:endParaRPr lang="en-GB" sz="800" dirty="0"/>
          </a:p>
          <a:p>
            <a:endParaRPr lang="en-GB" sz="800" dirty="0"/>
          </a:p>
        </p:txBody>
      </p:sp>
      <p:sp>
        <p:nvSpPr>
          <p:cNvPr id="172" name="Rectangle 171">
            <a:extLst>
              <a:ext uri="{FF2B5EF4-FFF2-40B4-BE49-F238E27FC236}">
                <a16:creationId xmlns:a16="http://schemas.microsoft.com/office/drawing/2014/main" id="{DC30B279-6BDA-443E-977A-E341A1452766}"/>
              </a:ext>
            </a:extLst>
          </p:cNvPr>
          <p:cNvSpPr/>
          <p:nvPr/>
        </p:nvSpPr>
        <p:spPr>
          <a:xfrm rot="5400000">
            <a:off x="2018075" y="4642168"/>
            <a:ext cx="524278" cy="63268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75" name="Straight Connector 174">
            <a:extLst>
              <a:ext uri="{FF2B5EF4-FFF2-40B4-BE49-F238E27FC236}">
                <a16:creationId xmlns:a16="http://schemas.microsoft.com/office/drawing/2014/main" id="{781BEE47-B08D-4E7A-BD1B-EA2F0BFAA363}"/>
              </a:ext>
            </a:extLst>
          </p:cNvPr>
          <p:cNvCxnSpPr>
            <a:cxnSpLocks/>
          </p:cNvCxnSpPr>
          <p:nvPr/>
        </p:nvCxnSpPr>
        <p:spPr>
          <a:xfrm flipV="1">
            <a:off x="2559762" y="3202884"/>
            <a:ext cx="185788" cy="21914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TextBox 180">
            <a:extLst>
              <a:ext uri="{FF2B5EF4-FFF2-40B4-BE49-F238E27FC236}">
                <a16:creationId xmlns:a16="http://schemas.microsoft.com/office/drawing/2014/main" id="{36A2D1A5-DC6A-41A0-B141-DB2FFCDDA8B1}"/>
              </a:ext>
            </a:extLst>
          </p:cNvPr>
          <p:cNvSpPr txBox="1"/>
          <p:nvPr/>
        </p:nvSpPr>
        <p:spPr>
          <a:xfrm>
            <a:off x="4087861" y="7039269"/>
            <a:ext cx="15764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u="sng" dirty="0"/>
              <a:t>Skills</a:t>
            </a:r>
          </a:p>
          <a:p>
            <a:r>
              <a:rPr lang="en-US" sz="800" dirty="0">
                <a:cs typeface="Calibri"/>
              </a:rPr>
              <a:t>Simplifying, expanding brackets, solving equations </a:t>
            </a:r>
            <a:r>
              <a:rPr lang="en-US" sz="800" dirty="0" err="1">
                <a:cs typeface="Calibri"/>
              </a:rPr>
              <a:t>inc</a:t>
            </a:r>
            <a:r>
              <a:rPr lang="en-US" sz="800" dirty="0">
                <a:cs typeface="Calibri"/>
              </a:rPr>
              <a:t> inequalities</a:t>
            </a:r>
          </a:p>
          <a:p>
            <a:endParaRPr lang="en-GB" sz="800" dirty="0"/>
          </a:p>
          <a:p>
            <a:endParaRPr lang="en-GB" sz="800" dirty="0"/>
          </a:p>
        </p:txBody>
      </p:sp>
      <p:pic>
        <p:nvPicPr>
          <p:cNvPr id="19" name="Picture 18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89AF3C64-216A-484A-A8AB-79C95DCA214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7067" y="8282077"/>
            <a:ext cx="275637" cy="275637"/>
          </a:xfrm>
          <a:prstGeom prst="rect">
            <a:avLst/>
          </a:prstGeom>
        </p:spPr>
      </p:pic>
      <p:pic>
        <p:nvPicPr>
          <p:cNvPr id="37" name="Picture 36" descr="A picture containing clock&#10;&#10;Description automatically generated">
            <a:extLst>
              <a:ext uri="{FF2B5EF4-FFF2-40B4-BE49-F238E27FC236}">
                <a16:creationId xmlns:a16="http://schemas.microsoft.com/office/drawing/2014/main" id="{7E06622A-94AF-4515-8B1C-7D47B8FED7E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4984" y="9344878"/>
            <a:ext cx="501530" cy="446736"/>
          </a:xfrm>
          <a:prstGeom prst="rect">
            <a:avLst/>
          </a:prstGeom>
        </p:spPr>
      </p:pic>
      <p:sp>
        <p:nvSpPr>
          <p:cNvPr id="169" name="Oval 168">
            <a:extLst>
              <a:ext uri="{FF2B5EF4-FFF2-40B4-BE49-F238E27FC236}">
                <a16:creationId xmlns:a16="http://schemas.microsoft.com/office/drawing/2014/main" id="{247F0D40-828E-473F-AB2D-E636CED1629C}"/>
              </a:ext>
            </a:extLst>
          </p:cNvPr>
          <p:cNvSpPr/>
          <p:nvPr/>
        </p:nvSpPr>
        <p:spPr>
          <a:xfrm>
            <a:off x="5234599" y="7580316"/>
            <a:ext cx="597649" cy="542599"/>
          </a:xfrm>
          <a:prstGeom prst="ellipse">
            <a:avLst/>
          </a:prstGeom>
          <a:solidFill>
            <a:schemeClr val="bg1"/>
          </a:solidFill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178" name="Rectangle 177">
            <a:extLst>
              <a:ext uri="{FF2B5EF4-FFF2-40B4-BE49-F238E27FC236}">
                <a16:creationId xmlns:a16="http://schemas.microsoft.com/office/drawing/2014/main" id="{F72641F1-8BFD-444B-B6CB-8B9A2D34818D}"/>
              </a:ext>
            </a:extLst>
          </p:cNvPr>
          <p:cNvSpPr/>
          <p:nvPr/>
        </p:nvSpPr>
        <p:spPr>
          <a:xfrm>
            <a:off x="57142" y="7654033"/>
            <a:ext cx="626552" cy="111511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80" name="Straight Connector 179">
            <a:extLst>
              <a:ext uri="{FF2B5EF4-FFF2-40B4-BE49-F238E27FC236}">
                <a16:creationId xmlns:a16="http://schemas.microsoft.com/office/drawing/2014/main" id="{8273BA91-FE8F-4C92-ABA2-B1BBECB7FF1C}"/>
              </a:ext>
            </a:extLst>
          </p:cNvPr>
          <p:cNvCxnSpPr>
            <a:cxnSpLocks/>
          </p:cNvCxnSpPr>
          <p:nvPr/>
        </p:nvCxnSpPr>
        <p:spPr>
          <a:xfrm flipV="1">
            <a:off x="762074" y="7938326"/>
            <a:ext cx="392646" cy="8198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>
            <a:extLst>
              <a:ext uri="{FF2B5EF4-FFF2-40B4-BE49-F238E27FC236}">
                <a16:creationId xmlns:a16="http://schemas.microsoft.com/office/drawing/2014/main" id="{4EE278C3-6145-4349-9B2A-85080F3ACB4C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710"/>
          <a:stretch/>
        </p:blipFill>
        <p:spPr>
          <a:xfrm>
            <a:off x="4973279" y="9154054"/>
            <a:ext cx="501023" cy="43986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69D36BC5-00D6-447E-A8F9-7F072E07E6F3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4705" y="9300467"/>
            <a:ext cx="315874" cy="334826"/>
          </a:xfrm>
          <a:prstGeom prst="rect">
            <a:avLst/>
          </a:prstGeom>
        </p:spPr>
      </p:pic>
      <p:sp>
        <p:nvSpPr>
          <p:cNvPr id="159" name="Oval 158">
            <a:extLst>
              <a:ext uri="{FF2B5EF4-FFF2-40B4-BE49-F238E27FC236}">
                <a16:creationId xmlns:a16="http://schemas.microsoft.com/office/drawing/2014/main" id="{1F630EDB-EA71-42A3-9FA5-BBF526A9CB3E}"/>
              </a:ext>
            </a:extLst>
          </p:cNvPr>
          <p:cNvSpPr/>
          <p:nvPr/>
        </p:nvSpPr>
        <p:spPr>
          <a:xfrm>
            <a:off x="1668576" y="2863580"/>
            <a:ext cx="703756" cy="597214"/>
          </a:xfrm>
          <a:prstGeom prst="ellipse">
            <a:avLst/>
          </a:prstGeom>
          <a:solidFill>
            <a:schemeClr val="bg1"/>
          </a:solidFill>
          <a:ln w="38100">
            <a:solidFill>
              <a:srgbClr val="F2A4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163" name="Oval 162">
            <a:extLst>
              <a:ext uri="{FF2B5EF4-FFF2-40B4-BE49-F238E27FC236}">
                <a16:creationId xmlns:a16="http://schemas.microsoft.com/office/drawing/2014/main" id="{F99A7D01-D861-4AC6-B332-B0CFE0ABE3B0}"/>
              </a:ext>
            </a:extLst>
          </p:cNvPr>
          <p:cNvSpPr/>
          <p:nvPr/>
        </p:nvSpPr>
        <p:spPr>
          <a:xfrm>
            <a:off x="460452" y="2891852"/>
            <a:ext cx="703756" cy="597214"/>
          </a:xfrm>
          <a:prstGeom prst="ellipse">
            <a:avLst/>
          </a:prstGeom>
          <a:solidFill>
            <a:schemeClr val="bg1"/>
          </a:solidFill>
          <a:ln w="38100">
            <a:solidFill>
              <a:srgbClr val="F2A4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183" name="Oval 182">
            <a:extLst>
              <a:ext uri="{FF2B5EF4-FFF2-40B4-BE49-F238E27FC236}">
                <a16:creationId xmlns:a16="http://schemas.microsoft.com/office/drawing/2014/main" id="{FDB0F80A-5090-47FE-8ABD-AD28B82AE590}"/>
              </a:ext>
            </a:extLst>
          </p:cNvPr>
          <p:cNvSpPr/>
          <p:nvPr/>
        </p:nvSpPr>
        <p:spPr>
          <a:xfrm>
            <a:off x="5424692" y="2771238"/>
            <a:ext cx="703756" cy="597214"/>
          </a:xfrm>
          <a:prstGeom prst="ellipse">
            <a:avLst/>
          </a:prstGeom>
          <a:solidFill>
            <a:schemeClr val="bg1"/>
          </a:solidFill>
          <a:ln w="38100">
            <a:solidFill>
              <a:srgbClr val="F2A4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185" name="Oval 184">
            <a:extLst>
              <a:ext uri="{FF2B5EF4-FFF2-40B4-BE49-F238E27FC236}">
                <a16:creationId xmlns:a16="http://schemas.microsoft.com/office/drawing/2014/main" id="{2C3CB1F3-0A17-459A-99AA-9036CBF8FCAD}"/>
              </a:ext>
            </a:extLst>
          </p:cNvPr>
          <p:cNvSpPr/>
          <p:nvPr/>
        </p:nvSpPr>
        <p:spPr>
          <a:xfrm>
            <a:off x="5280640" y="1587386"/>
            <a:ext cx="703756" cy="597214"/>
          </a:xfrm>
          <a:prstGeom prst="ellipse">
            <a:avLst/>
          </a:prstGeom>
          <a:solidFill>
            <a:schemeClr val="bg1"/>
          </a:solidFill>
          <a:ln w="38100">
            <a:solidFill>
              <a:srgbClr val="F2A4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190" name="Oval 189">
            <a:extLst>
              <a:ext uri="{FF2B5EF4-FFF2-40B4-BE49-F238E27FC236}">
                <a16:creationId xmlns:a16="http://schemas.microsoft.com/office/drawing/2014/main" id="{5842C967-D61C-4B6B-8599-621B4332720D}"/>
              </a:ext>
            </a:extLst>
          </p:cNvPr>
          <p:cNvSpPr/>
          <p:nvPr/>
        </p:nvSpPr>
        <p:spPr>
          <a:xfrm>
            <a:off x="2324579" y="1559440"/>
            <a:ext cx="703756" cy="597214"/>
          </a:xfrm>
          <a:prstGeom prst="ellipse">
            <a:avLst/>
          </a:prstGeom>
          <a:solidFill>
            <a:schemeClr val="bg1"/>
          </a:solidFill>
          <a:ln w="38100">
            <a:solidFill>
              <a:srgbClr val="F2A4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192" name="TextBox 191">
            <a:extLst>
              <a:ext uri="{FF2B5EF4-FFF2-40B4-BE49-F238E27FC236}">
                <a16:creationId xmlns:a16="http://schemas.microsoft.com/office/drawing/2014/main" id="{C7C65F68-DAAA-4239-8322-E7E1375BD2A3}"/>
              </a:ext>
            </a:extLst>
          </p:cNvPr>
          <p:cNvSpPr txBox="1"/>
          <p:nvPr/>
        </p:nvSpPr>
        <p:spPr>
          <a:xfrm>
            <a:off x="2792003" y="5367764"/>
            <a:ext cx="9069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/>
              <a:t>Compound Measures</a:t>
            </a:r>
          </a:p>
        </p:txBody>
      </p:sp>
      <p:sp>
        <p:nvSpPr>
          <p:cNvPr id="195" name="TextBox 194">
            <a:extLst>
              <a:ext uri="{FF2B5EF4-FFF2-40B4-BE49-F238E27FC236}">
                <a16:creationId xmlns:a16="http://schemas.microsoft.com/office/drawing/2014/main" id="{607BBEA3-DB5C-45C6-9A7C-F50E49798BCF}"/>
              </a:ext>
            </a:extLst>
          </p:cNvPr>
          <p:cNvSpPr txBox="1"/>
          <p:nvPr/>
        </p:nvSpPr>
        <p:spPr>
          <a:xfrm>
            <a:off x="895709" y="5449430"/>
            <a:ext cx="90696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/>
              <a:t>Averages</a:t>
            </a:r>
          </a:p>
        </p:txBody>
      </p:sp>
      <p:sp>
        <p:nvSpPr>
          <p:cNvPr id="197" name="TextBox 196">
            <a:extLst>
              <a:ext uri="{FF2B5EF4-FFF2-40B4-BE49-F238E27FC236}">
                <a16:creationId xmlns:a16="http://schemas.microsoft.com/office/drawing/2014/main" id="{C54F682F-2FD2-4760-B99F-8069A2DAD829}"/>
              </a:ext>
            </a:extLst>
          </p:cNvPr>
          <p:cNvSpPr txBox="1"/>
          <p:nvPr/>
        </p:nvSpPr>
        <p:spPr>
          <a:xfrm>
            <a:off x="791714" y="6549694"/>
            <a:ext cx="90696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/>
              <a:t>Formulae</a:t>
            </a:r>
          </a:p>
        </p:txBody>
      </p:sp>
      <p:sp>
        <p:nvSpPr>
          <p:cNvPr id="199" name="Rectangle 198">
            <a:extLst>
              <a:ext uri="{FF2B5EF4-FFF2-40B4-BE49-F238E27FC236}">
                <a16:creationId xmlns:a16="http://schemas.microsoft.com/office/drawing/2014/main" id="{3123C984-E970-40F2-912E-FCF7B27F0B43}"/>
              </a:ext>
            </a:extLst>
          </p:cNvPr>
          <p:cNvSpPr/>
          <p:nvPr/>
        </p:nvSpPr>
        <p:spPr>
          <a:xfrm rot="5400000">
            <a:off x="1184025" y="3432373"/>
            <a:ext cx="604773" cy="62568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1" name="Rectangle 200">
            <a:extLst>
              <a:ext uri="{FF2B5EF4-FFF2-40B4-BE49-F238E27FC236}">
                <a16:creationId xmlns:a16="http://schemas.microsoft.com/office/drawing/2014/main" id="{DEA8F78B-8E86-4002-9B16-4D34C286F51E}"/>
              </a:ext>
            </a:extLst>
          </p:cNvPr>
          <p:cNvSpPr/>
          <p:nvPr/>
        </p:nvSpPr>
        <p:spPr>
          <a:xfrm rot="5400000">
            <a:off x="4672379" y="2012131"/>
            <a:ext cx="647711" cy="95613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5" name="Rectangle 204">
            <a:extLst>
              <a:ext uri="{FF2B5EF4-FFF2-40B4-BE49-F238E27FC236}">
                <a16:creationId xmlns:a16="http://schemas.microsoft.com/office/drawing/2014/main" id="{DEA84AF4-5CFA-4B17-9027-00FEE88E7401}"/>
              </a:ext>
            </a:extLst>
          </p:cNvPr>
          <p:cNvSpPr/>
          <p:nvPr/>
        </p:nvSpPr>
        <p:spPr>
          <a:xfrm rot="5400000">
            <a:off x="1406258" y="2005244"/>
            <a:ext cx="597215" cy="102275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7" name="Rectangle 206">
            <a:extLst>
              <a:ext uri="{FF2B5EF4-FFF2-40B4-BE49-F238E27FC236}">
                <a16:creationId xmlns:a16="http://schemas.microsoft.com/office/drawing/2014/main" id="{54EEE15F-F395-4066-A344-14BD04A60021}"/>
              </a:ext>
            </a:extLst>
          </p:cNvPr>
          <p:cNvSpPr/>
          <p:nvPr/>
        </p:nvSpPr>
        <p:spPr>
          <a:xfrm rot="5400000">
            <a:off x="-17450" y="1817151"/>
            <a:ext cx="720384" cy="52258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0" name="Rectangle 209">
            <a:extLst>
              <a:ext uri="{FF2B5EF4-FFF2-40B4-BE49-F238E27FC236}">
                <a16:creationId xmlns:a16="http://schemas.microsoft.com/office/drawing/2014/main" id="{E975643D-4BBC-457D-8189-D46634823C6D}"/>
              </a:ext>
            </a:extLst>
          </p:cNvPr>
          <p:cNvSpPr/>
          <p:nvPr/>
        </p:nvSpPr>
        <p:spPr>
          <a:xfrm rot="5400000">
            <a:off x="4418568" y="4610275"/>
            <a:ext cx="748819" cy="71835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3" name="TextBox 212">
            <a:extLst>
              <a:ext uri="{FF2B5EF4-FFF2-40B4-BE49-F238E27FC236}">
                <a16:creationId xmlns:a16="http://schemas.microsoft.com/office/drawing/2014/main" id="{07610F9E-2722-4F2B-ACAF-8263D67E3CE9}"/>
              </a:ext>
            </a:extLst>
          </p:cNvPr>
          <p:cNvSpPr txBox="1"/>
          <p:nvPr/>
        </p:nvSpPr>
        <p:spPr>
          <a:xfrm>
            <a:off x="3961436" y="5856390"/>
            <a:ext cx="9602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u="sng" dirty="0"/>
              <a:t>Skills</a:t>
            </a:r>
          </a:p>
          <a:p>
            <a:r>
              <a:rPr lang="en-US" sz="800" dirty="0">
                <a:cs typeface="Calibri"/>
              </a:rPr>
              <a:t>Rates of change </a:t>
            </a:r>
            <a:r>
              <a:rPr lang="en-US" sz="800" dirty="0" err="1">
                <a:cs typeface="Calibri"/>
              </a:rPr>
              <a:t>eg</a:t>
            </a:r>
            <a:r>
              <a:rPr lang="en-US" sz="800" dirty="0">
                <a:cs typeface="Calibri"/>
              </a:rPr>
              <a:t> distance time graphs</a:t>
            </a:r>
          </a:p>
          <a:p>
            <a:endParaRPr lang="en-GB" sz="800" dirty="0"/>
          </a:p>
          <a:p>
            <a:endParaRPr lang="en-GB" sz="800" dirty="0"/>
          </a:p>
        </p:txBody>
      </p:sp>
      <p:sp>
        <p:nvSpPr>
          <p:cNvPr id="220" name="TextBox 219">
            <a:extLst>
              <a:ext uri="{FF2B5EF4-FFF2-40B4-BE49-F238E27FC236}">
                <a16:creationId xmlns:a16="http://schemas.microsoft.com/office/drawing/2014/main" id="{F9FE06AB-9F38-4CD4-908A-73B4BDD0CE9F}"/>
              </a:ext>
            </a:extLst>
          </p:cNvPr>
          <p:cNvSpPr txBox="1"/>
          <p:nvPr/>
        </p:nvSpPr>
        <p:spPr>
          <a:xfrm>
            <a:off x="1930192" y="4669362"/>
            <a:ext cx="7560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u="sng" dirty="0"/>
              <a:t>Skills</a:t>
            </a:r>
          </a:p>
          <a:p>
            <a:r>
              <a:rPr lang="en-US" sz="800" dirty="0">
                <a:cs typeface="Calibri"/>
              </a:rPr>
              <a:t>Speed, density and pressure </a:t>
            </a:r>
          </a:p>
          <a:p>
            <a:endParaRPr lang="en-GB" sz="800" dirty="0"/>
          </a:p>
          <a:p>
            <a:endParaRPr lang="en-GB" sz="800" dirty="0"/>
          </a:p>
        </p:txBody>
      </p:sp>
      <p:sp>
        <p:nvSpPr>
          <p:cNvPr id="222" name="TextBox 221">
            <a:extLst>
              <a:ext uri="{FF2B5EF4-FFF2-40B4-BE49-F238E27FC236}">
                <a16:creationId xmlns:a16="http://schemas.microsoft.com/office/drawing/2014/main" id="{13AD4CE3-1104-4878-BBD3-47B7A83E4EB0}"/>
              </a:ext>
            </a:extLst>
          </p:cNvPr>
          <p:cNvSpPr txBox="1"/>
          <p:nvPr/>
        </p:nvSpPr>
        <p:spPr>
          <a:xfrm>
            <a:off x="2071345" y="5862134"/>
            <a:ext cx="10680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u="sng" dirty="0"/>
              <a:t>Skills</a:t>
            </a:r>
          </a:p>
          <a:p>
            <a:r>
              <a:rPr lang="en-US" sz="800" dirty="0">
                <a:cs typeface="Calibri"/>
              </a:rPr>
              <a:t>Plot and use linear and non linear graphs</a:t>
            </a:r>
          </a:p>
          <a:p>
            <a:endParaRPr lang="en-GB" sz="800" dirty="0"/>
          </a:p>
          <a:p>
            <a:endParaRPr lang="en-GB" sz="800" dirty="0"/>
          </a:p>
        </p:txBody>
      </p:sp>
      <p:sp>
        <p:nvSpPr>
          <p:cNvPr id="228" name="TextBox 227">
            <a:extLst>
              <a:ext uri="{FF2B5EF4-FFF2-40B4-BE49-F238E27FC236}">
                <a16:creationId xmlns:a16="http://schemas.microsoft.com/office/drawing/2014/main" id="{1E13EE78-8C01-450C-942E-6BC67CD32F5D}"/>
              </a:ext>
            </a:extLst>
          </p:cNvPr>
          <p:cNvSpPr txBox="1"/>
          <p:nvPr/>
        </p:nvSpPr>
        <p:spPr>
          <a:xfrm>
            <a:off x="-57681" y="4640041"/>
            <a:ext cx="66789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u="sng" dirty="0"/>
              <a:t>Skills</a:t>
            </a:r>
          </a:p>
          <a:p>
            <a:r>
              <a:rPr lang="en-US" sz="800" dirty="0">
                <a:cs typeface="Calibri"/>
              </a:rPr>
              <a:t>Calculating and using averages from lists and tables.  Scatter graphs, time series and frequency diagrams</a:t>
            </a:r>
          </a:p>
          <a:p>
            <a:endParaRPr lang="en-GB" sz="800" dirty="0"/>
          </a:p>
          <a:p>
            <a:endParaRPr lang="en-GB" sz="800" dirty="0"/>
          </a:p>
        </p:txBody>
      </p:sp>
      <p:sp>
        <p:nvSpPr>
          <p:cNvPr id="229" name="TextBox 228">
            <a:extLst>
              <a:ext uri="{FF2B5EF4-FFF2-40B4-BE49-F238E27FC236}">
                <a16:creationId xmlns:a16="http://schemas.microsoft.com/office/drawing/2014/main" id="{9EAF3B63-71F4-4847-9915-0C4AECC62F49}"/>
              </a:ext>
            </a:extLst>
          </p:cNvPr>
          <p:cNvSpPr txBox="1"/>
          <p:nvPr/>
        </p:nvSpPr>
        <p:spPr>
          <a:xfrm>
            <a:off x="13155" y="6966313"/>
            <a:ext cx="7421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u="sng" dirty="0"/>
              <a:t>Skills</a:t>
            </a:r>
          </a:p>
          <a:p>
            <a:r>
              <a:rPr lang="en-US" sz="800" dirty="0">
                <a:cs typeface="Calibri"/>
              </a:rPr>
              <a:t>Substitution, writing and rearranging</a:t>
            </a:r>
          </a:p>
          <a:p>
            <a:endParaRPr lang="en-GB" sz="800" dirty="0"/>
          </a:p>
          <a:p>
            <a:endParaRPr lang="en-GB" sz="800" dirty="0"/>
          </a:p>
        </p:txBody>
      </p:sp>
      <p:cxnSp>
        <p:nvCxnSpPr>
          <p:cNvPr id="232" name="Straight Connector 231">
            <a:extLst>
              <a:ext uri="{FF2B5EF4-FFF2-40B4-BE49-F238E27FC236}">
                <a16:creationId xmlns:a16="http://schemas.microsoft.com/office/drawing/2014/main" id="{E1596201-F7FC-4E3C-836B-E3BCDD6EC707}"/>
              </a:ext>
            </a:extLst>
          </p:cNvPr>
          <p:cNvCxnSpPr>
            <a:cxnSpLocks/>
          </p:cNvCxnSpPr>
          <p:nvPr/>
        </p:nvCxnSpPr>
        <p:spPr>
          <a:xfrm>
            <a:off x="5193004" y="4907367"/>
            <a:ext cx="169137" cy="24041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Straight Connector 233">
            <a:extLst>
              <a:ext uri="{FF2B5EF4-FFF2-40B4-BE49-F238E27FC236}">
                <a16:creationId xmlns:a16="http://schemas.microsoft.com/office/drawing/2014/main" id="{AB541227-197E-4510-B701-0D5DC8F0AD22}"/>
              </a:ext>
            </a:extLst>
          </p:cNvPr>
          <p:cNvCxnSpPr>
            <a:cxnSpLocks/>
          </p:cNvCxnSpPr>
          <p:nvPr/>
        </p:nvCxnSpPr>
        <p:spPr>
          <a:xfrm flipH="1" flipV="1">
            <a:off x="6099456" y="1798725"/>
            <a:ext cx="191710" cy="5932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Straight Connector 234">
            <a:extLst>
              <a:ext uri="{FF2B5EF4-FFF2-40B4-BE49-F238E27FC236}">
                <a16:creationId xmlns:a16="http://schemas.microsoft.com/office/drawing/2014/main" id="{301B2DB7-EE08-41FE-ADDD-6937FB6FE6B0}"/>
              </a:ext>
            </a:extLst>
          </p:cNvPr>
          <p:cNvCxnSpPr>
            <a:cxnSpLocks/>
          </p:cNvCxnSpPr>
          <p:nvPr/>
        </p:nvCxnSpPr>
        <p:spPr>
          <a:xfrm>
            <a:off x="432857" y="2543881"/>
            <a:ext cx="94302" cy="28640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Straight Connector 237">
            <a:extLst>
              <a:ext uri="{FF2B5EF4-FFF2-40B4-BE49-F238E27FC236}">
                <a16:creationId xmlns:a16="http://schemas.microsoft.com/office/drawing/2014/main" id="{F2B23565-C00E-41C5-B45A-58D82A3352FC}"/>
              </a:ext>
            </a:extLst>
          </p:cNvPr>
          <p:cNvCxnSpPr>
            <a:cxnSpLocks/>
          </p:cNvCxnSpPr>
          <p:nvPr/>
        </p:nvCxnSpPr>
        <p:spPr>
          <a:xfrm>
            <a:off x="2429814" y="5296291"/>
            <a:ext cx="230556" cy="14576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Straight Connector 238">
            <a:extLst>
              <a:ext uri="{FF2B5EF4-FFF2-40B4-BE49-F238E27FC236}">
                <a16:creationId xmlns:a16="http://schemas.microsoft.com/office/drawing/2014/main" id="{72057597-C463-44EA-B76D-0347D20DDDE9}"/>
              </a:ext>
            </a:extLst>
          </p:cNvPr>
          <p:cNvCxnSpPr>
            <a:cxnSpLocks/>
          </p:cNvCxnSpPr>
          <p:nvPr/>
        </p:nvCxnSpPr>
        <p:spPr>
          <a:xfrm>
            <a:off x="3415202" y="1264003"/>
            <a:ext cx="114036" cy="26202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4" name="TextBox 243">
            <a:extLst>
              <a:ext uri="{FF2B5EF4-FFF2-40B4-BE49-F238E27FC236}">
                <a16:creationId xmlns:a16="http://schemas.microsoft.com/office/drawing/2014/main" id="{25612943-82A9-427C-8F3E-580D7C8A1994}"/>
              </a:ext>
            </a:extLst>
          </p:cNvPr>
          <p:cNvSpPr txBox="1"/>
          <p:nvPr/>
        </p:nvSpPr>
        <p:spPr>
          <a:xfrm>
            <a:off x="3953027" y="8694746"/>
            <a:ext cx="90696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800" b="1" dirty="0"/>
              <a:t>Statistical Diagrams</a:t>
            </a:r>
          </a:p>
        </p:txBody>
      </p:sp>
      <p:sp>
        <p:nvSpPr>
          <p:cNvPr id="194" name="Oval 193">
            <a:extLst>
              <a:ext uri="{FF2B5EF4-FFF2-40B4-BE49-F238E27FC236}">
                <a16:creationId xmlns:a16="http://schemas.microsoft.com/office/drawing/2014/main" id="{57877EF6-DA87-43AA-BACD-0FC1C77F22DF}"/>
              </a:ext>
            </a:extLst>
          </p:cNvPr>
          <p:cNvSpPr/>
          <p:nvPr/>
        </p:nvSpPr>
        <p:spPr>
          <a:xfrm>
            <a:off x="2769311" y="6466526"/>
            <a:ext cx="597649" cy="542599"/>
          </a:xfrm>
          <a:prstGeom prst="ellipse">
            <a:avLst/>
          </a:prstGeom>
          <a:solidFill>
            <a:schemeClr val="bg1"/>
          </a:solidFill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04B3507A-A7FB-475C-8C5A-24E4008A47CE}"/>
              </a:ext>
            </a:extLst>
          </p:cNvPr>
          <p:cNvSpPr txBox="1"/>
          <p:nvPr/>
        </p:nvSpPr>
        <p:spPr>
          <a:xfrm>
            <a:off x="2982273" y="8878560"/>
            <a:ext cx="73275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/>
              <a:t>HCF/LCM</a:t>
            </a:r>
          </a:p>
        </p:txBody>
      </p:sp>
      <p:sp>
        <p:nvSpPr>
          <p:cNvPr id="221" name="Rectangle 220">
            <a:extLst>
              <a:ext uri="{FF2B5EF4-FFF2-40B4-BE49-F238E27FC236}">
                <a16:creationId xmlns:a16="http://schemas.microsoft.com/office/drawing/2014/main" id="{CAD68CAF-76B6-4840-9CB0-07A3881B1D1C}"/>
              </a:ext>
            </a:extLst>
          </p:cNvPr>
          <p:cNvSpPr/>
          <p:nvPr/>
        </p:nvSpPr>
        <p:spPr>
          <a:xfrm rot="5400000">
            <a:off x="4657215" y="6546939"/>
            <a:ext cx="466767" cy="152118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3" name="Oval 242">
            <a:extLst>
              <a:ext uri="{FF2B5EF4-FFF2-40B4-BE49-F238E27FC236}">
                <a16:creationId xmlns:a16="http://schemas.microsoft.com/office/drawing/2014/main" id="{923AD31D-CE5E-4996-A5A0-4CEE5311BE82}"/>
              </a:ext>
            </a:extLst>
          </p:cNvPr>
          <p:cNvSpPr/>
          <p:nvPr/>
        </p:nvSpPr>
        <p:spPr>
          <a:xfrm>
            <a:off x="3729245" y="5278368"/>
            <a:ext cx="597649" cy="542599"/>
          </a:xfrm>
          <a:prstGeom prst="ellipse">
            <a:avLst/>
          </a:prstGeom>
          <a:solidFill>
            <a:schemeClr val="bg1"/>
          </a:solidFill>
          <a:ln w="31750">
            <a:solidFill>
              <a:srgbClr val="E54B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246" name="Oval 245">
            <a:extLst>
              <a:ext uri="{FF2B5EF4-FFF2-40B4-BE49-F238E27FC236}">
                <a16:creationId xmlns:a16="http://schemas.microsoft.com/office/drawing/2014/main" id="{A33A962F-E64B-4396-9750-C64E199AC700}"/>
              </a:ext>
            </a:extLst>
          </p:cNvPr>
          <p:cNvSpPr/>
          <p:nvPr/>
        </p:nvSpPr>
        <p:spPr>
          <a:xfrm>
            <a:off x="1701646" y="5343549"/>
            <a:ext cx="597649" cy="542599"/>
          </a:xfrm>
          <a:prstGeom prst="ellipse">
            <a:avLst/>
          </a:prstGeom>
          <a:solidFill>
            <a:schemeClr val="bg1"/>
          </a:solidFill>
          <a:ln w="31750">
            <a:solidFill>
              <a:srgbClr val="E54B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706A5128-8CB1-4A82-B742-7C891805F439}"/>
              </a:ext>
            </a:extLst>
          </p:cNvPr>
          <p:cNvSpPr txBox="1"/>
          <p:nvPr/>
        </p:nvSpPr>
        <p:spPr>
          <a:xfrm>
            <a:off x="1771038" y="8769148"/>
            <a:ext cx="766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/>
              <a:t>Ratio Problems</a:t>
            </a: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65E746B9-880B-4E18-B117-FA946AF7ED02}"/>
              </a:ext>
            </a:extLst>
          </p:cNvPr>
          <p:cNvSpPr txBox="1"/>
          <p:nvPr/>
        </p:nvSpPr>
        <p:spPr>
          <a:xfrm>
            <a:off x="796031" y="8471241"/>
            <a:ext cx="6555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/>
              <a:t>Rounding and Estimating</a:t>
            </a:r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C5FEC166-7DA4-4F5C-938A-AAA95641026C}"/>
              </a:ext>
            </a:extLst>
          </p:cNvPr>
          <p:cNvSpPr txBox="1"/>
          <p:nvPr/>
        </p:nvSpPr>
        <p:spPr>
          <a:xfrm>
            <a:off x="1261430" y="7722882"/>
            <a:ext cx="90696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/>
              <a:t>Percentages</a:t>
            </a:r>
          </a:p>
        </p:txBody>
      </p:sp>
      <p:cxnSp>
        <p:nvCxnSpPr>
          <p:cNvPr id="247" name="Straight Connector 246">
            <a:extLst>
              <a:ext uri="{FF2B5EF4-FFF2-40B4-BE49-F238E27FC236}">
                <a16:creationId xmlns:a16="http://schemas.microsoft.com/office/drawing/2014/main" id="{7A3467A7-D964-4EF3-B0FA-3FD2312A0090}"/>
              </a:ext>
            </a:extLst>
          </p:cNvPr>
          <p:cNvCxnSpPr>
            <a:cxnSpLocks/>
          </p:cNvCxnSpPr>
          <p:nvPr/>
        </p:nvCxnSpPr>
        <p:spPr>
          <a:xfrm flipH="1" flipV="1">
            <a:off x="4382463" y="5650727"/>
            <a:ext cx="141158" cy="14054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Straight Connector 247">
            <a:extLst>
              <a:ext uri="{FF2B5EF4-FFF2-40B4-BE49-F238E27FC236}">
                <a16:creationId xmlns:a16="http://schemas.microsoft.com/office/drawing/2014/main" id="{98F04DE1-A2B3-4235-BF8F-11ED5985F308}"/>
              </a:ext>
            </a:extLst>
          </p:cNvPr>
          <p:cNvCxnSpPr>
            <a:cxnSpLocks/>
          </p:cNvCxnSpPr>
          <p:nvPr/>
        </p:nvCxnSpPr>
        <p:spPr>
          <a:xfrm flipH="1" flipV="1">
            <a:off x="2344562" y="5601376"/>
            <a:ext cx="86821" cy="21054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" name="Straight Connector 248">
            <a:extLst>
              <a:ext uri="{FF2B5EF4-FFF2-40B4-BE49-F238E27FC236}">
                <a16:creationId xmlns:a16="http://schemas.microsoft.com/office/drawing/2014/main" id="{3604D341-1B3F-4DF8-A40A-04CC1DD2DB3A}"/>
              </a:ext>
            </a:extLst>
          </p:cNvPr>
          <p:cNvCxnSpPr>
            <a:cxnSpLocks/>
          </p:cNvCxnSpPr>
          <p:nvPr/>
        </p:nvCxnSpPr>
        <p:spPr>
          <a:xfrm flipH="1" flipV="1">
            <a:off x="3434128" y="6711123"/>
            <a:ext cx="146751" cy="24188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Straight Connector 249">
            <a:extLst>
              <a:ext uri="{FF2B5EF4-FFF2-40B4-BE49-F238E27FC236}">
                <a16:creationId xmlns:a16="http://schemas.microsoft.com/office/drawing/2014/main" id="{5E712CF7-291E-431F-B362-5F683F61D110}"/>
              </a:ext>
            </a:extLst>
          </p:cNvPr>
          <p:cNvCxnSpPr>
            <a:cxnSpLocks/>
          </p:cNvCxnSpPr>
          <p:nvPr/>
        </p:nvCxnSpPr>
        <p:spPr>
          <a:xfrm flipH="1">
            <a:off x="4923369" y="6854190"/>
            <a:ext cx="129449" cy="14204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2" name="Rectangle 251">
            <a:extLst>
              <a:ext uri="{FF2B5EF4-FFF2-40B4-BE49-F238E27FC236}">
                <a16:creationId xmlns:a16="http://schemas.microsoft.com/office/drawing/2014/main" id="{E433CEA6-0968-4685-B7A7-9B97D7C2813E}"/>
              </a:ext>
            </a:extLst>
          </p:cNvPr>
          <p:cNvSpPr/>
          <p:nvPr/>
        </p:nvSpPr>
        <p:spPr>
          <a:xfrm rot="5400000">
            <a:off x="4819457" y="3350232"/>
            <a:ext cx="663895" cy="87889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4" name="Rectangle 253">
            <a:extLst>
              <a:ext uri="{FF2B5EF4-FFF2-40B4-BE49-F238E27FC236}">
                <a16:creationId xmlns:a16="http://schemas.microsoft.com/office/drawing/2014/main" id="{365E60A4-BB08-4FF4-9D79-A8498820F215}"/>
              </a:ext>
            </a:extLst>
          </p:cNvPr>
          <p:cNvSpPr/>
          <p:nvPr/>
        </p:nvSpPr>
        <p:spPr>
          <a:xfrm rot="5400000">
            <a:off x="2324155" y="5706459"/>
            <a:ext cx="516198" cy="87804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5" name="Oval 254">
            <a:extLst>
              <a:ext uri="{FF2B5EF4-FFF2-40B4-BE49-F238E27FC236}">
                <a16:creationId xmlns:a16="http://schemas.microsoft.com/office/drawing/2014/main" id="{84AA84D4-8643-491D-A4E3-CC995CF4A234}"/>
              </a:ext>
            </a:extLst>
          </p:cNvPr>
          <p:cNvSpPr/>
          <p:nvPr/>
        </p:nvSpPr>
        <p:spPr>
          <a:xfrm>
            <a:off x="4049927" y="2863165"/>
            <a:ext cx="703756" cy="597214"/>
          </a:xfrm>
          <a:prstGeom prst="ellipse">
            <a:avLst/>
          </a:prstGeom>
          <a:solidFill>
            <a:schemeClr val="bg1"/>
          </a:solidFill>
          <a:ln w="38100">
            <a:solidFill>
              <a:srgbClr val="F2A4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256" name="Oval 255">
            <a:extLst>
              <a:ext uri="{FF2B5EF4-FFF2-40B4-BE49-F238E27FC236}">
                <a16:creationId xmlns:a16="http://schemas.microsoft.com/office/drawing/2014/main" id="{A170039D-753A-4383-8000-8BCA0083933C}"/>
              </a:ext>
            </a:extLst>
          </p:cNvPr>
          <p:cNvSpPr/>
          <p:nvPr/>
        </p:nvSpPr>
        <p:spPr>
          <a:xfrm>
            <a:off x="2849921" y="2864136"/>
            <a:ext cx="703756" cy="597214"/>
          </a:xfrm>
          <a:prstGeom prst="ellipse">
            <a:avLst/>
          </a:prstGeom>
          <a:solidFill>
            <a:schemeClr val="bg1"/>
          </a:solidFill>
          <a:ln w="38100">
            <a:solidFill>
              <a:srgbClr val="F2A4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257" name="Oval 256">
            <a:extLst>
              <a:ext uri="{FF2B5EF4-FFF2-40B4-BE49-F238E27FC236}">
                <a16:creationId xmlns:a16="http://schemas.microsoft.com/office/drawing/2014/main" id="{E3CF5278-780B-43C7-B445-F7C6CBFC0765}"/>
              </a:ext>
            </a:extLst>
          </p:cNvPr>
          <p:cNvSpPr/>
          <p:nvPr/>
        </p:nvSpPr>
        <p:spPr>
          <a:xfrm>
            <a:off x="3525559" y="1503661"/>
            <a:ext cx="703756" cy="597214"/>
          </a:xfrm>
          <a:prstGeom prst="ellipse">
            <a:avLst/>
          </a:prstGeom>
          <a:solidFill>
            <a:schemeClr val="bg1"/>
          </a:solidFill>
          <a:ln w="38100">
            <a:solidFill>
              <a:srgbClr val="F2A4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204" name="TextBox 203">
            <a:extLst>
              <a:ext uri="{FF2B5EF4-FFF2-40B4-BE49-F238E27FC236}">
                <a16:creationId xmlns:a16="http://schemas.microsoft.com/office/drawing/2014/main" id="{90C2E7F4-3610-47D7-8603-048171277829}"/>
              </a:ext>
            </a:extLst>
          </p:cNvPr>
          <p:cNvSpPr txBox="1"/>
          <p:nvPr/>
        </p:nvSpPr>
        <p:spPr>
          <a:xfrm>
            <a:off x="5247507" y="4311138"/>
            <a:ext cx="78906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/>
              <a:t>Angles</a:t>
            </a:r>
          </a:p>
        </p:txBody>
      </p:sp>
      <p:sp>
        <p:nvSpPr>
          <p:cNvPr id="209" name="TextBox 208">
            <a:extLst>
              <a:ext uri="{FF2B5EF4-FFF2-40B4-BE49-F238E27FC236}">
                <a16:creationId xmlns:a16="http://schemas.microsoft.com/office/drawing/2014/main" id="{1A863465-057F-4346-A833-8150990ABC90}"/>
              </a:ext>
            </a:extLst>
          </p:cNvPr>
          <p:cNvSpPr txBox="1"/>
          <p:nvPr/>
        </p:nvSpPr>
        <p:spPr>
          <a:xfrm>
            <a:off x="4945324" y="5354908"/>
            <a:ext cx="7890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/>
              <a:t>Pythagoras and Trigonometry</a:t>
            </a:r>
          </a:p>
        </p:txBody>
      </p:sp>
      <p:sp>
        <p:nvSpPr>
          <p:cNvPr id="218" name="TextBox 217">
            <a:extLst>
              <a:ext uri="{FF2B5EF4-FFF2-40B4-BE49-F238E27FC236}">
                <a16:creationId xmlns:a16="http://schemas.microsoft.com/office/drawing/2014/main" id="{7A735984-66BE-47C2-A6E7-60169D1318D1}"/>
              </a:ext>
            </a:extLst>
          </p:cNvPr>
          <p:cNvSpPr txBox="1"/>
          <p:nvPr/>
        </p:nvSpPr>
        <p:spPr>
          <a:xfrm>
            <a:off x="471596" y="4192367"/>
            <a:ext cx="78906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/>
              <a:t>Probability</a:t>
            </a:r>
          </a:p>
        </p:txBody>
      </p:sp>
      <p:sp>
        <p:nvSpPr>
          <p:cNvPr id="258" name="TextBox 257">
            <a:extLst>
              <a:ext uri="{FF2B5EF4-FFF2-40B4-BE49-F238E27FC236}">
                <a16:creationId xmlns:a16="http://schemas.microsoft.com/office/drawing/2014/main" id="{D836BA23-A8E0-4DE8-994D-1C33E5D0C11E}"/>
              </a:ext>
            </a:extLst>
          </p:cNvPr>
          <p:cNvSpPr txBox="1"/>
          <p:nvPr/>
        </p:nvSpPr>
        <p:spPr>
          <a:xfrm>
            <a:off x="3311689" y="4171827"/>
            <a:ext cx="7037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/>
              <a:t>Sampling and Pie Charts</a:t>
            </a:r>
          </a:p>
        </p:txBody>
      </p:sp>
      <p:sp>
        <p:nvSpPr>
          <p:cNvPr id="259" name="TextBox 258">
            <a:extLst>
              <a:ext uri="{FF2B5EF4-FFF2-40B4-BE49-F238E27FC236}">
                <a16:creationId xmlns:a16="http://schemas.microsoft.com/office/drawing/2014/main" id="{3F444DFF-03EC-47B4-9DFA-AF03C45F358F}"/>
              </a:ext>
            </a:extLst>
          </p:cNvPr>
          <p:cNvSpPr txBox="1"/>
          <p:nvPr/>
        </p:nvSpPr>
        <p:spPr>
          <a:xfrm>
            <a:off x="517311" y="2996501"/>
            <a:ext cx="7890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/>
              <a:t>Plans and Elevations</a:t>
            </a:r>
          </a:p>
        </p:txBody>
      </p:sp>
      <p:sp>
        <p:nvSpPr>
          <p:cNvPr id="260" name="TextBox 259">
            <a:extLst>
              <a:ext uri="{FF2B5EF4-FFF2-40B4-BE49-F238E27FC236}">
                <a16:creationId xmlns:a16="http://schemas.microsoft.com/office/drawing/2014/main" id="{41F669DD-3491-44CB-8246-B4793EEE5E24}"/>
              </a:ext>
            </a:extLst>
          </p:cNvPr>
          <p:cNvSpPr txBox="1"/>
          <p:nvPr/>
        </p:nvSpPr>
        <p:spPr>
          <a:xfrm>
            <a:off x="1771280" y="3063900"/>
            <a:ext cx="78906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/>
              <a:t>Circles</a:t>
            </a:r>
          </a:p>
        </p:txBody>
      </p:sp>
      <p:sp>
        <p:nvSpPr>
          <p:cNvPr id="261" name="TextBox 260">
            <a:extLst>
              <a:ext uri="{FF2B5EF4-FFF2-40B4-BE49-F238E27FC236}">
                <a16:creationId xmlns:a16="http://schemas.microsoft.com/office/drawing/2014/main" id="{3CDDB40A-3B1D-4EB7-ADA1-A6445DDD5683}"/>
              </a:ext>
            </a:extLst>
          </p:cNvPr>
          <p:cNvSpPr txBox="1"/>
          <p:nvPr/>
        </p:nvSpPr>
        <p:spPr>
          <a:xfrm>
            <a:off x="2860764" y="3021775"/>
            <a:ext cx="7890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/>
              <a:t>Surface Area and Volume</a:t>
            </a:r>
          </a:p>
        </p:txBody>
      </p:sp>
      <p:sp>
        <p:nvSpPr>
          <p:cNvPr id="263" name="Rectangle 262">
            <a:extLst>
              <a:ext uri="{FF2B5EF4-FFF2-40B4-BE49-F238E27FC236}">
                <a16:creationId xmlns:a16="http://schemas.microsoft.com/office/drawing/2014/main" id="{B1A4853C-DA30-489E-94C2-E598D02A9624}"/>
              </a:ext>
            </a:extLst>
          </p:cNvPr>
          <p:cNvSpPr/>
          <p:nvPr/>
        </p:nvSpPr>
        <p:spPr>
          <a:xfrm rot="5400000">
            <a:off x="1427037" y="644213"/>
            <a:ext cx="538601" cy="741513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4" name="Rectangle 263">
            <a:extLst>
              <a:ext uri="{FF2B5EF4-FFF2-40B4-BE49-F238E27FC236}">
                <a16:creationId xmlns:a16="http://schemas.microsoft.com/office/drawing/2014/main" id="{75A633B0-12F8-4ECA-A556-4EFEA93D4F67}"/>
              </a:ext>
            </a:extLst>
          </p:cNvPr>
          <p:cNvSpPr/>
          <p:nvPr/>
        </p:nvSpPr>
        <p:spPr>
          <a:xfrm rot="5400000">
            <a:off x="2845519" y="501800"/>
            <a:ext cx="770651" cy="64566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66" name="Straight Connector 265">
            <a:extLst>
              <a:ext uri="{FF2B5EF4-FFF2-40B4-BE49-F238E27FC236}">
                <a16:creationId xmlns:a16="http://schemas.microsoft.com/office/drawing/2014/main" id="{ECB39E07-346F-4768-9D68-8C7A5C76CA32}"/>
              </a:ext>
            </a:extLst>
          </p:cNvPr>
          <p:cNvCxnSpPr>
            <a:cxnSpLocks/>
          </p:cNvCxnSpPr>
          <p:nvPr/>
        </p:nvCxnSpPr>
        <p:spPr>
          <a:xfrm>
            <a:off x="2074807" y="1383723"/>
            <a:ext cx="218399" cy="21159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7" name="Rectangle 266">
            <a:extLst>
              <a:ext uri="{FF2B5EF4-FFF2-40B4-BE49-F238E27FC236}">
                <a16:creationId xmlns:a16="http://schemas.microsoft.com/office/drawing/2014/main" id="{75F8A230-FB97-437D-BA11-13BB8C3A1869}"/>
              </a:ext>
            </a:extLst>
          </p:cNvPr>
          <p:cNvSpPr/>
          <p:nvPr/>
        </p:nvSpPr>
        <p:spPr>
          <a:xfrm rot="5400000">
            <a:off x="6086530" y="1779035"/>
            <a:ext cx="1036355" cy="49334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68" name="Straight Connector 267">
            <a:extLst>
              <a:ext uri="{FF2B5EF4-FFF2-40B4-BE49-F238E27FC236}">
                <a16:creationId xmlns:a16="http://schemas.microsoft.com/office/drawing/2014/main" id="{3878A0AD-5C6E-4060-A576-88A83DF3BE73}"/>
              </a:ext>
            </a:extLst>
          </p:cNvPr>
          <p:cNvCxnSpPr>
            <a:cxnSpLocks/>
          </p:cNvCxnSpPr>
          <p:nvPr/>
        </p:nvCxnSpPr>
        <p:spPr>
          <a:xfrm>
            <a:off x="1316336" y="2854740"/>
            <a:ext cx="218301" cy="17113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9" name="Rectangle 268">
            <a:extLst>
              <a:ext uri="{FF2B5EF4-FFF2-40B4-BE49-F238E27FC236}">
                <a16:creationId xmlns:a16="http://schemas.microsoft.com/office/drawing/2014/main" id="{96419FA9-E57A-442D-9B4D-4D794AEAED7E}"/>
              </a:ext>
            </a:extLst>
          </p:cNvPr>
          <p:cNvSpPr/>
          <p:nvPr/>
        </p:nvSpPr>
        <p:spPr>
          <a:xfrm rot="5400000">
            <a:off x="2390464" y="3315078"/>
            <a:ext cx="620195" cy="98636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0" name="Rectangle 269">
            <a:extLst>
              <a:ext uri="{FF2B5EF4-FFF2-40B4-BE49-F238E27FC236}">
                <a16:creationId xmlns:a16="http://schemas.microsoft.com/office/drawing/2014/main" id="{8A8B9F40-4579-49DA-BD82-3F7F2AE254AA}"/>
              </a:ext>
            </a:extLst>
          </p:cNvPr>
          <p:cNvSpPr/>
          <p:nvPr/>
        </p:nvSpPr>
        <p:spPr>
          <a:xfrm rot="5400000">
            <a:off x="3336270" y="2227656"/>
            <a:ext cx="720650" cy="55036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71" name="Straight Connector 270">
            <a:extLst>
              <a:ext uri="{FF2B5EF4-FFF2-40B4-BE49-F238E27FC236}">
                <a16:creationId xmlns:a16="http://schemas.microsoft.com/office/drawing/2014/main" id="{63AAC5CD-FDFD-4FE6-BC6C-DFC5179705AF}"/>
              </a:ext>
            </a:extLst>
          </p:cNvPr>
          <p:cNvCxnSpPr>
            <a:cxnSpLocks/>
          </p:cNvCxnSpPr>
          <p:nvPr/>
        </p:nvCxnSpPr>
        <p:spPr>
          <a:xfrm>
            <a:off x="5085414" y="2898951"/>
            <a:ext cx="201246" cy="16041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Straight Connector 271">
            <a:extLst>
              <a:ext uri="{FF2B5EF4-FFF2-40B4-BE49-F238E27FC236}">
                <a16:creationId xmlns:a16="http://schemas.microsoft.com/office/drawing/2014/main" id="{E589164D-BCDE-4E45-94DD-69CBC28275D8}"/>
              </a:ext>
            </a:extLst>
          </p:cNvPr>
          <p:cNvCxnSpPr>
            <a:cxnSpLocks/>
          </p:cNvCxnSpPr>
          <p:nvPr/>
        </p:nvCxnSpPr>
        <p:spPr>
          <a:xfrm>
            <a:off x="3770532" y="2878633"/>
            <a:ext cx="201246" cy="16041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Picture 27" descr="Shape&#10;&#10;Description automatically generated">
            <a:extLst>
              <a:ext uri="{FF2B5EF4-FFF2-40B4-BE49-F238E27FC236}">
                <a16:creationId xmlns:a16="http://schemas.microsoft.com/office/drawing/2014/main" id="{8AC699B1-CFFD-4829-8DED-F4C9491C1AF0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5464" y="5545200"/>
            <a:ext cx="402884" cy="440282"/>
          </a:xfrm>
          <a:prstGeom prst="rect">
            <a:avLst/>
          </a:prstGeom>
        </p:spPr>
      </p:pic>
      <p:pic>
        <p:nvPicPr>
          <p:cNvPr id="32" name="Picture 31" descr="Chart&#10;&#10;Description automatically generated">
            <a:extLst>
              <a:ext uri="{FF2B5EF4-FFF2-40B4-BE49-F238E27FC236}">
                <a16:creationId xmlns:a16="http://schemas.microsoft.com/office/drawing/2014/main" id="{72736F32-881D-4E95-813A-E3C5EF180A2D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8606" y="2309167"/>
            <a:ext cx="486617" cy="509577"/>
          </a:xfrm>
          <a:prstGeom prst="rect">
            <a:avLst/>
          </a:prstGeom>
        </p:spPr>
      </p:pic>
      <p:pic>
        <p:nvPicPr>
          <p:cNvPr id="35" name="Picture 34" descr="Chart, pie chart&#10;&#10;Description automatically generated">
            <a:extLst>
              <a:ext uri="{FF2B5EF4-FFF2-40B4-BE49-F238E27FC236}">
                <a16:creationId xmlns:a16="http://schemas.microsoft.com/office/drawing/2014/main" id="{FC7DDDB7-ECF6-40DC-9C66-638E1113F668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9528" y="3545418"/>
            <a:ext cx="476162" cy="476162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3A0CE595-E86F-476C-B165-BBB516F5DEED}"/>
              </a:ext>
            </a:extLst>
          </p:cNvPr>
          <p:cNvSpPr/>
          <p:nvPr/>
        </p:nvSpPr>
        <p:spPr>
          <a:xfrm>
            <a:off x="4362593" y="4563107"/>
            <a:ext cx="87200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800" b="1" u="sng" dirty="0"/>
              <a:t>Skills</a:t>
            </a:r>
          </a:p>
          <a:p>
            <a:r>
              <a:rPr lang="en-US" sz="800" dirty="0">
                <a:cs typeface="Calibri"/>
              </a:rPr>
              <a:t>Calculate missing sides and angles in right angled triangles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CD5092C-3953-4ACF-8CD2-3656088B6DCB}"/>
              </a:ext>
            </a:extLst>
          </p:cNvPr>
          <p:cNvSpPr/>
          <p:nvPr/>
        </p:nvSpPr>
        <p:spPr>
          <a:xfrm>
            <a:off x="4685128" y="3437514"/>
            <a:ext cx="100181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900" b="1" u="sng" dirty="0"/>
              <a:t>Skills</a:t>
            </a:r>
          </a:p>
          <a:p>
            <a:r>
              <a:rPr lang="en-US" sz="900" dirty="0">
                <a:cs typeface="Calibri"/>
              </a:rPr>
              <a:t>Calculate unknown angles with reasoning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F735D90-BCFD-41C0-86BD-7B56163FA2C4}"/>
              </a:ext>
            </a:extLst>
          </p:cNvPr>
          <p:cNvSpPr/>
          <p:nvPr/>
        </p:nvSpPr>
        <p:spPr>
          <a:xfrm>
            <a:off x="2676132" y="4656642"/>
            <a:ext cx="1596731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900" b="1" u="sng" dirty="0"/>
              <a:t>Skills</a:t>
            </a:r>
          </a:p>
          <a:p>
            <a:r>
              <a:rPr lang="en-US" sz="900" dirty="0">
                <a:cs typeface="Calibri"/>
              </a:rPr>
              <a:t>Describe sampling methods and draw/interpret pie charts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064E838-0B48-435F-BE8C-EB877D9E52C2}"/>
              </a:ext>
            </a:extLst>
          </p:cNvPr>
          <p:cNvSpPr/>
          <p:nvPr/>
        </p:nvSpPr>
        <p:spPr>
          <a:xfrm>
            <a:off x="1088569" y="3420163"/>
            <a:ext cx="83324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900" b="1" u="sng" dirty="0"/>
              <a:t>Skills</a:t>
            </a:r>
          </a:p>
          <a:p>
            <a:r>
              <a:rPr lang="en-US" sz="900" dirty="0">
                <a:cs typeface="Calibri"/>
              </a:rPr>
              <a:t>Draw and use probability trees</a:t>
            </a:r>
            <a:endParaRPr lang="en-GB" sz="900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B9F214A-433C-4FE0-BFD8-52C89CEFE611}"/>
              </a:ext>
            </a:extLst>
          </p:cNvPr>
          <p:cNvSpPr/>
          <p:nvPr/>
        </p:nvSpPr>
        <p:spPr>
          <a:xfrm>
            <a:off x="10094" y="1728800"/>
            <a:ext cx="689461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900" b="1" u="sng" dirty="0"/>
              <a:t>Skills</a:t>
            </a:r>
          </a:p>
          <a:p>
            <a:r>
              <a:rPr lang="en-US" sz="900" dirty="0">
                <a:cs typeface="Calibri"/>
              </a:rPr>
              <a:t>2D represent-</a:t>
            </a:r>
            <a:r>
              <a:rPr lang="en-US" sz="900" dirty="0" err="1">
                <a:cs typeface="Calibri"/>
              </a:rPr>
              <a:t>ations</a:t>
            </a:r>
            <a:r>
              <a:rPr lang="en-US" sz="900" dirty="0">
                <a:cs typeface="Calibri"/>
              </a:rPr>
              <a:t> of 3D shapes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0F49DAA-49C6-4B04-93F8-401B31B521FE}"/>
              </a:ext>
            </a:extLst>
          </p:cNvPr>
          <p:cNvSpPr/>
          <p:nvPr/>
        </p:nvSpPr>
        <p:spPr>
          <a:xfrm>
            <a:off x="1159229" y="2204948"/>
            <a:ext cx="10265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900" b="1" u="sng" dirty="0"/>
              <a:t>Skills</a:t>
            </a:r>
          </a:p>
          <a:p>
            <a:r>
              <a:rPr lang="en-US" sz="900" dirty="0">
                <a:cs typeface="Calibri"/>
              </a:rPr>
              <a:t>Perimeter and area of circles and sectors</a:t>
            </a:r>
          </a:p>
        </p:txBody>
      </p:sp>
      <p:sp>
        <p:nvSpPr>
          <p:cNvPr id="273" name="Rectangle 272">
            <a:extLst>
              <a:ext uri="{FF2B5EF4-FFF2-40B4-BE49-F238E27FC236}">
                <a16:creationId xmlns:a16="http://schemas.microsoft.com/office/drawing/2014/main" id="{EA0E4970-DECA-4EEA-9F4A-6DCD67500DC9}"/>
              </a:ext>
            </a:extLst>
          </p:cNvPr>
          <p:cNvSpPr/>
          <p:nvPr/>
        </p:nvSpPr>
        <p:spPr>
          <a:xfrm>
            <a:off x="2135918" y="3483792"/>
            <a:ext cx="11252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900" b="1" u="sng" dirty="0"/>
              <a:t>Skills</a:t>
            </a:r>
          </a:p>
          <a:p>
            <a:r>
              <a:rPr lang="en-US" sz="900" dirty="0">
                <a:cs typeface="Calibri"/>
              </a:rPr>
              <a:t>Calculating volume and surface area of 3D shapes</a:t>
            </a: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67C7A640-8759-454D-98B5-98497B54463E}"/>
              </a:ext>
            </a:extLst>
          </p:cNvPr>
          <p:cNvSpPr txBox="1"/>
          <p:nvPr/>
        </p:nvSpPr>
        <p:spPr>
          <a:xfrm>
            <a:off x="3383127" y="7751475"/>
            <a:ext cx="90696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/>
              <a:t>Fractions</a:t>
            </a: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B8389792-6BC4-48C5-91EC-C0BF37EE92C9}"/>
              </a:ext>
            </a:extLst>
          </p:cNvPr>
          <p:cNvSpPr txBox="1"/>
          <p:nvPr/>
        </p:nvSpPr>
        <p:spPr>
          <a:xfrm>
            <a:off x="5236289" y="7697886"/>
            <a:ext cx="7171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/>
              <a:t>Ratio and Proportion</a:t>
            </a:r>
          </a:p>
        </p:txBody>
      </p:sp>
      <p:sp>
        <p:nvSpPr>
          <p:cNvPr id="177" name="Oval 176">
            <a:extLst>
              <a:ext uri="{FF2B5EF4-FFF2-40B4-BE49-F238E27FC236}">
                <a16:creationId xmlns:a16="http://schemas.microsoft.com/office/drawing/2014/main" id="{2F7BCF7E-8A19-4A57-A1FC-7C25E9E1BCAC}"/>
              </a:ext>
            </a:extLst>
          </p:cNvPr>
          <p:cNvSpPr/>
          <p:nvPr/>
        </p:nvSpPr>
        <p:spPr>
          <a:xfrm>
            <a:off x="5053541" y="6449296"/>
            <a:ext cx="597649" cy="542599"/>
          </a:xfrm>
          <a:prstGeom prst="ellipse">
            <a:avLst/>
          </a:prstGeom>
          <a:solidFill>
            <a:schemeClr val="bg1"/>
          </a:solidFill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198" name="TextBox 197">
            <a:extLst>
              <a:ext uri="{FF2B5EF4-FFF2-40B4-BE49-F238E27FC236}">
                <a16:creationId xmlns:a16="http://schemas.microsoft.com/office/drawing/2014/main" id="{BFB3F64A-3BB4-445A-A84B-98E22723B408}"/>
              </a:ext>
            </a:extLst>
          </p:cNvPr>
          <p:cNvSpPr txBox="1"/>
          <p:nvPr/>
        </p:nvSpPr>
        <p:spPr>
          <a:xfrm>
            <a:off x="5068014" y="6484812"/>
            <a:ext cx="6795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/>
              <a:t>Brackets and Equations</a:t>
            </a:r>
          </a:p>
        </p:txBody>
      </p:sp>
      <p:sp>
        <p:nvSpPr>
          <p:cNvPr id="274" name="TextBox 273">
            <a:extLst>
              <a:ext uri="{FF2B5EF4-FFF2-40B4-BE49-F238E27FC236}">
                <a16:creationId xmlns:a16="http://schemas.microsoft.com/office/drawing/2014/main" id="{65286767-760E-4CE2-95FF-90766EF3637D}"/>
              </a:ext>
            </a:extLst>
          </p:cNvPr>
          <p:cNvSpPr txBox="1"/>
          <p:nvPr/>
        </p:nvSpPr>
        <p:spPr>
          <a:xfrm>
            <a:off x="2735603" y="6523117"/>
            <a:ext cx="6795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/>
              <a:t>Indices and Standard Form</a:t>
            </a:r>
          </a:p>
        </p:txBody>
      </p:sp>
      <p:sp>
        <p:nvSpPr>
          <p:cNvPr id="193" name="TextBox 192">
            <a:extLst>
              <a:ext uri="{FF2B5EF4-FFF2-40B4-BE49-F238E27FC236}">
                <a16:creationId xmlns:a16="http://schemas.microsoft.com/office/drawing/2014/main" id="{E08AEFF8-570C-4230-991E-00275A7D2A18}"/>
              </a:ext>
            </a:extLst>
          </p:cNvPr>
          <p:cNvSpPr txBox="1"/>
          <p:nvPr/>
        </p:nvSpPr>
        <p:spPr>
          <a:xfrm>
            <a:off x="1754904" y="5494933"/>
            <a:ext cx="90696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/>
              <a:t>Graphs</a:t>
            </a:r>
          </a:p>
        </p:txBody>
      </p:sp>
      <p:sp>
        <p:nvSpPr>
          <p:cNvPr id="191" name="TextBox 190">
            <a:extLst>
              <a:ext uri="{FF2B5EF4-FFF2-40B4-BE49-F238E27FC236}">
                <a16:creationId xmlns:a16="http://schemas.microsoft.com/office/drawing/2014/main" id="{11EB9E43-9814-4078-9800-806EB8A08ACF}"/>
              </a:ext>
            </a:extLst>
          </p:cNvPr>
          <p:cNvSpPr txBox="1"/>
          <p:nvPr/>
        </p:nvSpPr>
        <p:spPr>
          <a:xfrm>
            <a:off x="3778412" y="5371624"/>
            <a:ext cx="7890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/>
              <a:t>Real Life Graphs</a:t>
            </a:r>
          </a:p>
        </p:txBody>
      </p:sp>
      <p:sp>
        <p:nvSpPr>
          <p:cNvPr id="275" name="TextBox 274">
            <a:extLst>
              <a:ext uri="{FF2B5EF4-FFF2-40B4-BE49-F238E27FC236}">
                <a16:creationId xmlns:a16="http://schemas.microsoft.com/office/drawing/2014/main" id="{63394B64-86FF-43B9-860C-06A6AC228748}"/>
              </a:ext>
            </a:extLst>
          </p:cNvPr>
          <p:cNvSpPr txBox="1"/>
          <p:nvPr/>
        </p:nvSpPr>
        <p:spPr>
          <a:xfrm>
            <a:off x="4043466" y="2972766"/>
            <a:ext cx="78906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/>
              <a:t>Similarity</a:t>
            </a:r>
          </a:p>
        </p:txBody>
      </p:sp>
      <p:sp>
        <p:nvSpPr>
          <p:cNvPr id="276" name="TextBox 275">
            <a:extLst>
              <a:ext uri="{FF2B5EF4-FFF2-40B4-BE49-F238E27FC236}">
                <a16:creationId xmlns:a16="http://schemas.microsoft.com/office/drawing/2014/main" id="{D1A484AC-83AA-4ACE-9288-B20B7B6D9EE4}"/>
              </a:ext>
            </a:extLst>
          </p:cNvPr>
          <p:cNvSpPr txBox="1"/>
          <p:nvPr/>
        </p:nvSpPr>
        <p:spPr>
          <a:xfrm>
            <a:off x="5290227" y="1724872"/>
            <a:ext cx="78906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/>
              <a:t>Sequences</a:t>
            </a:r>
          </a:p>
        </p:txBody>
      </p:sp>
      <p:sp>
        <p:nvSpPr>
          <p:cNvPr id="277" name="TextBox 276">
            <a:extLst>
              <a:ext uri="{FF2B5EF4-FFF2-40B4-BE49-F238E27FC236}">
                <a16:creationId xmlns:a16="http://schemas.microsoft.com/office/drawing/2014/main" id="{1BAECFB0-E3FB-45BC-A6CB-3CA2CC3605DE}"/>
              </a:ext>
            </a:extLst>
          </p:cNvPr>
          <p:cNvSpPr txBox="1"/>
          <p:nvPr/>
        </p:nvSpPr>
        <p:spPr>
          <a:xfrm>
            <a:off x="3507503" y="1630733"/>
            <a:ext cx="7890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/>
              <a:t>Forming Equations</a:t>
            </a:r>
          </a:p>
        </p:txBody>
      </p:sp>
      <p:sp>
        <p:nvSpPr>
          <p:cNvPr id="278" name="TextBox 277">
            <a:extLst>
              <a:ext uri="{FF2B5EF4-FFF2-40B4-BE49-F238E27FC236}">
                <a16:creationId xmlns:a16="http://schemas.microsoft.com/office/drawing/2014/main" id="{52F29CFA-FA74-4346-A739-78EEE4474F42}"/>
              </a:ext>
            </a:extLst>
          </p:cNvPr>
          <p:cNvSpPr txBox="1"/>
          <p:nvPr/>
        </p:nvSpPr>
        <p:spPr>
          <a:xfrm>
            <a:off x="2327587" y="1671243"/>
            <a:ext cx="9012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/>
              <a:t>Direct/Inverse proportion</a:t>
            </a:r>
          </a:p>
        </p:txBody>
      </p:sp>
      <p:sp>
        <p:nvSpPr>
          <p:cNvPr id="280" name="TextBox 279">
            <a:extLst>
              <a:ext uri="{FF2B5EF4-FFF2-40B4-BE49-F238E27FC236}">
                <a16:creationId xmlns:a16="http://schemas.microsoft.com/office/drawing/2014/main" id="{19F2B056-FEF2-44B0-AC2E-9785F58F207C}"/>
              </a:ext>
            </a:extLst>
          </p:cNvPr>
          <p:cNvSpPr txBox="1"/>
          <p:nvPr/>
        </p:nvSpPr>
        <p:spPr>
          <a:xfrm>
            <a:off x="5328287" y="2976691"/>
            <a:ext cx="91499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/>
              <a:t>Transformations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37B37C5-A241-4114-AC8B-043C5EE172F0}"/>
              </a:ext>
            </a:extLst>
          </p:cNvPr>
          <p:cNvSpPr/>
          <p:nvPr/>
        </p:nvSpPr>
        <p:spPr>
          <a:xfrm>
            <a:off x="1280150" y="730886"/>
            <a:ext cx="8193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800" b="1" u="sng" dirty="0"/>
              <a:t>Skills</a:t>
            </a:r>
          </a:p>
          <a:p>
            <a:r>
              <a:rPr lang="en-US" sz="800" dirty="0">
                <a:cs typeface="Calibri"/>
              </a:rPr>
              <a:t>Solving problems algebraically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74CAD22-C5EA-4FE0-B867-4F7980C68195}"/>
              </a:ext>
            </a:extLst>
          </p:cNvPr>
          <p:cNvSpPr/>
          <p:nvPr/>
        </p:nvSpPr>
        <p:spPr>
          <a:xfrm>
            <a:off x="2861438" y="384876"/>
            <a:ext cx="74151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800" b="1" u="sng" dirty="0"/>
              <a:t>Skills</a:t>
            </a:r>
          </a:p>
          <a:p>
            <a:r>
              <a:rPr lang="en-US" sz="800" dirty="0">
                <a:cs typeface="Calibri"/>
              </a:rPr>
              <a:t>Write expressions/equations to solve problems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F478568-19DA-40D8-B349-284304F8724E}"/>
              </a:ext>
            </a:extLst>
          </p:cNvPr>
          <p:cNvSpPr/>
          <p:nvPr/>
        </p:nvSpPr>
        <p:spPr>
          <a:xfrm>
            <a:off x="6277260" y="1526024"/>
            <a:ext cx="74287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800" b="1" u="sng" dirty="0"/>
              <a:t>Skills</a:t>
            </a:r>
          </a:p>
          <a:p>
            <a:r>
              <a:rPr lang="en-US" sz="800" dirty="0">
                <a:cs typeface="Calibri"/>
              </a:rPr>
              <a:t>Find the nth term and generate linear and quadratic sequences</a:t>
            </a:r>
          </a:p>
        </p:txBody>
      </p:sp>
      <p:sp>
        <p:nvSpPr>
          <p:cNvPr id="184" name="TextBox 183">
            <a:extLst>
              <a:ext uri="{FF2B5EF4-FFF2-40B4-BE49-F238E27FC236}">
                <a16:creationId xmlns:a16="http://schemas.microsoft.com/office/drawing/2014/main" id="{A7337E6F-E43B-453C-87A9-59E229AC78F0}"/>
              </a:ext>
            </a:extLst>
          </p:cNvPr>
          <p:cNvSpPr txBox="1"/>
          <p:nvPr/>
        </p:nvSpPr>
        <p:spPr>
          <a:xfrm>
            <a:off x="4452297" y="2147104"/>
            <a:ext cx="113855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800" b="1" u="sng" dirty="0"/>
              <a:t>Skills</a:t>
            </a:r>
          </a:p>
          <a:p>
            <a:r>
              <a:rPr lang="en-US" sz="800" dirty="0">
                <a:cs typeface="Calibri"/>
              </a:rPr>
              <a:t>Completing and describing reflections, rotations, translations and enlargements</a:t>
            </a:r>
          </a:p>
        </p:txBody>
      </p:sp>
      <p:sp>
        <p:nvSpPr>
          <p:cNvPr id="187" name="TextBox 186">
            <a:extLst>
              <a:ext uri="{FF2B5EF4-FFF2-40B4-BE49-F238E27FC236}">
                <a16:creationId xmlns:a16="http://schemas.microsoft.com/office/drawing/2014/main" id="{9B9B6DD8-BDE7-44D7-9191-A464E4340EA7}"/>
              </a:ext>
            </a:extLst>
          </p:cNvPr>
          <p:cNvSpPr txBox="1"/>
          <p:nvPr/>
        </p:nvSpPr>
        <p:spPr>
          <a:xfrm>
            <a:off x="3365708" y="2131585"/>
            <a:ext cx="87688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800" b="1" u="sng" dirty="0"/>
              <a:t>Skills</a:t>
            </a:r>
          </a:p>
          <a:p>
            <a:r>
              <a:rPr lang="en-US" sz="800" dirty="0">
                <a:cs typeface="Calibri"/>
              </a:rPr>
              <a:t>Prove that shapes are similar or congruent</a:t>
            </a:r>
          </a:p>
        </p:txBody>
      </p:sp>
      <p:sp>
        <p:nvSpPr>
          <p:cNvPr id="203" name="Rectangle 202">
            <a:extLst>
              <a:ext uri="{FF2B5EF4-FFF2-40B4-BE49-F238E27FC236}">
                <a16:creationId xmlns:a16="http://schemas.microsoft.com/office/drawing/2014/main" id="{F226F868-ED41-4895-B8A7-4779C2C5057E}"/>
              </a:ext>
            </a:extLst>
          </p:cNvPr>
          <p:cNvSpPr/>
          <p:nvPr/>
        </p:nvSpPr>
        <p:spPr>
          <a:xfrm rot="5400000">
            <a:off x="3232246" y="4231226"/>
            <a:ext cx="436321" cy="139679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E7C84E8-9063-51D5-D8ED-B5A9C70AB5D7}"/>
              </a:ext>
            </a:extLst>
          </p:cNvPr>
          <p:cNvSpPr txBox="1"/>
          <p:nvPr/>
        </p:nvSpPr>
        <p:spPr>
          <a:xfrm>
            <a:off x="5601427" y="8764681"/>
            <a:ext cx="715944" cy="2769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200" dirty="0">
                <a:cs typeface="Calibri"/>
              </a:rPr>
              <a:t>10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5337959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fff680cc-455a-4a14-ab0b-b7a7cac6390f">
      <UserInfo>
        <DisplayName/>
        <AccountId xsi:nil="true"/>
        <AccountType/>
      </UserInfo>
    </SharedWithUsers>
    <TaxCatchAll xmlns="fff680cc-455a-4a14-ab0b-b7a7cac6390f" xsi:nil="true"/>
    <lcf76f155ced4ddcb4097134ff3c332f xmlns="7d6f8178-f21d-440e-bae6-9186c126f1ba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8767A80A46723489AD64B3E59FBFB44" ma:contentTypeVersion="14" ma:contentTypeDescription="Create a new document." ma:contentTypeScope="" ma:versionID="23c465507aa8d3f4e2eab03916242656">
  <xsd:schema xmlns:xsd="http://www.w3.org/2001/XMLSchema" xmlns:xs="http://www.w3.org/2001/XMLSchema" xmlns:p="http://schemas.microsoft.com/office/2006/metadata/properties" xmlns:ns2="7d6f8178-f21d-440e-bae6-9186c126f1ba" xmlns:ns3="fff680cc-455a-4a14-ab0b-b7a7cac6390f" targetNamespace="http://schemas.microsoft.com/office/2006/metadata/properties" ma:root="true" ma:fieldsID="c6ca6420ddb6e563f6d431d1c4ac71f4" ns2:_="" ns3:_="">
    <xsd:import namespace="7d6f8178-f21d-440e-bae6-9186c126f1ba"/>
    <xsd:import namespace="fff680cc-455a-4a14-ab0b-b7a7cac6390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6f8178-f21d-440e-bae6-9186c126f1b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71c919f5-f631-4f93-bec3-e00ef083d9f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f680cc-455a-4a14-ab0b-b7a7cac6390f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13181517-0476-48f2-9718-264791a35d43}" ma:internalName="TaxCatchAll" ma:showField="CatchAllData" ma:web="fff680cc-455a-4a14-ab0b-b7a7cac6390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9A89E4B-51AD-430F-9C20-5D2A0069D4A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CDF570C-37D1-4B35-8553-4ADCE5F50DFE}">
  <ds:schemaRefs>
    <ds:schemaRef ds:uri="http://purl.org/dc/terms/"/>
    <ds:schemaRef ds:uri="4df887c9-54c2-4252-ab57-556de1ab8e4e"/>
    <ds:schemaRef ds:uri="http://purl.org/dc/dcmitype/"/>
    <ds:schemaRef ds:uri="201ef758-b3e6-410f-8f58-074ef08bee75"/>
    <ds:schemaRef ds:uri="http://schemas.microsoft.com/office/2006/documentManagement/types"/>
    <ds:schemaRef ds:uri="http://www.w3.org/XML/1998/namespace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a67bb42f-36bd-425f-95ac-aff803650243"/>
    <ds:schemaRef ds:uri="811e16ea-e5c1-4223-9b64-718a9910d4ae"/>
    <ds:schemaRef ds:uri="fff680cc-455a-4a14-ab0b-b7a7cac6390f"/>
  </ds:schemaRefs>
</ds:datastoreItem>
</file>

<file path=customXml/itemProps3.xml><?xml version="1.0" encoding="utf-8"?>
<ds:datastoreItem xmlns:ds="http://schemas.openxmlformats.org/officeDocument/2006/customXml" ds:itemID="{45417C36-D103-4685-A508-9968A5215A79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1877</TotalTime>
  <Words>475</Words>
  <Application>Microsoft Office PowerPoint</Application>
  <PresentationFormat>A4 Paper (210x297 mm)</PresentationFormat>
  <Paragraphs>132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Wadebridge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Burrell, Grace</dc:creator>
  <cp:lastModifiedBy>Debbie Llewellyn</cp:lastModifiedBy>
  <cp:revision>301</cp:revision>
  <cp:lastPrinted>2021-09-10T10:08:15Z</cp:lastPrinted>
  <dcterms:created xsi:type="dcterms:W3CDTF">2019-10-28T16:02:33Z</dcterms:created>
  <dcterms:modified xsi:type="dcterms:W3CDTF">2023-07-19T11:31:38Z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0x010100E8767A80A46723489AD64B3E59FBFB44</vt:lpwstr>
  </property>
  <property fmtid="{D5CDD505-2E9C-101B-9397-08002B2CF9AE}" pid="3" name="MediaServiceImageTags">
    <vt:lpwstr/>
  </property>
  <property fmtid="{D5CDD505-2E9C-101B-9397-08002B2CF9AE}" pid="4" name="Order">
    <vt:r8>2952900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  <property fmtid="{D5CDD505-2E9C-101B-9397-08002B2CF9AE}" pid="9" name="ComplianceAssetId">
    <vt:lpwstr/>
  </property>
  <property fmtid="{D5CDD505-2E9C-101B-9397-08002B2CF9AE}" pid="10" name="TemplateUrl">
    <vt:lpwstr/>
  </property>
  <property fmtid="{D5CDD505-2E9C-101B-9397-08002B2CF9AE}" pid="11" name="_ExtendedDescription">
    <vt:lpwstr/>
  </property>
  <property fmtid="{D5CDD505-2E9C-101B-9397-08002B2CF9AE}" pid="12" name="TriggerFlowInfo">
    <vt:lpwstr/>
  </property>
</Properties>
</file>