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0" r:id="rId5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4B3B"/>
    <a:srgbClr val="F2A4A4"/>
    <a:srgbClr val="F13F3B"/>
    <a:srgbClr val="F8FB7D"/>
    <a:srgbClr val="F5F951"/>
    <a:srgbClr val="EAE50D"/>
    <a:srgbClr val="FFFA55"/>
    <a:srgbClr val="FEDEFC"/>
    <a:srgbClr val="FDCBFB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 autoAdjust="0"/>
    <p:restoredTop sz="94660"/>
  </p:normalViewPr>
  <p:slideViewPr>
    <p:cSldViewPr snapToGrid="0">
      <p:cViewPr varScale="1">
        <p:scale>
          <a:sx n="78" d="100"/>
          <a:sy n="78" d="100"/>
        </p:scale>
        <p:origin x="3048" y="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eem Butt" userId="52b76390-d65b-49ea-b61c-f128f6a88351" providerId="ADAL" clId="{CEDE5EDB-AEB7-4662-9FBD-8DB3BA6FAB57}"/>
    <pc:docChg chg="modSld">
      <pc:chgData name="Naeem Butt" userId="52b76390-d65b-49ea-b61c-f128f6a88351" providerId="ADAL" clId="{CEDE5EDB-AEB7-4662-9FBD-8DB3BA6FAB57}" dt="2025-06-12T11:20:13.306" v="0" actId="207"/>
      <pc:docMkLst>
        <pc:docMk/>
      </pc:docMkLst>
      <pc:sldChg chg="modSp mod">
        <pc:chgData name="Naeem Butt" userId="52b76390-d65b-49ea-b61c-f128f6a88351" providerId="ADAL" clId="{CEDE5EDB-AEB7-4662-9FBD-8DB3BA6FAB57}" dt="2025-06-12T11:20:13.306" v="0" actId="207"/>
        <pc:sldMkLst>
          <pc:docMk/>
          <pc:sldMk cId="598094183" sldId="260"/>
        </pc:sldMkLst>
        <pc:spChg chg="mod">
          <ac:chgData name="Naeem Butt" userId="52b76390-d65b-49ea-b61c-f128f6a88351" providerId="ADAL" clId="{CEDE5EDB-AEB7-4662-9FBD-8DB3BA6FAB57}" dt="2025-06-12T11:20:13.306" v="0" actId="207"/>
          <ac:spMkLst>
            <pc:docMk/>
            <pc:sldMk cId="598094183" sldId="260"/>
            <ac:spMk id="102" creationId="{85D8B598-D0A3-400C-8AE9-D00DDFF2516A}"/>
          </ac:spMkLst>
        </pc:spChg>
        <pc:spChg chg="mod">
          <ac:chgData name="Naeem Butt" userId="52b76390-d65b-49ea-b61c-f128f6a88351" providerId="ADAL" clId="{CEDE5EDB-AEB7-4662-9FBD-8DB3BA6FAB57}" dt="2025-06-12T11:20:13.306" v="0" actId="207"/>
          <ac:spMkLst>
            <pc:docMk/>
            <pc:sldMk cId="598094183" sldId="260"/>
            <ac:spMk id="107" creationId="{F3592D76-7B50-40FB-BC65-8ED7093C811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8056"/>
          </a:xfrm>
          <a:prstGeom prst="rect">
            <a:avLst/>
          </a:prstGeom>
        </p:spPr>
        <p:txBody>
          <a:bodyPr vert="horz" lIns="91405" tIns="45703" rIns="91405" bIns="4570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8056"/>
          </a:xfrm>
          <a:prstGeom prst="rect">
            <a:avLst/>
          </a:prstGeom>
        </p:spPr>
        <p:txBody>
          <a:bodyPr vert="horz" lIns="91405" tIns="45703" rIns="91405" bIns="45703" rtlCol="0"/>
          <a:lstStyle>
            <a:lvl1pPr algn="r">
              <a:defRPr sz="1200"/>
            </a:lvl1pPr>
          </a:lstStyle>
          <a:p>
            <a:fld id="{24D8555F-C3BB-41E5-99E3-408F2C4C712C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5" tIns="45703" rIns="91405" bIns="4570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05" tIns="45703" rIns="91405" bIns="4570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05" tIns="45703" rIns="91405" bIns="4570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05" tIns="45703" rIns="91405" bIns="45703" rtlCol="0" anchor="b"/>
          <a:lstStyle>
            <a:lvl1pPr algn="r">
              <a:defRPr sz="1200"/>
            </a:lvl1pPr>
          </a:lstStyle>
          <a:p>
            <a:fld id="{17B6E8E7-E69B-4E27-B3AE-9C05322EF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55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09788" y="1347788"/>
            <a:ext cx="2516187" cy="3636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0A575A-FE42-F34E-BE8D-35435E3FEA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6984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545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25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12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28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036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488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91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139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291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976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15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78EA7-B45B-4203-B34C-5DDD6848E4EB}" type="datetimeFigureOut">
              <a:rPr lang="en-GB" smtClean="0"/>
              <a:t>12/06/2025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41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498818" y="7713562"/>
            <a:ext cx="4256646" cy="3445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663D8B-67C5-4B47-8A35-997F38A69870}"/>
              </a:ext>
            </a:extLst>
          </p:cNvPr>
          <p:cNvSpPr/>
          <p:nvPr/>
        </p:nvSpPr>
        <p:spPr>
          <a:xfrm>
            <a:off x="6210134" y="6739985"/>
            <a:ext cx="662705" cy="11909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85D8B598-D0A3-400C-8AE9-D00DDFF2516A}"/>
              </a:ext>
            </a:extLst>
          </p:cNvPr>
          <p:cNvSpPr/>
          <p:nvPr/>
        </p:nvSpPr>
        <p:spPr>
          <a:xfrm>
            <a:off x="3478020" y="535572"/>
            <a:ext cx="3291080" cy="865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All students will complete Unit 3 Customer Service. (30%)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All students will then cover exam content in preparation for their exam. (40%).  </a:t>
            </a:r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742992" y="7766771"/>
            <a:ext cx="1402154" cy="1246052"/>
          </a:xfrm>
          <a:prstGeom prst="blockArc">
            <a:avLst>
              <a:gd name="adj1" fmla="val 10794187"/>
              <a:gd name="adj2" fmla="val 156513"/>
              <a:gd name="adj3" fmla="val 28217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336369" y="8744483"/>
            <a:ext cx="4658827" cy="3429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4657065" y="6656795"/>
            <a:ext cx="1505216" cy="1275961"/>
          </a:xfrm>
          <a:prstGeom prst="blockArc">
            <a:avLst>
              <a:gd name="adj1" fmla="val 10800009"/>
              <a:gd name="adj2" fmla="val 1572"/>
              <a:gd name="adj3" fmla="val 27649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1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1229972" y="6531982"/>
            <a:ext cx="4191296" cy="35600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477365" y="5524727"/>
            <a:ext cx="1505214" cy="1251875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4582063" y="4315079"/>
            <a:ext cx="1560157" cy="1309607"/>
          </a:xfrm>
          <a:prstGeom prst="blockArc">
            <a:avLst>
              <a:gd name="adj1" fmla="val 10800000"/>
              <a:gd name="adj2" fmla="val 1517"/>
              <a:gd name="adj3" fmla="val 26435"/>
            </a:avLst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1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1211427" y="5392939"/>
            <a:ext cx="4179569" cy="366567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800980" y="4203256"/>
            <a:ext cx="4621461" cy="34669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162524" y="3134815"/>
            <a:ext cx="1633491" cy="1226661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4858999" y="1883943"/>
            <a:ext cx="1589957" cy="1248969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1010860" y="2964169"/>
            <a:ext cx="4812841" cy="3392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769313" y="1710111"/>
            <a:ext cx="4918996" cy="35342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5357327" y="8445672"/>
            <a:ext cx="783426" cy="7726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5500906" y="8597398"/>
            <a:ext cx="509117" cy="5072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3069859" y="8991333"/>
            <a:ext cx="58400" cy="16297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5407814" y="8695316"/>
            <a:ext cx="709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5523038" y="8599262"/>
            <a:ext cx="4921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YEAR</a:t>
            </a:r>
          </a:p>
        </p:txBody>
      </p: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148" idx="0"/>
          </p:cNvCxnSpPr>
          <p:nvPr/>
        </p:nvCxnSpPr>
        <p:spPr>
          <a:xfrm>
            <a:off x="5107382" y="6090358"/>
            <a:ext cx="198611" cy="15977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683693" y="4142545"/>
            <a:ext cx="72034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824989" y="8872002"/>
            <a:ext cx="208790" cy="29704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787352" y="7731677"/>
            <a:ext cx="289016" cy="30712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830524" y="1583281"/>
            <a:ext cx="1847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4686643" y="5205566"/>
            <a:ext cx="104155" cy="23346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837185" y="-42266"/>
            <a:ext cx="40208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ea"/>
                <a:cs typeface="Courier New"/>
              </a:rPr>
              <a:t>Retail Business</a:t>
            </a:r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3200245" y="8610258"/>
            <a:ext cx="1025674" cy="604029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4795" y="9390528"/>
            <a:ext cx="1183940" cy="441203"/>
          </a:xfrm>
          <a:prstGeom prst="rect">
            <a:avLst/>
          </a:prstGeom>
        </p:spPr>
      </p:pic>
      <p:sp>
        <p:nvSpPr>
          <p:cNvPr id="279" name="TextBox 278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750907" y="1025788"/>
            <a:ext cx="9773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886911" y="675492"/>
            <a:ext cx="9123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153D47-7638-4133-89AE-255A6093DA89}"/>
              </a:ext>
            </a:extLst>
          </p:cNvPr>
          <p:cNvSpPr/>
          <p:nvPr/>
        </p:nvSpPr>
        <p:spPr>
          <a:xfrm>
            <a:off x="2951432" y="9257406"/>
            <a:ext cx="1658023" cy="5591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29443023-8598-4A17-8DC3-C8C510BD1D4F}"/>
              </a:ext>
            </a:extLst>
          </p:cNvPr>
          <p:cNvSpPr/>
          <p:nvPr/>
        </p:nvSpPr>
        <p:spPr>
          <a:xfrm>
            <a:off x="1107338" y="8676391"/>
            <a:ext cx="926695" cy="478972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FE661A46-C495-4BA8-AB6E-2152523A2256}"/>
              </a:ext>
            </a:extLst>
          </p:cNvPr>
          <p:cNvSpPr/>
          <p:nvPr/>
        </p:nvSpPr>
        <p:spPr>
          <a:xfrm>
            <a:off x="90196" y="7047575"/>
            <a:ext cx="1012340" cy="62459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0F199B4A-D7CC-4FA5-9801-5CDFDD9FE721}"/>
              </a:ext>
            </a:extLst>
          </p:cNvPr>
          <p:cNvSpPr/>
          <p:nvPr/>
        </p:nvSpPr>
        <p:spPr>
          <a:xfrm>
            <a:off x="1122833" y="7535031"/>
            <a:ext cx="874655" cy="592887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2777D821-835C-494E-ACA2-5282DDEED088}"/>
              </a:ext>
            </a:extLst>
          </p:cNvPr>
          <p:cNvSpPr/>
          <p:nvPr/>
        </p:nvSpPr>
        <p:spPr>
          <a:xfrm>
            <a:off x="2902269" y="7512277"/>
            <a:ext cx="850679" cy="516934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A5742055-A622-41A0-9765-B0814FDC6D8F}"/>
              </a:ext>
            </a:extLst>
          </p:cNvPr>
          <p:cNvSpPr/>
          <p:nvPr/>
        </p:nvSpPr>
        <p:spPr>
          <a:xfrm rot="5400000">
            <a:off x="4092134" y="5318556"/>
            <a:ext cx="486892" cy="154360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C2CE9D65-9E36-4DD7-A177-035E11831745}"/>
              </a:ext>
            </a:extLst>
          </p:cNvPr>
          <p:cNvSpPr/>
          <p:nvPr/>
        </p:nvSpPr>
        <p:spPr>
          <a:xfrm>
            <a:off x="3859138" y="7044459"/>
            <a:ext cx="1447130" cy="62291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6962595D-77C6-4533-822C-5A47177431D6}"/>
              </a:ext>
            </a:extLst>
          </p:cNvPr>
          <p:cNvCxnSpPr>
            <a:cxnSpLocks/>
          </p:cNvCxnSpPr>
          <p:nvPr/>
        </p:nvCxnSpPr>
        <p:spPr>
          <a:xfrm>
            <a:off x="5325835" y="7223492"/>
            <a:ext cx="150705" cy="33678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Rectangle 225">
            <a:extLst>
              <a:ext uri="{FF2B5EF4-FFF2-40B4-BE49-F238E27FC236}">
                <a16:creationId xmlns:a16="http://schemas.microsoft.com/office/drawing/2014/main" id="{183B56FE-F742-4473-96E1-673297D1088C}"/>
              </a:ext>
            </a:extLst>
          </p:cNvPr>
          <p:cNvSpPr/>
          <p:nvPr/>
        </p:nvSpPr>
        <p:spPr>
          <a:xfrm rot="5400000">
            <a:off x="2083898" y="5430120"/>
            <a:ext cx="486392" cy="143243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C3DCCB99-4DAE-48A9-BD00-7A83F0EF7009}"/>
              </a:ext>
            </a:extLst>
          </p:cNvPr>
          <p:cNvSpPr/>
          <p:nvPr/>
        </p:nvSpPr>
        <p:spPr>
          <a:xfrm>
            <a:off x="2692232" y="5265901"/>
            <a:ext cx="740105" cy="591197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Business activity </a:t>
            </a:r>
          </a:p>
        </p:txBody>
      </p: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60C82E07-337F-4D40-9AB5-643894E553F3}"/>
              </a:ext>
            </a:extLst>
          </p:cNvPr>
          <p:cNvCxnSpPr>
            <a:cxnSpLocks/>
          </p:cNvCxnSpPr>
          <p:nvPr/>
        </p:nvCxnSpPr>
        <p:spPr>
          <a:xfrm>
            <a:off x="4980462" y="2694015"/>
            <a:ext cx="427352" cy="17062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Oval 210">
            <a:extLst>
              <a:ext uri="{FF2B5EF4-FFF2-40B4-BE49-F238E27FC236}">
                <a16:creationId xmlns:a16="http://schemas.microsoft.com/office/drawing/2014/main" id="{453BD0C1-4B08-46C8-B033-52C3E388C057}"/>
              </a:ext>
            </a:extLst>
          </p:cNvPr>
          <p:cNvSpPr/>
          <p:nvPr/>
        </p:nvSpPr>
        <p:spPr>
          <a:xfrm>
            <a:off x="4821490" y="5288478"/>
            <a:ext cx="838193" cy="58088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Business Ownership</a:t>
            </a:r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3843719F-A0CC-4B20-8626-17F059D119A5}"/>
              </a:ext>
            </a:extLst>
          </p:cNvPr>
          <p:cNvSpPr/>
          <p:nvPr/>
        </p:nvSpPr>
        <p:spPr>
          <a:xfrm>
            <a:off x="706882" y="1545301"/>
            <a:ext cx="703756" cy="597214"/>
          </a:xfrm>
          <a:prstGeom prst="ellipse">
            <a:avLst/>
          </a:prstGeom>
          <a:solidFill>
            <a:srgbClr val="0070C0"/>
          </a:solidFill>
          <a:ln w="7620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End of year exam 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803BE79-AAD4-4364-8A60-3D3B2FB2FAB5}"/>
              </a:ext>
            </a:extLst>
          </p:cNvPr>
          <p:cNvSpPr txBox="1"/>
          <p:nvPr/>
        </p:nvSpPr>
        <p:spPr>
          <a:xfrm>
            <a:off x="6200328" y="6808626"/>
            <a:ext cx="757483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By the end of  term 1 students should have completed Unit 3 ready for submission. 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F3592D76-7B50-40FB-BC65-8ED7093C8114}"/>
              </a:ext>
            </a:extLst>
          </p:cNvPr>
          <p:cNvSpPr txBox="1"/>
          <p:nvPr/>
        </p:nvSpPr>
        <p:spPr>
          <a:xfrm>
            <a:off x="6141305" y="3396186"/>
            <a:ext cx="662705" cy="169277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By the end of term 3 students should be able to build independent skills to apply their knowledge in their final exam assessment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Calibri"/>
              <a:cs typeface="Calibri"/>
            </a:endParaRPr>
          </a:p>
        </p:txBody>
      </p:sp>
      <p:sp>
        <p:nvSpPr>
          <p:cNvPr id="245" name="Oval 244">
            <a:extLst>
              <a:ext uri="{FF2B5EF4-FFF2-40B4-BE49-F238E27FC236}">
                <a16:creationId xmlns:a16="http://schemas.microsoft.com/office/drawing/2014/main" id="{DD606812-0D36-44D0-A578-F6620C4D835E}"/>
              </a:ext>
            </a:extLst>
          </p:cNvPr>
          <p:cNvSpPr/>
          <p:nvPr/>
        </p:nvSpPr>
        <p:spPr>
          <a:xfrm>
            <a:off x="867027" y="5279373"/>
            <a:ext cx="648604" cy="563733"/>
          </a:xfrm>
          <a:prstGeom prst="ellipse">
            <a:avLst/>
          </a:prstGeom>
          <a:solidFill>
            <a:srgbClr val="0070C0"/>
          </a:solidFill>
          <a:ln w="3175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416B6583-58B8-4C01-9D75-8FEF57597588}"/>
              </a:ext>
            </a:extLst>
          </p:cNvPr>
          <p:cNvSpPr/>
          <p:nvPr/>
        </p:nvSpPr>
        <p:spPr>
          <a:xfrm rot="5400000">
            <a:off x="817102" y="8760956"/>
            <a:ext cx="667146" cy="147440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247F0D40-828E-473F-AB2D-E636CED1629C}"/>
              </a:ext>
            </a:extLst>
          </p:cNvPr>
          <p:cNvSpPr/>
          <p:nvPr/>
        </p:nvSpPr>
        <p:spPr>
          <a:xfrm>
            <a:off x="4932993" y="6374116"/>
            <a:ext cx="1005930" cy="588325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F72641F1-8BFD-444B-B6CB-8B9A2D34818D}"/>
              </a:ext>
            </a:extLst>
          </p:cNvPr>
          <p:cNvSpPr/>
          <p:nvPr/>
        </p:nvSpPr>
        <p:spPr>
          <a:xfrm>
            <a:off x="1862288" y="8057067"/>
            <a:ext cx="1434327" cy="641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8273BA91-FE8F-4C92-ABA2-B1BBECB7FF1C}"/>
              </a:ext>
            </a:extLst>
          </p:cNvPr>
          <p:cNvCxnSpPr>
            <a:cxnSpLocks/>
            <a:stCxn id="178" idx="3"/>
          </p:cNvCxnSpPr>
          <p:nvPr/>
        </p:nvCxnSpPr>
        <p:spPr>
          <a:xfrm flipV="1">
            <a:off x="3296615" y="8098605"/>
            <a:ext cx="245456" cy="27912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 162">
            <a:extLst>
              <a:ext uri="{FF2B5EF4-FFF2-40B4-BE49-F238E27FC236}">
                <a16:creationId xmlns:a16="http://schemas.microsoft.com/office/drawing/2014/main" id="{F99A7D01-D861-4AC6-B332-B0CFE0ABE3B0}"/>
              </a:ext>
            </a:extLst>
          </p:cNvPr>
          <p:cNvSpPr/>
          <p:nvPr/>
        </p:nvSpPr>
        <p:spPr>
          <a:xfrm>
            <a:off x="516801" y="4058433"/>
            <a:ext cx="785398" cy="57271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Aims of retail business </a:t>
            </a:r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FDB0F80A-5090-47FE-8ABD-AD28B82AE590}"/>
              </a:ext>
            </a:extLst>
          </p:cNvPr>
          <p:cNvSpPr/>
          <p:nvPr/>
        </p:nvSpPr>
        <p:spPr>
          <a:xfrm>
            <a:off x="5292924" y="1615608"/>
            <a:ext cx="703756" cy="48297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0" name="Oval 189">
            <a:extLst>
              <a:ext uri="{FF2B5EF4-FFF2-40B4-BE49-F238E27FC236}">
                <a16:creationId xmlns:a16="http://schemas.microsoft.com/office/drawing/2014/main" id="{5842C967-D61C-4B6B-8599-621B4332720D}"/>
              </a:ext>
            </a:extLst>
          </p:cNvPr>
          <p:cNvSpPr/>
          <p:nvPr/>
        </p:nvSpPr>
        <p:spPr>
          <a:xfrm>
            <a:off x="2962502" y="1611654"/>
            <a:ext cx="813045" cy="57031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3123C984-E970-40F2-912E-FCF7B27F0B43}"/>
              </a:ext>
            </a:extLst>
          </p:cNvPr>
          <p:cNvSpPr/>
          <p:nvPr/>
        </p:nvSpPr>
        <p:spPr>
          <a:xfrm rot="5400000">
            <a:off x="2034256" y="4252971"/>
            <a:ext cx="553883" cy="138517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DEA8F78B-8E86-4002-9B16-4D34C286F51E}"/>
              </a:ext>
            </a:extLst>
          </p:cNvPr>
          <p:cNvSpPr/>
          <p:nvPr/>
        </p:nvSpPr>
        <p:spPr>
          <a:xfrm rot="5400000">
            <a:off x="4305020" y="2252542"/>
            <a:ext cx="647711" cy="59415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4" name="Oval 193">
            <a:extLst>
              <a:ext uri="{FF2B5EF4-FFF2-40B4-BE49-F238E27FC236}">
                <a16:creationId xmlns:a16="http://schemas.microsoft.com/office/drawing/2014/main" id="{57877EF6-DA87-43AA-BACD-0FC1C77F22DF}"/>
              </a:ext>
            </a:extLst>
          </p:cNvPr>
          <p:cNvSpPr/>
          <p:nvPr/>
        </p:nvSpPr>
        <p:spPr>
          <a:xfrm>
            <a:off x="787352" y="6429832"/>
            <a:ext cx="906965" cy="542599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49" name="Straight Connector 248">
            <a:extLst>
              <a:ext uri="{FF2B5EF4-FFF2-40B4-BE49-F238E27FC236}">
                <a16:creationId xmlns:a16="http://schemas.microsoft.com/office/drawing/2014/main" id="{3604D341-1B3F-4DF8-A40A-04CC1DD2DB3A}"/>
              </a:ext>
            </a:extLst>
          </p:cNvPr>
          <p:cNvCxnSpPr>
            <a:cxnSpLocks/>
            <a:stCxn id="60" idx="1"/>
          </p:cNvCxnSpPr>
          <p:nvPr/>
        </p:nvCxnSpPr>
        <p:spPr>
          <a:xfrm flipH="1">
            <a:off x="1455566" y="6087495"/>
            <a:ext cx="147991" cy="25103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Oval 255">
            <a:extLst>
              <a:ext uri="{FF2B5EF4-FFF2-40B4-BE49-F238E27FC236}">
                <a16:creationId xmlns:a16="http://schemas.microsoft.com/office/drawing/2014/main" id="{A170039D-753A-4383-8000-8BCA0083933C}"/>
              </a:ext>
            </a:extLst>
          </p:cNvPr>
          <p:cNvSpPr/>
          <p:nvPr/>
        </p:nvSpPr>
        <p:spPr>
          <a:xfrm>
            <a:off x="746430" y="2807619"/>
            <a:ext cx="703756" cy="59721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3878A0AD-5C6E-4060-A576-88A83DF3BE73}"/>
              </a:ext>
            </a:extLst>
          </p:cNvPr>
          <p:cNvCxnSpPr>
            <a:cxnSpLocks/>
            <a:stCxn id="77" idx="1"/>
          </p:cNvCxnSpPr>
          <p:nvPr/>
        </p:nvCxnSpPr>
        <p:spPr>
          <a:xfrm flipH="1">
            <a:off x="1263594" y="3791164"/>
            <a:ext cx="159539" cy="2424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TextBox 277">
            <a:extLst>
              <a:ext uri="{FF2B5EF4-FFF2-40B4-BE49-F238E27FC236}">
                <a16:creationId xmlns:a16="http://schemas.microsoft.com/office/drawing/2014/main" id="{52F29CFA-FA74-4346-A739-78EEE4474F42}"/>
              </a:ext>
            </a:extLst>
          </p:cNvPr>
          <p:cNvSpPr txBox="1"/>
          <p:nvPr/>
        </p:nvSpPr>
        <p:spPr>
          <a:xfrm>
            <a:off x="844662" y="5363314"/>
            <a:ext cx="6838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Unit 3 completed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8C606B2-8A36-BC44-99E7-13AD3622CF66}"/>
              </a:ext>
            </a:extLst>
          </p:cNvPr>
          <p:cNvSpPr txBox="1"/>
          <p:nvPr/>
        </p:nvSpPr>
        <p:spPr>
          <a:xfrm>
            <a:off x="3230919" y="8727700"/>
            <a:ext cx="1008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Visual Merchandising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9BC256E-0D66-032C-B069-8AA00B65BBD6}"/>
              </a:ext>
            </a:extLst>
          </p:cNvPr>
          <p:cNvSpPr txBox="1"/>
          <p:nvPr/>
        </p:nvSpPr>
        <p:spPr>
          <a:xfrm>
            <a:off x="1102334" y="8721440"/>
            <a:ext cx="90122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900" b="1" dirty="0"/>
              <a:t>Types of visual merchandising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65454A0-C027-A0D3-6A62-2133721D6A59}"/>
              </a:ext>
            </a:extLst>
          </p:cNvPr>
          <p:cNvSpPr txBox="1"/>
          <p:nvPr/>
        </p:nvSpPr>
        <p:spPr>
          <a:xfrm>
            <a:off x="1101746" y="7568418"/>
            <a:ext cx="941273" cy="646331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900" b="1" dirty="0"/>
              <a:t>Visual Merchandising techniques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AB271FCA-677C-4929-883C-D4C5F2306355}"/>
              </a:ext>
            </a:extLst>
          </p:cNvPr>
          <p:cNvSpPr txBox="1"/>
          <p:nvPr/>
        </p:nvSpPr>
        <p:spPr>
          <a:xfrm>
            <a:off x="5311371" y="1726660"/>
            <a:ext cx="7498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Mocks exam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06F3DF2-48A3-DE46-AE37-00E018ADE186}"/>
              </a:ext>
            </a:extLst>
          </p:cNvPr>
          <p:cNvSpPr txBox="1"/>
          <p:nvPr/>
        </p:nvSpPr>
        <p:spPr>
          <a:xfrm>
            <a:off x="3014070" y="7624021"/>
            <a:ext cx="6825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/>
              <a:t>Principles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115778B-CAF1-941A-2FAA-8649770FBC62}"/>
              </a:ext>
            </a:extLst>
          </p:cNvPr>
          <p:cNvSpPr txBox="1"/>
          <p:nvPr/>
        </p:nvSpPr>
        <p:spPr>
          <a:xfrm>
            <a:off x="683693" y="2921810"/>
            <a:ext cx="703756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Functional areas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87F22BC-0D2A-C6CB-DACD-85235897C941}"/>
              </a:ext>
            </a:extLst>
          </p:cNvPr>
          <p:cNvSpPr txBox="1"/>
          <p:nvPr/>
        </p:nvSpPr>
        <p:spPr>
          <a:xfrm>
            <a:off x="893608" y="6435031"/>
            <a:ext cx="90122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Controlled assessment completion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3BAC7F4-D91E-1DE9-61CE-C31FDA648CC0}"/>
              </a:ext>
            </a:extLst>
          </p:cNvPr>
          <p:cNvSpPr/>
          <p:nvPr/>
        </p:nvSpPr>
        <p:spPr>
          <a:xfrm>
            <a:off x="2942201" y="9237330"/>
            <a:ext cx="16459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Skills</a:t>
            </a:r>
          </a:p>
          <a:p>
            <a:r>
              <a:rPr lang="en-US" sz="800" dirty="0">
                <a:cs typeface="Calibri"/>
              </a:rPr>
              <a:t>Learn about what visual merchandising is 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4AA2F66-B1C1-A3EB-F97E-DB424C7E07DD}"/>
              </a:ext>
            </a:extLst>
          </p:cNvPr>
          <p:cNvSpPr/>
          <p:nvPr/>
        </p:nvSpPr>
        <p:spPr>
          <a:xfrm>
            <a:off x="413473" y="9125481"/>
            <a:ext cx="14769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Skills</a:t>
            </a:r>
          </a:p>
          <a:p>
            <a:r>
              <a:rPr lang="en-US" sz="800" dirty="0">
                <a:ea typeface="Calibri"/>
                <a:cs typeface="Calibri"/>
              </a:rPr>
              <a:t>Use of window displays, store layout, interior designs, mannequins and the different displays. 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A2CEEFA-0D26-D85B-B53A-6A06DF5866CE}"/>
              </a:ext>
            </a:extLst>
          </p:cNvPr>
          <p:cNvSpPr/>
          <p:nvPr/>
        </p:nvSpPr>
        <p:spPr>
          <a:xfrm>
            <a:off x="1808700" y="8032560"/>
            <a:ext cx="16693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Skills</a:t>
            </a:r>
          </a:p>
          <a:p>
            <a:r>
              <a:rPr lang="en-GB" sz="800" dirty="0">
                <a:cs typeface="Calibri"/>
              </a:rPr>
              <a:t>Learn principles such as storytelling, landscaping, safety, texture, technology colour and lighting </a:t>
            </a:r>
            <a:endParaRPr lang="en-US" sz="800" dirty="0">
              <a:cs typeface="Calibri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D46591B-EC88-9B56-E6CE-A81EA39969B8}"/>
              </a:ext>
            </a:extLst>
          </p:cNvPr>
          <p:cNvSpPr/>
          <p:nvPr/>
        </p:nvSpPr>
        <p:spPr>
          <a:xfrm>
            <a:off x="3495239" y="5812337"/>
            <a:ext cx="15824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Skills</a:t>
            </a:r>
          </a:p>
          <a:p>
            <a:pPr algn="l"/>
            <a:r>
              <a:rPr lang="en-US" sz="800" dirty="0">
                <a:ea typeface="Calibri"/>
                <a:cs typeface="Calibri"/>
              </a:rPr>
              <a:t>Understanding of e-commerce and stores having an online presence.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975717B-C1B0-3723-9F96-F993D583AE35}"/>
              </a:ext>
            </a:extLst>
          </p:cNvPr>
          <p:cNvSpPr/>
          <p:nvPr/>
        </p:nvSpPr>
        <p:spPr>
          <a:xfrm>
            <a:off x="1603557" y="5856662"/>
            <a:ext cx="14354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Skills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Apply all skills learnt for unit 3 in controlled assessment. 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FBA1981-DBDF-7C53-75F2-28C7627B19B2}"/>
              </a:ext>
            </a:extLst>
          </p:cNvPr>
          <p:cNvSpPr/>
          <p:nvPr/>
        </p:nvSpPr>
        <p:spPr>
          <a:xfrm>
            <a:off x="101197" y="6994507"/>
            <a:ext cx="10099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Skills</a:t>
            </a:r>
          </a:p>
          <a:p>
            <a:r>
              <a:rPr lang="en-US" sz="800" dirty="0">
                <a:ea typeface="Calibri"/>
                <a:cs typeface="Calibri"/>
              </a:rPr>
              <a:t>Lighting and music</a:t>
            </a:r>
          </a:p>
          <a:p>
            <a:r>
              <a:rPr lang="en-US" sz="800" dirty="0">
                <a:ea typeface="Calibri"/>
                <a:cs typeface="Calibri"/>
              </a:rPr>
              <a:t>Point of sale </a:t>
            </a:r>
          </a:p>
          <a:p>
            <a:r>
              <a:rPr lang="en-US" sz="800" dirty="0">
                <a:ea typeface="Calibri"/>
                <a:cs typeface="Calibri"/>
              </a:rPr>
              <a:t>Digital displays</a:t>
            </a:r>
          </a:p>
          <a:p>
            <a:r>
              <a:rPr lang="en-US" sz="800" dirty="0">
                <a:ea typeface="Calibri"/>
                <a:cs typeface="Calibri"/>
              </a:rPr>
              <a:t>Seasonal displays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CCC1DBF-8FB0-CEAD-0B0D-08D68754889A}"/>
              </a:ext>
            </a:extLst>
          </p:cNvPr>
          <p:cNvSpPr/>
          <p:nvPr/>
        </p:nvSpPr>
        <p:spPr>
          <a:xfrm>
            <a:off x="4287769" y="2205646"/>
            <a:ext cx="7523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Skills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Sourcing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Logistics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Stock control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76F82D-F265-7D1A-8F27-C61BE17A6C4E}"/>
              </a:ext>
            </a:extLst>
          </p:cNvPr>
          <p:cNvSpPr txBox="1"/>
          <p:nvPr/>
        </p:nvSpPr>
        <p:spPr>
          <a:xfrm>
            <a:off x="3789105" y="6990926"/>
            <a:ext cx="1632164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Segoe UI"/>
              </a:rPr>
              <a:t>Skills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Segoe UI"/>
              </a:rPr>
              <a:t>​</a:t>
            </a:r>
          </a:p>
          <a:p>
            <a:r>
              <a:rPr lang="en-GB" sz="800" dirty="0"/>
              <a:t>Visit a variety of stores and analyse their visual displays making note of key aspects of their display and the type of display. 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DEEE5BF2-5435-FB89-1920-CA8DF17F5273}"/>
              </a:ext>
            </a:extLst>
          </p:cNvPr>
          <p:cNvSpPr txBox="1"/>
          <p:nvPr/>
        </p:nvSpPr>
        <p:spPr>
          <a:xfrm>
            <a:off x="4980462" y="6476177"/>
            <a:ext cx="9012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b="1" dirty="0">
                <a:solidFill>
                  <a:schemeClr val="tx1"/>
                </a:solidFill>
                <a:ea typeface="Calibri"/>
                <a:cs typeface="Calibri"/>
              </a:rPr>
              <a:t>E-commerce</a:t>
            </a:r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8EC1EAD-2171-A9BF-E056-048826E566DD}"/>
              </a:ext>
            </a:extLst>
          </p:cNvPr>
          <p:cNvSpPr txBox="1"/>
          <p:nvPr/>
        </p:nvSpPr>
        <p:spPr>
          <a:xfrm>
            <a:off x="3057739" y="1761982"/>
            <a:ext cx="674917" cy="2308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Revision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97F7FDBD-882B-7125-2EC1-D86F7CDE0C12}"/>
              </a:ext>
            </a:extLst>
          </p:cNvPr>
          <p:cNvSpPr/>
          <p:nvPr/>
        </p:nvSpPr>
        <p:spPr>
          <a:xfrm>
            <a:off x="4912277" y="4091194"/>
            <a:ext cx="769070" cy="58088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Scales of retail business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78AA31AE-CDA6-9421-EA3B-3B1772F8DF72}"/>
              </a:ext>
            </a:extLst>
          </p:cNvPr>
          <p:cNvSpPr/>
          <p:nvPr/>
        </p:nvSpPr>
        <p:spPr>
          <a:xfrm>
            <a:off x="5407814" y="2839086"/>
            <a:ext cx="703756" cy="59721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Supply chain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3A8E836-D39C-9699-D11B-62CA99FF6080}"/>
              </a:ext>
            </a:extLst>
          </p:cNvPr>
          <p:cNvSpPr/>
          <p:nvPr/>
        </p:nvSpPr>
        <p:spPr>
          <a:xfrm rot="5400000">
            <a:off x="5283338" y="1994502"/>
            <a:ext cx="321172" cy="76714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837F3F08-49D1-01F6-F3F3-80423D8DAE9F}"/>
              </a:ext>
            </a:extLst>
          </p:cNvPr>
          <p:cNvCxnSpPr>
            <a:cxnSpLocks/>
          </p:cNvCxnSpPr>
          <p:nvPr/>
        </p:nvCxnSpPr>
        <p:spPr>
          <a:xfrm flipV="1">
            <a:off x="5158531" y="2076319"/>
            <a:ext cx="139309" cy="17297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4EF8DA3C-D826-718D-D9D7-9E6F4CCD4011}"/>
              </a:ext>
            </a:extLst>
          </p:cNvPr>
          <p:cNvSpPr/>
          <p:nvPr/>
        </p:nvSpPr>
        <p:spPr>
          <a:xfrm>
            <a:off x="5026746" y="2228423"/>
            <a:ext cx="9621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full paper to practice.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F65CEA5-EE7E-A122-73FA-B4C14524AD6E}"/>
              </a:ext>
            </a:extLst>
          </p:cNvPr>
          <p:cNvSpPr/>
          <p:nvPr/>
        </p:nvSpPr>
        <p:spPr>
          <a:xfrm rot="5400000">
            <a:off x="4600427" y="4239742"/>
            <a:ext cx="519320" cy="139168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FAB83C3-3E4F-15F0-6442-F02C5D521EAE}"/>
              </a:ext>
            </a:extLst>
          </p:cNvPr>
          <p:cNvSpPr/>
          <p:nvPr/>
        </p:nvSpPr>
        <p:spPr>
          <a:xfrm>
            <a:off x="4116683" y="4649251"/>
            <a:ext cx="1354781" cy="73866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Skills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Business ownership types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Limited and unlimited liability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57C8CC6E-204D-D477-715A-821A8641F76F}"/>
              </a:ext>
            </a:extLst>
          </p:cNvPr>
          <p:cNvSpPr/>
          <p:nvPr/>
        </p:nvSpPr>
        <p:spPr>
          <a:xfrm>
            <a:off x="1639159" y="4618743"/>
            <a:ext cx="1509303" cy="73866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Skills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Retail channels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Different types of retailers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Online retail and products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1081A0B-C46A-5F4C-5E7E-3EA86EE112B7}"/>
              </a:ext>
            </a:extLst>
          </p:cNvPr>
          <p:cNvSpPr/>
          <p:nvPr/>
        </p:nvSpPr>
        <p:spPr>
          <a:xfrm rot="5400000">
            <a:off x="5007600" y="3168375"/>
            <a:ext cx="346699" cy="11429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393720DC-55F2-3A6D-ED34-12DBCC79CEA3}"/>
              </a:ext>
            </a:extLst>
          </p:cNvPr>
          <p:cNvSpPr/>
          <p:nvPr/>
        </p:nvSpPr>
        <p:spPr>
          <a:xfrm>
            <a:off x="4588193" y="3543661"/>
            <a:ext cx="1341372" cy="35394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Skills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Local, national and global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69FC8A1D-8874-2C4C-CB06-2AEA644DFCE7}"/>
              </a:ext>
            </a:extLst>
          </p:cNvPr>
          <p:cNvCxnSpPr>
            <a:cxnSpLocks/>
            <a:stCxn id="199" idx="0"/>
          </p:cNvCxnSpPr>
          <p:nvPr/>
        </p:nvCxnSpPr>
        <p:spPr>
          <a:xfrm>
            <a:off x="3003786" y="4945560"/>
            <a:ext cx="297425" cy="22318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0802ADD7-8C1E-2E43-663B-298DB5DAE188}"/>
              </a:ext>
            </a:extLst>
          </p:cNvPr>
          <p:cNvCxnSpPr>
            <a:cxnSpLocks/>
          </p:cNvCxnSpPr>
          <p:nvPr/>
        </p:nvCxnSpPr>
        <p:spPr>
          <a:xfrm>
            <a:off x="5070826" y="3913401"/>
            <a:ext cx="183104" cy="17310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>
            <a:extLst>
              <a:ext uri="{FF2B5EF4-FFF2-40B4-BE49-F238E27FC236}">
                <a16:creationId xmlns:a16="http://schemas.microsoft.com/office/drawing/2014/main" id="{107664CB-6449-3B24-2AC3-CEE16707B5C2}"/>
              </a:ext>
            </a:extLst>
          </p:cNvPr>
          <p:cNvSpPr/>
          <p:nvPr/>
        </p:nvSpPr>
        <p:spPr>
          <a:xfrm rot="5400000">
            <a:off x="2094971" y="2136007"/>
            <a:ext cx="790771" cy="70746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" name="TextBox 1">
            <a:extLst>
              <a:ext uri="{FF2B5EF4-FFF2-40B4-BE49-F238E27FC236}">
                <a16:creationId xmlns:a16="http://schemas.microsoft.com/office/drawing/2014/main" id="{110D4277-CB53-DA0A-C5DC-14CC70448A42}"/>
              </a:ext>
            </a:extLst>
          </p:cNvPr>
          <p:cNvSpPr txBox="1"/>
          <p:nvPr/>
        </p:nvSpPr>
        <p:spPr>
          <a:xfrm>
            <a:off x="2059608" y="2097752"/>
            <a:ext cx="105061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Skills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Purchasing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Logistics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Warehousing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ICT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Finance and HR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146AD2A-DBBD-2E3A-D845-4DC2DB7A3AAD}"/>
              </a:ext>
            </a:extLst>
          </p:cNvPr>
          <p:cNvSpPr/>
          <p:nvPr/>
        </p:nvSpPr>
        <p:spPr>
          <a:xfrm rot="5400000">
            <a:off x="1596733" y="3356903"/>
            <a:ext cx="572715" cy="83645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TextBox 1">
            <a:extLst>
              <a:ext uri="{FF2B5EF4-FFF2-40B4-BE49-F238E27FC236}">
                <a16:creationId xmlns:a16="http://schemas.microsoft.com/office/drawing/2014/main" id="{1A2B1205-9DBE-6FB8-1D65-05D7C3A48FAE}"/>
              </a:ext>
            </a:extLst>
          </p:cNvPr>
          <p:cNvSpPr txBox="1"/>
          <p:nvPr/>
        </p:nvSpPr>
        <p:spPr>
          <a:xfrm>
            <a:off x="1423133" y="3498776"/>
            <a:ext cx="88044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Skills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Profit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Market share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Increasing sales</a:t>
            </a:r>
            <a:endParaRPr kumimoji="0" lang="en-GB" sz="8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9E631F7-DA5C-E26F-7644-8EB7CD6630D5}"/>
              </a:ext>
            </a:extLst>
          </p:cNvPr>
          <p:cNvCxnSpPr>
            <a:cxnSpLocks/>
          </p:cNvCxnSpPr>
          <p:nvPr/>
        </p:nvCxnSpPr>
        <p:spPr>
          <a:xfrm flipH="1">
            <a:off x="1438714" y="2387429"/>
            <a:ext cx="627305" cy="41970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Oval 172">
            <a:extLst>
              <a:ext uri="{FF2B5EF4-FFF2-40B4-BE49-F238E27FC236}">
                <a16:creationId xmlns:a16="http://schemas.microsoft.com/office/drawing/2014/main" id="{A1FCFE59-6EE4-4E1C-8FD4-F3CC40C67185}"/>
              </a:ext>
            </a:extLst>
          </p:cNvPr>
          <p:cNvSpPr/>
          <p:nvPr/>
        </p:nvSpPr>
        <p:spPr>
          <a:xfrm>
            <a:off x="5080091" y="7622019"/>
            <a:ext cx="767328" cy="581286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2ED36547-AC2D-534F-3D35-2C04CFD7B0D9}"/>
              </a:ext>
            </a:extLst>
          </p:cNvPr>
          <p:cNvSpPr txBox="1"/>
          <p:nvPr/>
        </p:nvSpPr>
        <p:spPr>
          <a:xfrm>
            <a:off x="5007243" y="7695593"/>
            <a:ext cx="906965" cy="46166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1" dirty="0">
                <a:solidFill>
                  <a:schemeClr val="tx1"/>
                </a:solidFill>
                <a:cs typeface="Calibri"/>
              </a:rPr>
              <a:t>Visual Merchandise stores</a:t>
            </a:r>
            <a:endParaRPr lang="en-US" sz="800" b="1" dirty="0">
              <a:solidFill>
                <a:schemeClr val="tx1"/>
              </a:solidFill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2B2F36BF-67B9-5D57-FBA0-91E3B12DA14D}"/>
              </a:ext>
            </a:extLst>
          </p:cNvPr>
          <p:cNvSpPr txBox="1"/>
          <p:nvPr/>
        </p:nvSpPr>
        <p:spPr>
          <a:xfrm>
            <a:off x="60073" y="0"/>
            <a:ext cx="1937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Year 11</a:t>
            </a:r>
          </a:p>
        </p:txBody>
      </p:sp>
    </p:spTree>
    <p:extLst>
      <p:ext uri="{BB962C8B-B14F-4D97-AF65-F5344CB8AC3E}">
        <p14:creationId xmlns:p14="http://schemas.microsoft.com/office/powerpoint/2010/main" val="598094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767A80A46723489AD64B3E59FBFB44" ma:contentTypeVersion="15" ma:contentTypeDescription="Create a new document." ma:contentTypeScope="" ma:versionID="c5423bcc2970642ec7042f67e5923fa2">
  <xsd:schema xmlns:xsd="http://www.w3.org/2001/XMLSchema" xmlns:xs="http://www.w3.org/2001/XMLSchema" xmlns:p="http://schemas.microsoft.com/office/2006/metadata/properties" xmlns:ns2="7d6f8178-f21d-440e-bae6-9186c126f1ba" xmlns:ns3="fff680cc-455a-4a14-ab0b-b7a7cac6390f" targetNamespace="http://schemas.microsoft.com/office/2006/metadata/properties" ma:root="true" ma:fieldsID="d80964e2c39ef5cea95153ad2f818085" ns2:_="" ns3:_="">
    <xsd:import namespace="7d6f8178-f21d-440e-bae6-9186c126f1ba"/>
    <xsd:import namespace="fff680cc-455a-4a14-ab0b-b7a7cac639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6f8178-f21d-440e-bae6-9186c126f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1c919f5-f631-4f93-bec3-e00ef083d9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2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f680cc-455a-4a14-ab0b-b7a7cac6390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13181517-0476-48f2-9718-264791a35d43}" ma:internalName="TaxCatchAll" ma:showField="CatchAllData" ma:web="fff680cc-455a-4a14-ab0b-b7a7cac639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ff680cc-455a-4a14-ab0b-b7a7cac6390f">
      <UserInfo>
        <DisplayName/>
        <AccountId xsi:nil="true"/>
        <AccountType/>
      </UserInfo>
    </SharedWithUsers>
    <TaxCatchAll xmlns="fff680cc-455a-4a14-ab0b-b7a7cac6390f" xsi:nil="true"/>
    <lcf76f155ced4ddcb4097134ff3c332f xmlns="7d6f8178-f21d-440e-bae6-9186c126f1b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9A89E4B-51AD-430F-9C20-5D2A0069D4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93D5AD-4607-43AE-97A4-246CCDD9D6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6f8178-f21d-440e-bae6-9186c126f1ba"/>
    <ds:schemaRef ds:uri="fff680cc-455a-4a14-ab0b-b7a7cac639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DF570C-37D1-4B35-8553-4ADCE5F50DFE}">
  <ds:schemaRefs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fff680cc-455a-4a14-ab0b-b7a7cac6390f"/>
    <ds:schemaRef ds:uri="7d6f8178-f21d-440e-bae6-9186c126f1ba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6394</TotalTime>
  <Words>273</Words>
  <Application>Microsoft Office PowerPoint</Application>
  <PresentationFormat>A4 Paper (210x297 mm)</PresentationFormat>
  <Paragraphs>72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 Theme</vt:lpstr>
      <vt:lpstr>PowerPoint Presentation</vt:lpstr>
    </vt:vector>
  </TitlesOfParts>
  <Company>Wadebridge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Burrell, Grace</dc:creator>
  <cp:lastModifiedBy>Naeem Butt</cp:lastModifiedBy>
  <cp:revision>563</cp:revision>
  <cp:lastPrinted>2021-09-10T10:08:15Z</cp:lastPrinted>
  <dcterms:created xsi:type="dcterms:W3CDTF">2019-10-28T16:02:33Z</dcterms:created>
  <dcterms:modified xsi:type="dcterms:W3CDTF">2025-06-12T11:20:14Z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0x010100E8767A80A46723489AD64B3E59FBFB44</vt:lpwstr>
  </property>
  <property fmtid="{D5CDD505-2E9C-101B-9397-08002B2CF9AE}" pid="3" name="MediaServiceImageTags">
    <vt:lpwstr/>
  </property>
  <property fmtid="{D5CDD505-2E9C-101B-9397-08002B2CF9AE}" pid="4" name="Order">
    <vt:r8>2831900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