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8" r:id="rId6"/>
    <p:sldId id="259" r:id="rId7"/>
    <p:sldId id="260" r:id="rId8"/>
    <p:sldId id="261" r:id="rId9"/>
    <p:sldId id="262" r:id="rId10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>
        <p:scale>
          <a:sx n="159" d="100"/>
          <a:sy n="159" d="100"/>
        </p:scale>
        <p:origin x="146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rsty Stewart" userId="b609252e-108b-4908-adb1-76b7e67b1824" providerId="ADAL" clId="{E580A945-9F4E-4CEF-B579-7FA8FF7C389E}"/>
    <pc:docChg chg="custSel delSld">
      <pc:chgData name="Kirsty Stewart" userId="b609252e-108b-4908-adb1-76b7e67b1824" providerId="ADAL" clId="{E580A945-9F4E-4CEF-B579-7FA8FF7C389E}" dt="2023-07-19T11:23:38.652" v="1" actId="2696"/>
      <pc:docMkLst>
        <pc:docMk/>
      </pc:docMkLst>
      <pc:sldChg chg="del">
        <pc:chgData name="Kirsty Stewart" userId="b609252e-108b-4908-adb1-76b7e67b1824" providerId="ADAL" clId="{E580A945-9F4E-4CEF-B579-7FA8FF7C389E}" dt="2023-07-19T11:23:38.652" v="1" actId="2696"/>
        <pc:sldMkLst>
          <pc:docMk/>
          <pc:sldMk cId="3318923910" sldId="264"/>
        </pc:sldMkLst>
      </pc:sldChg>
      <pc:sldChg chg="del">
        <pc:chgData name="Kirsty Stewart" userId="b609252e-108b-4908-adb1-76b7e67b1824" providerId="ADAL" clId="{E580A945-9F4E-4CEF-B579-7FA8FF7C389E}" dt="2023-07-19T11:23:38.623" v="0" actId="2696"/>
        <pc:sldMkLst>
          <pc:docMk/>
          <pc:sldMk cId="968662098" sldId="26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3348-0281-4DFD-92C0-4B326CF2800F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8905-5E06-4104-B656-8D681A2C2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957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3348-0281-4DFD-92C0-4B326CF2800F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8905-5E06-4104-B656-8D681A2C2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37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3348-0281-4DFD-92C0-4B326CF2800F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8905-5E06-4104-B656-8D681A2C2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963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3348-0281-4DFD-92C0-4B326CF2800F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8905-5E06-4104-B656-8D681A2C2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794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3348-0281-4DFD-92C0-4B326CF2800F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8905-5E06-4104-B656-8D681A2C2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333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3348-0281-4DFD-92C0-4B326CF2800F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8905-5E06-4104-B656-8D681A2C2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178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3348-0281-4DFD-92C0-4B326CF2800F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8905-5E06-4104-B656-8D681A2C2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505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3348-0281-4DFD-92C0-4B326CF2800F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8905-5E06-4104-B656-8D681A2C2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925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3348-0281-4DFD-92C0-4B326CF2800F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8905-5E06-4104-B656-8D681A2C2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659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3348-0281-4DFD-92C0-4B326CF2800F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8905-5E06-4104-B656-8D681A2C2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332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3348-0281-4DFD-92C0-4B326CF2800F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8905-5E06-4104-B656-8D681A2C2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594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93348-0281-4DFD-92C0-4B326CF2800F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88905-5E06-4104-B656-8D681A2C2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95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brochet\New logos without strapline for Word templates\AQA_New_logo_no-strapline_45mm_RGB.jpg">
            <a:extLst>
              <a:ext uri="{FF2B5EF4-FFF2-40B4-BE49-F238E27FC236}">
                <a16:creationId xmlns:a16="http://schemas.microsoft.com/office/drawing/2014/main" id="{7B8135BC-22F2-4706-9A78-4DC179C3FE4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493" y="392719"/>
            <a:ext cx="1266825" cy="562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501442-C918-4CA8-8FD9-DE866739B16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7" b="23598"/>
          <a:stretch/>
        </p:blipFill>
        <p:spPr>
          <a:xfrm>
            <a:off x="278682" y="394942"/>
            <a:ext cx="1190625" cy="558165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64BE1BE-5173-4605-BE07-673B420780FE}"/>
              </a:ext>
            </a:extLst>
          </p:cNvPr>
          <p:cNvGraphicFramePr>
            <a:graphicFrameLocks noGrp="1"/>
          </p:cNvGraphicFramePr>
          <p:nvPr/>
        </p:nvGraphicFramePr>
        <p:xfrm>
          <a:off x="382772" y="2559095"/>
          <a:ext cx="6084000" cy="3627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48000">
                  <a:extLst>
                    <a:ext uri="{9D8B030D-6E8A-4147-A177-3AD203B41FA5}">
                      <a16:colId xmlns:a16="http://schemas.microsoft.com/office/drawing/2014/main" val="514329996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974011941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830292616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6129883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r>
                        <a:rPr lang="en-GB" sz="1100" b="1" i="0" dirty="0">
                          <a:latin typeface="+mn-lt"/>
                        </a:rPr>
                        <a:t>During this topic I have shown that I can……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latin typeface="+mn-lt"/>
                        </a:rPr>
                        <a:t>Confidence (tick)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510845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+mn-lt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53099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</a:rPr>
                        <a:t>Identify hazards and risks in a situation or practical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07233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+mn-lt"/>
                        </a:rPr>
                        <a:t>Describe the controls that will help prevent risks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14908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+mn-lt"/>
                        </a:rPr>
                        <a:t>Identify, draw and label equipment that is used in a laboratory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48665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+mn-lt"/>
                        </a:rPr>
                        <a:t>Identify parts of the Bunsen burner and use it safely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903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+mn-lt"/>
                        </a:rPr>
                        <a:t>Describe scientific variables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79252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+mn-lt"/>
                        </a:rPr>
                        <a:t>Write a method that will help someone else to carry out my 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29526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+mn-lt"/>
                        </a:rPr>
                        <a:t>Carry out an experiment safely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27077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+mn-lt"/>
                        </a:rPr>
                        <a:t>Collect results in a table correctly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31827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+mn-lt"/>
                        </a:rPr>
                        <a:t>Draw a bar chart correctly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44575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latin typeface="+mn-lt"/>
                        </a:rPr>
                        <a:t>Draw a line graph correctly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5508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latin typeface="+mn-lt"/>
                        </a:rPr>
                        <a:t>Write a conclusion from my experiment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556483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latin typeface="+mn-lt"/>
                        </a:rPr>
                        <a:t>I can evaluate my results and 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95630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954A368-8C98-46D2-B540-1708F5B084DE}"/>
              </a:ext>
            </a:extLst>
          </p:cNvPr>
          <p:cNvGraphicFramePr>
            <a:graphicFrameLocks noGrp="1"/>
          </p:cNvGraphicFramePr>
          <p:nvPr/>
        </p:nvGraphicFramePr>
        <p:xfrm>
          <a:off x="382772" y="6269290"/>
          <a:ext cx="6113720" cy="1813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8430">
                  <a:extLst>
                    <a:ext uri="{9D8B030D-6E8A-4147-A177-3AD203B41FA5}">
                      <a16:colId xmlns:a16="http://schemas.microsoft.com/office/drawing/2014/main" val="2598805681"/>
                    </a:ext>
                  </a:extLst>
                </a:gridCol>
                <a:gridCol w="1528430">
                  <a:extLst>
                    <a:ext uri="{9D8B030D-6E8A-4147-A177-3AD203B41FA5}">
                      <a16:colId xmlns:a16="http://schemas.microsoft.com/office/drawing/2014/main" val="3792374989"/>
                    </a:ext>
                  </a:extLst>
                </a:gridCol>
                <a:gridCol w="1528430">
                  <a:extLst>
                    <a:ext uri="{9D8B030D-6E8A-4147-A177-3AD203B41FA5}">
                      <a16:colId xmlns:a16="http://schemas.microsoft.com/office/drawing/2014/main" val="2875047667"/>
                    </a:ext>
                  </a:extLst>
                </a:gridCol>
                <a:gridCol w="1528430">
                  <a:extLst>
                    <a:ext uri="{9D8B030D-6E8A-4147-A177-3AD203B41FA5}">
                      <a16:colId xmlns:a16="http://schemas.microsoft.com/office/drawing/2014/main" val="213033984"/>
                    </a:ext>
                  </a:extLst>
                </a:gridCol>
              </a:tblGrid>
              <a:tr h="202733">
                <a:tc gridSpan="4">
                  <a:txBody>
                    <a:bodyPr/>
                    <a:lstStyle/>
                    <a:p>
                      <a:r>
                        <a:rPr lang="en-GB" sz="1100" b="1" dirty="0">
                          <a:latin typeface="+mn-lt"/>
                        </a:rPr>
                        <a:t>Selection of Topic Specific Key Words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191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</a:rPr>
                        <a:t>Observation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</a:rPr>
                        <a:t>Evidence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</a:rPr>
                        <a:t>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</a:rPr>
                        <a:t>Independent variable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1185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</a:rPr>
                        <a:t>Dependent 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</a:rPr>
                        <a:t>Control variables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</a:rPr>
                        <a:t>Bunsen burner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</a:rPr>
                        <a:t>Measurement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074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</a:rPr>
                        <a:t>Aim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</a:rPr>
                        <a:t>Predication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</a:rPr>
                        <a:t>Evaluate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</a:rPr>
                        <a:t>Risk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416865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</a:rPr>
                        <a:t>Hazard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</a:rPr>
                        <a:t>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</a:rPr>
                        <a:t>Equipment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</a:rPr>
                        <a:t>Line of best fit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912808"/>
                  </a:ext>
                </a:extLst>
              </a:tr>
              <a:tr h="163046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</a:rPr>
                        <a:t>Anomalous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</a:rPr>
                        <a:t>Outlier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</a:rPr>
                        <a:t>Repeatable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</a:rPr>
                        <a:t>Reproducible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2856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</a:rPr>
                        <a:t>Mean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</a:rPr>
                        <a:t>Analyse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</a:rPr>
                        <a:t>Conclusion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</a:rPr>
                        <a:t>Fair test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827306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8E4BF2DC-8642-48E8-A535-C2F054C58FB0}"/>
              </a:ext>
            </a:extLst>
          </p:cNvPr>
          <p:cNvSpPr/>
          <p:nvPr/>
        </p:nvSpPr>
        <p:spPr>
          <a:xfrm>
            <a:off x="1469307" y="428260"/>
            <a:ext cx="437246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Lab safety and Working Scientifically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en-GB" sz="1500" b="1" dirty="0">
                <a:solidFill>
                  <a:prstClr val="black"/>
                </a:solidFill>
                <a:latin typeface="Calibri" panose="020F0502020204030204"/>
              </a:rPr>
              <a:t>Revision </a:t>
            </a: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Overview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724BFE7-62A6-4AF7-ACFB-AB77FEFCA22F}"/>
              </a:ext>
            </a:extLst>
          </p:cNvPr>
          <p:cNvSpPr/>
          <p:nvPr/>
        </p:nvSpPr>
        <p:spPr>
          <a:xfrm>
            <a:off x="382772" y="1190487"/>
            <a:ext cx="611372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Big Ideas will I be learning?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Working scientifically gets you working in similar ways to scientists: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Lab safety: hazards and risks, equipment that is used in an experiment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Bunsen Burner: setting up and using a Bunsen burner safely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Designing Investigations: Use the Scientific Method to ask scientific questions, plan investigations using variables, write a method, collect, record and present data, draw graphs, analyse patterns and evaluate data and methods</a:t>
            </a:r>
          </a:p>
        </p:txBody>
      </p:sp>
      <p:pic>
        <p:nvPicPr>
          <p:cNvPr id="7" name="Graphic 6" descr="Sad face with no fill">
            <a:extLst>
              <a:ext uri="{FF2B5EF4-FFF2-40B4-BE49-F238E27FC236}">
                <a16:creationId xmlns:a16="http://schemas.microsoft.com/office/drawing/2014/main" id="{CC392EE5-33C6-43A2-A0F7-AEEF2EFBBC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98957" y="2814283"/>
            <a:ext cx="276224" cy="276224"/>
          </a:xfrm>
          <a:prstGeom prst="rect">
            <a:avLst/>
          </a:prstGeom>
        </p:spPr>
      </p:pic>
      <p:pic>
        <p:nvPicPr>
          <p:cNvPr id="9" name="Graphic 8" descr="Neutral face with no fill">
            <a:extLst>
              <a:ext uri="{FF2B5EF4-FFF2-40B4-BE49-F238E27FC236}">
                <a16:creationId xmlns:a16="http://schemas.microsoft.com/office/drawing/2014/main" id="{DC1311B2-D774-4455-87D3-8A84D7E32A7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387861" y="2810622"/>
            <a:ext cx="276224" cy="276224"/>
          </a:xfrm>
          <a:prstGeom prst="rect">
            <a:avLst/>
          </a:prstGeom>
        </p:spPr>
      </p:pic>
      <p:pic>
        <p:nvPicPr>
          <p:cNvPr id="14" name="Graphic 13" descr="Smiling face with no fill">
            <a:extLst>
              <a:ext uri="{FF2B5EF4-FFF2-40B4-BE49-F238E27FC236}">
                <a16:creationId xmlns:a16="http://schemas.microsoft.com/office/drawing/2014/main" id="{ADE87614-9634-4D33-9E6C-506824D9884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013222" y="2810622"/>
            <a:ext cx="276224" cy="27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738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brochet\New logos without strapline for Word templates\AQA_New_logo_no-strapline_45mm_RGB.jpg">
            <a:extLst>
              <a:ext uri="{FF2B5EF4-FFF2-40B4-BE49-F238E27FC236}">
                <a16:creationId xmlns:a16="http://schemas.microsoft.com/office/drawing/2014/main" id="{7B8135BC-22F2-4706-9A78-4DC179C3FE4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493" y="392719"/>
            <a:ext cx="1266825" cy="562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501442-C918-4CA8-8FD9-DE866739B16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7" b="23598"/>
          <a:stretch/>
        </p:blipFill>
        <p:spPr>
          <a:xfrm>
            <a:off x="278682" y="394942"/>
            <a:ext cx="1190625" cy="558165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954A368-8C98-46D2-B540-1708F5B084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43092"/>
              </p:ext>
            </p:extLst>
          </p:nvPr>
        </p:nvGraphicFramePr>
        <p:xfrm>
          <a:off x="382772" y="6112668"/>
          <a:ext cx="6262396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5599">
                  <a:extLst>
                    <a:ext uri="{9D8B030D-6E8A-4147-A177-3AD203B41FA5}">
                      <a16:colId xmlns:a16="http://schemas.microsoft.com/office/drawing/2014/main" val="2598805681"/>
                    </a:ext>
                  </a:extLst>
                </a:gridCol>
                <a:gridCol w="1565599">
                  <a:extLst>
                    <a:ext uri="{9D8B030D-6E8A-4147-A177-3AD203B41FA5}">
                      <a16:colId xmlns:a16="http://schemas.microsoft.com/office/drawing/2014/main" val="3792374989"/>
                    </a:ext>
                  </a:extLst>
                </a:gridCol>
                <a:gridCol w="1565599">
                  <a:extLst>
                    <a:ext uri="{9D8B030D-6E8A-4147-A177-3AD203B41FA5}">
                      <a16:colId xmlns:a16="http://schemas.microsoft.com/office/drawing/2014/main" val="2875047667"/>
                    </a:ext>
                  </a:extLst>
                </a:gridCol>
                <a:gridCol w="1565599">
                  <a:extLst>
                    <a:ext uri="{9D8B030D-6E8A-4147-A177-3AD203B41FA5}">
                      <a16:colId xmlns:a16="http://schemas.microsoft.com/office/drawing/2014/main" val="213033984"/>
                    </a:ext>
                  </a:extLst>
                </a:gridCol>
              </a:tblGrid>
              <a:tr h="202733">
                <a:tc gridSpan="4">
                  <a:txBody>
                    <a:bodyPr/>
                    <a:lstStyle/>
                    <a:p>
                      <a:r>
                        <a:rPr lang="en-GB" sz="1200" b="1" dirty="0">
                          <a:latin typeface="Arial Narrow" panose="020B0606020202030204" pitchFamily="34" charset="0"/>
                        </a:rPr>
                        <a:t>Selection of Module Specific Key Words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191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dirty="0"/>
                        <a:t>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Energy 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Non-renewable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Renewable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1185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Fossil fuel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Thermal energy store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Kinetic energy store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Elastic energy store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074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Gravitation potential energy store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Elastic energy store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Dissipated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Transfer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416865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dirty="0"/>
                        <a:t>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Efficiency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Joule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Watt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912808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8E4BF2DC-8642-48E8-A535-C2F054C58FB0}"/>
              </a:ext>
            </a:extLst>
          </p:cNvPr>
          <p:cNvSpPr/>
          <p:nvPr/>
        </p:nvSpPr>
        <p:spPr>
          <a:xfrm>
            <a:off x="1469307" y="428260"/>
            <a:ext cx="437246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Energy 1 (3.1, 3.2)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en-GB" sz="1500" b="1" dirty="0">
                <a:solidFill>
                  <a:prstClr val="black"/>
                </a:solidFill>
                <a:latin typeface="Calibri" panose="020F0502020204030204"/>
              </a:rPr>
              <a:t>Revision</a:t>
            </a: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Overview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724BFE7-62A6-4AF7-ACFB-AB77FEFCA22F}"/>
              </a:ext>
            </a:extLst>
          </p:cNvPr>
          <p:cNvSpPr/>
          <p:nvPr/>
        </p:nvSpPr>
        <p:spPr>
          <a:xfrm>
            <a:off x="212830" y="1190487"/>
            <a:ext cx="664517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Big Ideas will I be learning? 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pay for our domestic electricity usage based on the amount of energy transferred.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Electricity is generated by a combination of resources which each have advantages and disadvantages.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Calculate the cost of home energy usage, using the formula: cost = power (kW) x time (hours) x price (per kWh).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can describe how jobs get done using an energy model where energy is transferred from one store at the start to another at the end.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When energy is transferred, the total is conserved, but some energy is dissipated, reducing the useful energy.) 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942F60A5-FB88-40DF-A524-D2F591714E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199905"/>
              </p:ext>
            </p:extLst>
          </p:nvPr>
        </p:nvGraphicFramePr>
        <p:xfrm>
          <a:off x="404216" y="3271064"/>
          <a:ext cx="6262398" cy="2621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2560">
                  <a:extLst>
                    <a:ext uri="{9D8B030D-6E8A-4147-A177-3AD203B41FA5}">
                      <a16:colId xmlns:a16="http://schemas.microsoft.com/office/drawing/2014/main" val="514329996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3974011941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2830292616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16129883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r>
                        <a:rPr lang="en-GB" sz="1100" b="1" i="0" dirty="0">
                          <a:latin typeface="+mn-lt"/>
                        </a:rPr>
                        <a:t>During this topic I have shown that I can……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latin typeface="+mn-lt"/>
                        </a:rPr>
                        <a:t>Confidence (tick)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510845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+mn-lt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53099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compare the energy in food and fuels with the energy needed for different activities. 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07233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the difference between a renewable and a non-renewable energy resource.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14908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the link between power, fuel use, and cost of using domestic appliances.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48665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how energy is transferred. 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903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calculate useful energy and wasted energy from input and output energies. 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792525"/>
                  </a:ext>
                </a:extLst>
              </a:tr>
            </a:tbl>
          </a:graphicData>
        </a:graphic>
      </p:graphicFrame>
      <p:pic>
        <p:nvPicPr>
          <p:cNvPr id="14" name="Graphic 13" descr="Sad face with no fill">
            <a:extLst>
              <a:ext uri="{FF2B5EF4-FFF2-40B4-BE49-F238E27FC236}">
                <a16:creationId xmlns:a16="http://schemas.microsoft.com/office/drawing/2014/main" id="{1491640C-75B2-45E7-ABE5-AAEFB1FBF2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25717" y="3526364"/>
            <a:ext cx="276224" cy="276224"/>
          </a:xfrm>
          <a:prstGeom prst="rect">
            <a:avLst/>
          </a:prstGeom>
        </p:spPr>
      </p:pic>
      <p:pic>
        <p:nvPicPr>
          <p:cNvPr id="15" name="Graphic 14" descr="Neutral face with no fill">
            <a:extLst>
              <a:ext uri="{FF2B5EF4-FFF2-40B4-BE49-F238E27FC236}">
                <a16:creationId xmlns:a16="http://schemas.microsoft.com/office/drawing/2014/main" id="{5ED25502-CF22-4CCD-B3F1-BE558A2B633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64725" y="3522703"/>
            <a:ext cx="276224" cy="276224"/>
          </a:xfrm>
          <a:prstGeom prst="rect">
            <a:avLst/>
          </a:prstGeom>
        </p:spPr>
      </p:pic>
      <p:pic>
        <p:nvPicPr>
          <p:cNvPr id="16" name="Graphic 15" descr="Smiling face with no fill">
            <a:extLst>
              <a:ext uri="{FF2B5EF4-FFF2-40B4-BE49-F238E27FC236}">
                <a16:creationId xmlns:a16="http://schemas.microsoft.com/office/drawing/2014/main" id="{2938BDA7-DDFF-44EB-A702-96F0E0476EE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177560" y="3522703"/>
            <a:ext cx="276224" cy="27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091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brochet\New logos without strapline for Word templates\AQA_New_logo_no-strapline_45mm_RGB.jpg">
            <a:extLst>
              <a:ext uri="{FF2B5EF4-FFF2-40B4-BE49-F238E27FC236}">
                <a16:creationId xmlns:a16="http://schemas.microsoft.com/office/drawing/2014/main" id="{7B8135BC-22F2-4706-9A78-4DC179C3FE4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493" y="392719"/>
            <a:ext cx="1266825" cy="562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501442-C918-4CA8-8FD9-DE866739B16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7" b="23598"/>
          <a:stretch/>
        </p:blipFill>
        <p:spPr>
          <a:xfrm>
            <a:off x="278682" y="394942"/>
            <a:ext cx="1190625" cy="558165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954A368-8C98-46D2-B540-1708F5B084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552594"/>
              </p:ext>
            </p:extLst>
          </p:nvPr>
        </p:nvGraphicFramePr>
        <p:xfrm>
          <a:off x="351960" y="6371132"/>
          <a:ext cx="6267204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6801">
                  <a:extLst>
                    <a:ext uri="{9D8B030D-6E8A-4147-A177-3AD203B41FA5}">
                      <a16:colId xmlns:a16="http://schemas.microsoft.com/office/drawing/2014/main" val="2598805681"/>
                    </a:ext>
                  </a:extLst>
                </a:gridCol>
                <a:gridCol w="1566801">
                  <a:extLst>
                    <a:ext uri="{9D8B030D-6E8A-4147-A177-3AD203B41FA5}">
                      <a16:colId xmlns:a16="http://schemas.microsoft.com/office/drawing/2014/main" val="3792374989"/>
                    </a:ext>
                  </a:extLst>
                </a:gridCol>
                <a:gridCol w="1566801">
                  <a:extLst>
                    <a:ext uri="{9D8B030D-6E8A-4147-A177-3AD203B41FA5}">
                      <a16:colId xmlns:a16="http://schemas.microsoft.com/office/drawing/2014/main" val="2875047667"/>
                    </a:ext>
                  </a:extLst>
                </a:gridCol>
                <a:gridCol w="1566801">
                  <a:extLst>
                    <a:ext uri="{9D8B030D-6E8A-4147-A177-3AD203B41FA5}">
                      <a16:colId xmlns:a16="http://schemas.microsoft.com/office/drawing/2014/main" val="213033984"/>
                    </a:ext>
                  </a:extLst>
                </a:gridCol>
              </a:tblGrid>
              <a:tr h="202733">
                <a:tc gridSpan="4">
                  <a:txBody>
                    <a:bodyPr/>
                    <a:lstStyle/>
                    <a:p>
                      <a:r>
                        <a:rPr lang="en-GB" sz="1200" b="1" dirty="0">
                          <a:latin typeface="Arial Narrow" panose="020B0606020202030204" pitchFamily="34" charset="0"/>
                        </a:rPr>
                        <a:t>Selection of Module Specific Key Words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191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food chain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food web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predator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prey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592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interdependence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ecosystem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environment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population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131668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consumer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competition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decomposer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084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ovules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pollination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fertilisation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003124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8E4BF2DC-8642-48E8-A535-C2F054C58FB0}"/>
              </a:ext>
            </a:extLst>
          </p:cNvPr>
          <p:cNvSpPr/>
          <p:nvPr/>
        </p:nvSpPr>
        <p:spPr>
          <a:xfrm>
            <a:off x="1469307" y="230197"/>
            <a:ext cx="437246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Ecosystems 1 (9.1, 9.2)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en-GB" sz="1500" b="1" dirty="0">
                <a:solidFill>
                  <a:prstClr val="black"/>
                </a:solidFill>
                <a:latin typeface="Calibri" panose="020F0502020204030204"/>
              </a:rPr>
              <a:t>Revision</a:t>
            </a: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Overview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724BFE7-62A6-4AF7-ACFB-AB77FEFCA22F}"/>
              </a:ext>
            </a:extLst>
          </p:cNvPr>
          <p:cNvSpPr/>
          <p:nvPr/>
        </p:nvSpPr>
        <p:spPr>
          <a:xfrm>
            <a:off x="372139" y="1077554"/>
            <a:ext cx="611372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Big Ideas will I be learning?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Organisms in a food web (decomposers, producers and consumers) depend on each other for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nutrients. So, a change in one population leads to changes in others.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population of a species is affected by the number of its predators and prey, disease, pollution and competition between individuals for limited resources such as water and nutrients.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Plants have adaptations to disperse seeds using wind, water or animals.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Plants reproduce sexually to produce seeds, which are formed following fertilisation in the ovary.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0D120DE-9B11-4467-A06C-E8D7255104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033111"/>
              </p:ext>
            </p:extLst>
          </p:nvPr>
        </p:nvGraphicFramePr>
        <p:xfrm>
          <a:off x="372139" y="3022278"/>
          <a:ext cx="6262398" cy="3169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2560">
                  <a:extLst>
                    <a:ext uri="{9D8B030D-6E8A-4147-A177-3AD203B41FA5}">
                      <a16:colId xmlns:a16="http://schemas.microsoft.com/office/drawing/2014/main" val="514329996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3974011941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2830292616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16129883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r>
                        <a:rPr lang="en-GB" sz="1100" b="1" i="0" dirty="0">
                          <a:latin typeface="+mn-lt"/>
                        </a:rPr>
                        <a:t>During this topic I have shown that I can……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latin typeface="+mn-lt"/>
                        </a:rPr>
                        <a:t>Confidence (tick)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510845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+mn-lt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53099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Combine food chains to form a food web.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07233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 population data as a graph to describe trends and draw conclusions.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14908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how different organisms co-exist within an ecosystem. 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48665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Interpret secondary data to describe simple predator–prey relationships.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903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the main structures in a flower and link their structure to their function.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79252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the process of fertilisation in plants. 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29526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methods seed dispersal, and use the features of seeds and fruit to explain how they are adapted to their method. 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270777"/>
                  </a:ext>
                </a:extLst>
              </a:tr>
            </a:tbl>
          </a:graphicData>
        </a:graphic>
      </p:graphicFrame>
      <p:pic>
        <p:nvPicPr>
          <p:cNvPr id="14" name="Graphic 13" descr="Sad face with no fill">
            <a:extLst>
              <a:ext uri="{FF2B5EF4-FFF2-40B4-BE49-F238E27FC236}">
                <a16:creationId xmlns:a16="http://schemas.microsoft.com/office/drawing/2014/main" id="{F51FCEFE-B6B1-4A30-A935-18A6A2F9A8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57792" y="3288849"/>
            <a:ext cx="276224" cy="276224"/>
          </a:xfrm>
          <a:prstGeom prst="rect">
            <a:avLst/>
          </a:prstGeom>
        </p:spPr>
      </p:pic>
      <p:pic>
        <p:nvPicPr>
          <p:cNvPr id="15" name="Graphic 14" descr="Neutral face with no fill">
            <a:extLst>
              <a:ext uri="{FF2B5EF4-FFF2-40B4-BE49-F238E27FC236}">
                <a16:creationId xmlns:a16="http://schemas.microsoft.com/office/drawing/2014/main" id="{426F5B09-DA13-48E0-9873-F1239E60C97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96800" y="3285188"/>
            <a:ext cx="276224" cy="276224"/>
          </a:xfrm>
          <a:prstGeom prst="rect">
            <a:avLst/>
          </a:prstGeom>
        </p:spPr>
      </p:pic>
      <p:pic>
        <p:nvPicPr>
          <p:cNvPr id="16" name="Graphic 15" descr="Smiling face with no fill">
            <a:extLst>
              <a:ext uri="{FF2B5EF4-FFF2-40B4-BE49-F238E27FC236}">
                <a16:creationId xmlns:a16="http://schemas.microsoft.com/office/drawing/2014/main" id="{21FFB655-FE88-4E36-B54D-22C196FD1D9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209635" y="3285188"/>
            <a:ext cx="276224" cy="27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031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brochet\New logos without strapline for Word templates\AQA_New_logo_no-strapline_45mm_RGB.jpg">
            <a:extLst>
              <a:ext uri="{FF2B5EF4-FFF2-40B4-BE49-F238E27FC236}">
                <a16:creationId xmlns:a16="http://schemas.microsoft.com/office/drawing/2014/main" id="{7B8135BC-22F2-4706-9A78-4DC179C3FE4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493" y="392719"/>
            <a:ext cx="1266825" cy="562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501442-C918-4CA8-8FD9-DE866739B16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7" b="23598"/>
          <a:stretch/>
        </p:blipFill>
        <p:spPr>
          <a:xfrm>
            <a:off x="278682" y="175391"/>
            <a:ext cx="1190625" cy="558165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954A368-8C98-46D2-B540-1708F5B084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152171"/>
              </p:ext>
            </p:extLst>
          </p:nvPr>
        </p:nvGraphicFramePr>
        <p:xfrm>
          <a:off x="302059" y="5933551"/>
          <a:ext cx="6237716" cy="1051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9429">
                  <a:extLst>
                    <a:ext uri="{9D8B030D-6E8A-4147-A177-3AD203B41FA5}">
                      <a16:colId xmlns:a16="http://schemas.microsoft.com/office/drawing/2014/main" val="2598805681"/>
                    </a:ext>
                  </a:extLst>
                </a:gridCol>
                <a:gridCol w="1559429">
                  <a:extLst>
                    <a:ext uri="{9D8B030D-6E8A-4147-A177-3AD203B41FA5}">
                      <a16:colId xmlns:a16="http://schemas.microsoft.com/office/drawing/2014/main" val="3792374989"/>
                    </a:ext>
                  </a:extLst>
                </a:gridCol>
                <a:gridCol w="1559429">
                  <a:extLst>
                    <a:ext uri="{9D8B030D-6E8A-4147-A177-3AD203B41FA5}">
                      <a16:colId xmlns:a16="http://schemas.microsoft.com/office/drawing/2014/main" val="2875047667"/>
                    </a:ext>
                  </a:extLst>
                </a:gridCol>
                <a:gridCol w="1559429">
                  <a:extLst>
                    <a:ext uri="{9D8B030D-6E8A-4147-A177-3AD203B41FA5}">
                      <a16:colId xmlns:a16="http://schemas.microsoft.com/office/drawing/2014/main" val="213033984"/>
                    </a:ext>
                  </a:extLst>
                </a:gridCol>
              </a:tblGrid>
              <a:tr h="202733">
                <a:tc gridSpan="4">
                  <a:txBody>
                    <a:bodyPr/>
                    <a:lstStyle/>
                    <a:p>
                      <a:r>
                        <a:rPr lang="en-GB" sz="1200" b="1" dirty="0">
                          <a:latin typeface="Arial Narrow" panose="020B0606020202030204" pitchFamily="34" charset="0"/>
                        </a:rPr>
                        <a:t>Selection of Module Specific Key Words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191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diffusion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sublime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condense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density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1185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solvent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solute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solubility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131668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mixture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evaporation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distillation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chromatography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940455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8E4BF2DC-8642-48E8-A535-C2F054C58FB0}"/>
              </a:ext>
            </a:extLst>
          </p:cNvPr>
          <p:cNvSpPr/>
          <p:nvPr/>
        </p:nvSpPr>
        <p:spPr>
          <a:xfrm>
            <a:off x="1469307" y="124742"/>
            <a:ext cx="437246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Matter 1 (5.1, 5.2)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en-GB" sz="1500" b="1" dirty="0">
                <a:solidFill>
                  <a:prstClr val="black"/>
                </a:solidFill>
                <a:latin typeface="Calibri" panose="020F0502020204030204"/>
              </a:rPr>
              <a:t>Revision</a:t>
            </a: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Overview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724BFE7-62A6-4AF7-ACFB-AB77FEFCA22F}"/>
              </a:ext>
            </a:extLst>
          </p:cNvPr>
          <p:cNvSpPr/>
          <p:nvPr/>
        </p:nvSpPr>
        <p:spPr>
          <a:xfrm>
            <a:off x="302059" y="840172"/>
            <a:ext cx="6113721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Big Ideas will I be learning?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Properties of solids, liquids and gases can be described in terms of particles in motion but with differences in the arrangement and movement of these same particles: closely spaced and vibrating (solid), in random motion but in contact (liquid), or in random motion and widely spaced (gas).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Observations where substances change temperature or state can be described in terms of particles gaining or losing energy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A pure substance consists of only one type of element or compound and has a fixed melting and boiling point.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Mixtures may be separated due to differences in their physical properties.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b="1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A719F25-40A3-4579-BC3F-329AE52724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653417"/>
              </p:ext>
            </p:extLst>
          </p:nvPr>
        </p:nvGraphicFramePr>
        <p:xfrm>
          <a:off x="318192" y="2471601"/>
          <a:ext cx="6262398" cy="335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2560">
                  <a:extLst>
                    <a:ext uri="{9D8B030D-6E8A-4147-A177-3AD203B41FA5}">
                      <a16:colId xmlns:a16="http://schemas.microsoft.com/office/drawing/2014/main" val="514329996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3974011941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2830292616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16129883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r>
                        <a:rPr lang="en-GB" sz="1100" b="1" i="0" dirty="0">
                          <a:latin typeface="+mn-lt"/>
                        </a:rPr>
                        <a:t>During this topic I have shown that I can……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latin typeface="+mn-lt"/>
                        </a:rPr>
                        <a:t>Confidence (tick)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510845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+mn-lt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53099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that the properties of substances can be described in terms of particles in motion.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07233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the properties of a substance in its three states.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14908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how the properties of a substance change as it melts or freezes.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48665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Draw straightforward conclusions from boiling point data presented in tables and graphs.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903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Draw annotated before and after diagrams of particles, and use words, to explain observations about evaporating, condensing and subliming.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79252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examples of diffusion.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2952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words to explain gas pressure simply.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270777"/>
                  </a:ext>
                </a:extLst>
              </a:tr>
            </a:tbl>
          </a:graphicData>
        </a:graphic>
      </p:graphicFrame>
      <p:pic>
        <p:nvPicPr>
          <p:cNvPr id="14" name="Graphic 13" descr="Sad face with no fill">
            <a:extLst>
              <a:ext uri="{FF2B5EF4-FFF2-40B4-BE49-F238E27FC236}">
                <a16:creationId xmlns:a16="http://schemas.microsoft.com/office/drawing/2014/main" id="{8FF40493-14D7-4E7B-AC41-65ED48F167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09468" y="2747281"/>
            <a:ext cx="276224" cy="276224"/>
          </a:xfrm>
          <a:prstGeom prst="rect">
            <a:avLst/>
          </a:prstGeom>
        </p:spPr>
      </p:pic>
      <p:pic>
        <p:nvPicPr>
          <p:cNvPr id="15" name="Graphic 14" descr="Neutral face with no fill">
            <a:extLst>
              <a:ext uri="{FF2B5EF4-FFF2-40B4-BE49-F238E27FC236}">
                <a16:creationId xmlns:a16="http://schemas.microsoft.com/office/drawing/2014/main" id="{CA892AA4-495F-4100-90BE-598CB111F90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10866" y="2747281"/>
            <a:ext cx="276224" cy="276224"/>
          </a:xfrm>
          <a:prstGeom prst="rect">
            <a:avLst/>
          </a:prstGeom>
        </p:spPr>
      </p:pic>
      <p:pic>
        <p:nvPicPr>
          <p:cNvPr id="16" name="Graphic 15" descr="Smiling face with no fill">
            <a:extLst>
              <a:ext uri="{FF2B5EF4-FFF2-40B4-BE49-F238E27FC236}">
                <a16:creationId xmlns:a16="http://schemas.microsoft.com/office/drawing/2014/main" id="{1A030BBF-EBC8-4EEF-AC23-FB1062D9CC6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112264" y="2745095"/>
            <a:ext cx="276224" cy="27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802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brochet\New logos without strapline for Word templates\AQA_New_logo_no-strapline_45mm_RGB.jpg">
            <a:extLst>
              <a:ext uri="{FF2B5EF4-FFF2-40B4-BE49-F238E27FC236}">
                <a16:creationId xmlns:a16="http://schemas.microsoft.com/office/drawing/2014/main" id="{7B8135BC-22F2-4706-9A78-4DC179C3FE4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493" y="392719"/>
            <a:ext cx="1266825" cy="562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501442-C918-4CA8-8FD9-DE866739B16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7" b="23598"/>
          <a:stretch/>
        </p:blipFill>
        <p:spPr>
          <a:xfrm>
            <a:off x="278682" y="394942"/>
            <a:ext cx="1190625" cy="558165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954A368-8C98-46D2-B540-1708F5B084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4055"/>
              </p:ext>
            </p:extLst>
          </p:nvPr>
        </p:nvGraphicFramePr>
        <p:xfrm>
          <a:off x="302059" y="6046854"/>
          <a:ext cx="6113720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8430">
                  <a:extLst>
                    <a:ext uri="{9D8B030D-6E8A-4147-A177-3AD203B41FA5}">
                      <a16:colId xmlns:a16="http://schemas.microsoft.com/office/drawing/2014/main" val="2598805681"/>
                    </a:ext>
                  </a:extLst>
                </a:gridCol>
                <a:gridCol w="1528430">
                  <a:extLst>
                    <a:ext uri="{9D8B030D-6E8A-4147-A177-3AD203B41FA5}">
                      <a16:colId xmlns:a16="http://schemas.microsoft.com/office/drawing/2014/main" val="3792374989"/>
                    </a:ext>
                  </a:extLst>
                </a:gridCol>
                <a:gridCol w="1528430">
                  <a:extLst>
                    <a:ext uri="{9D8B030D-6E8A-4147-A177-3AD203B41FA5}">
                      <a16:colId xmlns:a16="http://schemas.microsoft.com/office/drawing/2014/main" val="2875047667"/>
                    </a:ext>
                  </a:extLst>
                </a:gridCol>
                <a:gridCol w="1528430">
                  <a:extLst>
                    <a:ext uri="{9D8B030D-6E8A-4147-A177-3AD203B41FA5}">
                      <a16:colId xmlns:a16="http://schemas.microsoft.com/office/drawing/2014/main" val="213033984"/>
                    </a:ext>
                  </a:extLst>
                </a:gridCol>
              </a:tblGrid>
              <a:tr h="202733">
                <a:tc gridSpan="4">
                  <a:txBody>
                    <a:bodyPr/>
                    <a:lstStyle/>
                    <a:p>
                      <a:r>
                        <a:rPr lang="en-GB" sz="1050" b="1" dirty="0">
                          <a:latin typeface="Arial Narrow" panose="020B0606020202030204" pitchFamily="34" charset="0"/>
                        </a:rPr>
                        <a:t>Selection of Module Specific Key Words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191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Multicellular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tissue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 system</a:t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592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skeleton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joint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cartilage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ligament</a:t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131668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antagonistic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microscope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observe</a:t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084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nucleus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cell membrane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cytoplasm</a:t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00312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cell wall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vacuole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chloroplast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mitochondria</a:t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13082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respiration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specialised cells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diffusion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concentration</a:t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7625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unicellular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amoeba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euglena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flagellum</a:t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005023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8E4BF2DC-8642-48E8-A535-C2F054C58FB0}"/>
              </a:ext>
            </a:extLst>
          </p:cNvPr>
          <p:cNvSpPr/>
          <p:nvPr/>
        </p:nvSpPr>
        <p:spPr>
          <a:xfrm>
            <a:off x="1469307" y="230197"/>
            <a:ext cx="437246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Organisms 1 (8.2, 8.1)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b="1" dirty="0">
                <a:solidFill>
                  <a:prstClr val="black"/>
                </a:solidFill>
                <a:latin typeface="Calibri" panose="020F0502020204030204"/>
              </a:rPr>
              <a:t>Revision </a:t>
            </a: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Overview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724BFE7-62A6-4AF7-ACFB-AB77FEFCA22F}"/>
              </a:ext>
            </a:extLst>
          </p:cNvPr>
          <p:cNvSpPr/>
          <p:nvPr/>
        </p:nvSpPr>
        <p:spPr>
          <a:xfrm>
            <a:off x="372139" y="1077554"/>
            <a:ext cx="61137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Big Ideas will I be learning?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parts of the human skeleton work as a system for support, protection, movement and the production of new blood cells.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Antagonistic pairs of muscles create movement when one contracts and the other relaxes.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There are many types of cell. Each has a different structure or feature so it can do a specific job</a:t>
            </a:r>
            <a:r>
              <a:rPr lang="en-GB" sz="1200" dirty="0">
                <a:solidFill>
                  <a:prstClr val="black"/>
                </a:solidFill>
                <a:latin typeface="Calibri" panose="020F0502020204030204"/>
              </a:rPr>
              <a:t>.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046CF14-CCD8-4E25-9852-B115EE97C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432082"/>
              </p:ext>
            </p:extLst>
          </p:nvPr>
        </p:nvGraphicFramePr>
        <p:xfrm>
          <a:off x="302059" y="2330465"/>
          <a:ext cx="6262398" cy="36638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2560">
                  <a:extLst>
                    <a:ext uri="{9D8B030D-6E8A-4147-A177-3AD203B41FA5}">
                      <a16:colId xmlns:a16="http://schemas.microsoft.com/office/drawing/2014/main" val="514329996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3974011941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2830292616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16129883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r>
                        <a:rPr lang="en-GB" sz="1100" b="1" i="0" dirty="0">
                          <a:latin typeface="+mn-lt"/>
                        </a:rPr>
                        <a:t>During this topic I have shown that I can……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latin typeface="+mn-lt"/>
                        </a:rPr>
                        <a:t>Confidence (tick)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510845"/>
                  </a:ext>
                </a:extLst>
              </a:tr>
              <a:tr h="387207">
                <a:tc v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+mn-lt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53099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what is meant by a tissue, an organ, and an organ system. </a:t>
                      </a:r>
                      <a:endParaRPr lang="en-GB" sz="105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07233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 the main parts in the skeleton.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14908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how a muscle exerts force during movement. </a:t>
                      </a:r>
                      <a:endParaRPr lang="en-GB" sz="105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48665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Carry out an experiment to study the muscle system in a chicken wing.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903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a microscope to observe a prepared slide, with assistance.</a:t>
                      </a:r>
                      <a:endParaRPr lang="en-GB" sz="105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79252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one similarity and one difference between a plant and an animal cell.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29526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structural adaptations of plant and animal cells, summarising this in a table or as a model.</a:t>
                      </a:r>
                      <a:endParaRPr lang="en-GB" sz="105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27077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substances that move into or out of cells.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31827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some structures in an amoeba.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794540"/>
                  </a:ext>
                </a:extLst>
              </a:tr>
            </a:tbl>
          </a:graphicData>
        </a:graphic>
      </p:graphicFrame>
      <p:pic>
        <p:nvPicPr>
          <p:cNvPr id="14" name="Graphic 13" descr="Sad face with no fill">
            <a:extLst>
              <a:ext uri="{FF2B5EF4-FFF2-40B4-BE49-F238E27FC236}">
                <a16:creationId xmlns:a16="http://schemas.microsoft.com/office/drawing/2014/main" id="{3CD3B10F-DE3A-40A5-854F-3C6717A505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51627" y="2673644"/>
            <a:ext cx="276224" cy="276224"/>
          </a:xfrm>
          <a:prstGeom prst="rect">
            <a:avLst/>
          </a:prstGeom>
        </p:spPr>
      </p:pic>
      <p:pic>
        <p:nvPicPr>
          <p:cNvPr id="15" name="Graphic 14" descr="Neutral face with no fill">
            <a:extLst>
              <a:ext uri="{FF2B5EF4-FFF2-40B4-BE49-F238E27FC236}">
                <a16:creationId xmlns:a16="http://schemas.microsoft.com/office/drawing/2014/main" id="{F1E5BFB4-3AAC-41EF-ACE5-ADC254170DE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90635" y="2669983"/>
            <a:ext cx="276224" cy="276224"/>
          </a:xfrm>
          <a:prstGeom prst="rect">
            <a:avLst/>
          </a:prstGeom>
        </p:spPr>
      </p:pic>
      <p:pic>
        <p:nvPicPr>
          <p:cNvPr id="16" name="Graphic 15" descr="Smiling face with no fill">
            <a:extLst>
              <a:ext uri="{FF2B5EF4-FFF2-40B4-BE49-F238E27FC236}">
                <a16:creationId xmlns:a16="http://schemas.microsoft.com/office/drawing/2014/main" id="{61F84860-77B2-45C8-ADAC-71561576900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103470" y="2669983"/>
            <a:ext cx="276224" cy="27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614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brochet\New logos without strapline for Word templates\AQA_New_logo_no-strapline_45mm_RGB.jpg">
            <a:extLst>
              <a:ext uri="{FF2B5EF4-FFF2-40B4-BE49-F238E27FC236}">
                <a16:creationId xmlns:a16="http://schemas.microsoft.com/office/drawing/2014/main" id="{7B8135BC-22F2-4706-9A78-4DC179C3FE4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493" y="392719"/>
            <a:ext cx="1266825" cy="562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501442-C918-4CA8-8FD9-DE866739B16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7" b="23598"/>
          <a:stretch/>
        </p:blipFill>
        <p:spPr>
          <a:xfrm>
            <a:off x="278682" y="394942"/>
            <a:ext cx="1190625" cy="558165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954A368-8C98-46D2-B540-1708F5B084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97461"/>
              </p:ext>
            </p:extLst>
          </p:nvPr>
        </p:nvGraphicFramePr>
        <p:xfrm>
          <a:off x="398690" y="5510361"/>
          <a:ext cx="6113720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8430">
                  <a:extLst>
                    <a:ext uri="{9D8B030D-6E8A-4147-A177-3AD203B41FA5}">
                      <a16:colId xmlns:a16="http://schemas.microsoft.com/office/drawing/2014/main" val="2598805681"/>
                    </a:ext>
                  </a:extLst>
                </a:gridCol>
                <a:gridCol w="1528430">
                  <a:extLst>
                    <a:ext uri="{9D8B030D-6E8A-4147-A177-3AD203B41FA5}">
                      <a16:colId xmlns:a16="http://schemas.microsoft.com/office/drawing/2014/main" val="3792374989"/>
                    </a:ext>
                  </a:extLst>
                </a:gridCol>
                <a:gridCol w="1528430">
                  <a:extLst>
                    <a:ext uri="{9D8B030D-6E8A-4147-A177-3AD203B41FA5}">
                      <a16:colId xmlns:a16="http://schemas.microsoft.com/office/drawing/2014/main" val="2875047667"/>
                    </a:ext>
                  </a:extLst>
                </a:gridCol>
                <a:gridCol w="1528430">
                  <a:extLst>
                    <a:ext uri="{9D8B030D-6E8A-4147-A177-3AD203B41FA5}">
                      <a16:colId xmlns:a16="http://schemas.microsoft.com/office/drawing/2014/main" val="213033984"/>
                    </a:ext>
                  </a:extLst>
                </a:gridCol>
              </a:tblGrid>
              <a:tr h="202733">
                <a:tc gridSpan="4">
                  <a:txBody>
                    <a:bodyPr/>
                    <a:lstStyle/>
                    <a:p>
                      <a:r>
                        <a:rPr lang="en-GB" sz="1200" b="1" dirty="0">
                          <a:latin typeface="Arial Narrow" panose="020B0606020202030204" pitchFamily="34" charset="0"/>
                        </a:rPr>
                        <a:t>Selection of Module Specific Key Words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191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dirty="0"/>
                        <a:t>Speed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Relative motion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Acceleration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Weight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1185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Newton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Contact force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Non-contact force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Mass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074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Gravitational field strength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Average speed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Distance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4168658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8E4BF2DC-8642-48E8-A535-C2F054C58FB0}"/>
              </a:ext>
            </a:extLst>
          </p:cNvPr>
          <p:cNvSpPr/>
          <p:nvPr/>
        </p:nvSpPr>
        <p:spPr>
          <a:xfrm>
            <a:off x="1469307" y="428260"/>
            <a:ext cx="437246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Forces </a:t>
            </a:r>
            <a:r>
              <a:rPr lang="en-GB" sz="1500" b="1" dirty="0">
                <a:solidFill>
                  <a:prstClr val="black"/>
                </a:solidFill>
                <a:latin typeface="Calibri" panose="020F0502020204030204"/>
              </a:rPr>
              <a:t>1 (</a:t>
            </a: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1.1, 1.2)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en-GB" sz="1500" b="1">
                <a:solidFill>
                  <a:prstClr val="black"/>
                </a:solidFill>
                <a:latin typeface="Calibri" panose="020F0502020204030204"/>
              </a:rPr>
              <a:t>Revision</a:t>
            </a:r>
            <a:r>
              <a:rPr kumimoji="0" lang="en-GB" sz="15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Overview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724BFE7-62A6-4AF7-ACFB-AB77FEFCA22F}"/>
              </a:ext>
            </a:extLst>
          </p:cNvPr>
          <p:cNvSpPr/>
          <p:nvPr/>
        </p:nvSpPr>
        <p:spPr>
          <a:xfrm>
            <a:off x="382772" y="1190487"/>
            <a:ext cx="611372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Big Ideas will I be learning?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Forces 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the overall, resultant force on an object is non-zero, its motion changes and it slows down, speeds up or changes direction.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Mass and weight are different but related. Mass is a property of the object; weight depends upon mass but also on gravitational field strength.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Every object exerts a gravitational force on every other object. The force increases with mass and decreases with distance. Gravity holds planets and moons in orbit around larger bodies.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0D03921-1407-4705-881D-BE4F72E4DB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3619"/>
              </p:ext>
            </p:extLst>
          </p:nvPr>
        </p:nvGraphicFramePr>
        <p:xfrm>
          <a:off x="382772" y="2908521"/>
          <a:ext cx="6262398" cy="24155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2560">
                  <a:extLst>
                    <a:ext uri="{9D8B030D-6E8A-4147-A177-3AD203B41FA5}">
                      <a16:colId xmlns:a16="http://schemas.microsoft.com/office/drawing/2014/main" val="514329996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3974011941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2830292616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16129883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r>
                        <a:rPr lang="en-GB" sz="1100" b="1" i="0" dirty="0">
                          <a:latin typeface="+mn-lt"/>
                        </a:rPr>
                        <a:t>During this topic I have shown that I can……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latin typeface="+mn-lt"/>
                        </a:rPr>
                        <a:t>Confidence (tick)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510845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+mn-lt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53099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what forces do.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07233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familiar situations of balanced and unbalanced forces.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14908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the equation for speed and use it to calculate speed, with support. 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48665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 data given on a distance–time graph, with support. 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903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the difference between mass and weight.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792525"/>
                  </a:ext>
                </a:extLst>
              </a:tr>
            </a:tbl>
          </a:graphicData>
        </a:graphic>
      </p:graphicFrame>
      <p:pic>
        <p:nvPicPr>
          <p:cNvPr id="14" name="Graphic 13" descr="Sad face with no fill">
            <a:extLst>
              <a:ext uri="{FF2B5EF4-FFF2-40B4-BE49-F238E27FC236}">
                <a16:creationId xmlns:a16="http://schemas.microsoft.com/office/drawing/2014/main" id="{E20F8066-D2AD-4A4A-9A7A-C2270D7126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68426" y="3166282"/>
            <a:ext cx="276224" cy="276224"/>
          </a:xfrm>
          <a:prstGeom prst="rect">
            <a:avLst/>
          </a:prstGeom>
        </p:spPr>
      </p:pic>
      <p:pic>
        <p:nvPicPr>
          <p:cNvPr id="15" name="Graphic 14" descr="Neutral face with no fill">
            <a:extLst>
              <a:ext uri="{FF2B5EF4-FFF2-40B4-BE49-F238E27FC236}">
                <a16:creationId xmlns:a16="http://schemas.microsoft.com/office/drawing/2014/main" id="{81315B0F-8AA6-4D98-895D-2525C52A265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07434" y="3162621"/>
            <a:ext cx="276224" cy="276224"/>
          </a:xfrm>
          <a:prstGeom prst="rect">
            <a:avLst/>
          </a:prstGeom>
        </p:spPr>
      </p:pic>
      <p:pic>
        <p:nvPicPr>
          <p:cNvPr id="16" name="Graphic 15" descr="Smiling face with no fill">
            <a:extLst>
              <a:ext uri="{FF2B5EF4-FFF2-40B4-BE49-F238E27FC236}">
                <a16:creationId xmlns:a16="http://schemas.microsoft.com/office/drawing/2014/main" id="{E6F05373-00DB-4F17-923C-6E8EBC516AC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220269" y="3162621"/>
            <a:ext cx="276224" cy="27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363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767A80A46723489AD64B3E59FBFB44" ma:contentTypeVersion="15" ma:contentTypeDescription="Create a new document." ma:contentTypeScope="" ma:versionID="8a39b27218595a2f5b2a6531d9f3b79a">
  <xsd:schema xmlns:xsd="http://www.w3.org/2001/XMLSchema" xmlns:xs="http://www.w3.org/2001/XMLSchema" xmlns:p="http://schemas.microsoft.com/office/2006/metadata/properties" xmlns:ns2="7d6f8178-f21d-440e-bae6-9186c126f1ba" xmlns:ns3="fff680cc-455a-4a14-ab0b-b7a7cac6390f" targetNamespace="http://schemas.microsoft.com/office/2006/metadata/properties" ma:root="true" ma:fieldsID="6999ac8e1f808bcaf0a4e72e758f152f" ns2:_="" ns3:_="">
    <xsd:import namespace="7d6f8178-f21d-440e-bae6-9186c126f1ba"/>
    <xsd:import namespace="fff680cc-455a-4a14-ab0b-b7a7cac639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Tags" minOccurs="0"/>
                <xsd:element ref="ns2:MediaServiceOCR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6f8178-f21d-440e-bae6-9186c126f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f680cc-455a-4a14-ab0b-b7a7cac6390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ff680cc-455a-4a14-ab0b-b7a7cac6390f">
      <UserInfo>
        <DisplayName>Donnamarie Benvin-Duffield</DisplayName>
        <AccountId>398</AccountId>
        <AccountType/>
      </UserInfo>
      <UserInfo>
        <DisplayName>Kirsty Stewart</DisplayName>
        <AccountId>12</AccountId>
        <AccountType/>
      </UserInfo>
    </SharedWithUsers>
    <MediaLengthInSeconds xmlns="7d6f8178-f21d-440e-bae6-9186c126f1b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DF6451-5597-48CA-92F5-4529AE2D62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6f8178-f21d-440e-bae6-9186c126f1ba"/>
    <ds:schemaRef ds:uri="fff680cc-455a-4a14-ab0b-b7a7cac639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20401C-EA46-43A2-BEA6-729B97151F3D}">
  <ds:schemaRefs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elements/1.1/"/>
    <ds:schemaRef ds:uri="11c904e1-fd13-4500-b52c-06f903151007"/>
    <ds:schemaRef ds:uri="93153846-febd-4c75-913c-600d19cf23f7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  <ds:schemaRef ds:uri="fff680cc-455a-4a14-ab0b-b7a7cac6390f"/>
    <ds:schemaRef ds:uri="7d6f8178-f21d-440e-bae6-9186c126f1ba"/>
  </ds:schemaRefs>
</ds:datastoreItem>
</file>

<file path=customXml/itemProps3.xml><?xml version="1.0" encoding="utf-8"?>
<ds:datastoreItem xmlns:ds="http://schemas.openxmlformats.org/officeDocument/2006/customXml" ds:itemID="{E16A64CD-CC90-4F3A-9029-822F5CFEF0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780</TotalTime>
  <Words>1386</Words>
  <Application>Microsoft Macintosh PowerPoint</Application>
  <PresentationFormat>A4 Paper (210x297 mm)</PresentationFormat>
  <Paragraphs>220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 Frank</dc:creator>
  <cp:lastModifiedBy> </cp:lastModifiedBy>
  <cp:revision>37</cp:revision>
  <cp:lastPrinted>2020-02-13T07:52:13Z</cp:lastPrinted>
  <dcterms:created xsi:type="dcterms:W3CDTF">2020-02-12T10:12:59Z</dcterms:created>
  <dcterms:modified xsi:type="dcterms:W3CDTF">2025-06-08T19:46:31Z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0x010100E8767A80A46723489AD64B3E59FBFB44</vt:lpwstr>
  </property>
  <property fmtid="{D5CDD505-2E9C-101B-9397-08002B2CF9AE}" pid="3" name="Order">
    <vt:r8>7069200</vt:r8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MediaServiceImageTags">
    <vt:lpwstr/>
  </property>
</Properties>
</file>