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56" r:id="rId6"/>
    <p:sldId id="257" r:id="rId7"/>
    <p:sldId id="265" r:id="rId8"/>
    <p:sldId id="266" r:id="rId9"/>
    <p:sldId id="258" r:id="rId10"/>
    <p:sldId id="267" r:id="rId11"/>
    <p:sldId id="260" r:id="rId12"/>
    <p:sldId id="261" r:id="rId13"/>
    <p:sldId id="262" r:id="rId1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B1860-F846-AC94-B5FA-F03960D3AEE8}" v="1" dt="2024-02-27T11:49:57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55" d="100"/>
          <a:sy n="155" d="100"/>
        </p:scale>
        <p:origin x="15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marie Benvin-Duffield" userId="S::dbenvinduffield@stmichaels.bhcet.org.uk::26bde749-9ee2-4def-8e91-3cf17b2496e7" providerId="AD" clId="Web-{F6DD920A-1F60-4F34-9B38-83FDF5582891}"/>
    <pc:docChg chg="addSld">
      <pc:chgData name="Donnamarie Benvin-Duffield" userId="S::dbenvinduffield@stmichaels.bhcet.org.uk::26bde749-9ee2-4def-8e91-3cf17b2496e7" providerId="AD" clId="Web-{F6DD920A-1F60-4F34-9B38-83FDF5582891}" dt="2024-02-02T07:39:49.755" v="0"/>
      <pc:docMkLst>
        <pc:docMk/>
      </pc:docMkLst>
      <pc:sldChg chg="add replId">
        <pc:chgData name="Donnamarie Benvin-Duffield" userId="S::dbenvinduffield@stmichaels.bhcet.org.uk::26bde749-9ee2-4def-8e91-3cf17b2496e7" providerId="AD" clId="Web-{F6DD920A-1F60-4F34-9B38-83FDF5582891}" dt="2024-02-02T07:39:49.755" v="0"/>
        <pc:sldMkLst>
          <pc:docMk/>
          <pc:sldMk cId="3569879227" sldId="266"/>
        </pc:sldMkLst>
      </pc:sldChg>
    </pc:docChg>
  </pc:docChgLst>
  <pc:docChgLst>
    <pc:chgData name="Kirsty Stewart" userId="b609252e-108b-4908-adb1-76b7e67b1824" providerId="ADAL" clId="{7B10630A-DA2F-4FA1-813D-1EF15C3CCAD2}"/>
    <pc:docChg chg="undo delSld modSld sldOrd">
      <pc:chgData name="Kirsty Stewart" userId="b609252e-108b-4908-adb1-76b7e67b1824" providerId="ADAL" clId="{7B10630A-DA2F-4FA1-813D-1EF15C3CCAD2}" dt="2023-07-19T11:25:51.184" v="67" actId="6549"/>
      <pc:docMkLst>
        <pc:docMk/>
      </pc:docMkLst>
      <pc:sldChg chg="modSp">
        <pc:chgData name="Kirsty Stewart" userId="b609252e-108b-4908-adb1-76b7e67b1824" providerId="ADAL" clId="{7B10630A-DA2F-4FA1-813D-1EF15C3CCAD2}" dt="2023-07-19T11:25:51.184" v="67" actId="6549"/>
        <pc:sldMkLst>
          <pc:docMk/>
          <pc:sldMk cId="3424783547" sldId="256"/>
        </pc:sldMkLst>
        <pc:spChg chg="mod">
          <ac:chgData name="Kirsty Stewart" userId="b609252e-108b-4908-adb1-76b7e67b1824" providerId="ADAL" clId="{7B10630A-DA2F-4FA1-813D-1EF15C3CCAD2}" dt="2023-07-19T11:25:51.184" v="67" actId="6549"/>
          <ac:spMkLst>
            <pc:docMk/>
            <pc:sldMk cId="3424783547" sldId="256"/>
            <ac:spMk id="2" creationId="{8E4BF2DC-8642-48E8-A535-C2F054C58FB0}"/>
          </ac:spMkLst>
        </pc:spChg>
      </pc:sldChg>
      <pc:sldChg chg="modSp ord">
        <pc:chgData name="Kirsty Stewart" userId="b609252e-108b-4908-adb1-76b7e67b1824" providerId="ADAL" clId="{7B10630A-DA2F-4FA1-813D-1EF15C3CCAD2}" dt="2023-07-19T11:25:47.279" v="66" actId="20577"/>
        <pc:sldMkLst>
          <pc:docMk/>
          <pc:sldMk cId="3736403534" sldId="257"/>
        </pc:sldMkLst>
        <pc:spChg chg="mod">
          <ac:chgData name="Kirsty Stewart" userId="b609252e-108b-4908-adb1-76b7e67b1824" providerId="ADAL" clId="{7B10630A-DA2F-4FA1-813D-1EF15C3CCAD2}" dt="2023-07-19T11:25:47.279" v="66" actId="20577"/>
          <ac:spMkLst>
            <pc:docMk/>
            <pc:sldMk cId="3736403534" sldId="257"/>
            <ac:spMk id="2" creationId="{8E4BF2DC-8642-48E8-A535-C2F054C58FB0}"/>
          </ac:spMkLst>
        </pc:spChg>
      </pc:sldChg>
      <pc:sldChg chg="modSp">
        <pc:chgData name="Kirsty Stewart" userId="b609252e-108b-4908-adb1-76b7e67b1824" providerId="ADAL" clId="{7B10630A-DA2F-4FA1-813D-1EF15C3CCAD2}" dt="2023-07-19T11:24:52.915" v="17" actId="20577"/>
        <pc:sldMkLst>
          <pc:docMk/>
          <pc:sldMk cId="1128338717" sldId="258"/>
        </pc:sldMkLst>
        <pc:spChg chg="mod">
          <ac:chgData name="Kirsty Stewart" userId="b609252e-108b-4908-adb1-76b7e67b1824" providerId="ADAL" clId="{7B10630A-DA2F-4FA1-813D-1EF15C3CCAD2}" dt="2023-07-19T11:24:52.915" v="17" actId="20577"/>
          <ac:spMkLst>
            <pc:docMk/>
            <pc:sldMk cId="1128338717" sldId="258"/>
            <ac:spMk id="2" creationId="{8E4BF2DC-8642-48E8-A535-C2F054C58FB0}"/>
          </ac:spMkLst>
        </pc:spChg>
      </pc:sldChg>
      <pc:sldChg chg="del">
        <pc:chgData name="Kirsty Stewart" userId="b609252e-108b-4908-adb1-76b7e67b1824" providerId="ADAL" clId="{7B10630A-DA2F-4FA1-813D-1EF15C3CCAD2}" dt="2023-07-19T11:25:00.629" v="18" actId="2696"/>
        <pc:sldMkLst>
          <pc:docMk/>
          <pc:sldMk cId="884190543" sldId="259"/>
        </pc:sldMkLst>
      </pc:sldChg>
      <pc:sldChg chg="modSp">
        <pc:chgData name="Kirsty Stewart" userId="b609252e-108b-4908-adb1-76b7e67b1824" providerId="ADAL" clId="{7B10630A-DA2F-4FA1-813D-1EF15C3CCAD2}" dt="2023-07-19T11:25:03.978" v="19" actId="20577"/>
        <pc:sldMkLst>
          <pc:docMk/>
          <pc:sldMk cId="2931744302" sldId="260"/>
        </pc:sldMkLst>
        <pc:spChg chg="mod">
          <ac:chgData name="Kirsty Stewart" userId="b609252e-108b-4908-adb1-76b7e67b1824" providerId="ADAL" clId="{7B10630A-DA2F-4FA1-813D-1EF15C3CCAD2}" dt="2023-07-19T11:25:03.978" v="19" actId="20577"/>
          <ac:spMkLst>
            <pc:docMk/>
            <pc:sldMk cId="2931744302" sldId="260"/>
            <ac:spMk id="2" creationId="{8E4BF2DC-8642-48E8-A535-C2F054C58FB0}"/>
          </ac:spMkLst>
        </pc:spChg>
      </pc:sldChg>
      <pc:sldChg chg="modSp">
        <pc:chgData name="Kirsty Stewart" userId="b609252e-108b-4908-adb1-76b7e67b1824" providerId="ADAL" clId="{7B10630A-DA2F-4FA1-813D-1EF15C3CCAD2}" dt="2023-07-19T11:25:38.620" v="65" actId="6549"/>
        <pc:sldMkLst>
          <pc:docMk/>
          <pc:sldMk cId="795001279" sldId="261"/>
        </pc:sldMkLst>
        <pc:spChg chg="mod">
          <ac:chgData name="Kirsty Stewart" userId="b609252e-108b-4908-adb1-76b7e67b1824" providerId="ADAL" clId="{7B10630A-DA2F-4FA1-813D-1EF15C3CCAD2}" dt="2023-07-19T11:25:38.620" v="65" actId="6549"/>
          <ac:spMkLst>
            <pc:docMk/>
            <pc:sldMk cId="795001279" sldId="261"/>
            <ac:spMk id="2" creationId="{8E4BF2DC-8642-48E8-A535-C2F054C58FB0}"/>
          </ac:spMkLst>
        </pc:spChg>
      </pc:sldChg>
      <pc:sldChg chg="modSp">
        <pc:chgData name="Kirsty Stewart" userId="b609252e-108b-4908-adb1-76b7e67b1824" providerId="ADAL" clId="{7B10630A-DA2F-4FA1-813D-1EF15C3CCAD2}" dt="2023-07-19T11:25:31.005" v="35" actId="20577"/>
        <pc:sldMkLst>
          <pc:docMk/>
          <pc:sldMk cId="3885651887" sldId="262"/>
        </pc:sldMkLst>
        <pc:spChg chg="mod">
          <ac:chgData name="Kirsty Stewart" userId="b609252e-108b-4908-adb1-76b7e67b1824" providerId="ADAL" clId="{7B10630A-DA2F-4FA1-813D-1EF15C3CCAD2}" dt="2023-07-19T11:25:31.005" v="35" actId="20577"/>
          <ac:spMkLst>
            <pc:docMk/>
            <pc:sldMk cId="3885651887" sldId="262"/>
            <ac:spMk id="2" creationId="{8E4BF2DC-8642-48E8-A535-C2F054C58FB0}"/>
          </ac:spMkLst>
        </pc:spChg>
      </pc:sldChg>
      <pc:sldChg chg="ord">
        <pc:chgData name="Kirsty Stewart" userId="b609252e-108b-4908-adb1-76b7e67b1824" providerId="ADAL" clId="{7B10630A-DA2F-4FA1-813D-1EF15C3CCAD2}" dt="2023-07-19T11:24:13.309" v="0"/>
        <pc:sldMkLst>
          <pc:docMk/>
          <pc:sldMk cId="968662098" sldId="265"/>
        </pc:sldMkLst>
      </pc:sldChg>
    </pc:docChg>
  </pc:docChgLst>
  <pc:docChgLst>
    <pc:chgData name="David Price" userId="S::david.price@stmichaels.bhcet.org.uk::d2b22119-dea3-40c3-ad9f-d829dc06d91b" providerId="AD" clId="Web-{B65E9144-FFE0-53F1-36E5-2B6D7220F4DB}"/>
    <pc:docChg chg="modSld">
      <pc:chgData name="David Price" userId="S::david.price@stmichaels.bhcet.org.uk::d2b22119-dea3-40c3-ad9f-d829dc06d91b" providerId="AD" clId="Web-{B65E9144-FFE0-53F1-36E5-2B6D7220F4DB}" dt="2023-12-14T07:57:39.739" v="2" actId="1076"/>
      <pc:docMkLst>
        <pc:docMk/>
      </pc:docMkLst>
      <pc:sldChg chg="modSp">
        <pc:chgData name="David Price" userId="S::david.price@stmichaels.bhcet.org.uk::d2b22119-dea3-40c3-ad9f-d829dc06d91b" providerId="AD" clId="Web-{B65E9144-FFE0-53F1-36E5-2B6D7220F4DB}" dt="2023-12-14T07:57:39.739" v="2" actId="1076"/>
        <pc:sldMkLst>
          <pc:docMk/>
          <pc:sldMk cId="968662098" sldId="265"/>
        </pc:sldMkLst>
        <pc:picChg chg="mod">
          <ac:chgData name="David Price" userId="S::david.price@stmichaels.bhcet.org.uk::d2b22119-dea3-40c3-ad9f-d829dc06d91b" providerId="AD" clId="Web-{B65E9144-FFE0-53F1-36E5-2B6D7220F4DB}" dt="2023-12-14T07:57:32.520" v="0" actId="1076"/>
          <ac:picMkLst>
            <pc:docMk/>
            <pc:sldMk cId="968662098" sldId="265"/>
            <ac:picMk id="10" creationId="{76A2F4B5-D8C3-44E5-947B-21896A218BF2}"/>
          </ac:picMkLst>
        </pc:picChg>
        <pc:picChg chg="mod">
          <ac:chgData name="David Price" userId="S::david.price@stmichaels.bhcet.org.uk::d2b22119-dea3-40c3-ad9f-d829dc06d91b" providerId="AD" clId="Web-{B65E9144-FFE0-53F1-36E5-2B6D7220F4DB}" dt="2023-12-14T07:57:35.677" v="1" actId="1076"/>
          <ac:picMkLst>
            <pc:docMk/>
            <pc:sldMk cId="968662098" sldId="265"/>
            <ac:picMk id="13" creationId="{DCF4629E-ED18-4661-AAA6-BEEFEAE7C462}"/>
          </ac:picMkLst>
        </pc:picChg>
        <pc:picChg chg="mod">
          <ac:chgData name="David Price" userId="S::david.price@stmichaels.bhcet.org.uk::d2b22119-dea3-40c3-ad9f-d829dc06d91b" providerId="AD" clId="Web-{B65E9144-FFE0-53F1-36E5-2B6D7220F4DB}" dt="2023-12-14T07:57:39.739" v="2" actId="1076"/>
          <ac:picMkLst>
            <pc:docMk/>
            <pc:sldMk cId="968662098" sldId="265"/>
            <ac:picMk id="14" creationId="{4EA64A03-FC06-42B2-A79B-CA0AE14866FC}"/>
          </ac:picMkLst>
        </pc:picChg>
      </pc:sldChg>
    </pc:docChg>
  </pc:docChgLst>
  <pc:docChgLst>
    <pc:chgData name="Donnamarie Benvin-Duffield" userId="S::dbenvinduffield@stmichaels.bhcet.org.uk::26bde749-9ee2-4def-8e91-3cf17b2496e7" providerId="AD" clId="Web-{2AEB1860-F846-AC94-B5FA-F03960D3AEE8}"/>
    <pc:docChg chg="addSld">
      <pc:chgData name="Donnamarie Benvin-Duffield" userId="S::dbenvinduffield@stmichaels.bhcet.org.uk::26bde749-9ee2-4def-8e91-3cf17b2496e7" providerId="AD" clId="Web-{2AEB1860-F846-AC94-B5FA-F03960D3AEE8}" dt="2024-02-27T11:49:57.195" v="0"/>
      <pc:docMkLst>
        <pc:docMk/>
      </pc:docMkLst>
      <pc:sldChg chg="add replId">
        <pc:chgData name="Donnamarie Benvin-Duffield" userId="S::dbenvinduffield@stmichaels.bhcet.org.uk::26bde749-9ee2-4def-8e91-3cf17b2496e7" providerId="AD" clId="Web-{2AEB1860-F846-AC94-B5FA-F03960D3AEE8}" dt="2024-02-27T11:49:57.195" v="0"/>
        <pc:sldMkLst>
          <pc:docMk/>
          <pc:sldMk cId="1426523202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5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6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79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3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17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50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2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5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33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3348-0281-4DFD-92C0-4B326CF2800F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8905-5E06-4104-B656-8D681A2C2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/>
        </p:nvGraphicFramePr>
        <p:xfrm>
          <a:off x="372140" y="5911530"/>
          <a:ext cx="6113720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alkali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Chemical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concentration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displacement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indicator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neutralisation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oxidation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Periodic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8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physical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reactant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003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strong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weak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Word equation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90371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230197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Reactions 1 (6.1, 6.2)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72139" y="1077554"/>
            <a:ext cx="61137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pH of a solution depends on the strength of the acid: strong acids have lower pH values than weak acids.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Mixing an acid and alkali produces a chemical reaction, neutralisation, forming a chemical called a salt and water.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Metals and non-metals react with oxygen to form oxides which are either bases or acids.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Metals can be arranged as a reactivity series in order of how readily they react with other substances.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7525ECC-2929-427C-90E3-879B861104E2}"/>
              </a:ext>
            </a:extLst>
          </p:cNvPr>
          <p:cNvGraphicFramePr>
            <a:graphicFrameLocks noGrp="1"/>
          </p:cNvGraphicFramePr>
          <p:nvPr/>
        </p:nvGraphicFramePr>
        <p:xfrm>
          <a:off x="316922" y="2620796"/>
          <a:ext cx="6262398" cy="307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examples of chemical reactions and physical changes.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Describe, in simple terms, what the key words ‘concentrated’ and ‘dilute’ mean.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the pH of a solution using experimental observations.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difference between a strong acid and a weak acid.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simply what happens during a neutralisation reaction.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 the type of salt that will form from the type of acid used.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what an element is.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 difference in physical properties between typical metal and non-metal oxides.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3215B7C5-6A26-44C4-8476-81E325060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77799" y="2894863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38B6DA83-FD3A-4A94-926A-ED7CFCF355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90634" y="2894863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944BFA6A-97F1-4D34-83E3-204CAEAD28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03469" y="2859468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2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269987"/>
              </p:ext>
            </p:extLst>
          </p:nvPr>
        </p:nvGraphicFramePr>
        <p:xfrm>
          <a:off x="316921" y="6771486"/>
          <a:ext cx="6262395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479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252479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252479">
                  <a:extLst>
                    <a:ext uri="{9D8B030D-6E8A-4147-A177-3AD203B41FA5}">
                      <a16:colId xmlns:a16="http://schemas.microsoft.com/office/drawing/2014/main" val="3592450297"/>
                    </a:ext>
                  </a:extLst>
                </a:gridCol>
                <a:gridCol w="1252479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252479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5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Breathing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trachea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lipid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bronchi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bronchioles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alveoli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ribs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stomach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lung volume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enzymes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fibre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protein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carbohydrate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97333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Organisms 2 (8.3, 8.4)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278682" y="1084482"/>
            <a:ext cx="63006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gas exchange, oxygen and carbon dioxide move between alveoli and the blood.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Oxygen is transported to cells for aerobic respiration and carbon dioxide, a waste product of respiration, is removed from the body.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Breathing occurs through the action of muscles in the ribcage and diaphragm.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amount of oxygen required by body cells determines the rate of breathing.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body needs a balanced diet with carbohydrates, lipids, proteins, vitamins, minerals, dietary fibre and water, for its cells’ energy, growth and maintenance.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Organs of the digestive system are adapted to break large food molecules into small ones which can travel in the blood to cells and are used for life processes.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11E2ED4-4A6D-4E20-B1C6-59F9C378C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271376"/>
              </p:ext>
            </p:extLst>
          </p:nvPr>
        </p:nvGraphicFramePr>
        <p:xfrm>
          <a:off x="316920" y="3075790"/>
          <a:ext cx="6262398" cy="3681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247094">
                <a:tc rowSpan="2">
                  <a:txBody>
                    <a:bodyPr/>
                    <a:lstStyle/>
                    <a:p>
                      <a:r>
                        <a:rPr lang="en-GB" sz="12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47094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 parts of the gas exchange system are adapted to their function.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processes of inhaling and exhaling.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one effect of a drug on health or behaviour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effect of alcohol on health and behaviour.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effects of tobacco smoke on health.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role of each nutrient in the body.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593684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appropriate techniques to carry out a food test safely.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485293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energy requirements of different people.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2633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structure and function of the main parts of the digestive system.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219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some enzymes used in digestion.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799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65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208064"/>
              </p:ext>
            </p:extLst>
          </p:nvPr>
        </p:nvGraphicFramePr>
        <p:xfrm>
          <a:off x="316921" y="6349260"/>
          <a:ext cx="6247536" cy="1306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1884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70146">
                <a:tc gridSpan="4"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Selection of Topic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difference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battery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conductor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insulator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Ohm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parallel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ammeter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electrostatic force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repel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resistance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voltmeter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500" b="1" dirty="0"/>
              <a:t>Electromagnets 1 (2.1 2.2)</a:t>
            </a:r>
          </a:p>
          <a:p>
            <a:pPr algn="ctr"/>
            <a:r>
              <a:rPr lang="en-GB" sz="1500" b="1" dirty="0"/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lang="en-GB" sz="1500" b="1" dirty="0"/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31781" y="1135153"/>
            <a:ext cx="6098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What Big Ideas will I be learning? </a:t>
            </a:r>
          </a:p>
          <a:p>
            <a:r>
              <a:rPr lang="en-GB" sz="1200" dirty="0">
                <a:cs typeface="Calibri" panose="020F0502020204030204" pitchFamily="34" charset="0"/>
              </a:rPr>
              <a:t>I will learn about what electric charge is, what is happening in an electrical circuit and how to model it, circuit components and batteries.</a:t>
            </a:r>
          </a:p>
          <a:p>
            <a:endParaRPr lang="en-GB" sz="1200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90AD6-589D-4CD8-B6A8-D2AD391E4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84714"/>
              </p:ext>
            </p:extLst>
          </p:nvPr>
        </p:nvGraphicFramePr>
        <p:xfrm>
          <a:off x="316921" y="1919983"/>
          <a:ext cx="6262398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and explain, in terms of electrons, why something becomes charged.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identify and draw the components used is an electric circuit.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up and describe the differences between series and parallel circuits.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what current is and state the unit of current.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up a simple circuit and use appropriate equipment to measure current.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current changes in series and parallel circuits.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is meant by potential difference and state the unit of potential difference.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to measure potential difference.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up a simple circuit and use appropriate equipment to measure potential difference.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457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current changes in series and parallel circuits.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6945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is meant by resistance.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5508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resistance of a circuit.</a:t>
                      </a: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564834"/>
                  </a:ext>
                </a:extLst>
              </a:tr>
            </a:tbl>
          </a:graphicData>
        </a:graphic>
      </p:graphicFrame>
      <p:pic>
        <p:nvPicPr>
          <p:cNvPr id="13" name="Graphic 12" descr="Sad face with no fill">
            <a:extLst>
              <a:ext uri="{FF2B5EF4-FFF2-40B4-BE49-F238E27FC236}">
                <a16:creationId xmlns:a16="http://schemas.microsoft.com/office/drawing/2014/main" id="{99685A1F-82AB-4D6C-8171-5F98A7BDC8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77523" y="2172601"/>
            <a:ext cx="276224" cy="276224"/>
          </a:xfrm>
          <a:prstGeom prst="rect">
            <a:avLst/>
          </a:prstGeom>
        </p:spPr>
      </p:pic>
      <p:pic>
        <p:nvPicPr>
          <p:cNvPr id="14" name="Graphic 13" descr="Neutral face with no fill">
            <a:extLst>
              <a:ext uri="{FF2B5EF4-FFF2-40B4-BE49-F238E27FC236}">
                <a16:creationId xmlns:a16="http://schemas.microsoft.com/office/drawing/2014/main" id="{66C94757-691F-43CB-96A0-D57DB5B669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6531" y="2168940"/>
            <a:ext cx="276224" cy="276224"/>
          </a:xfrm>
          <a:prstGeom prst="rect">
            <a:avLst/>
          </a:prstGeom>
        </p:spPr>
      </p:pic>
      <p:pic>
        <p:nvPicPr>
          <p:cNvPr id="15" name="Graphic 14" descr="Smiling face with no fill">
            <a:extLst>
              <a:ext uri="{FF2B5EF4-FFF2-40B4-BE49-F238E27FC236}">
                <a16:creationId xmlns:a16="http://schemas.microsoft.com/office/drawing/2014/main" id="{B5B59AAE-D3A4-4C67-8060-2C042F9671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29366" y="2168940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8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/>
        </p:nvGraphicFramePr>
        <p:xfrm>
          <a:off x="278682" y="6436806"/>
          <a:ext cx="624753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1884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61884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force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output force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displacement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deformation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thermal conductor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thermal insulator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thermal energy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conduction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convection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radiation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Electromagnetic spectrum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ionisation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28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2 (3.3, 3.4, 4.3.2)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82772" y="1190487"/>
            <a:ext cx="61137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is done and energy transferred when a force moves an object.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bigger the force or distance, the greater the work.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Machines make work easier by reducing the force needed. Levers and pulleys do this by increasing the distance moved, and wheels reduce friction.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Thermal energy is transferred through different pathways, by particles in conduction and convection, and by radiation.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Electromagnetic Spectrum is made up of waves of different frequencies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F3FC79-DB89-4B7E-8009-69330C932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2014"/>
              </p:ext>
            </p:extLst>
          </p:nvPr>
        </p:nvGraphicFramePr>
        <p:xfrm>
          <a:off x="278682" y="2699255"/>
          <a:ext cx="6262398" cy="361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work done.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that machines change the size of forces or distances.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conservation of energy to simple machines.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the difference between energy and temperature.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happens when you heat up solids, liquids, and gases.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energy is transferred by particles in conduction and convection.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a thermal insulator can reduce energy transfer.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some sources of infrared radiation, and how energy is transferred. 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different ways to insulate in terms of conduction, convection and radiation.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457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some waves of the electromagnetic spectrum.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66202"/>
                  </a:ext>
                </a:extLst>
              </a:tr>
            </a:tbl>
          </a:graphicData>
        </a:graphic>
      </p:graphicFrame>
      <p:pic>
        <p:nvPicPr>
          <p:cNvPr id="13" name="Graphic 12" descr="Sad face with no fill">
            <a:extLst>
              <a:ext uri="{FF2B5EF4-FFF2-40B4-BE49-F238E27FC236}">
                <a16:creationId xmlns:a16="http://schemas.microsoft.com/office/drawing/2014/main" id="{23D0926F-D09A-4BA2-AE9D-55F059B97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39284" y="2951873"/>
            <a:ext cx="276224" cy="276224"/>
          </a:xfrm>
          <a:prstGeom prst="rect">
            <a:avLst/>
          </a:prstGeom>
        </p:spPr>
      </p:pic>
      <p:pic>
        <p:nvPicPr>
          <p:cNvPr id="14" name="Graphic 13" descr="Neutral face with no fill">
            <a:extLst>
              <a:ext uri="{FF2B5EF4-FFF2-40B4-BE49-F238E27FC236}">
                <a16:creationId xmlns:a16="http://schemas.microsoft.com/office/drawing/2014/main" id="{63537638-1E75-4F1E-AA33-097AA26CEB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78292" y="2948212"/>
            <a:ext cx="276224" cy="276224"/>
          </a:xfrm>
          <a:prstGeom prst="rect">
            <a:avLst/>
          </a:prstGeom>
        </p:spPr>
      </p:pic>
      <p:pic>
        <p:nvPicPr>
          <p:cNvPr id="15" name="Graphic 14" descr="Smiling face with no fill">
            <a:extLst>
              <a:ext uri="{FF2B5EF4-FFF2-40B4-BE49-F238E27FC236}">
                <a16:creationId xmlns:a16="http://schemas.microsoft.com/office/drawing/2014/main" id="{422AF42C-2B5D-4E23-A76D-7F0F1B3E2F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91127" y="2948212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0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063" y="286895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322497" y="230197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/>
        </p:nvGraphicFramePr>
        <p:xfrm>
          <a:off x="372140" y="6060371"/>
          <a:ext cx="6113720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continuous variation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discontinuous variation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fertilisation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ovary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testicle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oviduct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uterus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ovulation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menstruation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8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reproductive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vagina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foetus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003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placenta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amniotic fluid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umbilical cord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90371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367098" y="230197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Genes 1 (10.1, 10.2)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16922" y="777555"/>
            <a:ext cx="61137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is variation between individuals of the same species.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variation is inherited, some is caused by the environment and some is a combination.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Variation between individuals is important for the survival of a species, helping it to avoid extinction in an always changing environment.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menstrual cycle prepares the female for pregnancy and stops if the egg is fertilised by a sperm.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developing foetus relies on the mother to provide it with oxygen and nutrients, to remove waste and protect it against harmful substances.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FE86F13-0053-4378-BD4E-90D6633974EC}"/>
              </a:ext>
            </a:extLst>
          </p:cNvPr>
          <p:cNvGraphicFramePr>
            <a:graphicFrameLocks noGrp="1"/>
          </p:cNvGraphicFramePr>
          <p:nvPr/>
        </p:nvGraphicFramePr>
        <p:xfrm>
          <a:off x="297801" y="2532356"/>
          <a:ext cx="6262398" cy="344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that variation is caused by the environment or inheritance.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the two types of graphs that can be drawn when representing the two types of variation.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a possible reason for adaptation or extinction.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 observations given, as changes that occur in boys or in girls.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the main structures of the male and female reproductive system, including gametes.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process of fertilisation and where it occurs in the body.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happens during gestation.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key events on a diagram of the menstrual cycle.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318278"/>
                  </a:ext>
                </a:extLst>
              </a:tr>
            </a:tbl>
          </a:graphicData>
        </a:graphic>
      </p:graphicFrame>
      <p:pic>
        <p:nvPicPr>
          <p:cNvPr id="10" name="Graphic 9" descr="Sad face with no fill">
            <a:extLst>
              <a:ext uri="{FF2B5EF4-FFF2-40B4-BE49-F238E27FC236}">
                <a16:creationId xmlns:a16="http://schemas.microsoft.com/office/drawing/2014/main" id="{76A2F4B5-D8C3-44E5-947B-21896A218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61986" y="2793545"/>
            <a:ext cx="276224" cy="276224"/>
          </a:xfrm>
          <a:prstGeom prst="rect">
            <a:avLst/>
          </a:prstGeom>
        </p:spPr>
      </p:pic>
      <p:pic>
        <p:nvPicPr>
          <p:cNvPr id="13" name="Graphic 12" descr="Neutral face with no fill">
            <a:extLst>
              <a:ext uri="{FF2B5EF4-FFF2-40B4-BE49-F238E27FC236}">
                <a16:creationId xmlns:a16="http://schemas.microsoft.com/office/drawing/2014/main" id="{DCF4629E-ED18-4661-AAA6-BEEFEAE7C4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3339" y="2769117"/>
            <a:ext cx="276224" cy="276224"/>
          </a:xfrm>
          <a:prstGeom prst="rect">
            <a:avLst/>
          </a:prstGeom>
        </p:spPr>
      </p:pic>
      <p:pic>
        <p:nvPicPr>
          <p:cNvPr id="14" name="Graphic 13" descr="Smiling face with no fill">
            <a:extLst>
              <a:ext uri="{FF2B5EF4-FFF2-40B4-BE49-F238E27FC236}">
                <a16:creationId xmlns:a16="http://schemas.microsoft.com/office/drawing/2014/main" id="{4EA64A03-FC06-42B2-A79B-CA0AE14866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38520" y="2789884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62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F661D-3487-A501-6F48-8C6D2FC9E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465CBC1E-B997-5E2F-07D7-2D8D3D242C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53148-0E9D-02F6-63BD-163DDDDF67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DBE9DF6-CB83-62B8-0D5A-5703118B0785}"/>
              </a:ext>
            </a:extLst>
          </p:cNvPr>
          <p:cNvGraphicFramePr>
            <a:graphicFrameLocks noGrp="1"/>
          </p:cNvGraphicFramePr>
          <p:nvPr/>
        </p:nvGraphicFramePr>
        <p:xfrm>
          <a:off x="361501" y="2866387"/>
          <a:ext cx="611372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6033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val="2833076489"/>
                    </a:ext>
                  </a:extLst>
                </a:gridCol>
                <a:gridCol w="614149">
                  <a:extLst>
                    <a:ext uri="{9D8B030D-6E8A-4147-A177-3AD203B41FA5}">
                      <a16:colId xmlns:a16="http://schemas.microsoft.com/office/drawing/2014/main" val="428710277"/>
                    </a:ext>
                  </a:extLst>
                </a:gridCol>
                <a:gridCol w="552093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latin typeface="+mn-lt"/>
                        </a:rPr>
                        <a:t>During this topic I have shown that I can……</a:t>
                      </a:r>
                    </a:p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4029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725736"/>
                  </a:ext>
                </a:extLst>
              </a:tr>
              <a:tr h="129650">
                <a:tc>
                  <a:txBody>
                    <a:bodyPr/>
                    <a:lstStyle/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the layers of the Earth.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describe how sedimentary rocks are made.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state one difference between igneous and metamorphic rocks.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8380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describe how igneous and metamorphic rocks are formed.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655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simple facts about how a rock can be changed from one type to another.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632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the properties and uses of ceramics.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690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structure of the Universe in detail, in order of size and of distance away from the Earth.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we see objects in the Solar System, and describe how they appear to move.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seasonal changes happen. 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083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phases of the Moon. 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7879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9B5D2C4-2FD6-F741-E6E6-C361AB6F548F}"/>
              </a:ext>
            </a:extLst>
          </p:cNvPr>
          <p:cNvGraphicFramePr>
            <a:graphicFrameLocks noGrp="1"/>
          </p:cNvGraphicFramePr>
          <p:nvPr/>
        </p:nvGraphicFramePr>
        <p:xfrm>
          <a:off x="372139" y="6865137"/>
          <a:ext cx="61137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05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weathering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minerals 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sedimentary rock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metamorphic rock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igneous rock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galaxy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orbit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exoplanet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83A1792-8982-28E5-E84C-18C4BAF317F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Earth 1 (7.1, 7.2)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C24DFB-ACFC-C349-999D-6147A5D6BCA4}"/>
              </a:ext>
            </a:extLst>
          </p:cNvPr>
          <p:cNvSpPr/>
          <p:nvPr/>
        </p:nvSpPr>
        <p:spPr>
          <a:xfrm>
            <a:off x="372139" y="1094030"/>
            <a:ext cx="611372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Sedimentary, igneous and metamorphic rocks can be inter converted over millions of years through weathering and erosion, heat and pressure, and melting and cooling.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three rock layers inside Earth are the crust, the mantle and the core.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solar system can be modelled as planets rotating on tilted axes while orbiting the Sun, moons orbiting planets and sunlight spreading out and being reflected.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explains day and year length, seasons and the visibility of objects from Earth.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solar system is a tiny part of a galaxy, one of many billions in the Universe.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Light takes minutes to reach Earth from the Sun, four years from our nearest star and billions of years from other galaxies.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phic 8" descr="Sad face with no fill">
            <a:extLst>
              <a:ext uri="{FF2B5EF4-FFF2-40B4-BE49-F238E27FC236}">
                <a16:creationId xmlns:a16="http://schemas.microsoft.com/office/drawing/2014/main" id="{EC9DA07C-EA5F-CAD2-2999-3A0EBCA4D6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30682" y="3126370"/>
            <a:ext cx="276224" cy="276224"/>
          </a:xfrm>
          <a:prstGeom prst="rect">
            <a:avLst/>
          </a:prstGeom>
        </p:spPr>
      </p:pic>
      <p:pic>
        <p:nvPicPr>
          <p:cNvPr id="13" name="Graphic 12" descr="Neutral face with no fill">
            <a:extLst>
              <a:ext uri="{FF2B5EF4-FFF2-40B4-BE49-F238E27FC236}">
                <a16:creationId xmlns:a16="http://schemas.microsoft.com/office/drawing/2014/main" id="{DD02485D-561F-207A-8B5E-85A7C08E97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15287" y="3149752"/>
            <a:ext cx="276224" cy="276224"/>
          </a:xfrm>
          <a:prstGeom prst="rect">
            <a:avLst/>
          </a:prstGeom>
        </p:spPr>
      </p:pic>
      <p:pic>
        <p:nvPicPr>
          <p:cNvPr id="14" name="Graphic 13" descr="Smiling face with no fill">
            <a:extLst>
              <a:ext uri="{FF2B5EF4-FFF2-40B4-BE49-F238E27FC236}">
                <a16:creationId xmlns:a16="http://schemas.microsoft.com/office/drawing/2014/main" id="{FE304F55-AAE6-49E6-923E-04BD775020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99892" y="3149752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7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4BE1BE-5173-4605-BE07-673B42078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563535"/>
              </p:ext>
            </p:extLst>
          </p:nvPr>
        </p:nvGraphicFramePr>
        <p:xfrm>
          <a:off x="361501" y="2866387"/>
          <a:ext cx="611372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6033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41445">
                  <a:extLst>
                    <a:ext uri="{9D8B030D-6E8A-4147-A177-3AD203B41FA5}">
                      <a16:colId xmlns:a16="http://schemas.microsoft.com/office/drawing/2014/main" val="2833076489"/>
                    </a:ext>
                  </a:extLst>
                </a:gridCol>
                <a:gridCol w="614149">
                  <a:extLst>
                    <a:ext uri="{9D8B030D-6E8A-4147-A177-3AD203B41FA5}">
                      <a16:colId xmlns:a16="http://schemas.microsoft.com/office/drawing/2014/main" val="428710277"/>
                    </a:ext>
                  </a:extLst>
                </a:gridCol>
                <a:gridCol w="552093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latin typeface="+mn-lt"/>
                        </a:rPr>
                        <a:t>During this topic I have shown that I can……</a:t>
                      </a:r>
                    </a:p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4029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725736"/>
                  </a:ext>
                </a:extLst>
              </a:tr>
              <a:tr h="129650">
                <a:tc>
                  <a:txBody>
                    <a:bodyPr/>
                    <a:lstStyle/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the layers of the Earth.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describe how sedimentary rocks are made.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state one difference between igneous and metamorphic rocks.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8380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describe how igneous and metamorphic rocks are formed.  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655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simple facts about how a rock can be changed from one type to another.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632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the properties and uses of ceramics.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690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structure of the Universe in detail, in order of size and of distance away from the Earth.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we see objects in the Solar System, and describe how they appear to move.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seasonal changes happen. 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083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phases of the Moon. 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7879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396963"/>
              </p:ext>
            </p:extLst>
          </p:nvPr>
        </p:nvGraphicFramePr>
        <p:xfrm>
          <a:off x="372139" y="6865137"/>
          <a:ext cx="611372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05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weathering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minerals 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sedimentary rock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metamorphic rock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igneous rock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galaxy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orbit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exoplanet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Earth 1 (7.1, 7.2)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372139" y="1094030"/>
            <a:ext cx="611372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Sedimentary, igneous and metamorphic rocks can be inter converted over millions of years through weathering and erosion, heat and pressure, and melting and cooling.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three rock layers inside Earth are the crust, the mantle and the core.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solar system can be modelled as planets rotating on tilted axes while orbiting the Sun, moons orbiting planets and sunlight spreading out and being reflected.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explains day and year length, seasons and the visibility of objects from Earth.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solar system is a tiny part of a galaxy, one of many billions in the Universe.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Light takes minutes to reach Earth from the Sun, four years from our nearest star and billions of years from other galaxies.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phic 8" descr="Sad face with no fill">
            <a:extLst>
              <a:ext uri="{FF2B5EF4-FFF2-40B4-BE49-F238E27FC236}">
                <a16:creationId xmlns:a16="http://schemas.microsoft.com/office/drawing/2014/main" id="{ED64EB5F-CCDA-451A-A45F-0CC5C4FFBC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30682" y="3126370"/>
            <a:ext cx="276224" cy="276224"/>
          </a:xfrm>
          <a:prstGeom prst="rect">
            <a:avLst/>
          </a:prstGeom>
        </p:spPr>
      </p:pic>
      <p:pic>
        <p:nvPicPr>
          <p:cNvPr id="13" name="Graphic 12" descr="Neutral face with no fill">
            <a:extLst>
              <a:ext uri="{FF2B5EF4-FFF2-40B4-BE49-F238E27FC236}">
                <a16:creationId xmlns:a16="http://schemas.microsoft.com/office/drawing/2014/main" id="{F98F335B-6C79-4A3F-B75A-DA43B531EB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15287" y="3149752"/>
            <a:ext cx="276224" cy="276224"/>
          </a:xfrm>
          <a:prstGeom prst="rect">
            <a:avLst/>
          </a:prstGeom>
        </p:spPr>
      </p:pic>
      <p:pic>
        <p:nvPicPr>
          <p:cNvPr id="14" name="Graphic 13" descr="Smiling face with no fill">
            <a:extLst>
              <a:ext uri="{FF2B5EF4-FFF2-40B4-BE49-F238E27FC236}">
                <a16:creationId xmlns:a16="http://schemas.microsoft.com/office/drawing/2014/main" id="{1479A98B-F818-4745-A01B-0F515556C3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99892" y="3149752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3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93" y="167005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1" y="113636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/>
        </p:nvGraphicFramePr>
        <p:xfrm>
          <a:off x="297802" y="6192061"/>
          <a:ext cx="6262395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8043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246915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127795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551535372"/>
                    </a:ext>
                  </a:extLst>
                </a:gridCol>
                <a:gridCol w="1387696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5">
                  <a:txBody>
                    <a:bodyPr/>
                    <a:lstStyle/>
                    <a:p>
                      <a:r>
                        <a:rPr lang="en-GB" sz="105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longitudinal wave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oscilloscope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absorption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amplitude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auditory range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1707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incident ray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reflected ray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angle of reflection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angle of incidence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refraction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transparent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retina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translucent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opaque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convex lens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concave lens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28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6" y="55895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500" b="1" dirty="0"/>
              <a:t>Waves 1 (4.1, 4.2, 4.3.1)</a:t>
            </a:r>
          </a:p>
          <a:p>
            <a:pPr algn="ctr"/>
            <a:r>
              <a:rPr lang="en-GB" sz="1500" b="1" dirty="0"/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lang="en-GB" sz="1500" b="1" dirty="0"/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202482" y="671801"/>
            <a:ext cx="665551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What Big Ideas will I be learning?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Sound consists of vibrations which travel as a longitudinal wave through substances.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denser the medium, the faster sound travels.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greater the amplitude of the waveform, the louder the sound. The greater the frequency (and therefore the shorter the wavelength), the higher the pitch.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When a light ray meets a different medium, some of it is absorbed and some reflected.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 a mirror, the angle of incidence equals the angle of reflection.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ray model can describe the formation of an image in a mirror and how objects appear different colours.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When light enters a denser medium, it bends towards the normal; when it enters a less dense medium it bends away from the normal.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Refraction through lenses and prisms can be described using a ray diagram as a model.</a:t>
            </a:r>
          </a:p>
          <a:p>
            <a:endParaRPr lang="en-GB" sz="1200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41B6D9A-13AC-4F3B-BEDC-7FE89DF3B65B}"/>
              </a:ext>
            </a:extLst>
          </p:cNvPr>
          <p:cNvGraphicFramePr>
            <a:graphicFrameLocks noGrp="1"/>
          </p:cNvGraphicFramePr>
          <p:nvPr/>
        </p:nvGraphicFramePr>
        <p:xfrm>
          <a:off x="297799" y="2930250"/>
          <a:ext cx="6262398" cy="3193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247094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47094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sound is produced and travels.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amplitude, frequency, and wavelength.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link between frequency and pitch.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some parts of the ear.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some ways that light interacts with materials.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examples of specular and diffuse reflection.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a difference between what happens to light when it goes through a convex lens and a concave lens.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089501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 eye works.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143508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happens when light passes through a prism.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6BB98796-AA76-457A-9B0E-46449A6477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48309" y="3164791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AAF809BE-B0B6-463A-92D5-882974A3E1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74841" y="3164791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E9AEF43B-8B14-4438-87E7-6A0A624263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01373" y="3164791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2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93" y="167005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1" y="113636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51040"/>
              </p:ext>
            </p:extLst>
          </p:nvPr>
        </p:nvGraphicFramePr>
        <p:xfrm>
          <a:off x="297802" y="6192061"/>
          <a:ext cx="6262395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8043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246915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127795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551535372"/>
                    </a:ext>
                  </a:extLst>
                </a:gridCol>
                <a:gridCol w="1387696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5">
                  <a:txBody>
                    <a:bodyPr/>
                    <a:lstStyle/>
                    <a:p>
                      <a:r>
                        <a:rPr lang="en-GB" sz="105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longitudinal wave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oscilloscope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absorption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amplitude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auditory range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16683"/>
                  </a:ext>
                </a:extLst>
              </a:tr>
              <a:tr h="1707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incident ray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reflected ray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angle of reflection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940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angle of incidence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refraction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transparent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retina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translucent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opaque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convex lens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concave lens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28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6" y="55895"/>
            <a:ext cx="4372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500" b="1" dirty="0"/>
              <a:t>Waves 1 (4.1, 4.2, 4.3.1)</a:t>
            </a:r>
          </a:p>
          <a:p>
            <a:pPr algn="ctr"/>
            <a:r>
              <a:rPr lang="en-GB" sz="1500" b="1" dirty="0"/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lang="en-GB" sz="1500" b="1" dirty="0"/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202482" y="671801"/>
            <a:ext cx="665551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What Big Ideas will I be learning?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Sound consists of vibrations which travel as a longitudinal wave through substances.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denser the medium, the faster sound travels.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greater the amplitude of the waveform, the louder the sound. The greater the frequency (and therefore the shorter the wavelength), the higher the pitch.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When a light ray meets a different medium, some of it is absorbed and some reflected.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 a mirror, the angle of incidence equals the angle of reflection.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ray model can describe the formation of an image in a mirror and how objects appear different colours.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When light enters a denser medium, it bends towards the normal; when it enters a less dense medium it bends away from the normal.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Refraction through lenses and prisms can be described using a ray diagram as a model.</a:t>
            </a:r>
          </a:p>
          <a:p>
            <a:endParaRPr lang="en-GB" sz="1200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41B6D9A-13AC-4F3B-BEDC-7FE89DF3B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475633"/>
              </p:ext>
            </p:extLst>
          </p:nvPr>
        </p:nvGraphicFramePr>
        <p:xfrm>
          <a:off x="297799" y="2930250"/>
          <a:ext cx="6262398" cy="3193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247094">
                <a:tc rowSpan="2">
                  <a:txBody>
                    <a:bodyPr/>
                    <a:lstStyle/>
                    <a:p>
                      <a:r>
                        <a:rPr lang="en-GB" sz="11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47094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sound is produced and travels.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amplitude, frequency, and wavelength.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link between frequency and pitch.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some parts of the ear.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some ways that light interacts with materials.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examples of specular and diffuse reflection.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95263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a difference between what happens to light when it goes through a convex lens and a concave lens.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089501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 eye works.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143508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happens when light passes through a prism.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270777"/>
                  </a:ext>
                </a:extLst>
              </a:tr>
            </a:tbl>
          </a:graphicData>
        </a:graphic>
      </p:graphicFrame>
      <p:pic>
        <p:nvPicPr>
          <p:cNvPr id="14" name="Graphic 13" descr="Sad face with no fill">
            <a:extLst>
              <a:ext uri="{FF2B5EF4-FFF2-40B4-BE49-F238E27FC236}">
                <a16:creationId xmlns:a16="http://schemas.microsoft.com/office/drawing/2014/main" id="{6BB98796-AA76-457A-9B0E-46449A6477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48309" y="3164791"/>
            <a:ext cx="276224" cy="276224"/>
          </a:xfrm>
          <a:prstGeom prst="rect">
            <a:avLst/>
          </a:prstGeom>
        </p:spPr>
      </p:pic>
      <p:pic>
        <p:nvPicPr>
          <p:cNvPr id="15" name="Graphic 14" descr="Neutral face with no fill">
            <a:extLst>
              <a:ext uri="{FF2B5EF4-FFF2-40B4-BE49-F238E27FC236}">
                <a16:creationId xmlns:a16="http://schemas.microsoft.com/office/drawing/2014/main" id="{AAF809BE-B0B6-463A-92D5-882974A3E1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74841" y="3164791"/>
            <a:ext cx="276224" cy="276224"/>
          </a:xfrm>
          <a:prstGeom prst="rect">
            <a:avLst/>
          </a:prstGeom>
        </p:spPr>
      </p:pic>
      <p:pic>
        <p:nvPicPr>
          <p:cNvPr id="16" name="Graphic 15" descr="Smiling face with no fill">
            <a:extLst>
              <a:ext uri="{FF2B5EF4-FFF2-40B4-BE49-F238E27FC236}">
                <a16:creationId xmlns:a16="http://schemas.microsoft.com/office/drawing/2014/main" id="{E9AEF43B-8B14-4438-87E7-6A0A624263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01373" y="3164791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4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brochet\New logos without strapline for Word templates\AQA_New_logo_no-strapline_45mm_RGB.jpg">
            <a:extLst>
              <a:ext uri="{FF2B5EF4-FFF2-40B4-BE49-F238E27FC236}">
                <a16:creationId xmlns:a16="http://schemas.microsoft.com/office/drawing/2014/main" id="{7B8135BC-22F2-4706-9A78-4DC179C3FE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93" y="392719"/>
            <a:ext cx="1266825" cy="562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01442-C918-4CA8-8FD9-DE866739B16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7" b="23598"/>
          <a:stretch/>
        </p:blipFill>
        <p:spPr>
          <a:xfrm>
            <a:off x="278682" y="394942"/>
            <a:ext cx="1190625" cy="55816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954A368-8C98-46D2-B540-1708F5B08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981357"/>
              </p:ext>
            </p:extLst>
          </p:nvPr>
        </p:nvGraphicFramePr>
        <p:xfrm>
          <a:off x="316920" y="6494422"/>
          <a:ext cx="6262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5600">
                  <a:extLst>
                    <a:ext uri="{9D8B030D-6E8A-4147-A177-3AD203B41FA5}">
                      <a16:colId xmlns:a16="http://schemas.microsoft.com/office/drawing/2014/main" val="2598805681"/>
                    </a:ext>
                  </a:extLst>
                </a:gridCol>
                <a:gridCol w="1565600">
                  <a:extLst>
                    <a:ext uri="{9D8B030D-6E8A-4147-A177-3AD203B41FA5}">
                      <a16:colId xmlns:a16="http://schemas.microsoft.com/office/drawing/2014/main" val="3792374989"/>
                    </a:ext>
                  </a:extLst>
                </a:gridCol>
                <a:gridCol w="1565600">
                  <a:extLst>
                    <a:ext uri="{9D8B030D-6E8A-4147-A177-3AD203B41FA5}">
                      <a16:colId xmlns:a16="http://schemas.microsoft.com/office/drawing/2014/main" val="2875047667"/>
                    </a:ext>
                  </a:extLst>
                </a:gridCol>
                <a:gridCol w="1565600">
                  <a:extLst>
                    <a:ext uri="{9D8B030D-6E8A-4147-A177-3AD203B41FA5}">
                      <a16:colId xmlns:a16="http://schemas.microsoft.com/office/drawing/2014/main" val="213033984"/>
                    </a:ext>
                  </a:extLst>
                </a:gridCol>
              </a:tblGrid>
              <a:tr h="202733">
                <a:tc gridSpan="4">
                  <a:txBody>
                    <a:bodyPr/>
                    <a:lstStyle/>
                    <a:p>
                      <a:r>
                        <a:rPr lang="en-GB" sz="1200" b="1" dirty="0">
                          <a:latin typeface="Arial Narrow" panose="020B0606020202030204" pitchFamily="34" charset="0"/>
                        </a:rPr>
                        <a:t>Selection of Module Specific Key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9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atom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compound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molecule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1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chemical formulae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periodic table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chemical property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97333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E4BF2DC-8642-48E8-A535-C2F054C58FB0}"/>
              </a:ext>
            </a:extLst>
          </p:cNvPr>
          <p:cNvSpPr/>
          <p:nvPr/>
        </p:nvSpPr>
        <p:spPr>
          <a:xfrm>
            <a:off x="1469307" y="428260"/>
            <a:ext cx="4372465" cy="5539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Matter 2 (5.4.1, 5.3)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1500" b="1" dirty="0">
                <a:solidFill>
                  <a:prstClr val="black"/>
                </a:solidFill>
                <a:latin typeface="Calibri" panose="020F0502020204030204"/>
              </a:rPr>
              <a:t>Revision</a:t>
            </a: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24BFE7-62A6-4AF7-ACFB-AB77FEFCA22F}"/>
              </a:ext>
            </a:extLst>
          </p:cNvPr>
          <p:cNvSpPr/>
          <p:nvPr/>
        </p:nvSpPr>
        <p:spPr>
          <a:xfrm>
            <a:off x="150126" y="1154808"/>
            <a:ext cx="65918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Big Ideas will I be learning?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substances are not pure elements, but compounds or mixtures containing atoms of different elements. They have different properties to the elements they contain.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particle diagrams to classify a substance as an element, mixture or compound and as molecules or atoms.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 simple compounds using rules: change non-metal to –ide; mono, di, tri prefixes; and symbols of hydroxide, nitrate,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sulfate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carbonate.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elements in a group all react in a similar way and sometimes show a pattern in reactivity.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Metals are generally found on the left side of the table, non-metals on the right.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Group 1 contains reactive metals called alkali metals.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Group 7 contains non-metals called halogens.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Group 0 contains unreactive gases called noble gases.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5AE85D-28D9-4D2F-8D9C-1D51A050F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42162"/>
              </p:ext>
            </p:extLst>
          </p:nvPr>
        </p:nvGraphicFramePr>
        <p:xfrm>
          <a:off x="316920" y="3720592"/>
          <a:ext cx="6262398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2560">
                  <a:extLst>
                    <a:ext uri="{9D8B030D-6E8A-4147-A177-3AD203B41FA5}">
                      <a16:colId xmlns:a16="http://schemas.microsoft.com/office/drawing/2014/main" val="51432999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3974011941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2830292616"/>
                    </a:ext>
                  </a:extLst>
                </a:gridCol>
                <a:gridCol w="629946">
                  <a:extLst>
                    <a:ext uri="{9D8B030D-6E8A-4147-A177-3AD203B41FA5}">
                      <a16:colId xmlns:a16="http://schemas.microsoft.com/office/drawing/2014/main" val="161298836"/>
                    </a:ext>
                  </a:extLst>
                </a:gridCol>
              </a:tblGrid>
              <a:tr h="247094">
                <a:tc rowSpan="2">
                  <a:txBody>
                    <a:bodyPr/>
                    <a:lstStyle/>
                    <a:p>
                      <a:r>
                        <a:rPr lang="en-GB" sz="1200" b="1" i="0" dirty="0">
                          <a:latin typeface="+mn-lt"/>
                        </a:rPr>
                        <a:t>During this topic I have shown that I can……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dirty="0">
                          <a:latin typeface="+mn-lt"/>
                        </a:rPr>
                        <a:t>Confidence (tick)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0845"/>
                  </a:ext>
                </a:extLst>
              </a:tr>
              <a:tr h="247094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30997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that as you go down a group and across a period the elements show patterns in physical properties.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2331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correctly write down the chemical symbols of 16 elements and, given chemical symbols, write down their names.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149089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 properties of an atom of an element to the properties of many atoms.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486655"/>
                  </a:ext>
                </a:extLst>
              </a:tr>
              <a:tr h="26162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particle diagrams to classify a substance as an element, mixture, or compound.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03000"/>
                  </a:ext>
                </a:extLst>
              </a:tr>
              <a:tr h="26544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structure of a polymer.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92525"/>
                  </a:ext>
                </a:extLst>
              </a:tr>
            </a:tbl>
          </a:graphicData>
        </a:graphic>
      </p:graphicFrame>
      <p:pic>
        <p:nvPicPr>
          <p:cNvPr id="20" name="Graphic 19" descr="Sad face with no fill">
            <a:extLst>
              <a:ext uri="{FF2B5EF4-FFF2-40B4-BE49-F238E27FC236}">
                <a16:creationId xmlns:a16="http://schemas.microsoft.com/office/drawing/2014/main" id="{AB2443EC-C86D-4A37-8C17-FEA3777BA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89252" y="3954534"/>
            <a:ext cx="276224" cy="276224"/>
          </a:xfrm>
          <a:prstGeom prst="rect">
            <a:avLst/>
          </a:prstGeom>
        </p:spPr>
      </p:pic>
      <p:pic>
        <p:nvPicPr>
          <p:cNvPr id="21" name="Graphic 20" descr="Neutral face with no fill">
            <a:extLst>
              <a:ext uri="{FF2B5EF4-FFF2-40B4-BE49-F238E27FC236}">
                <a16:creationId xmlns:a16="http://schemas.microsoft.com/office/drawing/2014/main" id="{69FE2820-4C9D-4850-84F6-4AEED4A90E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5784" y="3970438"/>
            <a:ext cx="276224" cy="276224"/>
          </a:xfrm>
          <a:prstGeom prst="rect">
            <a:avLst/>
          </a:prstGeom>
        </p:spPr>
      </p:pic>
      <p:pic>
        <p:nvPicPr>
          <p:cNvPr id="22" name="Graphic 21" descr="Smiling face with no fill">
            <a:extLst>
              <a:ext uri="{FF2B5EF4-FFF2-40B4-BE49-F238E27FC236}">
                <a16:creationId xmlns:a16="http://schemas.microsoft.com/office/drawing/2014/main" id="{BDE86B87-19AF-40A7-BEE5-D34987B0F9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42316" y="3972430"/>
            <a:ext cx="276224" cy="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01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5" ma:contentTypeDescription="Create a new document." ma:contentTypeScope="" ma:versionID="8a39b27218595a2f5b2a6531d9f3b79a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6999ac8e1f808bcaf0a4e72e758f152f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>Donnamarie Benvin-Duffield</DisplayName>
        <AccountId>398</AccountId>
        <AccountType/>
      </UserInfo>
      <UserInfo>
        <DisplayName>Kirsty Stewart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EA02CD6-C79C-4959-98EE-B21AB4C4B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6A64CD-CC90-4F3A-9029-822F5CFEF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0401C-EA46-43A2-BEA6-729B97151F3D}">
  <ds:schemaRefs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11c904e1-fd13-4500-b52c-06f903151007"/>
    <ds:schemaRef ds:uri="93153846-febd-4c75-913c-600d19cf23f7"/>
    <ds:schemaRef ds:uri="fff680cc-455a-4a14-ab0b-b7a7cac6390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2706</Words>
  <Application>Microsoft Macintosh PowerPoint</Application>
  <PresentationFormat>A4 Paper (210x297 mm)</PresentationFormat>
  <Paragraphs>384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Segoe UI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Frank</dc:creator>
  <cp:lastModifiedBy> </cp:lastModifiedBy>
  <cp:revision>35</cp:revision>
  <cp:lastPrinted>2020-02-13T07:52:13Z</cp:lastPrinted>
  <dcterms:created xsi:type="dcterms:W3CDTF">2020-02-12T10:12:59Z</dcterms:created>
  <dcterms:modified xsi:type="dcterms:W3CDTF">2025-06-08T19:44:51Z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Order">
    <vt:r8>5644400</vt:r8>
  </property>
  <property fmtid="{D5CDD505-2E9C-101B-9397-08002B2CF9AE}" pid="4" name="ComplianceAssetId">
    <vt:lpwstr/>
  </property>
</Properties>
</file>