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6" r:id="rId6"/>
    <p:sldId id="259" r:id="rId7"/>
    <p:sldId id="258" r:id="rId8"/>
    <p:sldId id="261" r:id="rId9"/>
    <p:sldId id="260" r:id="rId10"/>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p:scale>
          <a:sx n="156" d="100"/>
          <a:sy n="156" d="100"/>
        </p:scale>
        <p:origin x="1520"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193348-0281-4DFD-92C0-4B326CF2800F}"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192395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93348-0281-4DFD-92C0-4B326CF2800F}"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424337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93348-0281-4DFD-92C0-4B326CF2800F}"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136996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93348-0281-4DFD-92C0-4B326CF2800F}"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3314794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193348-0281-4DFD-92C0-4B326CF2800F}"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273333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193348-0281-4DFD-92C0-4B326CF2800F}"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51217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193348-0281-4DFD-92C0-4B326CF2800F}" type="datetimeFigureOut">
              <a:rPr lang="en-GB" smtClean="0"/>
              <a:t>08/06/2025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90450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193348-0281-4DFD-92C0-4B326CF2800F}" type="datetimeFigureOut">
              <a:rPr lang="en-GB" smtClean="0"/>
              <a:t>08/06/2025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2044925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93348-0281-4DFD-92C0-4B326CF2800F}" type="datetimeFigureOut">
              <a:rPr lang="en-GB" smtClean="0"/>
              <a:t>08/06/2025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234865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D193348-0281-4DFD-92C0-4B326CF2800F}"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368733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D193348-0281-4DFD-92C0-4B326CF2800F}"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88905-5E06-4104-B656-8D681A2C24E7}" type="slidenum">
              <a:rPr lang="en-GB" smtClean="0"/>
              <a:t>‹#›</a:t>
            </a:fld>
            <a:endParaRPr lang="en-GB"/>
          </a:p>
        </p:txBody>
      </p:sp>
    </p:spTree>
    <p:extLst>
      <p:ext uri="{BB962C8B-B14F-4D97-AF65-F5344CB8AC3E}">
        <p14:creationId xmlns:p14="http://schemas.microsoft.com/office/powerpoint/2010/main" val="1146594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D193348-0281-4DFD-92C0-4B326CF2800F}" type="datetimeFigureOut">
              <a:rPr lang="en-GB" smtClean="0"/>
              <a:t>08/06/2025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1788905-5E06-4104-B656-8D681A2C24E7}" type="slidenum">
              <a:rPr lang="en-GB" smtClean="0"/>
              <a:t>‹#›</a:t>
            </a:fld>
            <a:endParaRPr lang="en-GB"/>
          </a:p>
        </p:txBody>
      </p:sp>
    </p:spTree>
    <p:extLst>
      <p:ext uri="{BB962C8B-B14F-4D97-AF65-F5344CB8AC3E}">
        <p14:creationId xmlns:p14="http://schemas.microsoft.com/office/powerpoint/2010/main" val="125395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nvGraphicFramePr>
        <p:xfrm>
          <a:off x="297800" y="6494230"/>
          <a:ext cx="6281516" cy="1036320"/>
        </p:xfrm>
        <a:graphic>
          <a:graphicData uri="http://schemas.openxmlformats.org/drawingml/2006/table">
            <a:tbl>
              <a:tblPr firstRow="1" bandRow="1">
                <a:tableStyleId>{5940675A-B579-460E-94D1-54222C63F5DA}</a:tableStyleId>
              </a:tblPr>
              <a:tblGrid>
                <a:gridCol w="1570379">
                  <a:extLst>
                    <a:ext uri="{9D8B030D-6E8A-4147-A177-3AD203B41FA5}">
                      <a16:colId xmlns:a16="http://schemas.microsoft.com/office/drawing/2014/main" val="2598805681"/>
                    </a:ext>
                  </a:extLst>
                </a:gridCol>
                <a:gridCol w="1570379">
                  <a:extLst>
                    <a:ext uri="{9D8B030D-6E8A-4147-A177-3AD203B41FA5}">
                      <a16:colId xmlns:a16="http://schemas.microsoft.com/office/drawing/2014/main" val="3792374989"/>
                    </a:ext>
                  </a:extLst>
                </a:gridCol>
                <a:gridCol w="1570379">
                  <a:extLst>
                    <a:ext uri="{9D8B030D-6E8A-4147-A177-3AD203B41FA5}">
                      <a16:colId xmlns:a16="http://schemas.microsoft.com/office/drawing/2014/main" val="2875047667"/>
                    </a:ext>
                  </a:extLst>
                </a:gridCol>
                <a:gridCol w="1570379">
                  <a:extLst>
                    <a:ext uri="{9D8B030D-6E8A-4147-A177-3AD203B41FA5}">
                      <a16:colId xmlns:a16="http://schemas.microsoft.com/office/drawing/2014/main" val="213033984"/>
                    </a:ext>
                  </a:extLst>
                </a:gridCol>
              </a:tblGrid>
              <a:tr h="202733">
                <a:tc gridSpan="4">
                  <a:txBody>
                    <a:bodyPr/>
                    <a:lstStyle/>
                    <a:p>
                      <a:r>
                        <a:rPr lang="en-GB" sz="1100" b="1" dirty="0">
                          <a:latin typeface="+mn-lt"/>
                        </a:rPr>
                        <a:t>Selection of Topic Specific Key Words</a:t>
                      </a:r>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en-GB" sz="1100" b="0" i="0" kern="1200" dirty="0">
                          <a:solidFill>
                            <a:schemeClr val="tx1"/>
                          </a:solidFill>
                          <a:effectLst/>
                          <a:latin typeface="+mn-lt"/>
                          <a:ea typeface="+mn-ea"/>
                          <a:cs typeface="+mn-cs"/>
                        </a:rPr>
                        <a:t>Equilibrium</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deformation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Newton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resultant force</a:t>
                      </a:r>
                      <a:endParaRPr lang="en-GB" sz="1100" dirty="0">
                        <a:latin typeface="+mn-lt"/>
                      </a:endParaRPr>
                    </a:p>
                  </a:txBody>
                  <a:tcPr/>
                </a:tc>
                <a:extLst>
                  <a:ext uri="{0D108BD9-81ED-4DB2-BD59-A6C34878D82A}">
                    <a16:rowId xmlns:a16="http://schemas.microsoft.com/office/drawing/2014/main" val="196211852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friction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tension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compression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contact force</a:t>
                      </a:r>
                      <a:endParaRPr lang="en-GB" sz="1100" dirty="0">
                        <a:latin typeface="+mn-lt"/>
                      </a:endParaRPr>
                    </a:p>
                  </a:txBody>
                  <a:tcPr/>
                </a:tc>
                <a:extLst>
                  <a:ext uri="{0D108BD9-81ED-4DB2-BD59-A6C34878D82A}">
                    <a16:rowId xmlns:a16="http://schemas.microsoft.com/office/drawing/2014/main" val="169307401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fluid</a:t>
                      </a:r>
                      <a:endParaRPr lang="en-GB" sz="1100" dirty="0">
                        <a:latin typeface="+mn-lt"/>
                      </a:endParaRPr>
                    </a:p>
                  </a:txBody>
                  <a:tcPr/>
                </a:tc>
                <a:tc>
                  <a:txBody>
                    <a:bodyPr/>
                    <a:lstStyle/>
                    <a:p>
                      <a:r>
                        <a:rPr lang="en-GB" sz="1100" b="0" i="0" kern="1200" dirty="0">
                          <a:solidFill>
                            <a:schemeClr val="tx1"/>
                          </a:solidFill>
                          <a:effectLst/>
                          <a:latin typeface="+mn-lt"/>
                          <a:ea typeface="+mn-ea"/>
                          <a:cs typeface="+mn-cs"/>
                        </a:rPr>
                        <a:t>pressure</a:t>
                      </a:r>
                      <a:endParaRPr lang="en-GB" sz="1100" dirty="0">
                        <a:latin typeface="+mn-lt"/>
                      </a:endParaRPr>
                    </a:p>
                  </a:txBody>
                  <a:tcPr/>
                </a:tc>
                <a:tc>
                  <a:txBody>
                    <a:bodyPr/>
                    <a:lstStyle/>
                    <a:p>
                      <a:r>
                        <a:rPr lang="en-GB" sz="1100" b="0" i="0" kern="1200" dirty="0">
                          <a:solidFill>
                            <a:schemeClr val="tx1"/>
                          </a:solidFill>
                          <a:effectLst/>
                          <a:latin typeface="+mn-lt"/>
                          <a:ea typeface="+mn-ea"/>
                          <a:cs typeface="+mn-cs"/>
                        </a:rPr>
                        <a:t>up thrust</a:t>
                      </a:r>
                      <a:endParaRPr lang="en-GB" sz="1100" dirty="0">
                        <a:latin typeface="+mn-lt"/>
                      </a:endParaRPr>
                    </a:p>
                  </a:txBody>
                  <a:tcPr/>
                </a:tc>
                <a:tc>
                  <a:txBody>
                    <a:bodyPr/>
                    <a:lstStyle/>
                    <a:p>
                      <a:r>
                        <a:rPr lang="en-GB" sz="1100" b="0" i="0" kern="1200" dirty="0">
                          <a:solidFill>
                            <a:schemeClr val="tx1"/>
                          </a:solidFill>
                          <a:effectLst/>
                          <a:latin typeface="+mn-lt"/>
                          <a:ea typeface="+mn-ea"/>
                          <a:cs typeface="+mn-cs"/>
                        </a:rPr>
                        <a:t>atmospheric pressure</a:t>
                      </a:r>
                      <a:endParaRPr lang="en-GB" sz="1100" dirty="0">
                        <a:latin typeface="+mn-lt"/>
                      </a:endParaRPr>
                    </a:p>
                  </a:txBody>
                  <a:tcPr/>
                </a:tc>
                <a:extLst>
                  <a:ext uri="{0D108BD9-81ED-4DB2-BD59-A6C34878D82A}">
                    <a16:rowId xmlns:a16="http://schemas.microsoft.com/office/drawing/2014/main" val="434168658"/>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469307" y="428260"/>
            <a:ext cx="4372465" cy="78483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Year 9 Science: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Forces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GB" sz="1500" b="1" dirty="0">
                <a:solidFill>
                  <a:prstClr val="black"/>
                </a:solidFill>
                <a:latin typeface="Calibri" panose="020F0502020204030204"/>
              </a:rPr>
              <a:t>Revision</a:t>
            </a: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82772" y="1190487"/>
            <a:ext cx="6113721" cy="615553"/>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What Big Ideas will I be learning?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You will understand how forces acting upon an object can explain how it is moving.  You will also learn about pressure in fluids, floating and sinking.</a:t>
            </a:r>
          </a:p>
        </p:txBody>
      </p:sp>
      <p:graphicFrame>
        <p:nvGraphicFramePr>
          <p:cNvPr id="6" name="Table 5">
            <a:extLst>
              <a:ext uri="{FF2B5EF4-FFF2-40B4-BE49-F238E27FC236}">
                <a16:creationId xmlns:a16="http://schemas.microsoft.com/office/drawing/2014/main" id="{91FDE653-768C-350A-43CB-B49275DB5A03}"/>
              </a:ext>
            </a:extLst>
          </p:cNvPr>
          <p:cNvGraphicFramePr>
            <a:graphicFrameLocks noGrp="1"/>
          </p:cNvGraphicFramePr>
          <p:nvPr/>
        </p:nvGraphicFramePr>
        <p:xfrm>
          <a:off x="297801" y="2190469"/>
          <a:ext cx="6262398" cy="379476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the effect of drag forces and friction.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drag forces and friction arise.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what happens to a moving object when the resultant force acting on it is zero.</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forces deform objects.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how solid surfaces provide a support force.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use Hooke’s Law to predict the extension of a spring.</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what is meant by a moment. </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calculate the moment of a force.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motion of particles in a gas.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25108222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atmospheric pressure changes with height.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00157345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why some things float and some things sink, using force diagrams.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65515372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predict qualitatively the effect of changing area and/or force on stress.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97665372"/>
                  </a:ext>
                </a:extLst>
              </a:tr>
            </a:tbl>
          </a:graphicData>
        </a:graphic>
      </p:graphicFrame>
      <p:pic>
        <p:nvPicPr>
          <p:cNvPr id="7" name="Graphic 6" descr="Sad face with no fill">
            <a:extLst>
              <a:ext uri="{FF2B5EF4-FFF2-40B4-BE49-F238E27FC236}">
                <a16:creationId xmlns:a16="http://schemas.microsoft.com/office/drawing/2014/main" id="{18F2C5B8-8346-0372-DAF6-D5D526CF0C2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58403" y="2443087"/>
            <a:ext cx="276224" cy="276224"/>
          </a:xfrm>
          <a:prstGeom prst="rect">
            <a:avLst/>
          </a:prstGeom>
        </p:spPr>
      </p:pic>
      <p:pic>
        <p:nvPicPr>
          <p:cNvPr id="8" name="Graphic 7" descr="Neutral face with no fill">
            <a:extLst>
              <a:ext uri="{FF2B5EF4-FFF2-40B4-BE49-F238E27FC236}">
                <a16:creationId xmlns:a16="http://schemas.microsoft.com/office/drawing/2014/main" id="{62FEE1CF-3CFD-E556-6A32-403BD314F56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97411" y="2439426"/>
            <a:ext cx="276224" cy="276224"/>
          </a:xfrm>
          <a:prstGeom prst="rect">
            <a:avLst/>
          </a:prstGeom>
        </p:spPr>
      </p:pic>
      <p:pic>
        <p:nvPicPr>
          <p:cNvPr id="9" name="Graphic 8" descr="Smiling face with no fill">
            <a:extLst>
              <a:ext uri="{FF2B5EF4-FFF2-40B4-BE49-F238E27FC236}">
                <a16:creationId xmlns:a16="http://schemas.microsoft.com/office/drawing/2014/main" id="{2D1D21EA-7C22-B070-555B-EFBEF57D14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10246" y="2439426"/>
            <a:ext cx="276224" cy="276224"/>
          </a:xfrm>
          <a:prstGeom prst="rect">
            <a:avLst/>
          </a:prstGeom>
        </p:spPr>
      </p:pic>
    </p:spTree>
    <p:extLst>
      <p:ext uri="{BB962C8B-B14F-4D97-AF65-F5344CB8AC3E}">
        <p14:creationId xmlns:p14="http://schemas.microsoft.com/office/powerpoint/2010/main" val="366954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extLst>
              <p:ext uri="{D42A27DB-BD31-4B8C-83A1-F6EECF244321}">
                <p14:modId xmlns:p14="http://schemas.microsoft.com/office/powerpoint/2010/main" val="3253985961"/>
              </p:ext>
            </p:extLst>
          </p:nvPr>
        </p:nvGraphicFramePr>
        <p:xfrm>
          <a:off x="297800" y="6875324"/>
          <a:ext cx="6281516" cy="822960"/>
        </p:xfrm>
        <a:graphic>
          <a:graphicData uri="http://schemas.openxmlformats.org/drawingml/2006/table">
            <a:tbl>
              <a:tblPr firstRow="1" bandRow="1">
                <a:tableStyleId>{5940675A-B579-460E-94D1-54222C63F5DA}</a:tableStyleId>
              </a:tblPr>
              <a:tblGrid>
                <a:gridCol w="1570379">
                  <a:extLst>
                    <a:ext uri="{9D8B030D-6E8A-4147-A177-3AD203B41FA5}">
                      <a16:colId xmlns:a16="http://schemas.microsoft.com/office/drawing/2014/main" val="2598805681"/>
                    </a:ext>
                  </a:extLst>
                </a:gridCol>
                <a:gridCol w="1570379">
                  <a:extLst>
                    <a:ext uri="{9D8B030D-6E8A-4147-A177-3AD203B41FA5}">
                      <a16:colId xmlns:a16="http://schemas.microsoft.com/office/drawing/2014/main" val="3792374989"/>
                    </a:ext>
                  </a:extLst>
                </a:gridCol>
                <a:gridCol w="1570379">
                  <a:extLst>
                    <a:ext uri="{9D8B030D-6E8A-4147-A177-3AD203B41FA5}">
                      <a16:colId xmlns:a16="http://schemas.microsoft.com/office/drawing/2014/main" val="2875047667"/>
                    </a:ext>
                  </a:extLst>
                </a:gridCol>
                <a:gridCol w="1570379">
                  <a:extLst>
                    <a:ext uri="{9D8B030D-6E8A-4147-A177-3AD203B41FA5}">
                      <a16:colId xmlns:a16="http://schemas.microsoft.com/office/drawing/2014/main" val="213033984"/>
                    </a:ext>
                  </a:extLst>
                </a:gridCol>
              </a:tblGrid>
              <a:tr h="202733">
                <a:tc gridSpan="4">
                  <a:txBody>
                    <a:bodyPr/>
                    <a:lstStyle/>
                    <a:p>
                      <a:r>
                        <a:rPr lang="en-GB" sz="1200" b="1" dirty="0">
                          <a:latin typeface="Arial Narrow" panose="020B0606020202030204" pitchFamily="34" charset="0"/>
                        </a:rPr>
                        <a:t>Selection of Topic Specific Key Words</a:t>
                      </a:r>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fr-FR" sz="1200" b="0" i="0" kern="1200" dirty="0">
                          <a:solidFill>
                            <a:schemeClr val="tx1"/>
                          </a:solidFill>
                          <a:effectLst/>
                          <a:latin typeface="+mn-lt"/>
                          <a:ea typeface="+mn-ea"/>
                          <a:cs typeface="+mn-cs"/>
                        </a:rPr>
                        <a:t>Magnetic force</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permanent magnet</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poles</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electromagnet</a:t>
                      </a:r>
                      <a:endParaRPr lang="en-GB" sz="1200" dirty="0"/>
                    </a:p>
                  </a:txBody>
                  <a:tcPr/>
                </a:tc>
                <a:extLst>
                  <a:ext uri="{0D108BD9-81ED-4DB2-BD59-A6C34878D82A}">
                    <a16:rowId xmlns:a16="http://schemas.microsoft.com/office/drawing/2014/main" val="196211852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200" b="0" i="0" kern="1200" dirty="0" err="1">
                          <a:solidFill>
                            <a:schemeClr val="tx1"/>
                          </a:solidFill>
                          <a:effectLst/>
                          <a:latin typeface="+mn-lt"/>
                          <a:ea typeface="+mn-ea"/>
                          <a:cs typeface="+mn-cs"/>
                        </a:rPr>
                        <a:t>solenoid</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200" b="0" i="0" kern="1200" dirty="0" err="1">
                          <a:solidFill>
                            <a:schemeClr val="tx1"/>
                          </a:solidFill>
                          <a:effectLst/>
                          <a:latin typeface="+mn-lt"/>
                          <a:ea typeface="+mn-ea"/>
                          <a:cs typeface="+mn-cs"/>
                        </a:rPr>
                        <a:t>core</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a:t>Magnetic field</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GB" sz="1200" dirty="0"/>
                    </a:p>
                  </a:txBody>
                  <a:tcPr/>
                </a:tc>
                <a:extLst>
                  <a:ext uri="{0D108BD9-81ED-4DB2-BD59-A6C34878D82A}">
                    <a16:rowId xmlns:a16="http://schemas.microsoft.com/office/drawing/2014/main" val="1693074011"/>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469307" y="428260"/>
            <a:ext cx="4372465" cy="784830"/>
          </a:xfrm>
          <a:prstGeom prst="rect">
            <a:avLst/>
          </a:prstGeom>
        </p:spPr>
        <p:txBody>
          <a:bodyPr wrap="square" lIns="91440" tIns="45720" rIns="91440" bIns="45720" anchor="t">
            <a:spAutoFit/>
          </a:bodyPr>
          <a:lstStyle/>
          <a:p>
            <a:pPr algn="ctr"/>
            <a:r>
              <a:rPr lang="en-GB" sz="1500" b="1" dirty="0"/>
              <a:t>Year 9 Science:</a:t>
            </a:r>
          </a:p>
          <a:p>
            <a:pPr algn="ctr"/>
            <a:r>
              <a:rPr lang="en-GB" sz="1500" b="1" dirty="0"/>
              <a:t>Electromagnets 2</a:t>
            </a:r>
          </a:p>
          <a:p>
            <a:pPr algn="ctr"/>
            <a:r>
              <a:rPr lang="en-GB" sz="1500" b="1" dirty="0"/>
              <a:t> Revision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82772" y="1190487"/>
            <a:ext cx="6113721" cy="1384995"/>
          </a:xfrm>
          <a:prstGeom prst="rect">
            <a:avLst/>
          </a:prstGeom>
        </p:spPr>
        <p:txBody>
          <a:bodyPr wrap="square">
            <a:spAutoFit/>
          </a:bodyPr>
          <a:lstStyle/>
          <a:p>
            <a:r>
              <a:rPr lang="en-GB" sz="1200" b="1" dirty="0"/>
              <a:t>What Big Ideas will I be learning? </a:t>
            </a:r>
          </a:p>
          <a:p>
            <a:pPr marL="171450" indent="-171450">
              <a:buFont typeface="Arial" panose="020B0604020202020204" pitchFamily="34" charset="0"/>
              <a:buChar char="•"/>
            </a:pPr>
            <a:r>
              <a:rPr lang="en-GB" sz="1200" dirty="0"/>
              <a:t>Magnetic materials, electromagnets and the Earth create magnetic fields which can be described by drawing field lines to show the strength and direction.</a:t>
            </a:r>
          </a:p>
          <a:p>
            <a:pPr marL="171450" indent="-171450">
              <a:buFont typeface="Arial" panose="020B0604020202020204" pitchFamily="34" charset="0"/>
              <a:buChar char="•"/>
            </a:pPr>
            <a:r>
              <a:rPr lang="en-GB" sz="1200" dirty="0"/>
              <a:t>The stronger the magnet, and the smaller the distance from it, the greater the force a magnetic object in the field experiences.</a:t>
            </a:r>
          </a:p>
          <a:p>
            <a:pPr marL="171450" indent="-171450">
              <a:buFont typeface="Arial" panose="020B0604020202020204" pitchFamily="34" charset="0"/>
              <a:buChar char="•"/>
            </a:pPr>
            <a:r>
              <a:rPr lang="en-GB" sz="1200" dirty="0"/>
              <a:t>An electromagnet uses the principle that a current through a wire causes a magnetic field.</a:t>
            </a:r>
          </a:p>
          <a:p>
            <a:pPr marL="171450" indent="-171450">
              <a:buFont typeface="Arial" panose="020B0604020202020204" pitchFamily="34" charset="0"/>
              <a:buChar char="•"/>
            </a:pPr>
            <a:r>
              <a:rPr lang="en-GB" sz="1200" dirty="0"/>
              <a:t>Its strength depends on the current, the core and the number of coils in the solenoid.</a:t>
            </a:r>
          </a:p>
        </p:txBody>
      </p:sp>
      <p:graphicFrame>
        <p:nvGraphicFramePr>
          <p:cNvPr id="13" name="Table 12">
            <a:extLst>
              <a:ext uri="{FF2B5EF4-FFF2-40B4-BE49-F238E27FC236}">
                <a16:creationId xmlns:a16="http://schemas.microsoft.com/office/drawing/2014/main" id="{F0CB56AC-8605-208E-AF24-EC3E4786CDEC}"/>
              </a:ext>
            </a:extLst>
          </p:cNvPr>
          <p:cNvGraphicFramePr>
            <a:graphicFrameLocks noGrp="1"/>
          </p:cNvGraphicFramePr>
          <p:nvPr>
            <p:extLst>
              <p:ext uri="{D42A27DB-BD31-4B8C-83A1-F6EECF244321}">
                <p14:modId xmlns:p14="http://schemas.microsoft.com/office/powerpoint/2010/main" val="334608271"/>
              </p:ext>
            </p:extLst>
          </p:nvPr>
        </p:nvGraphicFramePr>
        <p:xfrm>
          <a:off x="297801" y="2701455"/>
          <a:ext cx="6262398" cy="379476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features of a magnet.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magnets interact.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to represent magnetic fields.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Earth’s magnetic field.</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draw field lines round a magnet in detail. </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to make an electromagnet.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how to change the strength of an electromagnet.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the magnetic field strength due to a current carrying wire varies with distance from the wire.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predict and test the effect of changes made to an electromagnet. </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25108222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some uses of electromagnets.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00157345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an electric bell, circuit breaker, or loudspeaker works.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655153720"/>
                  </a:ext>
                </a:extLst>
              </a:tr>
              <a:tr h="252000">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97665372"/>
                  </a:ext>
                </a:extLst>
              </a:tr>
            </a:tbl>
          </a:graphicData>
        </a:graphic>
      </p:graphicFrame>
      <p:pic>
        <p:nvPicPr>
          <p:cNvPr id="14" name="Graphic 13" descr="Sad face with no fill">
            <a:extLst>
              <a:ext uri="{FF2B5EF4-FFF2-40B4-BE49-F238E27FC236}">
                <a16:creationId xmlns:a16="http://schemas.microsoft.com/office/drawing/2014/main" id="{698E9267-30DA-2B55-1709-9BFBE867D47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58403" y="2954073"/>
            <a:ext cx="276224" cy="276224"/>
          </a:xfrm>
          <a:prstGeom prst="rect">
            <a:avLst/>
          </a:prstGeom>
        </p:spPr>
      </p:pic>
      <p:pic>
        <p:nvPicPr>
          <p:cNvPr id="15" name="Graphic 14" descr="Neutral face with no fill">
            <a:extLst>
              <a:ext uri="{FF2B5EF4-FFF2-40B4-BE49-F238E27FC236}">
                <a16:creationId xmlns:a16="http://schemas.microsoft.com/office/drawing/2014/main" id="{852C9F48-6D49-BAA3-4F0D-6FEAB96CB62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97411" y="2950412"/>
            <a:ext cx="276224" cy="276224"/>
          </a:xfrm>
          <a:prstGeom prst="rect">
            <a:avLst/>
          </a:prstGeom>
        </p:spPr>
      </p:pic>
      <p:pic>
        <p:nvPicPr>
          <p:cNvPr id="16" name="Graphic 15" descr="Smiling face with no fill">
            <a:extLst>
              <a:ext uri="{FF2B5EF4-FFF2-40B4-BE49-F238E27FC236}">
                <a16:creationId xmlns:a16="http://schemas.microsoft.com/office/drawing/2014/main" id="{B7D69E82-DBDB-1AC1-A02E-072EC95B21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10246" y="2950412"/>
            <a:ext cx="276224" cy="276224"/>
          </a:xfrm>
          <a:prstGeom prst="rect">
            <a:avLst/>
          </a:prstGeom>
        </p:spPr>
      </p:pic>
    </p:spTree>
    <p:extLst>
      <p:ext uri="{BB962C8B-B14F-4D97-AF65-F5344CB8AC3E}">
        <p14:creationId xmlns:p14="http://schemas.microsoft.com/office/powerpoint/2010/main" val="3424783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nvGraphicFramePr>
        <p:xfrm>
          <a:off x="278682" y="6925940"/>
          <a:ext cx="6262400" cy="1036320"/>
        </p:xfrm>
        <a:graphic>
          <a:graphicData uri="http://schemas.openxmlformats.org/drawingml/2006/table">
            <a:tbl>
              <a:tblPr firstRow="1" bandRow="1">
                <a:tableStyleId>{5940675A-B579-460E-94D1-54222C63F5DA}</a:tableStyleId>
              </a:tblPr>
              <a:tblGrid>
                <a:gridCol w="1565600">
                  <a:extLst>
                    <a:ext uri="{9D8B030D-6E8A-4147-A177-3AD203B41FA5}">
                      <a16:colId xmlns:a16="http://schemas.microsoft.com/office/drawing/2014/main" val="2598805681"/>
                    </a:ext>
                  </a:extLst>
                </a:gridCol>
                <a:gridCol w="1565600">
                  <a:extLst>
                    <a:ext uri="{9D8B030D-6E8A-4147-A177-3AD203B41FA5}">
                      <a16:colId xmlns:a16="http://schemas.microsoft.com/office/drawing/2014/main" val="3792374989"/>
                    </a:ext>
                  </a:extLst>
                </a:gridCol>
                <a:gridCol w="1565600">
                  <a:extLst>
                    <a:ext uri="{9D8B030D-6E8A-4147-A177-3AD203B41FA5}">
                      <a16:colId xmlns:a16="http://schemas.microsoft.com/office/drawing/2014/main" val="2875047667"/>
                    </a:ext>
                  </a:extLst>
                </a:gridCol>
                <a:gridCol w="1565600">
                  <a:extLst>
                    <a:ext uri="{9D8B030D-6E8A-4147-A177-3AD203B41FA5}">
                      <a16:colId xmlns:a16="http://schemas.microsoft.com/office/drawing/2014/main" val="213033984"/>
                    </a:ext>
                  </a:extLst>
                </a:gridCol>
              </a:tblGrid>
              <a:tr h="202733">
                <a:tc gridSpan="4">
                  <a:txBody>
                    <a:bodyPr/>
                    <a:lstStyle/>
                    <a:p>
                      <a:r>
                        <a:rPr lang="en-GB" sz="1100" b="1" dirty="0">
                          <a:latin typeface="+mn-lt"/>
                        </a:rPr>
                        <a:t>Selection of Topic Specific Key Words</a:t>
                      </a:r>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en-GB" sz="1100" b="0" i="0" kern="1200" dirty="0">
                          <a:solidFill>
                            <a:schemeClr val="tx1"/>
                          </a:solidFill>
                          <a:effectLst/>
                          <a:latin typeface="+mn-lt"/>
                          <a:ea typeface="+mn-ea"/>
                          <a:cs typeface="+mn-cs"/>
                        </a:rPr>
                        <a:t>chemical reaction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physical change</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reactants</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products</a:t>
                      </a:r>
                      <a:endParaRPr lang="en-GB" sz="1100" dirty="0">
                        <a:latin typeface="+mn-lt"/>
                      </a:endParaRPr>
                    </a:p>
                  </a:txBody>
                  <a:tcPr/>
                </a:tc>
                <a:extLst>
                  <a:ext uri="{0D108BD9-81ED-4DB2-BD59-A6C34878D82A}">
                    <a16:rowId xmlns:a16="http://schemas.microsoft.com/office/drawing/2014/main" val="196211852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conserved</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Atom</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exothermic</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endothermic</a:t>
                      </a:r>
                      <a:endParaRPr lang="en-GB" sz="1100" dirty="0">
                        <a:latin typeface="+mn-lt"/>
                      </a:endParaRPr>
                    </a:p>
                  </a:txBody>
                  <a:tcPr/>
                </a:tc>
                <a:extLst>
                  <a:ext uri="{0D108BD9-81ED-4DB2-BD59-A6C34878D82A}">
                    <a16:rowId xmlns:a16="http://schemas.microsoft.com/office/drawing/2014/main" val="169307401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thermal decomposition</a:t>
                      </a:r>
                      <a:endParaRPr lang="en-GB" sz="1100" dirty="0">
                        <a:latin typeface="+mn-lt"/>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latin typeface="+mn-lt"/>
                        </a:rPr>
                        <a:t>conservation of mass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latin typeface="+mn-lt"/>
                        </a:rPr>
                        <a:t>Energy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latin typeface="+mn-lt"/>
                        </a:rPr>
                        <a:t>combustion</a:t>
                      </a:r>
                    </a:p>
                  </a:txBody>
                  <a:tcPr/>
                </a:tc>
                <a:extLst>
                  <a:ext uri="{0D108BD9-81ED-4DB2-BD59-A6C34878D82A}">
                    <a16:rowId xmlns:a16="http://schemas.microsoft.com/office/drawing/2014/main" val="4289973332"/>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469307" y="428260"/>
            <a:ext cx="4372465" cy="78483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Year 9 Science: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Reactions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GB" sz="1500" b="1" dirty="0">
                <a:solidFill>
                  <a:prstClr val="black"/>
                </a:solidFill>
                <a:latin typeface="Calibri" panose="020F0502020204030204"/>
              </a:rPr>
              <a:t>Revision</a:t>
            </a: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72134" y="1154808"/>
            <a:ext cx="6113721" cy="64633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What Big Ideas will I be learning?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You will learn what happens to atoms in chemical reactions. You will also find out how chemical reactions transfer energy and why chemical reactions are important.</a:t>
            </a:r>
          </a:p>
        </p:txBody>
      </p:sp>
      <p:graphicFrame>
        <p:nvGraphicFramePr>
          <p:cNvPr id="6" name="Table 5">
            <a:extLst>
              <a:ext uri="{FF2B5EF4-FFF2-40B4-BE49-F238E27FC236}">
                <a16:creationId xmlns:a16="http://schemas.microsoft.com/office/drawing/2014/main" id="{20F30C33-50B1-6F76-3859-481FC833B21B}"/>
              </a:ext>
            </a:extLst>
          </p:cNvPr>
          <p:cNvGraphicFramePr>
            <a:graphicFrameLocks noGrp="1"/>
          </p:cNvGraphicFramePr>
          <p:nvPr/>
        </p:nvGraphicFramePr>
        <p:xfrm>
          <a:off x="278682" y="1788444"/>
          <a:ext cx="6262398" cy="487680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state that in a chemical reaction particles are rearranged, but the total number of atoms is conserved.</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write word equations from information about chemical reactions.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draw particle diagrams and make models to show what happens in a chemical reaction.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that combustion is a reaction with oxygen in which energy is transferred to the surroundings as heat and light.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that thermal decomposition is a reaction in which a single reactant is broken down into simpler products by heating.</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use known masses of reactants or products to calculate unknown masses of the remaining reactant or product.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balance a symbol equation.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that an exothermic reaction is one in which energy is given out, usually as heat or light.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that an endothermic reaction is one in which energy is taken in, usually as heat.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25108222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calculate the temperature change and make a conclusion in a range of exothermic and endothermic changes.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00157345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use a diagram of relative energy levels of particles to explain energy changes observed during changes of state and chemical reactions.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740597603"/>
                  </a:ext>
                </a:extLst>
              </a:tr>
            </a:tbl>
          </a:graphicData>
        </a:graphic>
      </p:graphicFrame>
      <p:pic>
        <p:nvPicPr>
          <p:cNvPr id="7" name="Graphic 6" descr="Sad face with no fill">
            <a:extLst>
              <a:ext uri="{FF2B5EF4-FFF2-40B4-BE49-F238E27FC236}">
                <a16:creationId xmlns:a16="http://schemas.microsoft.com/office/drawing/2014/main" id="{A7E185D2-791C-E091-44C7-CF348D1A3E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39284" y="2041062"/>
            <a:ext cx="276224" cy="276224"/>
          </a:xfrm>
          <a:prstGeom prst="rect">
            <a:avLst/>
          </a:prstGeom>
        </p:spPr>
      </p:pic>
      <p:pic>
        <p:nvPicPr>
          <p:cNvPr id="8" name="Graphic 7" descr="Neutral face with no fill">
            <a:extLst>
              <a:ext uri="{FF2B5EF4-FFF2-40B4-BE49-F238E27FC236}">
                <a16:creationId xmlns:a16="http://schemas.microsoft.com/office/drawing/2014/main" id="{0479B2B3-704A-BC14-4400-03DE36AC81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78292" y="2037401"/>
            <a:ext cx="276224" cy="276224"/>
          </a:xfrm>
          <a:prstGeom prst="rect">
            <a:avLst/>
          </a:prstGeom>
        </p:spPr>
      </p:pic>
      <p:pic>
        <p:nvPicPr>
          <p:cNvPr id="9" name="Graphic 8" descr="Smiling face with no fill">
            <a:extLst>
              <a:ext uri="{FF2B5EF4-FFF2-40B4-BE49-F238E27FC236}">
                <a16:creationId xmlns:a16="http://schemas.microsoft.com/office/drawing/2014/main" id="{C1ED688E-2A4B-F495-7496-79AF289C4E3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1127" y="2037401"/>
            <a:ext cx="276224" cy="276224"/>
          </a:xfrm>
          <a:prstGeom prst="rect">
            <a:avLst/>
          </a:prstGeom>
        </p:spPr>
      </p:pic>
    </p:spTree>
    <p:extLst>
      <p:ext uri="{BB962C8B-B14F-4D97-AF65-F5344CB8AC3E}">
        <p14:creationId xmlns:p14="http://schemas.microsoft.com/office/powerpoint/2010/main" val="1888994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nvGraphicFramePr>
        <p:xfrm>
          <a:off x="278006" y="6508313"/>
          <a:ext cx="6262396" cy="1097280"/>
        </p:xfrm>
        <a:graphic>
          <a:graphicData uri="http://schemas.openxmlformats.org/drawingml/2006/table">
            <a:tbl>
              <a:tblPr firstRow="1" bandRow="1">
                <a:tableStyleId>{5940675A-B579-460E-94D1-54222C63F5DA}</a:tableStyleId>
              </a:tblPr>
              <a:tblGrid>
                <a:gridCol w="1565599">
                  <a:extLst>
                    <a:ext uri="{9D8B030D-6E8A-4147-A177-3AD203B41FA5}">
                      <a16:colId xmlns:a16="http://schemas.microsoft.com/office/drawing/2014/main" val="2598805681"/>
                    </a:ext>
                  </a:extLst>
                </a:gridCol>
                <a:gridCol w="1565599">
                  <a:extLst>
                    <a:ext uri="{9D8B030D-6E8A-4147-A177-3AD203B41FA5}">
                      <a16:colId xmlns:a16="http://schemas.microsoft.com/office/drawing/2014/main" val="3792374989"/>
                    </a:ext>
                  </a:extLst>
                </a:gridCol>
                <a:gridCol w="1565599">
                  <a:extLst>
                    <a:ext uri="{9D8B030D-6E8A-4147-A177-3AD203B41FA5}">
                      <a16:colId xmlns:a16="http://schemas.microsoft.com/office/drawing/2014/main" val="2875047667"/>
                    </a:ext>
                  </a:extLst>
                </a:gridCol>
                <a:gridCol w="1565599">
                  <a:extLst>
                    <a:ext uri="{9D8B030D-6E8A-4147-A177-3AD203B41FA5}">
                      <a16:colId xmlns:a16="http://schemas.microsoft.com/office/drawing/2014/main" val="213033984"/>
                    </a:ext>
                  </a:extLst>
                </a:gridCol>
              </a:tblGrid>
              <a:tr h="202733">
                <a:tc gridSpan="4">
                  <a:txBody>
                    <a:bodyPr/>
                    <a:lstStyle/>
                    <a:p>
                      <a:r>
                        <a:rPr lang="en-GB" sz="1200" b="1" dirty="0">
                          <a:latin typeface="Arial Narrow" panose="020B0606020202030204" pitchFamily="34" charset="0"/>
                        </a:rPr>
                        <a:t>Selection of Topic Specific Key Words</a:t>
                      </a:r>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en-GB" sz="1200" b="0" i="0" kern="1200" dirty="0">
                          <a:solidFill>
                            <a:schemeClr val="tx1"/>
                          </a:solidFill>
                          <a:effectLst/>
                          <a:latin typeface="+mn-lt"/>
                          <a:ea typeface="+mn-ea"/>
                          <a:cs typeface="+mn-cs"/>
                        </a:rPr>
                        <a:t>global warming</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fossil fuel</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carbon sink</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greenhouse gas</a:t>
                      </a:r>
                      <a:endParaRPr lang="en-GB" sz="1200" dirty="0"/>
                    </a:p>
                  </a:txBody>
                  <a:tcPr/>
                </a:tc>
                <a:extLst>
                  <a:ext uri="{0D108BD9-81ED-4DB2-BD59-A6C34878D82A}">
                    <a16:rowId xmlns:a16="http://schemas.microsoft.com/office/drawing/2014/main" val="196211852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natural resource</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mineral</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Ore</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extraction</a:t>
                      </a:r>
                      <a:endParaRPr lang="en-GB" sz="1200" dirty="0"/>
                    </a:p>
                  </a:txBody>
                  <a:tcPr/>
                </a:tc>
                <a:extLst>
                  <a:ext uri="{0D108BD9-81ED-4DB2-BD59-A6C34878D82A}">
                    <a16:rowId xmlns:a16="http://schemas.microsoft.com/office/drawing/2014/main" val="169307401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recycling</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electrolysis</a:t>
                      </a:r>
                      <a:endParaRPr lang="en-GB"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a:t>Atmosphere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a:t>carbon cycle</a:t>
                      </a:r>
                    </a:p>
                  </a:txBody>
                  <a:tcPr/>
                </a:tc>
                <a:extLst>
                  <a:ext uri="{0D108BD9-81ED-4DB2-BD59-A6C34878D82A}">
                    <a16:rowId xmlns:a16="http://schemas.microsoft.com/office/drawing/2014/main" val="4289973332"/>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242760" y="355132"/>
            <a:ext cx="4372465" cy="784830"/>
          </a:xfrm>
          <a:prstGeom prst="rect">
            <a:avLst/>
          </a:prstGeom>
        </p:spPr>
        <p:txBody>
          <a:bodyPr wrap="square" lIns="91440" tIns="45720" rIns="91440" bIns="45720" anchor="t">
            <a:spAutoFit/>
          </a:bodyPr>
          <a:lstStyle/>
          <a:p>
            <a:pPr algn="ctr"/>
            <a:r>
              <a:rPr lang="en-GB" sz="1500" b="1" dirty="0"/>
              <a:t>Year 9 Science:</a:t>
            </a:r>
          </a:p>
          <a:p>
            <a:pPr algn="ctr"/>
            <a:r>
              <a:rPr lang="en-GB" sz="1500" b="1" dirty="0"/>
              <a:t>Earth 2</a:t>
            </a:r>
          </a:p>
          <a:p>
            <a:pPr algn="ctr"/>
            <a:r>
              <a:rPr lang="en-GB" sz="1500" b="1" dirty="0"/>
              <a:t> Revision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72134" y="1154808"/>
            <a:ext cx="6113721" cy="615553"/>
          </a:xfrm>
          <a:prstGeom prst="rect">
            <a:avLst/>
          </a:prstGeom>
        </p:spPr>
        <p:txBody>
          <a:bodyPr wrap="square">
            <a:spAutoFit/>
          </a:bodyPr>
          <a:lstStyle/>
          <a:p>
            <a:r>
              <a:rPr lang="en-GB" sz="1200" b="1" dirty="0"/>
              <a:t>What Big Ideas will I be learning? </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You will learn how to extract metals from the Earth and what we can do to prevent vital resources from running out.  You will also find out about the atmosphere and global warming.</a:t>
            </a:r>
          </a:p>
        </p:txBody>
      </p:sp>
      <p:graphicFrame>
        <p:nvGraphicFramePr>
          <p:cNvPr id="6" name="Table 5">
            <a:extLst>
              <a:ext uri="{FF2B5EF4-FFF2-40B4-BE49-F238E27FC236}">
                <a16:creationId xmlns:a16="http://schemas.microsoft.com/office/drawing/2014/main" id="{9440ABCC-249D-9BB3-A413-04CBDA0B7B24}"/>
              </a:ext>
            </a:extLst>
          </p:cNvPr>
          <p:cNvGraphicFramePr>
            <a:graphicFrameLocks noGrp="1"/>
          </p:cNvGraphicFramePr>
          <p:nvPr/>
        </p:nvGraphicFramePr>
        <p:xfrm>
          <a:off x="278682" y="2111172"/>
          <a:ext cx="6262398" cy="411480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state that global warming is the gradual increase in surface temperature of the Earth.</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that the greenhouse effect is when energy from the Sun is transferred to the thermal energy store of gases in the Earth’s atmosphere.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the names and percentages of the gases that make up the Earth’s atmosphere and name two greenhouse gases.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why the concentration of carbon dioxide in the atmosphere did not change for many years.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use the carbon cycle to show how carbon is recycled.</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human activities affect the carbon cycle.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give examples of impacts of climate change.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Earth’s resources are turned into useful materials or recycled.</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name two processes used to extract metals from their compounds.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25108222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why recycling of some materials is particularly important.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001573451"/>
                  </a:ext>
                </a:extLst>
              </a:tr>
            </a:tbl>
          </a:graphicData>
        </a:graphic>
      </p:graphicFrame>
      <p:pic>
        <p:nvPicPr>
          <p:cNvPr id="7" name="Graphic 6" descr="Sad face with no fill">
            <a:extLst>
              <a:ext uri="{FF2B5EF4-FFF2-40B4-BE49-F238E27FC236}">
                <a16:creationId xmlns:a16="http://schemas.microsoft.com/office/drawing/2014/main" id="{A26FA252-FBB5-A0E3-5903-AA22234B11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39284" y="2363790"/>
            <a:ext cx="276224" cy="276224"/>
          </a:xfrm>
          <a:prstGeom prst="rect">
            <a:avLst/>
          </a:prstGeom>
        </p:spPr>
      </p:pic>
      <p:pic>
        <p:nvPicPr>
          <p:cNvPr id="8" name="Graphic 7" descr="Neutral face with no fill">
            <a:extLst>
              <a:ext uri="{FF2B5EF4-FFF2-40B4-BE49-F238E27FC236}">
                <a16:creationId xmlns:a16="http://schemas.microsoft.com/office/drawing/2014/main" id="{C682509E-9FE3-6B53-54C1-0C58A4D2933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78292" y="2360129"/>
            <a:ext cx="276224" cy="276224"/>
          </a:xfrm>
          <a:prstGeom prst="rect">
            <a:avLst/>
          </a:prstGeom>
        </p:spPr>
      </p:pic>
      <p:pic>
        <p:nvPicPr>
          <p:cNvPr id="9" name="Graphic 8" descr="Smiling face with no fill">
            <a:extLst>
              <a:ext uri="{FF2B5EF4-FFF2-40B4-BE49-F238E27FC236}">
                <a16:creationId xmlns:a16="http://schemas.microsoft.com/office/drawing/2014/main" id="{D9DC90A5-AC7B-2F97-B5DA-0204B03630B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1127" y="2360129"/>
            <a:ext cx="276224" cy="276224"/>
          </a:xfrm>
          <a:prstGeom prst="rect">
            <a:avLst/>
          </a:prstGeom>
        </p:spPr>
      </p:pic>
    </p:spTree>
    <p:extLst>
      <p:ext uri="{BB962C8B-B14F-4D97-AF65-F5344CB8AC3E}">
        <p14:creationId xmlns:p14="http://schemas.microsoft.com/office/powerpoint/2010/main" val="156556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nvGraphicFramePr>
        <p:xfrm>
          <a:off x="278682" y="6394767"/>
          <a:ext cx="6247536" cy="792480"/>
        </p:xfrm>
        <a:graphic>
          <a:graphicData uri="http://schemas.openxmlformats.org/drawingml/2006/table">
            <a:tbl>
              <a:tblPr firstRow="1" bandRow="1">
                <a:tableStyleId>{5940675A-B579-460E-94D1-54222C63F5DA}</a:tableStyleId>
              </a:tblPr>
              <a:tblGrid>
                <a:gridCol w="1561884">
                  <a:extLst>
                    <a:ext uri="{9D8B030D-6E8A-4147-A177-3AD203B41FA5}">
                      <a16:colId xmlns:a16="http://schemas.microsoft.com/office/drawing/2014/main" val="2598805681"/>
                    </a:ext>
                  </a:extLst>
                </a:gridCol>
                <a:gridCol w="1561884">
                  <a:extLst>
                    <a:ext uri="{9D8B030D-6E8A-4147-A177-3AD203B41FA5}">
                      <a16:colId xmlns:a16="http://schemas.microsoft.com/office/drawing/2014/main" val="3792374989"/>
                    </a:ext>
                  </a:extLst>
                </a:gridCol>
                <a:gridCol w="1561884">
                  <a:extLst>
                    <a:ext uri="{9D8B030D-6E8A-4147-A177-3AD203B41FA5}">
                      <a16:colId xmlns:a16="http://schemas.microsoft.com/office/drawing/2014/main" val="2875047667"/>
                    </a:ext>
                  </a:extLst>
                </a:gridCol>
                <a:gridCol w="1561884">
                  <a:extLst>
                    <a:ext uri="{9D8B030D-6E8A-4147-A177-3AD203B41FA5}">
                      <a16:colId xmlns:a16="http://schemas.microsoft.com/office/drawing/2014/main" val="213033984"/>
                    </a:ext>
                  </a:extLst>
                </a:gridCol>
              </a:tblGrid>
              <a:tr h="202733">
                <a:tc gridSpan="4">
                  <a:txBody>
                    <a:bodyPr/>
                    <a:lstStyle/>
                    <a:p>
                      <a:r>
                        <a:rPr lang="en-GB" sz="1200" b="1" dirty="0">
                          <a:latin typeface="Arial Narrow" panose="020B0606020202030204" pitchFamily="34" charset="0"/>
                        </a:rPr>
                        <a:t>Selection of Module Specific Key Words</a:t>
                      </a:r>
                    </a:p>
                  </a:txBody>
                  <a:tcPr/>
                </a:tc>
                <a:tc hMerge="1">
                  <a:txBody>
                    <a:bodyPr/>
                    <a:lstStyle/>
                    <a:p>
                      <a:endParaRPr lang="en-GB" sz="1200" b="1" dirty="0">
                        <a:latin typeface="Arial Narrow" panose="020B0606020202030204" pitchFamily="34" charset="0"/>
                      </a:endParaRPr>
                    </a:p>
                  </a:txBody>
                  <a:tcPr/>
                </a:tc>
                <a:tc hMerge="1">
                  <a:txBody>
                    <a:bodyPr/>
                    <a:lstStyle/>
                    <a:p>
                      <a:endParaRPr lang="en-GB" sz="1200" b="1" dirty="0">
                        <a:latin typeface="Arial Narrow" panose="020B0606020202030204" pitchFamily="34" charset="0"/>
                      </a:endParaRPr>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en-GB" sz="1100" b="0" i="0" kern="1200" dirty="0">
                          <a:solidFill>
                            <a:schemeClr val="tx1"/>
                          </a:solidFill>
                          <a:effectLst/>
                          <a:latin typeface="+mn-lt"/>
                          <a:ea typeface="+mn-ea"/>
                          <a:cs typeface="+mn-cs"/>
                        </a:rPr>
                        <a:t>photosynthesis</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chloroplast</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stomata</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t>chlorophyll</a:t>
                      </a:r>
                    </a:p>
                  </a:txBody>
                  <a:tcPr/>
                </a:tc>
                <a:extLst>
                  <a:ext uri="{0D108BD9-81ED-4DB2-BD59-A6C34878D82A}">
                    <a16:rowId xmlns:a16="http://schemas.microsoft.com/office/drawing/2014/main" val="1962118528"/>
                  </a:ext>
                </a:extLst>
              </a:tr>
              <a:tr h="0">
                <a:tc>
                  <a:txBody>
                    <a:bodyPr/>
                    <a:lstStyle/>
                    <a:p>
                      <a:r>
                        <a:rPr lang="en-GB" sz="1100" dirty="0"/>
                        <a:t>starch</a:t>
                      </a:r>
                    </a:p>
                  </a:txBody>
                  <a:tcPr/>
                </a:tc>
                <a:tc>
                  <a:txBody>
                    <a:bodyPr/>
                    <a:lstStyle/>
                    <a:p>
                      <a:r>
                        <a:rPr lang="en-GB" sz="1100" dirty="0"/>
                        <a:t>glucose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t>l</a:t>
                      </a:r>
                      <a:r>
                        <a:rPr lang="en-GB" sz="1100"/>
                        <a:t>ight </a:t>
                      </a:r>
                      <a:r>
                        <a:rPr lang="en-GB" sz="1100" dirty="0"/>
                        <a:t>intensity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t>nitrate</a:t>
                      </a:r>
                    </a:p>
                  </a:txBody>
                  <a:tcPr/>
                </a:tc>
                <a:extLst>
                  <a:ext uri="{0D108BD9-81ED-4DB2-BD59-A6C34878D82A}">
                    <a16:rowId xmlns:a16="http://schemas.microsoft.com/office/drawing/2014/main" val="1693074011"/>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469307" y="428260"/>
            <a:ext cx="4372465" cy="78483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Year 9 Science: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Ecosystems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GB" sz="1500" b="1" dirty="0">
                <a:solidFill>
                  <a:prstClr val="black"/>
                </a:solidFill>
                <a:latin typeface="Calibri" panose="020F0502020204030204"/>
              </a:rPr>
              <a:t>Revision</a:t>
            </a: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72129" y="1286952"/>
            <a:ext cx="6113721" cy="120032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What Big Ideas will I be learning?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Plants and algae do not eat, but use energy from light, together with carbon dioxide and water to make glucose (food) through photosynthesis.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They either use the glucose as an energy source, to build new tissue, or store it for later use.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Plants have specially-adapted organelles that allow them to obtain resources needed for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photosynthesis.</a:t>
            </a:r>
          </a:p>
        </p:txBody>
      </p:sp>
      <p:graphicFrame>
        <p:nvGraphicFramePr>
          <p:cNvPr id="6" name="Table 5">
            <a:extLst>
              <a:ext uri="{FF2B5EF4-FFF2-40B4-BE49-F238E27FC236}">
                <a16:creationId xmlns:a16="http://schemas.microsoft.com/office/drawing/2014/main" id="{8FD46AF8-6C31-CC55-75AF-ADD20BEB6221}"/>
              </a:ext>
            </a:extLst>
          </p:cNvPr>
          <p:cNvGraphicFramePr>
            <a:graphicFrameLocks noGrp="1"/>
          </p:cNvGraphicFramePr>
          <p:nvPr/>
        </p:nvGraphicFramePr>
        <p:xfrm>
          <a:off x="278682" y="2510997"/>
          <a:ext cx="6262398" cy="352044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state where photosynthesis occurs in a plant.</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process of photosynthesis.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the word equation for photosynthesis.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structure and function of the main components of a leaf.</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the distribution of the chloroplasts in a leaf. Make observations of stomata from the underside of the leaf, and record observations as a labelled diagram.</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06279252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carry out and record observations for an experiment to test for the presence of starch in a leaf. </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the relationship between temperature, light intensity, and availability of carbon dioxide with the rate of photosynthesis.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how a plant uses minerals for healthy growth.</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explain the role of nitrates in plant growth.</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bl>
          </a:graphicData>
        </a:graphic>
      </p:graphicFrame>
      <p:pic>
        <p:nvPicPr>
          <p:cNvPr id="7" name="Graphic 6" descr="Sad face with no fill">
            <a:extLst>
              <a:ext uri="{FF2B5EF4-FFF2-40B4-BE49-F238E27FC236}">
                <a16:creationId xmlns:a16="http://schemas.microsoft.com/office/drawing/2014/main" id="{EE517EC0-5A51-A0D7-DB15-F6CAF5283E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39284" y="2763615"/>
            <a:ext cx="276224" cy="276224"/>
          </a:xfrm>
          <a:prstGeom prst="rect">
            <a:avLst/>
          </a:prstGeom>
        </p:spPr>
      </p:pic>
      <p:pic>
        <p:nvPicPr>
          <p:cNvPr id="8" name="Graphic 7" descr="Neutral face with no fill">
            <a:extLst>
              <a:ext uri="{FF2B5EF4-FFF2-40B4-BE49-F238E27FC236}">
                <a16:creationId xmlns:a16="http://schemas.microsoft.com/office/drawing/2014/main" id="{CF89632C-4678-3F18-B3E4-BE0AD548230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78292" y="2759954"/>
            <a:ext cx="276224" cy="276224"/>
          </a:xfrm>
          <a:prstGeom prst="rect">
            <a:avLst/>
          </a:prstGeom>
        </p:spPr>
      </p:pic>
      <p:pic>
        <p:nvPicPr>
          <p:cNvPr id="9" name="Graphic 8" descr="Smiling face with no fill">
            <a:extLst>
              <a:ext uri="{FF2B5EF4-FFF2-40B4-BE49-F238E27FC236}">
                <a16:creationId xmlns:a16="http://schemas.microsoft.com/office/drawing/2014/main" id="{27F30949-4FAC-7F73-8966-F541F8563B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1127" y="2759954"/>
            <a:ext cx="276224" cy="276224"/>
          </a:xfrm>
          <a:prstGeom prst="rect">
            <a:avLst/>
          </a:prstGeom>
        </p:spPr>
      </p:pic>
    </p:spTree>
    <p:extLst>
      <p:ext uri="{BB962C8B-B14F-4D97-AF65-F5344CB8AC3E}">
        <p14:creationId xmlns:p14="http://schemas.microsoft.com/office/powerpoint/2010/main" val="179207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brochet\New logos without strapline for Word templates\AQA_New_logo_no-strapline_45mm_RGB.jpg">
            <a:extLst>
              <a:ext uri="{FF2B5EF4-FFF2-40B4-BE49-F238E27FC236}">
                <a16:creationId xmlns:a16="http://schemas.microsoft.com/office/drawing/2014/main" id="{7B8135BC-22F2-4706-9A78-4DC179C3FE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12493" y="392719"/>
            <a:ext cx="1266825" cy="562610"/>
          </a:xfrm>
          <a:prstGeom prst="rect">
            <a:avLst/>
          </a:prstGeom>
          <a:noFill/>
          <a:ln>
            <a:noFill/>
          </a:ln>
        </p:spPr>
      </p:pic>
      <p:pic>
        <p:nvPicPr>
          <p:cNvPr id="5" name="Picture 4">
            <a:extLst>
              <a:ext uri="{FF2B5EF4-FFF2-40B4-BE49-F238E27FC236}">
                <a16:creationId xmlns:a16="http://schemas.microsoft.com/office/drawing/2014/main" id="{0D501442-C918-4CA8-8FD9-DE866739B16A}"/>
              </a:ext>
            </a:extLst>
          </p:cNvPr>
          <p:cNvPicPr/>
          <p:nvPr/>
        </p:nvPicPr>
        <p:blipFill rotWithShape="1">
          <a:blip r:embed="rId3">
            <a:extLst>
              <a:ext uri="{28A0092B-C50C-407E-A947-70E740481C1C}">
                <a14:useLocalDpi xmlns:a14="http://schemas.microsoft.com/office/drawing/2010/main" val="0"/>
              </a:ext>
            </a:extLst>
          </a:blip>
          <a:srcRect l="7677" b="23598"/>
          <a:stretch/>
        </p:blipFill>
        <p:spPr>
          <a:xfrm>
            <a:off x="278682" y="394942"/>
            <a:ext cx="1190625" cy="558165"/>
          </a:xfrm>
          <a:prstGeom prst="rect">
            <a:avLst/>
          </a:prstGeom>
        </p:spPr>
      </p:pic>
      <p:graphicFrame>
        <p:nvGraphicFramePr>
          <p:cNvPr id="12" name="Table 11">
            <a:extLst>
              <a:ext uri="{FF2B5EF4-FFF2-40B4-BE49-F238E27FC236}">
                <a16:creationId xmlns:a16="http://schemas.microsoft.com/office/drawing/2014/main" id="{6954A368-8C98-46D2-B540-1708F5B084DE}"/>
              </a:ext>
            </a:extLst>
          </p:cNvPr>
          <p:cNvGraphicFramePr>
            <a:graphicFrameLocks noGrp="1"/>
          </p:cNvGraphicFramePr>
          <p:nvPr/>
        </p:nvGraphicFramePr>
        <p:xfrm>
          <a:off x="278682" y="6803482"/>
          <a:ext cx="6262400" cy="1051560"/>
        </p:xfrm>
        <a:graphic>
          <a:graphicData uri="http://schemas.openxmlformats.org/drawingml/2006/table">
            <a:tbl>
              <a:tblPr firstRow="1" bandRow="1">
                <a:tableStyleId>{5940675A-B579-460E-94D1-54222C63F5DA}</a:tableStyleId>
              </a:tblPr>
              <a:tblGrid>
                <a:gridCol w="1565600">
                  <a:extLst>
                    <a:ext uri="{9D8B030D-6E8A-4147-A177-3AD203B41FA5}">
                      <a16:colId xmlns:a16="http://schemas.microsoft.com/office/drawing/2014/main" val="2598805681"/>
                    </a:ext>
                  </a:extLst>
                </a:gridCol>
                <a:gridCol w="1565600">
                  <a:extLst>
                    <a:ext uri="{9D8B030D-6E8A-4147-A177-3AD203B41FA5}">
                      <a16:colId xmlns:a16="http://schemas.microsoft.com/office/drawing/2014/main" val="3792374989"/>
                    </a:ext>
                  </a:extLst>
                </a:gridCol>
                <a:gridCol w="1565600">
                  <a:extLst>
                    <a:ext uri="{9D8B030D-6E8A-4147-A177-3AD203B41FA5}">
                      <a16:colId xmlns:a16="http://schemas.microsoft.com/office/drawing/2014/main" val="2875047667"/>
                    </a:ext>
                  </a:extLst>
                </a:gridCol>
                <a:gridCol w="1565600">
                  <a:extLst>
                    <a:ext uri="{9D8B030D-6E8A-4147-A177-3AD203B41FA5}">
                      <a16:colId xmlns:a16="http://schemas.microsoft.com/office/drawing/2014/main" val="213033984"/>
                    </a:ext>
                  </a:extLst>
                </a:gridCol>
              </a:tblGrid>
              <a:tr h="202733">
                <a:tc gridSpan="4">
                  <a:txBody>
                    <a:bodyPr/>
                    <a:lstStyle/>
                    <a:p>
                      <a:r>
                        <a:rPr lang="en-GB" sz="1200" b="1" dirty="0">
                          <a:latin typeface="Arial Narrow" panose="020B0606020202030204" pitchFamily="34" charset="0"/>
                        </a:rPr>
                        <a:t>Selection of Topic Specific Key Words</a:t>
                      </a:r>
                    </a:p>
                  </a:txBody>
                  <a:tcPr/>
                </a:tc>
                <a:tc hMerge="1">
                  <a:txBody>
                    <a:bodyPr/>
                    <a:lstStyle/>
                    <a:p>
                      <a:endParaRPr lang="en-GB" sz="1200" b="1" dirty="0">
                        <a:latin typeface="Arial Narrow" panose="020B0606020202030204" pitchFamily="34" charset="0"/>
                      </a:endParaRPr>
                    </a:p>
                  </a:txBody>
                  <a:tcPr/>
                </a:tc>
                <a:tc hMerge="1">
                  <a:txBody>
                    <a:bodyPr/>
                    <a:lstStyle/>
                    <a:p>
                      <a:endParaRPr lang="en-GB" sz="1200" b="1" dirty="0">
                        <a:latin typeface="Arial Narrow" panose="020B0606020202030204" pitchFamily="34" charset="0"/>
                      </a:endParaRPr>
                    </a:p>
                  </a:txBody>
                  <a:tcPr/>
                </a:tc>
                <a:tc hMerge="1">
                  <a:txBody>
                    <a:bodyPr/>
                    <a:lstStyle/>
                    <a:p>
                      <a:endParaRPr lang="en-GB" sz="1200" b="1" dirty="0">
                        <a:latin typeface="Arial Narrow" panose="020B0606020202030204" pitchFamily="34" charset="0"/>
                      </a:endParaRPr>
                    </a:p>
                  </a:txBody>
                  <a:tcPr/>
                </a:tc>
                <a:extLst>
                  <a:ext uri="{0D108BD9-81ED-4DB2-BD59-A6C34878D82A}">
                    <a16:rowId xmlns:a16="http://schemas.microsoft.com/office/drawing/2014/main" val="2997191000"/>
                  </a:ext>
                </a:extLst>
              </a:tr>
              <a:tr h="0">
                <a:tc>
                  <a:txBody>
                    <a:bodyPr/>
                    <a:lstStyle/>
                    <a:p>
                      <a:r>
                        <a:rPr lang="en-GB" sz="1100" b="0" i="0" kern="1200" dirty="0">
                          <a:solidFill>
                            <a:schemeClr val="tx1"/>
                          </a:solidFill>
                          <a:effectLst/>
                          <a:latin typeface="+mn-lt"/>
                          <a:ea typeface="+mn-ea"/>
                          <a:cs typeface="+mn-cs"/>
                        </a:rPr>
                        <a:t>population</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natural selection</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extinct</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biodiversity</a:t>
                      </a:r>
                      <a:endParaRPr lang="en-GB" sz="1100" dirty="0"/>
                    </a:p>
                  </a:txBody>
                  <a:tcPr/>
                </a:tc>
                <a:extLst>
                  <a:ext uri="{0D108BD9-81ED-4DB2-BD59-A6C34878D82A}">
                    <a16:rowId xmlns:a16="http://schemas.microsoft.com/office/drawing/2014/main" val="196211852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competition</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evolution</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Inheritance</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Mutation</a:t>
                      </a:r>
                      <a:endParaRPr lang="en-GB" sz="1100" dirty="0"/>
                    </a:p>
                  </a:txBody>
                  <a:tcPr/>
                </a:tc>
                <a:extLst>
                  <a:ext uri="{0D108BD9-81ED-4DB2-BD59-A6C34878D82A}">
                    <a16:rowId xmlns:a16="http://schemas.microsoft.com/office/drawing/2014/main" val="169307401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DNA</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chromosome</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gene</a:t>
                      </a:r>
                      <a:endParaRPr lang="en-GB"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t>Genetic modification</a:t>
                      </a:r>
                    </a:p>
                  </a:txBody>
                  <a:tcPr/>
                </a:tc>
                <a:extLst>
                  <a:ext uri="{0D108BD9-81ED-4DB2-BD59-A6C34878D82A}">
                    <a16:rowId xmlns:a16="http://schemas.microsoft.com/office/drawing/2014/main" val="632926152"/>
                  </a:ext>
                </a:extLst>
              </a:tr>
            </a:tbl>
          </a:graphicData>
        </a:graphic>
      </p:graphicFrame>
      <p:sp>
        <p:nvSpPr>
          <p:cNvPr id="2" name="Rectangle 1">
            <a:extLst>
              <a:ext uri="{FF2B5EF4-FFF2-40B4-BE49-F238E27FC236}">
                <a16:creationId xmlns:a16="http://schemas.microsoft.com/office/drawing/2014/main" id="{8E4BF2DC-8642-48E8-A535-C2F054C58FB0}"/>
              </a:ext>
            </a:extLst>
          </p:cNvPr>
          <p:cNvSpPr/>
          <p:nvPr/>
        </p:nvSpPr>
        <p:spPr>
          <a:xfrm>
            <a:off x="1469307" y="428260"/>
            <a:ext cx="4372465" cy="78483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Year 9 Science: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Genes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GB" sz="1500" b="1" dirty="0">
                <a:solidFill>
                  <a:prstClr val="black"/>
                </a:solidFill>
                <a:latin typeface="Calibri" panose="020F0502020204030204"/>
              </a:rPr>
              <a:t>Revision</a:t>
            </a:r>
            <a:r>
              <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rPr>
              <a:t> Overview</a:t>
            </a:r>
          </a:p>
        </p:txBody>
      </p:sp>
      <p:sp>
        <p:nvSpPr>
          <p:cNvPr id="3" name="Rectangle 2">
            <a:extLst>
              <a:ext uri="{FF2B5EF4-FFF2-40B4-BE49-F238E27FC236}">
                <a16:creationId xmlns:a16="http://schemas.microsoft.com/office/drawing/2014/main" id="{3724BFE7-62A6-4AF7-ACFB-AB77FEFCA22F}"/>
              </a:ext>
            </a:extLst>
          </p:cNvPr>
          <p:cNvSpPr/>
          <p:nvPr/>
        </p:nvSpPr>
        <p:spPr>
          <a:xfrm>
            <a:off x="372129" y="1286952"/>
            <a:ext cx="6113721" cy="83099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What Big Ideas will I be learning?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You will learn how organisms that exist today evolved and how scientists are trying to prevent extinction of species.  You will also discover how you inherit characteristics through genetic material.</a:t>
            </a:r>
          </a:p>
        </p:txBody>
      </p:sp>
      <p:graphicFrame>
        <p:nvGraphicFramePr>
          <p:cNvPr id="8" name="Table 7">
            <a:extLst>
              <a:ext uri="{FF2B5EF4-FFF2-40B4-BE49-F238E27FC236}">
                <a16:creationId xmlns:a16="http://schemas.microsoft.com/office/drawing/2014/main" id="{4BFFD4C1-E650-9718-8F28-CD0FAAECDE09}"/>
              </a:ext>
            </a:extLst>
          </p:cNvPr>
          <p:cNvGraphicFramePr>
            <a:graphicFrameLocks noGrp="1"/>
          </p:cNvGraphicFramePr>
          <p:nvPr/>
        </p:nvGraphicFramePr>
        <p:xfrm>
          <a:off x="278682" y="2161375"/>
          <a:ext cx="6262398" cy="4480560"/>
        </p:xfrm>
        <a:graphic>
          <a:graphicData uri="http://schemas.openxmlformats.org/drawingml/2006/table">
            <a:tbl>
              <a:tblPr firstRow="1" bandRow="1">
                <a:tableStyleId>{5940675A-B579-460E-94D1-54222C63F5DA}</a:tableStyleId>
              </a:tblPr>
              <a:tblGrid>
                <a:gridCol w="4372560">
                  <a:extLst>
                    <a:ext uri="{9D8B030D-6E8A-4147-A177-3AD203B41FA5}">
                      <a16:colId xmlns:a16="http://schemas.microsoft.com/office/drawing/2014/main" val="514329996"/>
                    </a:ext>
                  </a:extLst>
                </a:gridCol>
                <a:gridCol w="629946">
                  <a:extLst>
                    <a:ext uri="{9D8B030D-6E8A-4147-A177-3AD203B41FA5}">
                      <a16:colId xmlns:a16="http://schemas.microsoft.com/office/drawing/2014/main" val="3974011941"/>
                    </a:ext>
                  </a:extLst>
                </a:gridCol>
                <a:gridCol w="629946">
                  <a:extLst>
                    <a:ext uri="{9D8B030D-6E8A-4147-A177-3AD203B41FA5}">
                      <a16:colId xmlns:a16="http://schemas.microsoft.com/office/drawing/2014/main" val="2830292616"/>
                    </a:ext>
                  </a:extLst>
                </a:gridCol>
                <a:gridCol w="629946">
                  <a:extLst>
                    <a:ext uri="{9D8B030D-6E8A-4147-A177-3AD203B41FA5}">
                      <a16:colId xmlns:a16="http://schemas.microsoft.com/office/drawing/2014/main" val="161298836"/>
                    </a:ext>
                  </a:extLst>
                </a:gridCol>
              </a:tblGrid>
              <a:tr h="0">
                <a:tc rowSpan="2">
                  <a:txBody>
                    <a:bodyPr/>
                    <a:lstStyle/>
                    <a:p>
                      <a:r>
                        <a:rPr lang="en-GB" sz="1100" b="1" i="0" dirty="0">
                          <a:latin typeface="+mn-lt"/>
                        </a:rPr>
                        <a:t>During this topic I have shown that I can……</a:t>
                      </a:r>
                    </a:p>
                  </a:txBody>
                  <a:tcPr/>
                </a:tc>
                <a:tc gridSpan="3">
                  <a:txBody>
                    <a:bodyPr/>
                    <a:lstStyle/>
                    <a:p>
                      <a:pPr algn="ctr"/>
                      <a:r>
                        <a:rPr lang="en-GB" sz="1100" b="1" i="0" dirty="0">
                          <a:latin typeface="+mn-lt"/>
                        </a:rPr>
                        <a:t>Confidence (tick)</a:t>
                      </a:r>
                    </a:p>
                  </a:txBody>
                  <a:tcPr/>
                </a:tc>
                <a:tc hMerge="1">
                  <a:txBody>
                    <a:bodyPr/>
                    <a:lstStyle/>
                    <a:p>
                      <a:pPr algn="ctr"/>
                      <a:endParaRPr lang="en-GB" sz="1200" b="1" i="0" dirty="0">
                        <a:latin typeface="Arial Narrow" panose="020B0606020202030204" pitchFamily="34" charset="0"/>
                      </a:endParaRPr>
                    </a:p>
                  </a:txBody>
                  <a:tcPr/>
                </a:tc>
                <a:tc hMerge="1">
                  <a:txBody>
                    <a:bodyPr/>
                    <a:lstStyle/>
                    <a:p>
                      <a:pPr algn="ctr"/>
                      <a:endParaRPr lang="en-GB" sz="1200" b="1" i="0" dirty="0">
                        <a:latin typeface="Arial Narrow" panose="020B0606020202030204" pitchFamily="34" charset="0"/>
                      </a:endParaRPr>
                    </a:p>
                  </a:txBody>
                  <a:tcPr/>
                </a:tc>
                <a:extLst>
                  <a:ext uri="{0D108BD9-81ED-4DB2-BD59-A6C34878D82A}">
                    <a16:rowId xmlns:a16="http://schemas.microsoft.com/office/drawing/2014/main" val="2707510845"/>
                  </a:ext>
                </a:extLst>
              </a:tr>
              <a:tr h="252000">
                <a:tc vMerge="1">
                  <a:txBody>
                    <a:bodyPr/>
                    <a:lstStyle/>
                    <a:p>
                      <a:pPr>
                        <a:spcBef>
                          <a:spcPts val="0"/>
                        </a:spcBef>
                        <a:spcAft>
                          <a:spcPts val="0"/>
                        </a:spcAft>
                      </a:pPr>
                      <a:endParaRPr lang="en-GB" sz="1100" dirty="0"/>
                    </a:p>
                  </a:txBody>
                  <a:tcPr/>
                </a:tc>
                <a:tc>
                  <a:txBody>
                    <a:bodyPr/>
                    <a:lstStyle/>
                    <a:p>
                      <a:pPr>
                        <a:spcBef>
                          <a:spcPts val="0"/>
                        </a:spcBef>
                        <a:spcAft>
                          <a:spcPts val="0"/>
                        </a:spcAft>
                      </a:pPr>
                      <a:r>
                        <a:rPr lang="en-GB" sz="1100" dirty="0">
                          <a:latin typeface="+mn-lt"/>
                        </a:rPr>
                        <a:t> </a:t>
                      </a: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0353099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the process of natural selection.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26072331"/>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organisms evolve over time.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30914908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evidence that Darwin used to develop his theory of natural selection.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574866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some factors that may lead to extinction. </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251903000"/>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what is meant by biodiversity.</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06279252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what is meant by an endangered species.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18329526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some techniques used to prevent extinction.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219270777"/>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describe the relationship between DNA, genes, and chromosomes.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720318278"/>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how chromosomes from both parents combine to form offspring</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637445755"/>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the structure of DNA.</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2434155143"/>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what is meant by an allele.</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4083948812"/>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use a Punnett square to show what happens during a genetic cross.</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1009108449"/>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state what is meant by genetic modification.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50330382"/>
                  </a:ext>
                </a:extLst>
              </a:tr>
              <a:tr h="252000">
                <a:tc>
                  <a:txBody>
                    <a:bodyPr/>
                    <a:lstStyle/>
                    <a:p>
                      <a:pPr>
                        <a:spcBef>
                          <a:spcPts val="0"/>
                        </a:spcBef>
                        <a:spcAft>
                          <a:spcPts val="0"/>
                        </a:spcAft>
                      </a:pPr>
                      <a:r>
                        <a:rPr lang="en-GB" sz="1100" kern="1200" dirty="0">
                          <a:solidFill>
                            <a:schemeClr val="tx1"/>
                          </a:solidFill>
                          <a:effectLst/>
                          <a:latin typeface="+mn-lt"/>
                          <a:ea typeface="+mn-ea"/>
                          <a:cs typeface="+mn-cs"/>
                        </a:rPr>
                        <a:t>describe some advantages of producing products through genetic modification.</a:t>
                      </a: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tc>
                  <a:txBody>
                    <a:bodyPr/>
                    <a:lstStyle/>
                    <a:p>
                      <a:pPr>
                        <a:spcBef>
                          <a:spcPts val="0"/>
                        </a:spcBef>
                        <a:spcAft>
                          <a:spcPts val="0"/>
                        </a:spcAft>
                      </a:pPr>
                      <a:endParaRPr lang="en-GB" sz="1100" dirty="0">
                        <a:latin typeface="+mn-lt"/>
                      </a:endParaRPr>
                    </a:p>
                  </a:txBody>
                  <a:tcPr/>
                </a:tc>
                <a:extLst>
                  <a:ext uri="{0D108BD9-81ED-4DB2-BD59-A6C34878D82A}">
                    <a16:rowId xmlns:a16="http://schemas.microsoft.com/office/drawing/2014/main" val="3585711371"/>
                  </a:ext>
                </a:extLst>
              </a:tr>
            </a:tbl>
          </a:graphicData>
        </a:graphic>
      </p:graphicFrame>
      <p:pic>
        <p:nvPicPr>
          <p:cNvPr id="9" name="Graphic 8" descr="Sad face with no fill">
            <a:extLst>
              <a:ext uri="{FF2B5EF4-FFF2-40B4-BE49-F238E27FC236}">
                <a16:creationId xmlns:a16="http://schemas.microsoft.com/office/drawing/2014/main" id="{19DA7494-0D97-946B-AAF7-D299E4A08C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39284" y="2413993"/>
            <a:ext cx="276224" cy="276224"/>
          </a:xfrm>
          <a:prstGeom prst="rect">
            <a:avLst/>
          </a:prstGeom>
        </p:spPr>
      </p:pic>
      <p:pic>
        <p:nvPicPr>
          <p:cNvPr id="13" name="Graphic 12" descr="Neutral face with no fill">
            <a:extLst>
              <a:ext uri="{FF2B5EF4-FFF2-40B4-BE49-F238E27FC236}">
                <a16:creationId xmlns:a16="http://schemas.microsoft.com/office/drawing/2014/main" id="{CF48A1B2-8DE6-AAD6-A84E-CE499C933B1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78292" y="2410332"/>
            <a:ext cx="276224" cy="276224"/>
          </a:xfrm>
          <a:prstGeom prst="rect">
            <a:avLst/>
          </a:prstGeom>
        </p:spPr>
      </p:pic>
      <p:pic>
        <p:nvPicPr>
          <p:cNvPr id="14" name="Graphic 13" descr="Smiling face with no fill">
            <a:extLst>
              <a:ext uri="{FF2B5EF4-FFF2-40B4-BE49-F238E27FC236}">
                <a16:creationId xmlns:a16="http://schemas.microsoft.com/office/drawing/2014/main" id="{7823FCD0-D37C-4065-736B-53A9CB422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1127" y="2410332"/>
            <a:ext cx="276224" cy="276224"/>
          </a:xfrm>
          <a:prstGeom prst="rect">
            <a:avLst/>
          </a:prstGeom>
        </p:spPr>
      </p:pic>
    </p:spTree>
    <p:extLst>
      <p:ext uri="{BB962C8B-B14F-4D97-AF65-F5344CB8AC3E}">
        <p14:creationId xmlns:p14="http://schemas.microsoft.com/office/powerpoint/2010/main" val="30665747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5" ma:contentTypeDescription="Create a new document." ma:contentTypeScope="" ma:versionID="8a39b27218595a2f5b2a6531d9f3b79a">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6999ac8e1f808bcaf0a4e72e758f152f"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element ref="ns2:MediaServiceGenerationTime" minOccurs="0"/>
                <xsd:element ref="ns2:MediaServiceEventHashCode" minOccurs="0"/>
                <xsd:element ref="ns2:MediaServiceAutoTags" minOccurs="0"/>
                <xsd:element ref="ns2:MediaServiceOCR"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ff680cc-455a-4a14-ab0b-b7a7cac6390f">
      <UserInfo>
        <DisplayName>Donnamarie Benvin-Duffield</DisplayName>
        <AccountId>398</AccountId>
        <AccountType/>
      </UserInfo>
      <UserInfo>
        <DisplayName>Kirsty Stewart</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66F9AF-BFF5-4894-AF20-1F38F0C180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20401C-EA46-43A2-BEA6-729B97151F3D}">
  <ds:schemaRefs>
    <ds:schemaRef ds:uri="http://schemas.openxmlformats.org/package/2006/metadata/core-properties"/>
    <ds:schemaRef ds:uri="93153846-febd-4c75-913c-600d19cf23f7"/>
    <ds:schemaRef ds:uri="http://purl.org/dc/elements/1.1/"/>
    <ds:schemaRef ds:uri="http://schemas.microsoft.com/office/2006/documentManagement/types"/>
    <ds:schemaRef ds:uri="11c904e1-fd13-4500-b52c-06f903151007"/>
    <ds:schemaRef ds:uri="http://purl.org/dc/dcmitype/"/>
    <ds:schemaRef ds:uri="http://purl.org/dc/terms/"/>
    <ds:schemaRef ds:uri="http://schemas.microsoft.com/office/infopath/2007/PartnerControls"/>
    <ds:schemaRef ds:uri="http://schemas.microsoft.com/office/2006/metadata/properties"/>
    <ds:schemaRef ds:uri="http://www.w3.org/XML/1998/namespace"/>
    <ds:schemaRef ds:uri="fff680cc-455a-4a14-ab0b-b7a7cac6390f"/>
  </ds:schemaRefs>
</ds:datastoreItem>
</file>

<file path=customXml/itemProps3.xml><?xml version="1.0" encoding="utf-8"?>
<ds:datastoreItem xmlns:ds="http://schemas.openxmlformats.org/officeDocument/2006/customXml" ds:itemID="{E16A64CD-CC90-4F3A-9029-822F5CFEF0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302</TotalTime>
  <Words>1375</Words>
  <Application>Microsoft Macintosh PowerPoint</Application>
  <PresentationFormat>A4 Paper (210x297 mm)</PresentationFormat>
  <Paragraphs>190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Frank</dc:creator>
  <cp:lastModifiedBy> </cp:lastModifiedBy>
  <cp:revision>32</cp:revision>
  <cp:lastPrinted>2020-02-13T07:52:13Z</cp:lastPrinted>
  <dcterms:created xsi:type="dcterms:W3CDTF">2020-02-12T10:12:59Z</dcterms:created>
  <dcterms:modified xsi:type="dcterms:W3CDTF">2025-06-08T19:42:35Z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Order">
    <vt:r8>5646300</vt:r8>
  </property>
  <property fmtid="{D5CDD505-2E9C-101B-9397-08002B2CF9AE}" pid="4" name="ComplianceAssetId">
    <vt:lpwstr/>
  </property>
</Properties>
</file>