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3B"/>
    <a:srgbClr val="F2A4A4"/>
    <a:srgbClr val="F13F3B"/>
    <a:srgbClr val="F8FB7D"/>
    <a:srgbClr val="F5F951"/>
    <a:srgbClr val="EAE50D"/>
    <a:srgbClr val="FFFA55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11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eem Butt" userId="52b76390-d65b-49ea-b61c-f128f6a88351" providerId="ADAL" clId="{3E6FBA8B-22A9-423E-BF0B-CAEBFABD70CD}"/>
    <pc:docChg chg="modSld">
      <pc:chgData name="Naeem Butt" userId="52b76390-d65b-49ea-b61c-f128f6a88351" providerId="ADAL" clId="{3E6FBA8B-22A9-423E-BF0B-CAEBFABD70CD}" dt="2025-06-12T11:19:47.038" v="1" actId="207"/>
      <pc:docMkLst>
        <pc:docMk/>
      </pc:docMkLst>
      <pc:sldChg chg="modSp mod">
        <pc:chgData name="Naeem Butt" userId="52b76390-d65b-49ea-b61c-f128f6a88351" providerId="ADAL" clId="{3E6FBA8B-22A9-423E-BF0B-CAEBFABD70CD}" dt="2025-06-12T11:19:47.038" v="1" actId="207"/>
        <pc:sldMkLst>
          <pc:docMk/>
          <pc:sldMk cId="533795967" sldId="257"/>
        </pc:sldMkLst>
        <pc:spChg chg="mod">
          <ac:chgData name="Naeem Butt" userId="52b76390-d65b-49ea-b61c-f128f6a88351" providerId="ADAL" clId="{3E6FBA8B-22A9-423E-BF0B-CAEBFABD70CD}" dt="2025-06-12T11:19:47.038" v="1" actId="207"/>
          <ac:spMkLst>
            <pc:docMk/>
            <pc:sldMk cId="533795967" sldId="257"/>
            <ac:spMk id="102" creationId="{85D8B598-D0A3-400C-8AE9-D00DDFF2516A}"/>
          </ac:spMkLst>
        </pc:spChg>
        <pc:spChg chg="mod">
          <ac:chgData name="Naeem Butt" userId="52b76390-d65b-49ea-b61c-f128f6a88351" providerId="ADAL" clId="{3E6FBA8B-22A9-423E-BF0B-CAEBFABD70CD}" dt="2025-06-12T11:19:40.660" v="0" actId="207"/>
          <ac:spMkLst>
            <pc:docMk/>
            <pc:sldMk cId="533795967" sldId="257"/>
            <ac:spMk id="107" creationId="{F3592D76-7B50-40FB-BC65-8ED7093C81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98818" y="7713562"/>
            <a:ext cx="4256646" cy="3445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A1FCFE59-6EE4-4E1C-8FD4-F3CC40C67185}"/>
              </a:ext>
            </a:extLst>
          </p:cNvPr>
          <p:cNvSpPr/>
          <p:nvPr/>
        </p:nvSpPr>
        <p:spPr>
          <a:xfrm>
            <a:off x="3387309" y="7570732"/>
            <a:ext cx="767328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210134" y="6739985"/>
            <a:ext cx="662705" cy="1190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478020" y="535572"/>
            <a:ext cx="3291080" cy="865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</a:t>
            </a:r>
            <a:r>
              <a:rPr lang="en-GB" sz="1000" dirty="0">
                <a:solidFill>
                  <a:schemeClr val="bg1"/>
                </a:solidFill>
                <a:latin typeface="Calibri"/>
              </a:rPr>
              <a:t>complete the two, units - Unit 1 Customer Service (30%) and Unit 3 - Visual Merchandising (30%).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dirty="0">
              <a:solidFill>
                <a:schemeClr val="bg1"/>
              </a:solidFill>
              <a:latin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schemeClr val="bg1"/>
                </a:solidFill>
                <a:latin typeface="Calibri"/>
              </a:rPr>
              <a:t>All students will then prepare for their exam to complete the course (40%).  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36369" y="8744483"/>
            <a:ext cx="4658827" cy="3429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29972" y="6531982"/>
            <a:ext cx="4191296" cy="3560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11427" y="5392939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62524" y="3134815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58999" y="1883943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010860" y="2964169"/>
            <a:ext cx="4812841" cy="339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789264" y="8988684"/>
            <a:ext cx="58400" cy="162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407814" y="8695316"/>
            <a:ext cx="709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11</a:t>
            </a:r>
          </a:p>
          <a:p>
            <a:pPr algn="ctr"/>
            <a:endParaRPr lang="en-US" sz="16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YEAR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07051" y="5975921"/>
            <a:ext cx="674205" cy="5829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990302" y="7904667"/>
            <a:ext cx="161856" cy="1559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106524" y="4141510"/>
            <a:ext cx="773414" cy="3954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700" b="1" dirty="0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956398" y="8936662"/>
            <a:ext cx="208790" cy="2970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614145" y="8881323"/>
            <a:ext cx="146045" cy="1611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22634" y="5432221"/>
            <a:ext cx="139156" cy="5334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800" b="1" dirty="0"/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79538" y="2729882"/>
            <a:ext cx="104155" cy="2334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3421411" y="4610747"/>
            <a:ext cx="7509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37185" y="-42266"/>
            <a:ext cx="4020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Retail Business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919650" y="8607609"/>
            <a:ext cx="1025674" cy="60402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795" y="9390528"/>
            <a:ext cx="1183940" cy="441203"/>
          </a:xfrm>
          <a:prstGeom prst="rect">
            <a:avLst/>
          </a:prstGeom>
        </p:spPr>
      </p:pic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3670838" y="9254757"/>
            <a:ext cx="1189154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2238747" y="8741051"/>
            <a:ext cx="646625" cy="478972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89616" y="9159595"/>
            <a:ext cx="1012340" cy="6245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827839" y="8411456"/>
            <a:ext cx="640538" cy="59288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1295311" y="7577442"/>
            <a:ext cx="1116742" cy="625061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453079" y="7549958"/>
            <a:ext cx="402720" cy="15336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1833951" y="8202503"/>
            <a:ext cx="1964975" cy="4809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 flipV="1">
            <a:off x="3062285" y="7953079"/>
            <a:ext cx="206858" cy="2192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9D483E6-EFB9-476F-9CD4-E49A4FA4C6FF}"/>
              </a:ext>
            </a:extLst>
          </p:cNvPr>
          <p:cNvSpPr/>
          <p:nvPr/>
        </p:nvSpPr>
        <p:spPr>
          <a:xfrm rot="5400000">
            <a:off x="218504" y="4574012"/>
            <a:ext cx="635054" cy="100280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6001DE5A-A08F-478E-8C10-6C078E225933}"/>
              </a:ext>
            </a:extLst>
          </p:cNvPr>
          <p:cNvSpPr/>
          <p:nvPr/>
        </p:nvSpPr>
        <p:spPr>
          <a:xfrm>
            <a:off x="3492673" y="5348292"/>
            <a:ext cx="664550" cy="46166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434672" y="6512360"/>
            <a:ext cx="486392" cy="14324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1AA6E607-7E81-4EF0-87FB-2841BC97959A}"/>
              </a:ext>
            </a:extLst>
          </p:cNvPr>
          <p:cNvSpPr/>
          <p:nvPr/>
        </p:nvSpPr>
        <p:spPr>
          <a:xfrm rot="5400000">
            <a:off x="4539390" y="5351297"/>
            <a:ext cx="616749" cy="16424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546686" y="4045710"/>
            <a:ext cx="740105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Business activity 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>
            <a:off x="4337050" y="3878547"/>
            <a:ext cx="318701" cy="2622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 201">
            <a:extLst>
              <a:ext uri="{FF2B5EF4-FFF2-40B4-BE49-F238E27FC236}">
                <a16:creationId xmlns:a16="http://schemas.microsoft.com/office/drawing/2014/main" id="{5FD19CE3-AA58-4D97-8F48-D7906329CF4F}"/>
              </a:ext>
            </a:extLst>
          </p:cNvPr>
          <p:cNvSpPr/>
          <p:nvPr/>
        </p:nvSpPr>
        <p:spPr>
          <a:xfrm>
            <a:off x="1744288" y="4072878"/>
            <a:ext cx="716745" cy="568318"/>
          </a:xfrm>
          <a:prstGeom prst="ellipse">
            <a:avLst/>
          </a:prstGeom>
          <a:solidFill>
            <a:srgbClr val="0070C0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700" b="1" dirty="0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714385" y="2812794"/>
            <a:ext cx="838193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Business Ownership</a:t>
            </a: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706882" y="1545301"/>
            <a:ext cx="703756" cy="597214"/>
          </a:xfrm>
          <a:prstGeom prst="ellipse">
            <a:avLst/>
          </a:prstGeom>
          <a:solidFill>
            <a:srgbClr val="0070C0"/>
          </a:solidFill>
          <a:ln w="762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End of year exam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200328" y="6808626"/>
            <a:ext cx="75748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By the end of  term 1 students should have completed Unit 2 ready for submission.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6B91527-E81F-4290-9225-DFF4873D0F35}"/>
              </a:ext>
            </a:extLst>
          </p:cNvPr>
          <p:cNvSpPr txBox="1"/>
          <p:nvPr/>
        </p:nvSpPr>
        <p:spPr>
          <a:xfrm>
            <a:off x="6075443" y="3965641"/>
            <a:ext cx="874602" cy="73866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By the end of  term 2 students should have completed Unit 3 ready for submission.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171469" y="1750623"/>
            <a:ext cx="662705" cy="169277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</a:rPr>
              <a:t>By the end of term 3 students should be able to build independent skills to apply their knowledge in their final exam assessment</a:t>
            </a:r>
            <a:endParaRPr lang="en-GB" sz="8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1087510" y="6441096"/>
            <a:ext cx="648604" cy="563733"/>
          </a:xfrm>
          <a:prstGeom prst="ellipse">
            <a:avLst/>
          </a:prstGeom>
          <a:solidFill>
            <a:srgbClr val="0070C0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3B46F64-AA01-40A0-ADCB-0C9936D2AA0E}"/>
              </a:ext>
            </a:extLst>
          </p:cNvPr>
          <p:cNvSpPr/>
          <p:nvPr/>
        </p:nvSpPr>
        <p:spPr>
          <a:xfrm>
            <a:off x="3909373" y="4140660"/>
            <a:ext cx="1000016" cy="57191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/>
              <a:t>Controlled assessment completion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2028168" y="8745960"/>
            <a:ext cx="507833" cy="14744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247F0D40-828E-473F-AB2D-E636CED1629C}"/>
              </a:ext>
            </a:extLst>
          </p:cNvPr>
          <p:cNvSpPr/>
          <p:nvPr/>
        </p:nvSpPr>
        <p:spPr>
          <a:xfrm>
            <a:off x="5129893" y="7580316"/>
            <a:ext cx="1005930" cy="5883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2641F1-8BFD-444B-B6CB-8B9A2D34818D}"/>
              </a:ext>
            </a:extLst>
          </p:cNvPr>
          <p:cNvSpPr/>
          <p:nvPr/>
        </p:nvSpPr>
        <p:spPr>
          <a:xfrm>
            <a:off x="70000" y="7373312"/>
            <a:ext cx="750456" cy="10421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273BA91-FE8F-4C92-ABA2-B1BBECB7FF1C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899769" y="7790607"/>
            <a:ext cx="262938" cy="967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F99A7D01-D861-4AC6-B332-B0CFE0ABE3B0}"/>
              </a:ext>
            </a:extLst>
          </p:cNvPr>
          <p:cNvSpPr/>
          <p:nvPr/>
        </p:nvSpPr>
        <p:spPr>
          <a:xfrm>
            <a:off x="3526676" y="2838907"/>
            <a:ext cx="785398" cy="57271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Aims of retail business 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DB0F80A-5090-47FE-8ABD-AD28B82AE590}"/>
              </a:ext>
            </a:extLst>
          </p:cNvPr>
          <p:cNvSpPr/>
          <p:nvPr/>
        </p:nvSpPr>
        <p:spPr>
          <a:xfrm>
            <a:off x="3717709" y="1505357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5842C967-D61C-4B6B-8599-621B4332720D}"/>
              </a:ext>
            </a:extLst>
          </p:cNvPr>
          <p:cNvSpPr/>
          <p:nvPr/>
        </p:nvSpPr>
        <p:spPr>
          <a:xfrm>
            <a:off x="2005318" y="1544250"/>
            <a:ext cx="773085" cy="5088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123C984-E970-40F2-912E-FCF7B27F0B43}"/>
              </a:ext>
            </a:extLst>
          </p:cNvPr>
          <p:cNvSpPr/>
          <p:nvPr/>
        </p:nvSpPr>
        <p:spPr>
          <a:xfrm rot="5400000">
            <a:off x="1373664" y="2996728"/>
            <a:ext cx="553883" cy="13851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EA8F78B-8E86-4002-9B16-4D34C286F51E}"/>
              </a:ext>
            </a:extLst>
          </p:cNvPr>
          <p:cNvSpPr/>
          <p:nvPr/>
        </p:nvSpPr>
        <p:spPr>
          <a:xfrm rot="5400000">
            <a:off x="4607253" y="2047063"/>
            <a:ext cx="647711" cy="9561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E975643D-4BBC-457D-8189-D46634823C6D}"/>
              </a:ext>
            </a:extLst>
          </p:cNvPr>
          <p:cNvSpPr/>
          <p:nvPr/>
        </p:nvSpPr>
        <p:spPr>
          <a:xfrm rot="5400000">
            <a:off x="4308243" y="4448131"/>
            <a:ext cx="598012" cy="12175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E1596201-F7FC-4E3C-836B-E3BCDD6EC707}"/>
              </a:ext>
            </a:extLst>
          </p:cNvPr>
          <p:cNvCxnSpPr>
            <a:cxnSpLocks/>
          </p:cNvCxnSpPr>
          <p:nvPr/>
        </p:nvCxnSpPr>
        <p:spPr>
          <a:xfrm flipV="1">
            <a:off x="5234506" y="4509314"/>
            <a:ext cx="271016" cy="2930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 193">
            <a:extLst>
              <a:ext uri="{FF2B5EF4-FFF2-40B4-BE49-F238E27FC236}">
                <a16:creationId xmlns:a16="http://schemas.microsoft.com/office/drawing/2014/main" id="{57877EF6-DA87-43AA-BACD-0FC1C77F22DF}"/>
              </a:ext>
            </a:extLst>
          </p:cNvPr>
          <p:cNvSpPr/>
          <p:nvPr/>
        </p:nvSpPr>
        <p:spPr>
          <a:xfrm>
            <a:off x="2627075" y="6466526"/>
            <a:ext cx="906965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AD68CAF-76B6-4840-9CB0-07A3881B1D1C}"/>
              </a:ext>
            </a:extLst>
          </p:cNvPr>
          <p:cNvSpPr/>
          <p:nvPr/>
        </p:nvSpPr>
        <p:spPr>
          <a:xfrm rot="5400000">
            <a:off x="4410870" y="6539907"/>
            <a:ext cx="466767" cy="15211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923AD31D-CE5E-4996-A5A0-4CEE5311BE82}"/>
              </a:ext>
            </a:extLst>
          </p:cNvPr>
          <p:cNvSpPr/>
          <p:nvPr/>
        </p:nvSpPr>
        <p:spPr>
          <a:xfrm>
            <a:off x="4917342" y="5384331"/>
            <a:ext cx="946826" cy="409873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Visual Merchandise stores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A33A962F-E64B-4396-9750-C64E199AC700}"/>
              </a:ext>
            </a:extLst>
          </p:cNvPr>
          <p:cNvSpPr/>
          <p:nvPr/>
        </p:nvSpPr>
        <p:spPr>
          <a:xfrm>
            <a:off x="2191261" y="5298458"/>
            <a:ext cx="789147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7A3467A7-D964-4EF3-B0FA-3FD2312A0090}"/>
              </a:ext>
            </a:extLst>
          </p:cNvPr>
          <p:cNvCxnSpPr>
            <a:cxnSpLocks/>
          </p:cNvCxnSpPr>
          <p:nvPr/>
        </p:nvCxnSpPr>
        <p:spPr>
          <a:xfrm flipV="1">
            <a:off x="4668974" y="5716855"/>
            <a:ext cx="281685" cy="744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98F04DE1-A2B3-4235-BF8F-11ED5985F308}"/>
              </a:ext>
            </a:extLst>
          </p:cNvPr>
          <p:cNvCxnSpPr>
            <a:cxnSpLocks/>
          </p:cNvCxnSpPr>
          <p:nvPr/>
        </p:nvCxnSpPr>
        <p:spPr>
          <a:xfrm flipV="1">
            <a:off x="3174129" y="5769722"/>
            <a:ext cx="203884" cy="1973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604D341-1B3F-4DF8-A40A-04CC1DD2DB3A}"/>
              </a:ext>
            </a:extLst>
          </p:cNvPr>
          <p:cNvCxnSpPr>
            <a:cxnSpLocks/>
          </p:cNvCxnSpPr>
          <p:nvPr/>
        </p:nvCxnSpPr>
        <p:spPr>
          <a:xfrm flipV="1">
            <a:off x="2458461" y="6739984"/>
            <a:ext cx="118125" cy="2584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5E712CF7-291E-431F-B362-5F683F61D110}"/>
              </a:ext>
            </a:extLst>
          </p:cNvPr>
          <p:cNvCxnSpPr>
            <a:cxnSpLocks/>
          </p:cNvCxnSpPr>
          <p:nvPr/>
        </p:nvCxnSpPr>
        <p:spPr>
          <a:xfrm flipV="1">
            <a:off x="4622468" y="6762605"/>
            <a:ext cx="322856" cy="2006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433CEA6-0968-4685-B7A7-9B97D7C2813E}"/>
              </a:ext>
            </a:extLst>
          </p:cNvPr>
          <p:cNvSpPr/>
          <p:nvPr/>
        </p:nvSpPr>
        <p:spPr>
          <a:xfrm rot="5400000">
            <a:off x="3289458" y="2892019"/>
            <a:ext cx="505227" cy="15899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365E60A4-BB08-4FF4-9D79-A8498820F215}"/>
              </a:ext>
            </a:extLst>
          </p:cNvPr>
          <p:cNvSpPr/>
          <p:nvPr/>
        </p:nvSpPr>
        <p:spPr>
          <a:xfrm rot="5400000">
            <a:off x="2656336" y="5341616"/>
            <a:ext cx="524362" cy="15832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A170039D-753A-4383-8000-8BCA0083933C}"/>
              </a:ext>
            </a:extLst>
          </p:cNvPr>
          <p:cNvSpPr/>
          <p:nvPr/>
        </p:nvSpPr>
        <p:spPr>
          <a:xfrm>
            <a:off x="5453054" y="2784782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878A0AD-5C6E-4060-A576-88A83DF3BE73}"/>
              </a:ext>
            </a:extLst>
          </p:cNvPr>
          <p:cNvCxnSpPr>
            <a:cxnSpLocks/>
            <a:endCxn id="163" idx="1"/>
          </p:cNvCxnSpPr>
          <p:nvPr/>
        </p:nvCxnSpPr>
        <p:spPr>
          <a:xfrm>
            <a:off x="3325620" y="2791212"/>
            <a:ext cx="316075" cy="1315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3AAC5CD-FDFD-4FE6-BC6C-DFC5179705AF}"/>
              </a:ext>
            </a:extLst>
          </p:cNvPr>
          <p:cNvCxnSpPr>
            <a:cxnSpLocks/>
          </p:cNvCxnSpPr>
          <p:nvPr/>
        </p:nvCxnSpPr>
        <p:spPr>
          <a:xfrm flipV="1">
            <a:off x="5085413" y="2014537"/>
            <a:ext cx="95536" cy="1834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 176">
            <a:extLst>
              <a:ext uri="{FF2B5EF4-FFF2-40B4-BE49-F238E27FC236}">
                <a16:creationId xmlns:a16="http://schemas.microsoft.com/office/drawing/2014/main" id="{2F7BCF7E-8A19-4A57-A1FC-7C25E9E1BCAC}"/>
              </a:ext>
            </a:extLst>
          </p:cNvPr>
          <p:cNvSpPr/>
          <p:nvPr/>
        </p:nvSpPr>
        <p:spPr>
          <a:xfrm>
            <a:off x="5053541" y="6449296"/>
            <a:ext cx="1001282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52F29CFA-FA74-4346-A739-78EEE4474F42}"/>
              </a:ext>
            </a:extLst>
          </p:cNvPr>
          <p:cNvSpPr txBox="1"/>
          <p:nvPr/>
        </p:nvSpPr>
        <p:spPr>
          <a:xfrm>
            <a:off x="1037435" y="6550025"/>
            <a:ext cx="683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Unit 2 completed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606B2-8A36-BC44-99E7-13AD3622CF66}"/>
              </a:ext>
            </a:extLst>
          </p:cNvPr>
          <p:cNvSpPr txBox="1"/>
          <p:nvPr/>
        </p:nvSpPr>
        <p:spPr>
          <a:xfrm>
            <a:off x="3937242" y="8704004"/>
            <a:ext cx="100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Introduction to customer service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BC256E-0D66-032C-B069-8AA00B65BBD6}"/>
              </a:ext>
            </a:extLst>
          </p:cNvPr>
          <p:cNvSpPr txBox="1"/>
          <p:nvPr/>
        </p:nvSpPr>
        <p:spPr>
          <a:xfrm>
            <a:off x="2233743" y="8786100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Features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5454A0-C027-A0D3-6A62-2133721D6A59}"/>
              </a:ext>
            </a:extLst>
          </p:cNvPr>
          <p:cNvSpPr txBox="1"/>
          <p:nvPr/>
        </p:nvSpPr>
        <p:spPr>
          <a:xfrm>
            <a:off x="809501" y="8514891"/>
            <a:ext cx="675890" cy="2308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GB" sz="900" b="1" dirty="0"/>
              <a:t>Principles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3722892" y="1678878"/>
            <a:ext cx="749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Mocks exam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6F3DF2-48A3-DE46-AE37-00E018ADE186}"/>
              </a:ext>
            </a:extLst>
          </p:cNvPr>
          <p:cNvSpPr txBox="1"/>
          <p:nvPr/>
        </p:nvSpPr>
        <p:spPr>
          <a:xfrm>
            <a:off x="1371364" y="7620781"/>
            <a:ext cx="10724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Interactions &amp; online customer service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34E2E1-0A51-98CE-905F-5705B9F83E95}"/>
              </a:ext>
            </a:extLst>
          </p:cNvPr>
          <p:cNvSpPr txBox="1"/>
          <p:nvPr/>
        </p:nvSpPr>
        <p:spPr>
          <a:xfrm>
            <a:off x="5189026" y="6530121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Research and tools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15778B-CAF1-941A-2FAA-8649770FBC62}"/>
              </a:ext>
            </a:extLst>
          </p:cNvPr>
          <p:cNvSpPr txBox="1"/>
          <p:nvPr/>
        </p:nvSpPr>
        <p:spPr>
          <a:xfrm>
            <a:off x="5479153" y="2933957"/>
            <a:ext cx="70375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/>
              <a:t>Functional areas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7F22BC-0D2A-C6CB-DACD-85235897C941}"/>
              </a:ext>
            </a:extLst>
          </p:cNvPr>
          <p:cNvSpPr txBox="1"/>
          <p:nvPr/>
        </p:nvSpPr>
        <p:spPr>
          <a:xfrm>
            <a:off x="2747095" y="6469046"/>
            <a:ext cx="901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Controlled assessment completion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705DF69-CC90-A531-2924-C35EFB7C55C2}"/>
              </a:ext>
            </a:extLst>
          </p:cNvPr>
          <p:cNvSpPr txBox="1"/>
          <p:nvPr/>
        </p:nvSpPr>
        <p:spPr>
          <a:xfrm>
            <a:off x="3515080" y="5423854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Principles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BAC7F4-D91E-1DE9-61CE-C31FDA648CC0}"/>
              </a:ext>
            </a:extLst>
          </p:cNvPr>
          <p:cNvSpPr/>
          <p:nvPr/>
        </p:nvSpPr>
        <p:spPr>
          <a:xfrm>
            <a:off x="3662203" y="9262569"/>
            <a:ext cx="1154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/>
              <a:t>Importance of customer service to retail businesses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AA2F66-B1C1-A3EB-F97E-DB424C7E07DD}"/>
              </a:ext>
            </a:extLst>
          </p:cNvPr>
          <p:cNvSpPr/>
          <p:nvPr/>
        </p:nvSpPr>
        <p:spPr>
          <a:xfrm>
            <a:off x="1555460" y="9190141"/>
            <a:ext cx="1466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cs typeface="Calibri"/>
              </a:rPr>
              <a:t>Features of good customer service</a:t>
            </a:r>
            <a:endParaRPr lang="en-US" sz="800" dirty="0">
              <a:cs typeface="Calibri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2CEEFA-0D26-D85B-B53A-6A06DF5866CE}"/>
              </a:ext>
            </a:extLst>
          </p:cNvPr>
          <p:cNvSpPr/>
          <p:nvPr/>
        </p:nvSpPr>
        <p:spPr>
          <a:xfrm>
            <a:off x="16563" y="7313553"/>
            <a:ext cx="88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cs typeface="Calibri"/>
              </a:rPr>
              <a:t>Situations when retail businesses interact with customers, Online customer services.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D46591B-EC88-9B56-E6CE-A81EA39969B8}"/>
              </a:ext>
            </a:extLst>
          </p:cNvPr>
          <p:cNvSpPr/>
          <p:nvPr/>
        </p:nvSpPr>
        <p:spPr>
          <a:xfrm>
            <a:off x="3919375" y="8083329"/>
            <a:ext cx="13772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Types of retail customers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3C895F4-7502-CCA6-C434-0A87BDE7DCD9}"/>
              </a:ext>
            </a:extLst>
          </p:cNvPr>
          <p:cNvSpPr/>
          <p:nvPr/>
        </p:nvSpPr>
        <p:spPr>
          <a:xfrm>
            <a:off x="3885837" y="7020135"/>
            <a:ext cx="1490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Good use of research tools, and presenting information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75717B-C1B0-3723-9F96-F993D583AE35}"/>
              </a:ext>
            </a:extLst>
          </p:cNvPr>
          <p:cNvSpPr/>
          <p:nvPr/>
        </p:nvSpPr>
        <p:spPr>
          <a:xfrm>
            <a:off x="1954331" y="6938902"/>
            <a:ext cx="1435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Apply all skills learnt for unit 2 in controlled assessment.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FBA1981-DBDF-7C53-75F2-28C7627B19B2}"/>
              </a:ext>
            </a:extLst>
          </p:cNvPr>
          <p:cNvSpPr/>
          <p:nvPr/>
        </p:nvSpPr>
        <p:spPr>
          <a:xfrm>
            <a:off x="100617" y="9106527"/>
            <a:ext cx="1009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cs typeface="Calibri"/>
              </a:rPr>
              <a:t>Principles of good customer service</a:t>
            </a:r>
            <a:endParaRPr lang="en-US" sz="800" dirty="0">
              <a:cs typeface="Calibri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CC1DBF-8FB0-CEAD-0B0D-08D68754889A}"/>
              </a:ext>
            </a:extLst>
          </p:cNvPr>
          <p:cNvSpPr/>
          <p:nvPr/>
        </p:nvSpPr>
        <p:spPr>
          <a:xfrm>
            <a:off x="4409013" y="2181157"/>
            <a:ext cx="962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/>
              <a:t>Sourcing </a:t>
            </a:r>
          </a:p>
          <a:p>
            <a:r>
              <a:rPr lang="en-GB" sz="800" dirty="0"/>
              <a:t>Logistics </a:t>
            </a:r>
          </a:p>
          <a:p>
            <a:r>
              <a:rPr lang="en-GB" sz="800" dirty="0"/>
              <a:t>Stock control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F8EAC8-1326-B470-CDA8-85D01103A8EC}"/>
              </a:ext>
            </a:extLst>
          </p:cNvPr>
          <p:cNvSpPr/>
          <p:nvPr/>
        </p:nvSpPr>
        <p:spPr>
          <a:xfrm>
            <a:off x="2099483" y="5843716"/>
            <a:ext cx="16800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cs typeface="Calibri"/>
              </a:rPr>
              <a:t>Learn principles such as storytelling, landscaping, safety, texture, technology colour and lighting </a:t>
            </a:r>
            <a:endParaRPr lang="en-US" sz="800" dirty="0">
              <a:cs typeface="Calibri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2ED36547-AC2D-534F-3D35-2C04CFD7B0D9}"/>
              </a:ext>
            </a:extLst>
          </p:cNvPr>
          <p:cNvSpPr txBox="1"/>
          <p:nvPr/>
        </p:nvSpPr>
        <p:spPr>
          <a:xfrm>
            <a:off x="3378013" y="7712321"/>
            <a:ext cx="906965" cy="2308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dirty="0"/>
              <a:t>Expectations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76F82D-F265-7D1A-8F27-C61BE17A6C4E}"/>
              </a:ext>
            </a:extLst>
          </p:cNvPr>
          <p:cNvSpPr txBox="1"/>
          <p:nvPr/>
        </p:nvSpPr>
        <p:spPr>
          <a:xfrm>
            <a:off x="1827842" y="8161026"/>
            <a:ext cx="195768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" b="1" dirty="0">
                <a:cs typeface="Segoe UI"/>
              </a:rPr>
              <a:t>Skills</a:t>
            </a:r>
            <a:r>
              <a:rPr lang="en-US" sz="800" dirty="0">
                <a:cs typeface="Segoe UI"/>
              </a:rPr>
              <a:t>​</a:t>
            </a:r>
          </a:p>
          <a:p>
            <a:r>
              <a:rPr lang="en-GB" sz="800" dirty="0">
                <a:cs typeface="Segoe UI"/>
              </a:rPr>
              <a:t>Expectations of different types of retail customers, learn how retail businesses meet the expectations of different types </a:t>
            </a:r>
            <a:endParaRPr lang="en-US" sz="800" dirty="0">
              <a:cs typeface="Segoe UI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DEEE5BF2-5435-FB89-1920-CA8DF17F5273}"/>
              </a:ext>
            </a:extLst>
          </p:cNvPr>
          <p:cNvSpPr txBox="1"/>
          <p:nvPr/>
        </p:nvSpPr>
        <p:spPr>
          <a:xfrm>
            <a:off x="5177362" y="7682377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dirty="0"/>
              <a:t>Types of retail customers 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C6EEFE7B-D1E7-100C-FF0D-47D42C323DEC}"/>
              </a:ext>
            </a:extLst>
          </p:cNvPr>
          <p:cNvSpPr txBox="1"/>
          <p:nvPr/>
        </p:nvSpPr>
        <p:spPr>
          <a:xfrm>
            <a:off x="390335" y="6045615"/>
            <a:ext cx="861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dirty="0"/>
              <a:t>Visual Merchandising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90E696-C3C8-8429-66E9-D7F71F3CB191}"/>
              </a:ext>
            </a:extLst>
          </p:cNvPr>
          <p:cNvSpPr/>
          <p:nvPr/>
        </p:nvSpPr>
        <p:spPr>
          <a:xfrm>
            <a:off x="-15408" y="4746608"/>
            <a:ext cx="1029342" cy="6001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US" sz="800" dirty="0">
                <a:cs typeface="Calibri"/>
              </a:rPr>
              <a:t>Learn about what visual merchandising is 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2B288282-ACF9-F011-D248-2E7DC302A815}"/>
              </a:ext>
            </a:extLst>
          </p:cNvPr>
          <p:cNvSpPr txBox="1"/>
          <p:nvPr/>
        </p:nvSpPr>
        <p:spPr>
          <a:xfrm>
            <a:off x="2801817" y="3449339"/>
            <a:ext cx="19330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Apply all skills learnt for unit 3 in controlled assessment. </a:t>
            </a:r>
          </a:p>
          <a:p>
            <a:endParaRPr lang="en-GB" sz="800" b="1" u="sng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3E1EB2-5A7F-B8DC-6A35-43CC521B66BD}"/>
              </a:ext>
            </a:extLst>
          </p:cNvPr>
          <p:cNvSpPr txBox="1"/>
          <p:nvPr/>
        </p:nvSpPr>
        <p:spPr>
          <a:xfrm>
            <a:off x="3947140" y="4757888"/>
            <a:ext cx="133894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b="1" u="sng" dirty="0">
                <a:ea typeface="Calibri"/>
                <a:cs typeface="Calibri"/>
              </a:rPr>
              <a:t>Skills</a:t>
            </a:r>
          </a:p>
          <a:p>
            <a:pPr algn="l"/>
            <a:r>
              <a:rPr lang="en-US" sz="800" dirty="0">
                <a:ea typeface="Calibri"/>
                <a:cs typeface="Calibri"/>
              </a:rPr>
              <a:t>Understanding of e-commerce and stores having an online presence.</a:t>
            </a:r>
            <a:endParaRPr lang="en-US" dirty="0">
              <a:ea typeface="Calibri"/>
              <a:cs typeface="Calibri"/>
            </a:endParaRPr>
          </a:p>
          <a:p>
            <a:endParaRPr lang="en-US" sz="800" dirty="0">
              <a:ea typeface="Calibri"/>
              <a:cs typeface="Calibri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7E6DB902-82B1-57F2-F183-0A79EE74054F}"/>
              </a:ext>
            </a:extLst>
          </p:cNvPr>
          <p:cNvSpPr txBox="1"/>
          <p:nvPr/>
        </p:nvSpPr>
        <p:spPr>
          <a:xfrm>
            <a:off x="3985669" y="5832745"/>
            <a:ext cx="174217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GB" sz="800" dirty="0"/>
              <a:t>Visit a variety of stores and analyse their visual displays making note of key aspects of their display and the type of display.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E6A3819-D8BF-3782-F984-A43AC90D1C41}"/>
              </a:ext>
            </a:extLst>
          </p:cNvPr>
          <p:cNvSpPr/>
          <p:nvPr/>
        </p:nvSpPr>
        <p:spPr>
          <a:xfrm>
            <a:off x="1162707" y="5292388"/>
            <a:ext cx="821921" cy="437503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E5A7A7-A4ED-CD66-E430-45E27B979DFB}"/>
              </a:ext>
            </a:extLst>
          </p:cNvPr>
          <p:cNvSpPr txBox="1"/>
          <p:nvPr/>
        </p:nvSpPr>
        <p:spPr>
          <a:xfrm>
            <a:off x="1071913" y="4643918"/>
            <a:ext cx="1357404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00" b="1" u="sng" dirty="0">
                <a:ea typeface="Calibri"/>
                <a:cs typeface="Calibri"/>
              </a:rPr>
              <a:t>Skills</a:t>
            </a:r>
          </a:p>
          <a:p>
            <a:r>
              <a:rPr lang="en-US" sz="700" dirty="0">
                <a:ea typeface="Calibri"/>
                <a:cs typeface="Calibri"/>
              </a:rPr>
              <a:t>Use of window displays, store layout, interior designs, mannequins and the different displays.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8840E0-BCA5-6CD1-CFBB-5E3856559E4E}"/>
              </a:ext>
            </a:extLst>
          </p:cNvPr>
          <p:cNvSpPr/>
          <p:nvPr/>
        </p:nvSpPr>
        <p:spPr>
          <a:xfrm rot="5400000">
            <a:off x="1519129" y="4267337"/>
            <a:ext cx="568319" cy="13574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E1DE0C-5FEE-AB00-CB61-C1064046966D}"/>
              </a:ext>
            </a:extLst>
          </p:cNvPr>
          <p:cNvCxnSpPr>
            <a:cxnSpLocks/>
          </p:cNvCxnSpPr>
          <p:nvPr/>
        </p:nvCxnSpPr>
        <p:spPr>
          <a:xfrm flipH="1">
            <a:off x="1801317" y="5239405"/>
            <a:ext cx="195914" cy="519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B852026-C7CD-E4EE-DBD2-F6A240E49949}"/>
              </a:ext>
            </a:extLst>
          </p:cNvPr>
          <p:cNvSpPr txBox="1"/>
          <p:nvPr/>
        </p:nvSpPr>
        <p:spPr>
          <a:xfrm>
            <a:off x="1167337" y="5331962"/>
            <a:ext cx="809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Types of visual merchandising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A0A3EF-43F4-8C8F-34DF-8635D2C40003}"/>
              </a:ext>
            </a:extLst>
          </p:cNvPr>
          <p:cNvSpPr txBox="1"/>
          <p:nvPr/>
        </p:nvSpPr>
        <p:spPr>
          <a:xfrm>
            <a:off x="2186085" y="5325771"/>
            <a:ext cx="833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Visual Merchandising techniques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602720-0EC8-B4C9-92A5-4736D1FAC4CE}"/>
              </a:ext>
            </a:extLst>
          </p:cNvPr>
          <p:cNvSpPr/>
          <p:nvPr/>
        </p:nvSpPr>
        <p:spPr>
          <a:xfrm>
            <a:off x="6140473" y="3907537"/>
            <a:ext cx="662705" cy="11190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6AED0-33A6-FD27-EDFF-F7015174106F}"/>
              </a:ext>
            </a:extLst>
          </p:cNvPr>
          <p:cNvSpPr txBox="1"/>
          <p:nvPr/>
        </p:nvSpPr>
        <p:spPr>
          <a:xfrm>
            <a:off x="6124081" y="3939610"/>
            <a:ext cx="75748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By the end of  term 2 students should have completed Unit 3 ready for submission.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A7028A-7966-46E2-B27A-008FE70864D7}"/>
              </a:ext>
            </a:extLst>
          </p:cNvPr>
          <p:cNvSpPr txBox="1"/>
          <p:nvPr/>
        </p:nvSpPr>
        <p:spPr>
          <a:xfrm>
            <a:off x="5135773" y="4204168"/>
            <a:ext cx="7734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Calibri"/>
                <a:cs typeface="Calibri"/>
              </a:rPr>
              <a:t>E-commerce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A2CDF7-B42F-987A-8E4E-CB550EFB2DA2}"/>
              </a:ext>
            </a:extLst>
          </p:cNvPr>
          <p:cNvSpPr txBox="1"/>
          <p:nvPr/>
        </p:nvSpPr>
        <p:spPr>
          <a:xfrm>
            <a:off x="4016509" y="4164656"/>
            <a:ext cx="901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Controlled assessment completion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A56CBB-673A-274C-A7EF-0330B1B3935F}"/>
              </a:ext>
            </a:extLst>
          </p:cNvPr>
          <p:cNvSpPr txBox="1"/>
          <p:nvPr/>
        </p:nvSpPr>
        <p:spPr>
          <a:xfrm>
            <a:off x="1769768" y="4150779"/>
            <a:ext cx="665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Unit 3 completed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EC1EAD-2171-A9BF-E056-048826E566DD}"/>
              </a:ext>
            </a:extLst>
          </p:cNvPr>
          <p:cNvSpPr txBox="1"/>
          <p:nvPr/>
        </p:nvSpPr>
        <p:spPr>
          <a:xfrm>
            <a:off x="2091460" y="1660383"/>
            <a:ext cx="67491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/>
              <a:t>Revision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7F7FDBD-882B-7125-2EC1-D86F7CDE0C12}"/>
              </a:ext>
            </a:extLst>
          </p:cNvPr>
          <p:cNvSpPr/>
          <p:nvPr/>
        </p:nvSpPr>
        <p:spPr>
          <a:xfrm>
            <a:off x="1961651" y="2801115"/>
            <a:ext cx="769070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Scales of retail business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8AA31AE-CDA6-9421-EA3B-3B1772F8DF72}"/>
              </a:ext>
            </a:extLst>
          </p:cNvPr>
          <p:cNvSpPr/>
          <p:nvPr/>
        </p:nvSpPr>
        <p:spPr>
          <a:xfrm>
            <a:off x="5306267" y="1573773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Supply chain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A8E836-D39C-9699-D11B-62CA99FF6080}"/>
              </a:ext>
            </a:extLst>
          </p:cNvPr>
          <p:cNvSpPr/>
          <p:nvPr/>
        </p:nvSpPr>
        <p:spPr>
          <a:xfrm rot="5400000">
            <a:off x="2550079" y="859953"/>
            <a:ext cx="321172" cy="7671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7F3F08-49D1-01F6-F3F3-80423D8DAE9F}"/>
              </a:ext>
            </a:extLst>
          </p:cNvPr>
          <p:cNvCxnSpPr>
            <a:cxnSpLocks/>
            <a:endCxn id="183" idx="1"/>
          </p:cNvCxnSpPr>
          <p:nvPr/>
        </p:nvCxnSpPr>
        <p:spPr>
          <a:xfrm>
            <a:off x="3094236" y="1371314"/>
            <a:ext cx="726536" cy="2215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EF8DA3C-D826-718D-D9D7-9E6F4CCD4011}"/>
              </a:ext>
            </a:extLst>
          </p:cNvPr>
          <p:cNvSpPr/>
          <p:nvPr/>
        </p:nvSpPr>
        <p:spPr>
          <a:xfrm>
            <a:off x="2363488" y="1082643"/>
            <a:ext cx="962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A full paper to practice.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65CEA5-EE7E-A122-73FA-B4C14524AD6E}"/>
              </a:ext>
            </a:extLst>
          </p:cNvPr>
          <p:cNvSpPr/>
          <p:nvPr/>
        </p:nvSpPr>
        <p:spPr>
          <a:xfrm rot="5400000">
            <a:off x="493322" y="1764058"/>
            <a:ext cx="519320" cy="13916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AB83C3-3E4F-15F0-6442-F02C5D521EAE}"/>
              </a:ext>
            </a:extLst>
          </p:cNvPr>
          <p:cNvSpPr/>
          <p:nvPr/>
        </p:nvSpPr>
        <p:spPr>
          <a:xfrm>
            <a:off x="9578" y="2173567"/>
            <a:ext cx="1354781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GB" sz="800" dirty="0"/>
              <a:t>Business ownership types</a:t>
            </a:r>
          </a:p>
          <a:p>
            <a:r>
              <a:rPr lang="en-GB" sz="800" dirty="0"/>
              <a:t>Limited and unlimited liability</a:t>
            </a:r>
          </a:p>
          <a:p>
            <a:endParaRPr lang="en-GB" sz="9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C8CC6E-204D-D477-715A-821A8641F76F}"/>
              </a:ext>
            </a:extLst>
          </p:cNvPr>
          <p:cNvSpPr/>
          <p:nvPr/>
        </p:nvSpPr>
        <p:spPr>
          <a:xfrm>
            <a:off x="906618" y="3349891"/>
            <a:ext cx="1509303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GB" sz="800" dirty="0"/>
              <a:t>Retail channels</a:t>
            </a:r>
          </a:p>
          <a:p>
            <a:r>
              <a:rPr lang="en-GB" sz="800" dirty="0"/>
              <a:t>Different types of retailers</a:t>
            </a:r>
          </a:p>
          <a:p>
            <a:r>
              <a:rPr lang="en-GB" sz="800" dirty="0"/>
              <a:t>Online retail and products </a:t>
            </a:r>
          </a:p>
          <a:p>
            <a:endParaRPr lang="en-GB" sz="900" b="1" u="sng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1081A0B-C46A-5F4C-5E7E-3EA86EE112B7}"/>
              </a:ext>
            </a:extLst>
          </p:cNvPr>
          <p:cNvSpPr/>
          <p:nvPr/>
        </p:nvSpPr>
        <p:spPr>
          <a:xfrm rot="5400000">
            <a:off x="2056974" y="1878296"/>
            <a:ext cx="346699" cy="11429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3720DC-55F2-3A6D-ED34-12DBCC79CEA3}"/>
              </a:ext>
            </a:extLst>
          </p:cNvPr>
          <p:cNvSpPr/>
          <p:nvPr/>
        </p:nvSpPr>
        <p:spPr>
          <a:xfrm>
            <a:off x="1603053" y="2225527"/>
            <a:ext cx="1341372" cy="3539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GB" sz="800" dirty="0"/>
              <a:t>Local, national and global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9FC8A1D-8874-2C4C-CB06-2AEA644DFCE7}"/>
              </a:ext>
            </a:extLst>
          </p:cNvPr>
          <p:cNvCxnSpPr>
            <a:cxnSpLocks/>
            <a:endCxn id="188" idx="0"/>
          </p:cNvCxnSpPr>
          <p:nvPr/>
        </p:nvCxnSpPr>
        <p:spPr>
          <a:xfrm flipH="1">
            <a:off x="916739" y="3965641"/>
            <a:ext cx="220050" cy="8006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02ADD7-8C1E-2E43-663B-298DB5DAE188}"/>
              </a:ext>
            </a:extLst>
          </p:cNvPr>
          <p:cNvCxnSpPr>
            <a:cxnSpLocks/>
          </p:cNvCxnSpPr>
          <p:nvPr/>
        </p:nvCxnSpPr>
        <p:spPr>
          <a:xfrm>
            <a:off x="2120200" y="2623322"/>
            <a:ext cx="183104" cy="1731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107664CB-6449-3B24-2AC3-CEE16707B5C2}"/>
              </a:ext>
            </a:extLst>
          </p:cNvPr>
          <p:cNvSpPr/>
          <p:nvPr/>
        </p:nvSpPr>
        <p:spPr>
          <a:xfrm rot="5400000">
            <a:off x="4730036" y="3391547"/>
            <a:ext cx="790771" cy="7074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110D4277-CB53-DA0A-C5DC-14CC70448A42}"/>
              </a:ext>
            </a:extLst>
          </p:cNvPr>
          <p:cNvSpPr txBox="1"/>
          <p:nvPr/>
        </p:nvSpPr>
        <p:spPr>
          <a:xfrm>
            <a:off x="4720325" y="3328631"/>
            <a:ext cx="1050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GB" sz="800" dirty="0"/>
              <a:t>Purchasing </a:t>
            </a:r>
          </a:p>
          <a:p>
            <a:r>
              <a:rPr lang="en-GB" sz="800" dirty="0"/>
              <a:t>Logistics </a:t>
            </a:r>
          </a:p>
          <a:p>
            <a:r>
              <a:rPr lang="en-GB" sz="800" dirty="0"/>
              <a:t>Warehousing </a:t>
            </a:r>
          </a:p>
          <a:p>
            <a:r>
              <a:rPr lang="en-GB" sz="800" dirty="0"/>
              <a:t>ICT</a:t>
            </a:r>
          </a:p>
          <a:p>
            <a:r>
              <a:rPr lang="en-GB" sz="800" dirty="0"/>
              <a:t>Finance and HR</a:t>
            </a:r>
          </a:p>
          <a:p>
            <a:endParaRPr lang="en-GB" sz="800" b="1" u="sng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6AD2A-DBBD-2E3A-D845-4DC2DB7A3AAD}"/>
              </a:ext>
            </a:extLst>
          </p:cNvPr>
          <p:cNvSpPr/>
          <p:nvPr/>
        </p:nvSpPr>
        <p:spPr>
          <a:xfrm rot="5400000">
            <a:off x="3228723" y="1881950"/>
            <a:ext cx="572715" cy="12271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1">
            <a:extLst>
              <a:ext uri="{FF2B5EF4-FFF2-40B4-BE49-F238E27FC236}">
                <a16:creationId xmlns:a16="http://schemas.microsoft.com/office/drawing/2014/main" id="{1A2B1205-9DBE-6FB8-1D65-05D7C3A48FAE}"/>
              </a:ext>
            </a:extLst>
          </p:cNvPr>
          <p:cNvSpPr txBox="1"/>
          <p:nvPr/>
        </p:nvSpPr>
        <p:spPr>
          <a:xfrm>
            <a:off x="2885372" y="2183044"/>
            <a:ext cx="12598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GB" sz="800" dirty="0"/>
              <a:t>Profit</a:t>
            </a:r>
          </a:p>
          <a:p>
            <a:r>
              <a:rPr lang="en-GB" sz="800" dirty="0"/>
              <a:t>Market share </a:t>
            </a:r>
          </a:p>
          <a:p>
            <a:r>
              <a:rPr lang="en-GB" sz="800" dirty="0"/>
              <a:t>Increasing sales</a:t>
            </a:r>
            <a:endParaRPr lang="en-GB" sz="800" b="1" u="sng" dirty="0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E631F7-DA5C-E26F-7644-8EB7CD6630D5}"/>
              </a:ext>
            </a:extLst>
          </p:cNvPr>
          <p:cNvCxnSpPr>
            <a:cxnSpLocks/>
          </p:cNvCxnSpPr>
          <p:nvPr/>
        </p:nvCxnSpPr>
        <p:spPr>
          <a:xfrm flipV="1">
            <a:off x="5479152" y="3381996"/>
            <a:ext cx="185643" cy="3712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155DCA7F-9FCD-2783-3B64-80E708C6A027}"/>
              </a:ext>
            </a:extLst>
          </p:cNvPr>
          <p:cNvSpPr txBox="1"/>
          <p:nvPr/>
        </p:nvSpPr>
        <p:spPr>
          <a:xfrm>
            <a:off x="2550038" y="4579733"/>
            <a:ext cx="113167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u="sng" dirty="0">
                <a:ea typeface="Calibri"/>
                <a:cs typeface="Calibri"/>
              </a:rPr>
              <a:t>Skills</a:t>
            </a:r>
          </a:p>
          <a:p>
            <a:r>
              <a:rPr lang="en-US" sz="800" dirty="0">
                <a:ea typeface="Calibri"/>
                <a:cs typeface="Calibri"/>
              </a:rPr>
              <a:t>Lighting and music</a:t>
            </a:r>
          </a:p>
          <a:p>
            <a:r>
              <a:rPr lang="en-US" sz="800" dirty="0">
                <a:ea typeface="Calibri"/>
                <a:cs typeface="Calibri"/>
              </a:rPr>
              <a:t>Point of sale </a:t>
            </a:r>
          </a:p>
          <a:p>
            <a:r>
              <a:rPr lang="en-US" sz="800" dirty="0">
                <a:ea typeface="Calibri"/>
                <a:cs typeface="Calibri"/>
              </a:rPr>
              <a:t>Digital displays</a:t>
            </a:r>
          </a:p>
          <a:p>
            <a:r>
              <a:rPr lang="en-US" sz="800" dirty="0">
                <a:ea typeface="Calibri"/>
                <a:cs typeface="Calibri"/>
              </a:rPr>
              <a:t>Seasonal displays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008B80F-8E32-24A1-E87F-8765B8054F7D}"/>
              </a:ext>
            </a:extLst>
          </p:cNvPr>
          <p:cNvSpPr/>
          <p:nvPr/>
        </p:nvSpPr>
        <p:spPr>
          <a:xfrm rot="5400000">
            <a:off x="2834694" y="4394056"/>
            <a:ext cx="628521" cy="10437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B93F185-0C1D-DE7A-6E78-07AA08F07294}"/>
              </a:ext>
            </a:extLst>
          </p:cNvPr>
          <p:cNvCxnSpPr>
            <a:cxnSpLocks/>
          </p:cNvCxnSpPr>
          <p:nvPr/>
        </p:nvCxnSpPr>
        <p:spPr>
          <a:xfrm flipH="1">
            <a:off x="2944425" y="5230683"/>
            <a:ext cx="255461" cy="1312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D00E585-211E-7466-2773-E94DD77FA508}"/>
              </a:ext>
            </a:extLst>
          </p:cNvPr>
          <p:cNvSpPr txBox="1"/>
          <p:nvPr/>
        </p:nvSpPr>
        <p:spPr>
          <a:xfrm>
            <a:off x="60073" y="0"/>
            <a:ext cx="17958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Year 11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1-Year</a:t>
            </a:r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5" ma:contentTypeDescription="Create a new document." ma:contentTypeScope="" ma:versionID="c5423bcc2970642ec7042f67e5923fa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d80964e2c39ef5cea95153ad2f818085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DF570C-37D1-4B35-8553-4ADCE5F50DFE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93D5AD-4607-43AE-97A4-246CCDD9D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6339</TotalTime>
  <Words>423</Words>
  <Application>Microsoft Office PowerPoint</Application>
  <PresentationFormat>A4 Paper (210x297 mm)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Segoe UI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Naeem Butt</cp:lastModifiedBy>
  <cp:revision>565</cp:revision>
  <cp:lastPrinted>2025-01-20T10:14:26Z</cp:lastPrinted>
  <dcterms:created xsi:type="dcterms:W3CDTF">2019-10-28T16:02:33Z</dcterms:created>
  <dcterms:modified xsi:type="dcterms:W3CDTF">2025-06-12T11:19:48Z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  <property fmtid="{D5CDD505-2E9C-101B-9397-08002B2CF9AE}" pid="4" name="Order">
    <vt:r8>2831900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