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E1084-DA69-45EE-A2FE-54876AC66920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49199-A5F1-4060-8403-AC18CE785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550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C292-CB3C-44E5-BC7A-15FA54DCC60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DB5B-E000-467D-A923-8E56F8AED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268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C292-CB3C-44E5-BC7A-15FA54DCC60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DB5B-E000-467D-A923-8E56F8AED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76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C292-CB3C-44E5-BC7A-15FA54DCC60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DB5B-E000-467D-A923-8E56F8AED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25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C292-CB3C-44E5-BC7A-15FA54DCC60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DB5B-E000-467D-A923-8E56F8AED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544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C292-CB3C-44E5-BC7A-15FA54DCC60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DB5B-E000-467D-A923-8E56F8AED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94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C292-CB3C-44E5-BC7A-15FA54DCC60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DB5B-E000-467D-A923-8E56F8AED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41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C292-CB3C-44E5-BC7A-15FA54DCC60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DB5B-E000-467D-A923-8E56F8AED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67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C292-CB3C-44E5-BC7A-15FA54DCC60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DB5B-E000-467D-A923-8E56F8AED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70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C292-CB3C-44E5-BC7A-15FA54DCC60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DB5B-E000-467D-A923-8E56F8AED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043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C292-CB3C-44E5-BC7A-15FA54DCC60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DB5B-E000-467D-A923-8E56F8AED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190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C292-CB3C-44E5-BC7A-15FA54DCC60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3DB5B-E000-467D-A923-8E56F8AED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95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5C292-CB3C-44E5-BC7A-15FA54DCC602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3DB5B-E000-467D-A923-8E56F8AED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81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ruthmiskin.com/en/programmes/spelling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 drawing of a cartoon character&#10;&#10;Description generated with high confidence">
            <a:extLst>
              <a:ext uri="{FF2B5EF4-FFF2-40B4-BE49-F238E27FC236}">
                <a16:creationId xmlns:a16="http://schemas.microsoft.com/office/drawing/2014/main" id="{43CA460D-4569-407E-9347-9353C75AB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94678"/>
            <a:ext cx="10929788" cy="308766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4269282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n-GB" sz="4000" b="1" u="sng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Spelling in Key Stage One</a:t>
            </a:r>
            <a:endParaRPr lang="en-GB" sz="4000" b="1" u="sng">
              <a:solidFill>
                <a:srgbClr val="404040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SPELLING INSPIRE FOR PARENTS / CARERS</a:t>
            </a:r>
          </a:p>
        </p:txBody>
      </p:sp>
    </p:spTree>
    <p:extLst>
      <p:ext uri="{BB962C8B-B14F-4D97-AF65-F5344CB8AC3E}">
        <p14:creationId xmlns:p14="http://schemas.microsoft.com/office/powerpoint/2010/main" val="17021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1" y="196568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n-GB" sz="4000" b="1" u="sng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 Dictation</a:t>
            </a:r>
            <a:endParaRPr lang="en-GB" sz="4000" b="1" u="sng" dirty="0">
              <a:solidFill>
                <a:srgbClr val="404040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SPELLING INSPIRE FOR PARENTS / CARERS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1925" y="1605259"/>
            <a:ext cx="117157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3600" b="1" dirty="0">
              <a:solidFill>
                <a:srgbClr val="00206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61925" y="1825625"/>
            <a:ext cx="117157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b="1" dirty="0" smtClean="0">
                <a:solidFill>
                  <a:srgbClr val="002060"/>
                </a:solidFill>
              </a:rPr>
              <a:t>Pupils here practise the spellings in the context of a sentence with their partner.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At home, you could dictate some short sentences with spelling words in.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You could dictate some sentences from their </a:t>
            </a:r>
            <a:r>
              <a:rPr lang="en-GB" sz="3200" b="1" dirty="0" smtClean="0">
                <a:solidFill>
                  <a:srgbClr val="FF0000"/>
                </a:solidFill>
              </a:rPr>
              <a:t>reading </a:t>
            </a:r>
            <a:r>
              <a:rPr lang="en-GB" sz="3200" b="1" dirty="0" smtClean="0">
                <a:solidFill>
                  <a:srgbClr val="FF0000"/>
                </a:solidFill>
              </a:rPr>
              <a:t>books to jot down.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09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1" y="196568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n-GB" sz="4000" b="1" u="sng" dirty="0" smtClean="0">
                <a:solidFill>
                  <a:srgbClr val="404040"/>
                </a:solidFill>
                <a:cs typeface="Calibri Light"/>
              </a:rPr>
              <a:t>Four in a row</a:t>
            </a:r>
            <a:endParaRPr lang="en-GB" sz="4000" b="1" u="sng" dirty="0">
              <a:solidFill>
                <a:srgbClr val="404040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SPELLING INSPIRE FOR PARENTS / CARERS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1925" y="1605259"/>
            <a:ext cx="117157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3600" b="1" dirty="0">
              <a:solidFill>
                <a:srgbClr val="00206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0" y="1825625"/>
            <a:ext cx="11963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b="1" dirty="0" smtClean="0">
                <a:solidFill>
                  <a:srgbClr val="002060"/>
                </a:solidFill>
              </a:rPr>
              <a:t>Pupils here recall the spellings of the words practised by playing a game. They take turns and if the spelling is correct, they tick a star. If it’s incorrect, they can’t tick a star.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At home, you could play this game with past spellings or this week’s spellings. Your child could pick out some really tricky spellings for you to have a go at.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45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1" y="196568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n-GB" sz="4000" b="1" u="sng" dirty="0" smtClean="0">
                <a:solidFill>
                  <a:srgbClr val="404040"/>
                </a:solidFill>
                <a:cs typeface="Calibri Light"/>
              </a:rPr>
              <a:t>Choose the right word</a:t>
            </a:r>
            <a:endParaRPr lang="en-GB" sz="4000" b="1" u="sng" dirty="0">
              <a:solidFill>
                <a:srgbClr val="404040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SPELLING INSPIRE FOR PARENTS / CARERS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1925" y="1605259"/>
            <a:ext cx="117157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3600" b="1" dirty="0">
              <a:solidFill>
                <a:srgbClr val="00206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7624" y="1536916"/>
            <a:ext cx="11944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b="1" dirty="0" smtClean="0">
                <a:solidFill>
                  <a:srgbClr val="002060"/>
                </a:solidFill>
              </a:rPr>
              <a:t>Pupils here develop their awareness of word families to reinforce spellings. The task helps the pupils select the correct spelling so that a sentence makes sense.</a:t>
            </a:r>
          </a:p>
          <a:p>
            <a:r>
              <a:rPr lang="en-GB" sz="3200" b="1" dirty="0" err="1" smtClean="0">
                <a:solidFill>
                  <a:srgbClr val="002060"/>
                </a:solidFill>
              </a:rPr>
              <a:t>Plaied</a:t>
            </a:r>
            <a:r>
              <a:rPr lang="en-GB" sz="3200" b="1" dirty="0" smtClean="0">
                <a:solidFill>
                  <a:srgbClr val="002060"/>
                </a:solidFill>
              </a:rPr>
              <a:t>, played  -  The boys ____________ with the football on the ________ground.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At home, you could build word families up from a root and create sentences around these words.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54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08561"/>
            <a:ext cx="8991600" cy="109331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n-GB" sz="4000" b="1" u="sng" dirty="0" smtClean="0">
                <a:solidFill>
                  <a:srgbClr val="404040"/>
                </a:solidFill>
                <a:cs typeface="Calibri Light"/>
              </a:rPr>
              <a:t>Learning challenging words</a:t>
            </a:r>
            <a:endParaRPr lang="en-GB" sz="4000" b="1" u="sng" dirty="0">
              <a:solidFill>
                <a:srgbClr val="404040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SPELLING INSPIRE FOR PARENTS / CARERS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2875" y="1201873"/>
            <a:ext cx="117157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800" b="1" dirty="0">
                <a:solidFill>
                  <a:srgbClr val="002060"/>
                </a:solidFill>
              </a:rPr>
              <a:t>Mnemonics – because – big elephants can’t always understand small </a:t>
            </a:r>
            <a:r>
              <a:rPr lang="en-GB" sz="2800" b="1" dirty="0" smtClean="0">
                <a:solidFill>
                  <a:srgbClr val="002060"/>
                </a:solidFill>
              </a:rPr>
              <a:t>elephants, should/could/would – oh U lucky duck,</a:t>
            </a:r>
            <a:endParaRPr lang="en-GB" sz="2800" b="1" dirty="0">
              <a:solidFill>
                <a:srgbClr val="002060"/>
              </a:solidFill>
            </a:endParaRPr>
          </a:p>
          <a:p>
            <a:pPr algn="l"/>
            <a:r>
              <a:rPr lang="en-GB" sz="2800" b="1" dirty="0">
                <a:solidFill>
                  <a:srgbClr val="002060"/>
                </a:solidFill>
              </a:rPr>
              <a:t>Say it as it looks – </a:t>
            </a:r>
            <a:r>
              <a:rPr lang="en-GB" sz="2800" b="1" dirty="0" smtClean="0">
                <a:solidFill>
                  <a:srgbClr val="002060"/>
                </a:solidFill>
              </a:rPr>
              <a:t>Wednesday; Wed-</a:t>
            </a:r>
            <a:r>
              <a:rPr lang="en-GB" sz="2800" b="1" dirty="0" err="1" smtClean="0">
                <a:solidFill>
                  <a:srgbClr val="002060"/>
                </a:solidFill>
              </a:rPr>
              <a:t>nes</a:t>
            </a:r>
            <a:r>
              <a:rPr lang="en-GB" sz="2800" b="1" dirty="0" smtClean="0">
                <a:solidFill>
                  <a:srgbClr val="002060"/>
                </a:solidFill>
              </a:rPr>
              <a:t>-day </a:t>
            </a:r>
            <a:endParaRPr lang="en-GB" sz="2800" b="1" dirty="0">
              <a:solidFill>
                <a:srgbClr val="002060"/>
              </a:solidFill>
            </a:endParaRPr>
          </a:p>
          <a:p>
            <a:pPr algn="l"/>
            <a:r>
              <a:rPr lang="en-GB" sz="2800" b="1" dirty="0">
                <a:solidFill>
                  <a:srgbClr val="002060"/>
                </a:solidFill>
              </a:rPr>
              <a:t>Word in a word – </a:t>
            </a:r>
            <a:r>
              <a:rPr lang="en-GB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</a:t>
            </a:r>
            <a:r>
              <a:rPr lang="en-GB" sz="2800" b="1" dirty="0">
                <a:solidFill>
                  <a:srgbClr val="002060"/>
                </a:solidFill>
              </a:rPr>
              <a:t>y on the </a:t>
            </a:r>
            <a:r>
              <a:rPr lang="en-GB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</a:t>
            </a:r>
          </a:p>
          <a:p>
            <a:pPr algn="l"/>
            <a:r>
              <a:rPr lang="en-GB" sz="2800" b="1" dirty="0">
                <a:solidFill>
                  <a:srgbClr val="002060"/>
                </a:solidFill>
              </a:rPr>
              <a:t>Sticky letter – people – o is a sticky letter – draw a face. Or the word O can be said in a cross voice</a:t>
            </a:r>
            <a:r>
              <a:rPr lang="en-GB" sz="2800" b="1" dirty="0" smtClean="0">
                <a:solidFill>
                  <a:srgbClr val="002060"/>
                </a:solidFill>
              </a:rPr>
              <a:t>.</a:t>
            </a:r>
          </a:p>
          <a:p>
            <a:pPr algn="l"/>
            <a:r>
              <a:rPr lang="en-GB" sz="2800" b="1" dirty="0" smtClean="0">
                <a:solidFill>
                  <a:srgbClr val="002060"/>
                </a:solidFill>
              </a:rPr>
              <a:t>Draw the word - friend</a:t>
            </a:r>
            <a:endParaRPr lang="en-GB" sz="2800" b="1" dirty="0">
              <a:solidFill>
                <a:srgbClr val="002060"/>
              </a:solidFill>
            </a:endParaRPr>
          </a:p>
          <a:p>
            <a:pPr algn="l"/>
            <a:r>
              <a:rPr lang="en-GB" sz="2800" b="1" dirty="0">
                <a:solidFill>
                  <a:srgbClr val="002060"/>
                </a:solidFill>
              </a:rPr>
              <a:t>Rap it – Develop a rap rhythm to spell some words – </a:t>
            </a:r>
            <a:r>
              <a:rPr lang="en-GB" sz="2800" b="1" dirty="0" smtClean="0">
                <a:solidFill>
                  <a:srgbClr val="002060"/>
                </a:solidFill>
              </a:rPr>
              <a:t>house</a:t>
            </a:r>
            <a:endParaRPr lang="en-GB" sz="2800" b="1" dirty="0">
              <a:solidFill>
                <a:srgbClr val="FF0000"/>
              </a:solidFill>
            </a:endParaRPr>
          </a:p>
          <a:p>
            <a:endParaRPr lang="en-GB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69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6875" y="364032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n-GB" sz="4000" b="1" u="sng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Aims of this morning</a:t>
            </a:r>
            <a:endParaRPr lang="en-GB" sz="4000" b="1" u="sng" dirty="0">
              <a:solidFill>
                <a:srgbClr val="404040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SPELLING INSPIRE FOR PARENTS / CARERS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80" y="1628794"/>
            <a:ext cx="8072896" cy="3581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06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5926" y="244193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n-GB" sz="4000" b="1" u="sng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Phonics/Spelling at St Oswald’s</a:t>
            </a:r>
            <a:endParaRPr lang="en-GB" sz="4000" b="1" u="sng" dirty="0">
              <a:solidFill>
                <a:srgbClr val="404040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SPELLING INSPIRE FOR PARENTS / CARERS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1450" y="1598947"/>
            <a:ext cx="12020550" cy="3229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400" b="1" dirty="0" smtClean="0">
                <a:solidFill>
                  <a:srgbClr val="002060"/>
                </a:solidFill>
              </a:rPr>
              <a:t>Phonics is still taught with identified Year 2 pupils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400" b="1" dirty="0" smtClean="0">
                <a:solidFill>
                  <a:srgbClr val="002060"/>
                </a:solidFill>
              </a:rPr>
              <a:t>Spelling is taught using the Read, Write, </a:t>
            </a:r>
            <a:r>
              <a:rPr lang="en-GB" sz="4400" b="1" dirty="0" err="1" smtClean="0">
                <a:solidFill>
                  <a:srgbClr val="002060"/>
                </a:solidFill>
              </a:rPr>
              <a:t>Inc</a:t>
            </a:r>
            <a:r>
              <a:rPr lang="en-GB" sz="4400" b="1" dirty="0" smtClean="0">
                <a:solidFill>
                  <a:srgbClr val="002060"/>
                </a:solidFill>
              </a:rPr>
              <a:t> Spelling programme from Year 2 to Year 6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400" b="1" dirty="0" smtClean="0">
                <a:solidFill>
                  <a:srgbClr val="002060"/>
                </a:solidFill>
              </a:rPr>
              <a:t>Phonics and spelling interventions are offered to identified pupils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4400" b="1" dirty="0" smtClean="0">
                <a:solidFill>
                  <a:srgbClr val="002060"/>
                </a:solidFill>
              </a:rPr>
              <a:t>Weekly spelling tests linked to their learning in spelling/phonic sessions</a:t>
            </a:r>
          </a:p>
          <a:p>
            <a:endParaRPr lang="en-GB" dirty="0" smtClean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71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1" y="196568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n-GB" sz="4000" b="1" u="sng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Assessing phonics/spelling</a:t>
            </a:r>
            <a:endParaRPr lang="en-GB" sz="4000" b="1" u="sng" dirty="0">
              <a:solidFill>
                <a:srgbClr val="404040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SPELLING INSPIRE FOR PARENTS / CARERS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1925" y="1605259"/>
            <a:ext cx="117157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en-GB" sz="3600" b="1" dirty="0" smtClean="0">
                <a:solidFill>
                  <a:srgbClr val="002060"/>
                </a:solidFill>
              </a:rPr>
              <a:t>We complete </a:t>
            </a:r>
            <a:r>
              <a:rPr lang="en-GB" sz="3600" b="1" dirty="0" smtClean="0">
                <a:solidFill>
                  <a:srgbClr val="002060"/>
                </a:solidFill>
              </a:rPr>
              <a:t>termly </a:t>
            </a:r>
            <a:r>
              <a:rPr lang="en-GB" sz="3600" b="1" dirty="0" smtClean="0">
                <a:solidFill>
                  <a:srgbClr val="002060"/>
                </a:solidFill>
              </a:rPr>
              <a:t>assessments to identify any misconceptions and potential gaps in the children’s </a:t>
            </a:r>
            <a:r>
              <a:rPr lang="en-GB" sz="3600" b="1" dirty="0" smtClean="0">
                <a:solidFill>
                  <a:srgbClr val="002060"/>
                </a:solidFill>
              </a:rPr>
              <a:t>spelling </a:t>
            </a:r>
            <a:r>
              <a:rPr lang="en-GB" sz="3600" b="1" dirty="0" smtClean="0">
                <a:solidFill>
                  <a:srgbClr val="002060"/>
                </a:solidFill>
              </a:rPr>
              <a:t>knowledge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en-GB" sz="3600" b="1" dirty="0" smtClean="0">
                <a:solidFill>
                  <a:srgbClr val="002060"/>
                </a:solidFill>
              </a:rPr>
              <a:t>Children are then grouped appropriately to ensure that any misconceptions are addressed and gaps filled.</a:t>
            </a:r>
          </a:p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en-GB" sz="3600" b="1" dirty="0" smtClean="0">
                <a:solidFill>
                  <a:srgbClr val="002060"/>
                </a:solidFill>
              </a:rPr>
              <a:t>Learning takes place at your child’s level</a:t>
            </a:r>
          </a:p>
          <a:p>
            <a:endParaRPr lang="en-GB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32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009" y="333209"/>
            <a:ext cx="5834742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n-GB" sz="4000" b="1" u="sng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is spelling taught?</a:t>
            </a:r>
            <a:endParaRPr lang="en-GB" sz="4000" b="1" u="sng" dirty="0">
              <a:solidFill>
                <a:srgbClr val="404040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SPELLING INSPIRE FOR PARENTS / CARERS</a:t>
            </a: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539114" y="1831281"/>
            <a:ext cx="10900217" cy="2750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RWI – Spelling Programme</a:t>
            </a:r>
          </a:p>
          <a:p>
            <a:r>
              <a:rPr lang="en-GB" sz="3000" b="1" i="1" dirty="0"/>
              <a:t>Read Write Inc. </a:t>
            </a:r>
            <a:r>
              <a:rPr lang="en-GB" sz="3000" b="1" dirty="0"/>
              <a:t>Spelling is for children in Years 2 to 6 who can read accurately, with increasing speed. </a:t>
            </a:r>
            <a:endParaRPr lang="en-GB" sz="3000" b="1" dirty="0" smtClean="0"/>
          </a:p>
          <a:p>
            <a:r>
              <a:rPr lang="en-GB" sz="3000" b="1" dirty="0" smtClean="0"/>
              <a:t>With </a:t>
            </a:r>
            <a:r>
              <a:rPr lang="en-GB" sz="3000" b="1" dirty="0"/>
              <a:t>15 minutes of daily teaching, children develop confident spelling.</a:t>
            </a:r>
            <a:endParaRPr lang="en-GB" sz="4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011" y="9331"/>
            <a:ext cx="4329793" cy="195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15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1" y="196568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n-GB" sz="4000" b="1" u="sng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 Spell</a:t>
            </a:r>
            <a:endParaRPr lang="en-GB" sz="4000" b="1" u="sng" dirty="0">
              <a:solidFill>
                <a:srgbClr val="404040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SPELLING INSPIRE FOR PARENTS / CARERS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1925" y="1605259"/>
            <a:ext cx="117157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3600" b="1" dirty="0">
              <a:solidFill>
                <a:srgbClr val="00206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1925" y="1605259"/>
            <a:ext cx="118872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b="1" dirty="0" smtClean="0">
                <a:solidFill>
                  <a:srgbClr val="002060"/>
                </a:solidFill>
              </a:rPr>
              <a:t>6 tricky words from the previous week/s – enables the pupils to consolidate their learning.</a:t>
            </a:r>
          </a:p>
          <a:p>
            <a:r>
              <a:rPr lang="en-GB" sz="3200" b="1" dirty="0" smtClean="0">
                <a:solidFill>
                  <a:srgbClr val="002060"/>
                </a:solidFill>
              </a:rPr>
              <a:t>Self mark the words and circle any incorrect graphemes. 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At home, you could keep copies of previous 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spellings and keep revisiting the tricky ones</a:t>
            </a:r>
          </a:p>
          <a:p>
            <a:r>
              <a:rPr lang="en-GB" sz="3200" b="1" dirty="0" smtClean="0">
                <a:solidFill>
                  <a:srgbClr val="FF0000"/>
                </a:solidFill>
              </a:rPr>
              <a:t>a few weeks later, in a quick fire way.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70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1" y="196568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n-GB" sz="4000" b="1" u="sng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 a new spelling</a:t>
            </a:r>
            <a:endParaRPr lang="en-GB" sz="4000" b="1" u="sng" dirty="0">
              <a:solidFill>
                <a:srgbClr val="404040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SPELLING INSPIRE FOR PARENTS / CARERS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1925" y="1605259"/>
            <a:ext cx="117157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3600" b="1" dirty="0">
              <a:solidFill>
                <a:srgbClr val="00206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1925" y="1605259"/>
            <a:ext cx="118872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b="1" dirty="0" smtClean="0">
                <a:solidFill>
                  <a:srgbClr val="002060"/>
                </a:solidFill>
              </a:rPr>
              <a:t>This is the time when we introduce the children to the focus sound/spelling rule for the week</a:t>
            </a:r>
          </a:p>
        </p:txBody>
      </p:sp>
      <p:sp>
        <p:nvSpPr>
          <p:cNvPr id="4" name="Rectangle 3"/>
          <p:cNvSpPr/>
          <p:nvPr/>
        </p:nvSpPr>
        <p:spPr>
          <a:xfrm>
            <a:off x="409575" y="2500650"/>
            <a:ext cx="1146809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At home, you could ask your child what the rule is they are learning about and exploring.</a:t>
            </a:r>
          </a:p>
          <a:p>
            <a:r>
              <a:rPr lang="en-GB" sz="3200" b="1" dirty="0">
                <a:solidFill>
                  <a:srgbClr val="FF0000"/>
                </a:solidFill>
              </a:rPr>
              <a:t>Write ambitious sentences using their </a:t>
            </a:r>
            <a:r>
              <a:rPr lang="en-GB" sz="3200" b="1" dirty="0" smtClean="0">
                <a:solidFill>
                  <a:srgbClr val="FF0000"/>
                </a:solidFill>
              </a:rPr>
              <a:t>spelling </a:t>
            </a:r>
            <a:r>
              <a:rPr lang="en-GB" sz="3200" b="1" dirty="0">
                <a:solidFill>
                  <a:srgbClr val="FF0000"/>
                </a:solidFill>
              </a:rPr>
              <a:t>words.</a:t>
            </a:r>
          </a:p>
          <a:p>
            <a:r>
              <a:rPr lang="en-GB" sz="3200" b="1" dirty="0">
                <a:solidFill>
                  <a:srgbClr val="FF0000"/>
                </a:solidFill>
              </a:rPr>
              <a:t>Hunt for their words in their reading books.</a:t>
            </a:r>
          </a:p>
        </p:txBody>
      </p:sp>
    </p:spTree>
    <p:extLst>
      <p:ext uri="{BB962C8B-B14F-4D97-AF65-F5344CB8AC3E}">
        <p14:creationId xmlns:p14="http://schemas.microsoft.com/office/powerpoint/2010/main" val="147974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1" y="196568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n-GB" sz="4000" b="1" u="sng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Dots and Dashes</a:t>
            </a:r>
            <a:endParaRPr lang="en-GB" sz="4000" b="1" u="sng" dirty="0">
              <a:solidFill>
                <a:srgbClr val="404040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SPELLING INSPIRE FOR PARENTS / CARERS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1925" y="1605259"/>
            <a:ext cx="117157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36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5263" y="1527912"/>
            <a:ext cx="1195387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Pupils here apply their sound-grapheme correspondences by dotting the graphemes with one letter and dashing the graphemes with two or more letters. </a:t>
            </a:r>
          </a:p>
          <a:p>
            <a:r>
              <a:rPr lang="en-GB" sz="3600" b="1" dirty="0">
                <a:solidFill>
                  <a:srgbClr val="002060"/>
                </a:solidFill>
              </a:rPr>
              <a:t>They draw a smile to indicate a split grapheme.</a:t>
            </a:r>
          </a:p>
          <a:p>
            <a:r>
              <a:rPr lang="en-GB" sz="3600" b="1" dirty="0">
                <a:solidFill>
                  <a:srgbClr val="FF0000"/>
                </a:solidFill>
              </a:rPr>
              <a:t>At home, you could ask your child to dot </a:t>
            </a:r>
            <a:r>
              <a:rPr lang="en-GB" sz="3600" b="1" dirty="0" smtClean="0">
                <a:solidFill>
                  <a:srgbClr val="FF0000"/>
                </a:solidFill>
              </a:rPr>
              <a:t>and dash </a:t>
            </a:r>
            <a:r>
              <a:rPr lang="en-GB" sz="3600" b="1" dirty="0">
                <a:solidFill>
                  <a:srgbClr val="FF0000"/>
                </a:solidFill>
              </a:rPr>
              <a:t>their spellings. What are the sounds</a:t>
            </a:r>
            <a:r>
              <a:rPr lang="en-GB" sz="3600" b="1" dirty="0" smtClean="0">
                <a:solidFill>
                  <a:srgbClr val="FF0000"/>
                </a:solidFill>
              </a:rPr>
              <a:t>?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34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1" y="196568"/>
            <a:ext cx="8991600" cy="1264762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anchor="ctr">
            <a:normAutofit/>
          </a:bodyPr>
          <a:lstStyle/>
          <a:p>
            <a:r>
              <a:rPr lang="en-GB" sz="4000" b="1" u="sng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Changers</a:t>
            </a:r>
            <a:endParaRPr lang="en-GB" sz="4000" b="1" u="sng" dirty="0">
              <a:solidFill>
                <a:srgbClr val="404040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SPELLING INSPIRE FOR PARENTS / CARERS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1925" y="1605259"/>
            <a:ext cx="117157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3600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2412" y="1461330"/>
            <a:ext cx="1178242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</a:rPr>
              <a:t>Pupils here go back to the roots of a word – the root gives the most meaning to a word and it doesn’t have a prefix before it or a suffix after it</a:t>
            </a:r>
            <a:r>
              <a:rPr lang="en-GB" sz="28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GB" sz="2800" b="1" dirty="0" smtClean="0">
                <a:solidFill>
                  <a:srgbClr val="002060"/>
                </a:solidFill>
              </a:rPr>
              <a:t>e.g. jump – jumped, jumping,     </a:t>
            </a:r>
            <a:endParaRPr lang="en-GB" sz="2800" b="1" dirty="0">
              <a:solidFill>
                <a:srgbClr val="002060"/>
              </a:solidFill>
            </a:endParaRPr>
          </a:p>
          <a:p>
            <a:r>
              <a:rPr lang="en-GB" sz="2800" b="1" dirty="0" smtClean="0">
                <a:solidFill>
                  <a:srgbClr val="002060"/>
                </a:solidFill>
              </a:rPr>
              <a:t> </a:t>
            </a:r>
            <a:r>
              <a:rPr lang="en-GB" sz="2800" b="1" dirty="0" smtClean="0">
                <a:solidFill>
                  <a:srgbClr val="FF0000"/>
                </a:solidFill>
              </a:rPr>
              <a:t>At </a:t>
            </a:r>
            <a:r>
              <a:rPr lang="en-GB" sz="2800" b="1" dirty="0">
                <a:solidFill>
                  <a:srgbClr val="FF0000"/>
                </a:solidFill>
              </a:rPr>
              <a:t>home, you could ask your child to identify the root word of their spellings or words in their books, or you could ask them which prefixes or suffixes could work.</a:t>
            </a:r>
          </a:p>
          <a:p>
            <a:r>
              <a:rPr lang="en-GB" sz="2800" b="1" dirty="0">
                <a:solidFill>
                  <a:srgbClr val="FF0000"/>
                </a:solidFill>
              </a:rPr>
              <a:t>Explore what happens when certain </a:t>
            </a:r>
            <a:r>
              <a:rPr lang="en-GB" sz="2800" b="1" dirty="0" smtClean="0">
                <a:solidFill>
                  <a:srgbClr val="FF0000"/>
                </a:solidFill>
              </a:rPr>
              <a:t>suffixes are </a:t>
            </a:r>
            <a:r>
              <a:rPr lang="en-GB" sz="2800" b="1" dirty="0">
                <a:solidFill>
                  <a:srgbClr val="FF0000"/>
                </a:solidFill>
              </a:rPr>
              <a:t>added – do we: swap, double or drop?</a:t>
            </a:r>
          </a:p>
        </p:txBody>
      </p:sp>
    </p:spTree>
    <p:extLst>
      <p:ext uri="{BB962C8B-B14F-4D97-AF65-F5344CB8AC3E}">
        <p14:creationId xmlns:p14="http://schemas.microsoft.com/office/powerpoint/2010/main" val="173639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1956</TotalTime>
  <Words>727</Words>
  <Application>Microsoft Office PowerPoint</Application>
  <PresentationFormat>Widescreen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Spelling in Key Stage One</vt:lpstr>
      <vt:lpstr>Aims of this morning</vt:lpstr>
      <vt:lpstr>Phonics/Spelling at St Oswald’s</vt:lpstr>
      <vt:lpstr>Assessing phonics/spelling</vt:lpstr>
      <vt:lpstr>How is spelling taught?</vt:lpstr>
      <vt:lpstr>Speed Spell</vt:lpstr>
      <vt:lpstr>Teaching a new spelling</vt:lpstr>
      <vt:lpstr>Dots and Dashes</vt:lpstr>
      <vt:lpstr>Word Changers</vt:lpstr>
      <vt:lpstr>Sentence Dictation</vt:lpstr>
      <vt:lpstr>Four in a row</vt:lpstr>
      <vt:lpstr>Choose the right word</vt:lpstr>
      <vt:lpstr>Learning challenging words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KS2 READ, WRITE, INC</dc:title>
  <dc:creator>Mrs L Morgan</dc:creator>
  <cp:lastModifiedBy>Miss V Lea</cp:lastModifiedBy>
  <cp:revision>37</cp:revision>
  <cp:lastPrinted>2018-11-06T15:09:27Z</cp:lastPrinted>
  <dcterms:created xsi:type="dcterms:W3CDTF">2018-10-29T14:11:41Z</dcterms:created>
  <dcterms:modified xsi:type="dcterms:W3CDTF">2019-11-05T20:19:47Z</dcterms:modified>
</cp:coreProperties>
</file>