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14"/>
  </p:notesMasterIdLst>
  <p:sldIdLst>
    <p:sldId id="262" r:id="rId5"/>
    <p:sldId id="263" r:id="rId6"/>
    <p:sldId id="264" r:id="rId7"/>
    <p:sldId id="265" r:id="rId8"/>
    <p:sldId id="266" r:id="rId9"/>
    <p:sldId id="267" r:id="rId10"/>
    <p:sldId id="268" r:id="rId11"/>
    <p:sldId id="269" r:id="rId12"/>
    <p:sldId id="270" r:id="rId13"/>
  </p:sldIdLst>
  <p:sldSz cx="7559675" cy="1069181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2DB94"/>
    <a:srgbClr val="D4DAFF"/>
    <a:srgbClr val="7484E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431" autoAdjust="0"/>
    <p:restoredTop sz="94660"/>
  </p:normalViewPr>
  <p:slideViewPr>
    <p:cSldViewPr snapToGrid="0">
      <p:cViewPr>
        <p:scale>
          <a:sx n="90" d="100"/>
          <a:sy n="90" d="100"/>
        </p:scale>
        <p:origin x="1500" y="-7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vid Reid" userId="711f4326-2b58-4286-9466-ac61bc7ed338" providerId="ADAL" clId="{1B42B7D8-72F8-416F-9FAE-4AF8A76D1F92}"/>
    <pc:docChg chg="modSld">
      <pc:chgData name="David Reid" userId="711f4326-2b58-4286-9466-ac61bc7ed338" providerId="ADAL" clId="{1B42B7D8-72F8-416F-9FAE-4AF8A76D1F92}" dt="2025-07-07T13:44:28.646" v="1"/>
      <pc:docMkLst>
        <pc:docMk/>
      </pc:docMkLst>
      <pc:sldChg chg="modSp">
        <pc:chgData name="David Reid" userId="711f4326-2b58-4286-9466-ac61bc7ed338" providerId="ADAL" clId="{1B42B7D8-72F8-416F-9FAE-4AF8A76D1F92}" dt="2025-07-07T13:44:28.646" v="1"/>
        <pc:sldMkLst>
          <pc:docMk/>
          <pc:sldMk cId="1173082991" sldId="262"/>
        </pc:sldMkLst>
        <pc:spChg chg="mod">
          <ac:chgData name="David Reid" userId="711f4326-2b58-4286-9466-ac61bc7ed338" providerId="ADAL" clId="{1B42B7D8-72F8-416F-9FAE-4AF8A76D1F92}" dt="2025-07-07T13:44:19.441" v="0"/>
          <ac:spMkLst>
            <pc:docMk/>
            <pc:sldMk cId="1173082991" sldId="262"/>
            <ac:spMk id="2" creationId="{B6FC452B-52A3-1B49-3BDF-035079C45CFE}"/>
          </ac:spMkLst>
        </pc:spChg>
        <pc:picChg chg="mod">
          <ac:chgData name="David Reid" userId="711f4326-2b58-4286-9466-ac61bc7ed338" providerId="ADAL" clId="{1B42B7D8-72F8-416F-9FAE-4AF8A76D1F92}" dt="2025-07-07T13:44:28.646" v="1"/>
          <ac:picMkLst>
            <pc:docMk/>
            <pc:sldMk cId="1173082991" sldId="262"/>
            <ac:picMk id="8" creationId="{3F06B2C9-8799-AD7E-0990-6109FDD0EEBC}"/>
          </ac:picMkLst>
        </pc:picChg>
      </pc:sldChg>
      <pc:sldChg chg="modSp">
        <pc:chgData name="David Reid" userId="711f4326-2b58-4286-9466-ac61bc7ed338" providerId="ADAL" clId="{1B42B7D8-72F8-416F-9FAE-4AF8A76D1F92}" dt="2025-07-07T13:44:19.441" v="0"/>
        <pc:sldMkLst>
          <pc:docMk/>
          <pc:sldMk cId="3964972153" sldId="263"/>
        </pc:sldMkLst>
        <pc:spChg chg="mod">
          <ac:chgData name="David Reid" userId="711f4326-2b58-4286-9466-ac61bc7ed338" providerId="ADAL" clId="{1B42B7D8-72F8-416F-9FAE-4AF8A76D1F92}" dt="2025-07-07T13:44:19.441" v="0"/>
          <ac:spMkLst>
            <pc:docMk/>
            <pc:sldMk cId="3964972153" sldId="263"/>
            <ac:spMk id="9" creationId="{CBB98832-A5C4-A6AB-1273-FAC820C7D039}"/>
          </ac:spMkLst>
        </pc:spChg>
      </pc:sldChg>
      <pc:sldChg chg="modSp">
        <pc:chgData name="David Reid" userId="711f4326-2b58-4286-9466-ac61bc7ed338" providerId="ADAL" clId="{1B42B7D8-72F8-416F-9FAE-4AF8A76D1F92}" dt="2025-07-07T13:44:19.441" v="0"/>
        <pc:sldMkLst>
          <pc:docMk/>
          <pc:sldMk cId="504443260" sldId="264"/>
        </pc:sldMkLst>
        <pc:spChg chg="mod">
          <ac:chgData name="David Reid" userId="711f4326-2b58-4286-9466-ac61bc7ed338" providerId="ADAL" clId="{1B42B7D8-72F8-416F-9FAE-4AF8A76D1F92}" dt="2025-07-07T13:44:19.441" v="0"/>
          <ac:spMkLst>
            <pc:docMk/>
            <pc:sldMk cId="504443260" sldId="264"/>
            <ac:spMk id="9" creationId="{CBB98832-A5C4-A6AB-1273-FAC820C7D039}"/>
          </ac:spMkLst>
        </pc:spChg>
      </pc:sldChg>
      <pc:sldChg chg="modSp">
        <pc:chgData name="David Reid" userId="711f4326-2b58-4286-9466-ac61bc7ed338" providerId="ADAL" clId="{1B42B7D8-72F8-416F-9FAE-4AF8A76D1F92}" dt="2025-07-07T13:44:19.441" v="0"/>
        <pc:sldMkLst>
          <pc:docMk/>
          <pc:sldMk cId="2034811693" sldId="265"/>
        </pc:sldMkLst>
        <pc:spChg chg="mod">
          <ac:chgData name="David Reid" userId="711f4326-2b58-4286-9466-ac61bc7ed338" providerId="ADAL" clId="{1B42B7D8-72F8-416F-9FAE-4AF8A76D1F92}" dt="2025-07-07T13:44:19.441" v="0"/>
          <ac:spMkLst>
            <pc:docMk/>
            <pc:sldMk cId="2034811693" sldId="265"/>
            <ac:spMk id="9" creationId="{CBB98832-A5C4-A6AB-1273-FAC820C7D039}"/>
          </ac:spMkLst>
        </pc:spChg>
      </pc:sldChg>
      <pc:sldChg chg="modSp">
        <pc:chgData name="David Reid" userId="711f4326-2b58-4286-9466-ac61bc7ed338" providerId="ADAL" clId="{1B42B7D8-72F8-416F-9FAE-4AF8A76D1F92}" dt="2025-07-07T13:44:19.441" v="0"/>
        <pc:sldMkLst>
          <pc:docMk/>
          <pc:sldMk cId="3305755021" sldId="266"/>
        </pc:sldMkLst>
        <pc:spChg chg="mod">
          <ac:chgData name="David Reid" userId="711f4326-2b58-4286-9466-ac61bc7ed338" providerId="ADAL" clId="{1B42B7D8-72F8-416F-9FAE-4AF8A76D1F92}" dt="2025-07-07T13:44:19.441" v="0"/>
          <ac:spMkLst>
            <pc:docMk/>
            <pc:sldMk cId="3305755021" sldId="266"/>
            <ac:spMk id="9" creationId="{CBB98832-A5C4-A6AB-1273-FAC820C7D039}"/>
          </ac:spMkLst>
        </pc:spChg>
      </pc:sldChg>
      <pc:sldChg chg="modSp">
        <pc:chgData name="David Reid" userId="711f4326-2b58-4286-9466-ac61bc7ed338" providerId="ADAL" clId="{1B42B7D8-72F8-416F-9FAE-4AF8A76D1F92}" dt="2025-07-07T13:44:19.441" v="0"/>
        <pc:sldMkLst>
          <pc:docMk/>
          <pc:sldMk cId="2253156263" sldId="267"/>
        </pc:sldMkLst>
        <pc:spChg chg="mod">
          <ac:chgData name="David Reid" userId="711f4326-2b58-4286-9466-ac61bc7ed338" providerId="ADAL" clId="{1B42B7D8-72F8-416F-9FAE-4AF8A76D1F92}" dt="2025-07-07T13:44:19.441" v="0"/>
          <ac:spMkLst>
            <pc:docMk/>
            <pc:sldMk cId="2253156263" sldId="267"/>
            <ac:spMk id="9" creationId="{CBB98832-A5C4-A6AB-1273-FAC820C7D039}"/>
          </ac:spMkLst>
        </pc:spChg>
      </pc:sldChg>
      <pc:sldChg chg="modSp">
        <pc:chgData name="David Reid" userId="711f4326-2b58-4286-9466-ac61bc7ed338" providerId="ADAL" clId="{1B42B7D8-72F8-416F-9FAE-4AF8A76D1F92}" dt="2025-07-07T13:44:19.441" v="0"/>
        <pc:sldMkLst>
          <pc:docMk/>
          <pc:sldMk cId="208426184" sldId="268"/>
        </pc:sldMkLst>
        <pc:spChg chg="mod">
          <ac:chgData name="David Reid" userId="711f4326-2b58-4286-9466-ac61bc7ed338" providerId="ADAL" clId="{1B42B7D8-72F8-416F-9FAE-4AF8A76D1F92}" dt="2025-07-07T13:44:19.441" v="0"/>
          <ac:spMkLst>
            <pc:docMk/>
            <pc:sldMk cId="208426184" sldId="268"/>
            <ac:spMk id="9" creationId="{CBB98832-A5C4-A6AB-1273-FAC820C7D039}"/>
          </ac:spMkLst>
        </pc:spChg>
      </pc:sldChg>
      <pc:sldChg chg="modSp">
        <pc:chgData name="David Reid" userId="711f4326-2b58-4286-9466-ac61bc7ed338" providerId="ADAL" clId="{1B42B7D8-72F8-416F-9FAE-4AF8A76D1F92}" dt="2025-07-07T13:44:19.441" v="0"/>
        <pc:sldMkLst>
          <pc:docMk/>
          <pc:sldMk cId="312344209" sldId="269"/>
        </pc:sldMkLst>
        <pc:spChg chg="mod">
          <ac:chgData name="David Reid" userId="711f4326-2b58-4286-9466-ac61bc7ed338" providerId="ADAL" clId="{1B42B7D8-72F8-416F-9FAE-4AF8A76D1F92}" dt="2025-07-07T13:44:19.441" v="0"/>
          <ac:spMkLst>
            <pc:docMk/>
            <pc:sldMk cId="312344209" sldId="269"/>
            <ac:spMk id="9" creationId="{CBB98832-A5C4-A6AB-1273-FAC820C7D039}"/>
          </ac:spMkLst>
        </pc:spChg>
      </pc:sldChg>
      <pc:sldChg chg="modSp">
        <pc:chgData name="David Reid" userId="711f4326-2b58-4286-9466-ac61bc7ed338" providerId="ADAL" clId="{1B42B7D8-72F8-416F-9FAE-4AF8A76D1F92}" dt="2025-07-07T13:44:19.441" v="0"/>
        <pc:sldMkLst>
          <pc:docMk/>
          <pc:sldMk cId="960633799" sldId="270"/>
        </pc:sldMkLst>
        <pc:spChg chg="mod">
          <ac:chgData name="David Reid" userId="711f4326-2b58-4286-9466-ac61bc7ed338" providerId="ADAL" clId="{1B42B7D8-72F8-416F-9FAE-4AF8A76D1F92}" dt="2025-07-07T13:44:19.441" v="0"/>
          <ac:spMkLst>
            <pc:docMk/>
            <pc:sldMk cId="960633799" sldId="270"/>
            <ac:spMk id="9" creationId="{CBB98832-A5C4-A6AB-1273-FAC820C7D039}"/>
          </ac:spMkLst>
        </pc:spChg>
      </pc:sldChg>
    </pc:docChg>
  </pc:docChgLst>
  <pc:docChgLst>
    <pc:chgData name="David Reid" userId="711f4326-2b58-4286-9466-ac61bc7ed338" providerId="ADAL" clId="{F14C2D10-2971-457F-BA8B-4378AA4A4600}"/>
    <pc:docChg chg="undo modSld">
      <pc:chgData name="David Reid" userId="711f4326-2b58-4286-9466-ac61bc7ed338" providerId="ADAL" clId="{F14C2D10-2971-457F-BA8B-4378AA4A4600}" dt="2025-07-07T14:18:18.800" v="99" actId="20577"/>
      <pc:docMkLst>
        <pc:docMk/>
      </pc:docMkLst>
      <pc:sldChg chg="addSp delSp modSp">
        <pc:chgData name="David Reid" userId="711f4326-2b58-4286-9466-ac61bc7ed338" providerId="ADAL" clId="{F14C2D10-2971-457F-BA8B-4378AA4A4600}" dt="2025-07-07T14:18:18.800" v="99" actId="20577"/>
        <pc:sldMkLst>
          <pc:docMk/>
          <pc:sldMk cId="3964972153" sldId="263"/>
        </pc:sldMkLst>
        <pc:spChg chg="add mod">
          <ac:chgData name="David Reid" userId="711f4326-2b58-4286-9466-ac61bc7ed338" providerId="ADAL" clId="{F14C2D10-2971-457F-BA8B-4378AA4A4600}" dt="2025-07-07T14:17:25.715" v="68" actId="122"/>
          <ac:spMkLst>
            <pc:docMk/>
            <pc:sldMk cId="3964972153" sldId="263"/>
            <ac:spMk id="2" creationId="{289EA02F-4FC4-4AD7-9A14-31262393ACEC}"/>
          </ac:spMkLst>
        </pc:spChg>
        <pc:spChg chg="add mod">
          <ac:chgData name="David Reid" userId="711f4326-2b58-4286-9466-ac61bc7ed338" providerId="ADAL" clId="{F14C2D10-2971-457F-BA8B-4378AA4A4600}" dt="2025-07-07T14:17:23.163" v="67" actId="122"/>
          <ac:spMkLst>
            <pc:docMk/>
            <pc:sldMk cId="3964972153" sldId="263"/>
            <ac:spMk id="20" creationId="{D4C5843A-DAE8-4E34-8E93-7AC43A956714}"/>
          </ac:spMkLst>
        </pc:spChg>
        <pc:spChg chg="add mod">
          <ac:chgData name="David Reid" userId="711f4326-2b58-4286-9466-ac61bc7ed338" providerId="ADAL" clId="{F14C2D10-2971-457F-BA8B-4378AA4A4600}" dt="2025-07-07T14:17:42.393" v="77" actId="122"/>
          <ac:spMkLst>
            <pc:docMk/>
            <pc:sldMk cId="3964972153" sldId="263"/>
            <ac:spMk id="21" creationId="{83748659-C2B9-4683-B211-87363B66F710}"/>
          </ac:spMkLst>
        </pc:spChg>
        <pc:spChg chg="add mod">
          <ac:chgData name="David Reid" userId="711f4326-2b58-4286-9466-ac61bc7ed338" providerId="ADAL" clId="{F14C2D10-2971-457F-BA8B-4378AA4A4600}" dt="2025-07-07T14:17:51.988" v="81" actId="20577"/>
          <ac:spMkLst>
            <pc:docMk/>
            <pc:sldMk cId="3964972153" sldId="263"/>
            <ac:spMk id="23" creationId="{731628D3-563A-4F76-ABFB-04246F624428}"/>
          </ac:spMkLst>
        </pc:spChg>
        <pc:spChg chg="add mod">
          <ac:chgData name="David Reid" userId="711f4326-2b58-4286-9466-ac61bc7ed338" providerId="ADAL" clId="{F14C2D10-2971-457F-BA8B-4378AA4A4600}" dt="2025-07-07T14:18:04.153" v="91" actId="20577"/>
          <ac:spMkLst>
            <pc:docMk/>
            <pc:sldMk cId="3964972153" sldId="263"/>
            <ac:spMk id="24" creationId="{46D442EA-3DAD-4B99-A00B-E6E7C084A51B}"/>
          </ac:spMkLst>
        </pc:spChg>
        <pc:spChg chg="add del mod">
          <ac:chgData name="David Reid" userId="711f4326-2b58-4286-9466-ac61bc7ed338" providerId="ADAL" clId="{F14C2D10-2971-457F-BA8B-4378AA4A4600}" dt="2025-07-07T14:18:18.800" v="99" actId="20577"/>
          <ac:spMkLst>
            <pc:docMk/>
            <pc:sldMk cId="3964972153" sldId="263"/>
            <ac:spMk id="25" creationId="{0DD5DA02-F337-48AB-8742-7A45C376FBAC}"/>
          </ac:spMkLst>
        </pc:spChg>
        <pc:picChg chg="mod">
          <ac:chgData name="David Reid" userId="711f4326-2b58-4286-9466-ac61bc7ed338" providerId="ADAL" clId="{F14C2D10-2971-457F-BA8B-4378AA4A4600}" dt="2025-07-07T14:18:11.509" v="94" actId="1076"/>
          <ac:picMkLst>
            <pc:docMk/>
            <pc:sldMk cId="3964972153" sldId="263"/>
            <ac:picMk id="6" creationId="{44C6BD9E-0FFF-E0B7-F558-73E4BE24A441}"/>
          </ac:picMkLst>
        </pc:picChg>
        <pc:picChg chg="mod">
          <ac:chgData name="David Reid" userId="711f4326-2b58-4286-9466-ac61bc7ed338" providerId="ADAL" clId="{F14C2D10-2971-457F-BA8B-4378AA4A4600}" dt="2025-07-07T14:16:07.344" v="28" actId="1076"/>
          <ac:picMkLst>
            <pc:docMk/>
            <pc:sldMk cId="3964972153" sldId="263"/>
            <ac:picMk id="10" creationId="{C10E275D-0999-F268-3696-0F0641C6D8E1}"/>
          </ac:picMkLst>
        </pc:picChg>
        <pc:picChg chg="mod">
          <ac:chgData name="David Reid" userId="711f4326-2b58-4286-9466-ac61bc7ed338" providerId="ADAL" clId="{F14C2D10-2971-457F-BA8B-4378AA4A4600}" dt="2025-07-07T14:15:25.523" v="22" actId="1076"/>
          <ac:picMkLst>
            <pc:docMk/>
            <pc:sldMk cId="3964972153" sldId="263"/>
            <ac:picMk id="14" creationId="{2F84C266-96D6-4D6D-3135-D54B1A126477}"/>
          </ac:picMkLst>
        </pc:picChg>
        <pc:picChg chg="mod">
          <ac:chgData name="David Reid" userId="711f4326-2b58-4286-9466-ac61bc7ed338" providerId="ADAL" clId="{F14C2D10-2971-457F-BA8B-4378AA4A4600}" dt="2025-07-07T14:13:58.863" v="12" actId="1076"/>
          <ac:picMkLst>
            <pc:docMk/>
            <pc:sldMk cId="3964972153" sldId="263"/>
            <ac:picMk id="18" creationId="{9504FD58-065E-4910-DF93-31D2F1CA4E48}"/>
          </ac:picMkLst>
        </pc:picChg>
        <pc:picChg chg="mod">
          <ac:chgData name="David Reid" userId="711f4326-2b58-4286-9466-ac61bc7ed338" providerId="ADAL" clId="{F14C2D10-2971-457F-BA8B-4378AA4A4600}" dt="2025-07-07T14:16:19.704" v="31" actId="1076"/>
          <ac:picMkLst>
            <pc:docMk/>
            <pc:sldMk cId="3964972153" sldId="263"/>
            <ac:picMk id="22" creationId="{231D44A8-59E1-A837-47CD-155F09518EE7}"/>
          </ac:picMkLst>
        </pc:picChg>
        <pc:picChg chg="mod">
          <ac:chgData name="David Reid" userId="711f4326-2b58-4286-9466-ac61bc7ed338" providerId="ADAL" clId="{F14C2D10-2971-457F-BA8B-4378AA4A4600}" dt="2025-07-07T14:14:01.719" v="13" actId="1076"/>
          <ac:picMkLst>
            <pc:docMk/>
            <pc:sldMk cId="3964972153" sldId="263"/>
            <ac:picMk id="26" creationId="{E9DEB60B-7C51-DB47-EEBD-A465A9BC1945}"/>
          </ac:picMkLst>
        </pc:picChg>
        <pc:picChg chg="mod">
          <ac:chgData name="David Reid" userId="711f4326-2b58-4286-9466-ac61bc7ed338" providerId="ADAL" clId="{F14C2D10-2971-457F-BA8B-4378AA4A4600}" dt="2025-07-07T14:16:04.231" v="26" actId="1076"/>
          <ac:picMkLst>
            <pc:docMk/>
            <pc:sldMk cId="3964972153" sldId="263"/>
            <ac:picMk id="30" creationId="{90170CC4-1E02-FAB1-EF4D-1340E25A5F03}"/>
          </ac:picMkLst>
        </pc:picChg>
        <pc:picChg chg="mod">
          <ac:chgData name="David Reid" userId="711f4326-2b58-4286-9466-ac61bc7ed338" providerId="ADAL" clId="{F14C2D10-2971-457F-BA8B-4378AA4A4600}" dt="2025-07-07T14:15:27.310" v="23" actId="1076"/>
          <ac:picMkLst>
            <pc:docMk/>
            <pc:sldMk cId="3964972153" sldId="263"/>
            <ac:picMk id="34" creationId="{D8ED66F2-0DF7-9D49-43AF-AA27CABFF2D3}"/>
          </ac:picMkLst>
        </pc:picChg>
        <pc:picChg chg="mod">
          <ac:chgData name="David Reid" userId="711f4326-2b58-4286-9466-ac61bc7ed338" providerId="ADAL" clId="{F14C2D10-2971-457F-BA8B-4378AA4A4600}" dt="2025-07-07T14:13:32.927" v="8" actId="1076"/>
          <ac:picMkLst>
            <pc:docMk/>
            <pc:sldMk cId="3964972153" sldId="263"/>
            <ac:picMk id="38" creationId="{F70F0D6D-946F-A59A-0AD0-CB3510FCAA9C}"/>
          </ac:picMkLst>
        </pc:picChg>
        <pc:picChg chg="mod">
          <ac:chgData name="David Reid" userId="711f4326-2b58-4286-9466-ac61bc7ed338" providerId="ADAL" clId="{F14C2D10-2971-457F-BA8B-4378AA4A4600}" dt="2025-07-07T14:15:28.848" v="24" actId="1076"/>
          <ac:picMkLst>
            <pc:docMk/>
            <pc:sldMk cId="3964972153" sldId="263"/>
            <ac:picMk id="40" creationId="{D592D9A6-81A3-DF9B-BC95-1631473171B0}"/>
          </ac:picMkLst>
        </pc:picChg>
        <pc:picChg chg="mod">
          <ac:chgData name="David Reid" userId="711f4326-2b58-4286-9466-ac61bc7ed338" providerId="ADAL" clId="{F14C2D10-2971-457F-BA8B-4378AA4A4600}" dt="2025-07-07T14:16:17.777" v="30" actId="1076"/>
          <ac:picMkLst>
            <pc:docMk/>
            <pc:sldMk cId="3964972153" sldId="263"/>
            <ac:picMk id="42" creationId="{4DE28AD8-43C3-BD98-F85B-E6CF3CE7F1E1}"/>
          </ac:picMkLst>
        </pc:picChg>
        <pc:picChg chg="mod">
          <ac:chgData name="David Reid" userId="711f4326-2b58-4286-9466-ac61bc7ed338" providerId="ADAL" clId="{F14C2D10-2971-457F-BA8B-4378AA4A4600}" dt="2025-07-07T14:13:36.407" v="9" actId="1076"/>
          <ac:picMkLst>
            <pc:docMk/>
            <pc:sldMk cId="3964972153" sldId="263"/>
            <ac:picMk id="44" creationId="{EB4F53A7-B6A5-B1FD-BFDA-24B63CBDBA83}"/>
          </ac:picMkLst>
        </pc:picChg>
        <pc:picChg chg="mod">
          <ac:chgData name="David Reid" userId="711f4326-2b58-4286-9466-ac61bc7ed338" providerId="ADAL" clId="{F14C2D10-2971-457F-BA8B-4378AA4A4600}" dt="2025-07-07T14:15:21.743" v="20" actId="1076"/>
          <ac:picMkLst>
            <pc:docMk/>
            <pc:sldMk cId="3964972153" sldId="263"/>
            <ac:picMk id="46" creationId="{19E3B27C-37D6-EDC1-00A9-E7AE5DBEDF15}"/>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9041D79-6266-4C44-AC83-61E8EF9CBEC6}" type="datetimeFigureOut">
              <a:rPr lang="en-GB" smtClean="0"/>
              <a:t>07/07/2025</a:t>
            </a:fld>
            <a:endParaRPr lang="en-GB"/>
          </a:p>
        </p:txBody>
      </p:sp>
      <p:sp>
        <p:nvSpPr>
          <p:cNvPr id="4" name="Slide Image Placeholder 3"/>
          <p:cNvSpPr>
            <a:spLocks noGrp="1" noRot="1" noChangeAspect="1"/>
          </p:cNvSpPr>
          <p:nvPr>
            <p:ph type="sldImg" idx="2"/>
          </p:nvPr>
        </p:nvSpPr>
        <p:spPr>
          <a:xfrm>
            <a:off x="2338388" y="1143000"/>
            <a:ext cx="2181225"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3AF5A77-EE44-4C6E-8CB2-6BF04E9BB1B9}" type="slidenum">
              <a:rPr lang="en-GB" smtClean="0"/>
              <a:t>‹#›</a:t>
            </a:fld>
            <a:endParaRPr lang="en-GB"/>
          </a:p>
        </p:txBody>
      </p:sp>
    </p:spTree>
    <p:extLst>
      <p:ext uri="{BB962C8B-B14F-4D97-AF65-F5344CB8AC3E}">
        <p14:creationId xmlns:p14="http://schemas.microsoft.com/office/powerpoint/2010/main" val="1075838757"/>
      </p:ext>
    </p:extLst>
  </p:cSld>
  <p:clrMap bg1="lt1" tx1="dk1" bg2="lt2" tx2="dk2" accent1="accent1" accent2="accent2" accent3="accent3" accent4="accent4" accent5="accent5" accent6="accent6" hlink="hlink" folHlink="folHlink"/>
  <p:notesStyle>
    <a:lvl1pPr marL="0" algn="l" defTabSz="995507" rtl="0" eaLnBrk="1" latinLnBrk="0" hangingPunct="1">
      <a:defRPr sz="1306" kern="1200">
        <a:solidFill>
          <a:schemeClr val="tx1"/>
        </a:solidFill>
        <a:latin typeface="+mn-lt"/>
        <a:ea typeface="+mn-ea"/>
        <a:cs typeface="+mn-cs"/>
      </a:defRPr>
    </a:lvl1pPr>
    <a:lvl2pPr marL="497754" algn="l" defTabSz="995507" rtl="0" eaLnBrk="1" latinLnBrk="0" hangingPunct="1">
      <a:defRPr sz="1306" kern="1200">
        <a:solidFill>
          <a:schemeClr val="tx1"/>
        </a:solidFill>
        <a:latin typeface="+mn-lt"/>
        <a:ea typeface="+mn-ea"/>
        <a:cs typeface="+mn-cs"/>
      </a:defRPr>
    </a:lvl2pPr>
    <a:lvl3pPr marL="995507" algn="l" defTabSz="995507" rtl="0" eaLnBrk="1" latinLnBrk="0" hangingPunct="1">
      <a:defRPr sz="1306" kern="1200">
        <a:solidFill>
          <a:schemeClr val="tx1"/>
        </a:solidFill>
        <a:latin typeface="+mn-lt"/>
        <a:ea typeface="+mn-ea"/>
        <a:cs typeface="+mn-cs"/>
      </a:defRPr>
    </a:lvl3pPr>
    <a:lvl4pPr marL="1493261" algn="l" defTabSz="995507" rtl="0" eaLnBrk="1" latinLnBrk="0" hangingPunct="1">
      <a:defRPr sz="1306" kern="1200">
        <a:solidFill>
          <a:schemeClr val="tx1"/>
        </a:solidFill>
        <a:latin typeface="+mn-lt"/>
        <a:ea typeface="+mn-ea"/>
        <a:cs typeface="+mn-cs"/>
      </a:defRPr>
    </a:lvl4pPr>
    <a:lvl5pPr marL="1991015" algn="l" defTabSz="995507" rtl="0" eaLnBrk="1" latinLnBrk="0" hangingPunct="1">
      <a:defRPr sz="1306" kern="1200">
        <a:solidFill>
          <a:schemeClr val="tx1"/>
        </a:solidFill>
        <a:latin typeface="+mn-lt"/>
        <a:ea typeface="+mn-ea"/>
        <a:cs typeface="+mn-cs"/>
      </a:defRPr>
    </a:lvl5pPr>
    <a:lvl6pPr marL="2488768" algn="l" defTabSz="995507" rtl="0" eaLnBrk="1" latinLnBrk="0" hangingPunct="1">
      <a:defRPr sz="1306" kern="1200">
        <a:solidFill>
          <a:schemeClr val="tx1"/>
        </a:solidFill>
        <a:latin typeface="+mn-lt"/>
        <a:ea typeface="+mn-ea"/>
        <a:cs typeface="+mn-cs"/>
      </a:defRPr>
    </a:lvl6pPr>
    <a:lvl7pPr marL="2986522" algn="l" defTabSz="995507" rtl="0" eaLnBrk="1" latinLnBrk="0" hangingPunct="1">
      <a:defRPr sz="1306" kern="1200">
        <a:solidFill>
          <a:schemeClr val="tx1"/>
        </a:solidFill>
        <a:latin typeface="+mn-lt"/>
        <a:ea typeface="+mn-ea"/>
        <a:cs typeface="+mn-cs"/>
      </a:defRPr>
    </a:lvl7pPr>
    <a:lvl8pPr marL="3484275" algn="l" defTabSz="995507" rtl="0" eaLnBrk="1" latinLnBrk="0" hangingPunct="1">
      <a:defRPr sz="1306" kern="1200">
        <a:solidFill>
          <a:schemeClr val="tx1"/>
        </a:solidFill>
        <a:latin typeface="+mn-lt"/>
        <a:ea typeface="+mn-ea"/>
        <a:cs typeface="+mn-cs"/>
      </a:defRPr>
    </a:lvl8pPr>
    <a:lvl9pPr marL="3982029" algn="l" defTabSz="995507" rtl="0" eaLnBrk="1" latinLnBrk="0" hangingPunct="1">
      <a:defRPr sz="1306"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66976" y="1749795"/>
            <a:ext cx="6425724" cy="3722335"/>
          </a:xfrm>
        </p:spPr>
        <p:txBody>
          <a:bodyPr anchor="b"/>
          <a:lstStyle>
            <a:lvl1pPr algn="ctr">
              <a:defRPr sz="4960"/>
            </a:lvl1pPr>
          </a:lstStyle>
          <a:p>
            <a:r>
              <a:rPr lang="en-US"/>
              <a:t>Click to edit Master title style</a:t>
            </a:r>
            <a:endParaRPr lang="en-US" dirty="0"/>
          </a:p>
        </p:txBody>
      </p:sp>
      <p:sp>
        <p:nvSpPr>
          <p:cNvPr id="3" name="Subtitle 2"/>
          <p:cNvSpPr>
            <a:spLocks noGrp="1"/>
          </p:cNvSpPr>
          <p:nvPr>
            <p:ph type="subTitle" idx="1"/>
          </p:nvPr>
        </p:nvSpPr>
        <p:spPr>
          <a:xfrm>
            <a:off x="944960" y="5615678"/>
            <a:ext cx="5669756" cy="2581379"/>
          </a:xfrm>
        </p:spPr>
        <p:txBody>
          <a:bodyPr/>
          <a:lstStyle>
            <a:lvl1pPr marL="0" indent="0" algn="ctr">
              <a:buNone/>
              <a:defRPr sz="1984"/>
            </a:lvl1pPr>
            <a:lvl2pPr marL="377967" indent="0" algn="ctr">
              <a:buNone/>
              <a:defRPr sz="1653"/>
            </a:lvl2pPr>
            <a:lvl3pPr marL="755934" indent="0" algn="ctr">
              <a:buNone/>
              <a:defRPr sz="1488"/>
            </a:lvl3pPr>
            <a:lvl4pPr marL="1133902" indent="0" algn="ctr">
              <a:buNone/>
              <a:defRPr sz="1323"/>
            </a:lvl4pPr>
            <a:lvl5pPr marL="1511869" indent="0" algn="ctr">
              <a:buNone/>
              <a:defRPr sz="1323"/>
            </a:lvl5pPr>
            <a:lvl6pPr marL="1889836" indent="0" algn="ctr">
              <a:buNone/>
              <a:defRPr sz="1323"/>
            </a:lvl6pPr>
            <a:lvl7pPr marL="2267803" indent="0" algn="ctr">
              <a:buNone/>
              <a:defRPr sz="1323"/>
            </a:lvl7pPr>
            <a:lvl8pPr marL="2645771" indent="0" algn="ctr">
              <a:buNone/>
              <a:defRPr sz="1323"/>
            </a:lvl8pPr>
            <a:lvl9pPr marL="3023738" indent="0" algn="ctr">
              <a:buNone/>
              <a:defRPr sz="1323"/>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DDA339C-6CD1-474C-A8A0-AE43F6DFE60D}" type="datetimeFigureOut">
              <a:rPr lang="en-GB" smtClean="0"/>
              <a:t>07/07/2025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808ED91-3BB9-48C7-AFF0-8750AFC91D47}" type="slidenum">
              <a:rPr lang="en-GB" smtClean="0"/>
              <a:t>‹#›</a:t>
            </a:fld>
            <a:endParaRPr lang="en-GB"/>
          </a:p>
        </p:txBody>
      </p:sp>
    </p:spTree>
    <p:extLst>
      <p:ext uri="{BB962C8B-B14F-4D97-AF65-F5344CB8AC3E}">
        <p14:creationId xmlns:p14="http://schemas.microsoft.com/office/powerpoint/2010/main" val="3966864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DDA339C-6CD1-474C-A8A0-AE43F6DFE60D}" type="datetimeFigureOut">
              <a:rPr lang="en-GB" smtClean="0"/>
              <a:t>07/07/2025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808ED91-3BB9-48C7-AFF0-8750AFC91D47}" type="slidenum">
              <a:rPr lang="en-GB" smtClean="0"/>
              <a:t>‹#›</a:t>
            </a:fld>
            <a:endParaRPr lang="en-GB"/>
          </a:p>
        </p:txBody>
      </p:sp>
    </p:spTree>
    <p:extLst>
      <p:ext uri="{BB962C8B-B14F-4D97-AF65-F5344CB8AC3E}">
        <p14:creationId xmlns:p14="http://schemas.microsoft.com/office/powerpoint/2010/main" val="31792620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09893" y="569240"/>
            <a:ext cx="1630055" cy="906081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19728" y="569240"/>
            <a:ext cx="4795669" cy="9060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DDA339C-6CD1-474C-A8A0-AE43F6DFE60D}" type="datetimeFigureOut">
              <a:rPr lang="en-GB" smtClean="0"/>
              <a:t>07/07/2025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808ED91-3BB9-48C7-AFF0-8750AFC91D47}" type="slidenum">
              <a:rPr lang="en-GB" smtClean="0"/>
              <a:t>‹#›</a:t>
            </a:fld>
            <a:endParaRPr lang="en-GB"/>
          </a:p>
        </p:txBody>
      </p:sp>
    </p:spTree>
    <p:extLst>
      <p:ext uri="{BB962C8B-B14F-4D97-AF65-F5344CB8AC3E}">
        <p14:creationId xmlns:p14="http://schemas.microsoft.com/office/powerpoint/2010/main" val="19811246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DDA339C-6CD1-474C-A8A0-AE43F6DFE60D}" type="datetimeFigureOut">
              <a:rPr lang="en-GB" smtClean="0"/>
              <a:t>07/07/2025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808ED91-3BB9-48C7-AFF0-8750AFC91D47}" type="slidenum">
              <a:rPr lang="en-GB" smtClean="0"/>
              <a:t>‹#›</a:t>
            </a:fld>
            <a:endParaRPr lang="en-GB"/>
          </a:p>
        </p:txBody>
      </p:sp>
    </p:spTree>
    <p:extLst>
      <p:ext uri="{BB962C8B-B14F-4D97-AF65-F5344CB8AC3E}">
        <p14:creationId xmlns:p14="http://schemas.microsoft.com/office/powerpoint/2010/main" val="16535853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15791" y="2665532"/>
            <a:ext cx="6520220" cy="4447496"/>
          </a:xfrm>
        </p:spPr>
        <p:txBody>
          <a:bodyPr anchor="b"/>
          <a:lstStyle>
            <a:lvl1pPr>
              <a:defRPr sz="4960"/>
            </a:lvl1pPr>
          </a:lstStyle>
          <a:p>
            <a:r>
              <a:rPr lang="en-US"/>
              <a:t>Click to edit Master title style</a:t>
            </a:r>
            <a:endParaRPr lang="en-US" dirty="0"/>
          </a:p>
        </p:txBody>
      </p:sp>
      <p:sp>
        <p:nvSpPr>
          <p:cNvPr id="3" name="Text Placeholder 2"/>
          <p:cNvSpPr>
            <a:spLocks noGrp="1"/>
          </p:cNvSpPr>
          <p:nvPr>
            <p:ph type="body" idx="1"/>
          </p:nvPr>
        </p:nvSpPr>
        <p:spPr>
          <a:xfrm>
            <a:off x="515791" y="7155103"/>
            <a:ext cx="6520220" cy="2338833"/>
          </a:xfrm>
        </p:spPr>
        <p:txBody>
          <a:bodyPr/>
          <a:lstStyle>
            <a:lvl1pPr marL="0" indent="0">
              <a:buNone/>
              <a:defRPr sz="1984">
                <a:solidFill>
                  <a:schemeClr val="tx1"/>
                </a:solidFill>
              </a:defRPr>
            </a:lvl1pPr>
            <a:lvl2pPr marL="377967" indent="0">
              <a:buNone/>
              <a:defRPr sz="1653">
                <a:solidFill>
                  <a:schemeClr val="tx1">
                    <a:tint val="75000"/>
                  </a:schemeClr>
                </a:solidFill>
              </a:defRPr>
            </a:lvl2pPr>
            <a:lvl3pPr marL="755934" indent="0">
              <a:buNone/>
              <a:defRPr sz="1488">
                <a:solidFill>
                  <a:schemeClr val="tx1">
                    <a:tint val="75000"/>
                  </a:schemeClr>
                </a:solidFill>
              </a:defRPr>
            </a:lvl3pPr>
            <a:lvl4pPr marL="1133902" indent="0">
              <a:buNone/>
              <a:defRPr sz="1323">
                <a:solidFill>
                  <a:schemeClr val="tx1">
                    <a:tint val="75000"/>
                  </a:schemeClr>
                </a:solidFill>
              </a:defRPr>
            </a:lvl4pPr>
            <a:lvl5pPr marL="1511869" indent="0">
              <a:buNone/>
              <a:defRPr sz="1323">
                <a:solidFill>
                  <a:schemeClr val="tx1">
                    <a:tint val="75000"/>
                  </a:schemeClr>
                </a:solidFill>
              </a:defRPr>
            </a:lvl5pPr>
            <a:lvl6pPr marL="1889836" indent="0">
              <a:buNone/>
              <a:defRPr sz="1323">
                <a:solidFill>
                  <a:schemeClr val="tx1">
                    <a:tint val="75000"/>
                  </a:schemeClr>
                </a:solidFill>
              </a:defRPr>
            </a:lvl6pPr>
            <a:lvl7pPr marL="2267803" indent="0">
              <a:buNone/>
              <a:defRPr sz="1323">
                <a:solidFill>
                  <a:schemeClr val="tx1">
                    <a:tint val="75000"/>
                  </a:schemeClr>
                </a:solidFill>
              </a:defRPr>
            </a:lvl7pPr>
            <a:lvl8pPr marL="2645771" indent="0">
              <a:buNone/>
              <a:defRPr sz="1323">
                <a:solidFill>
                  <a:schemeClr val="tx1">
                    <a:tint val="75000"/>
                  </a:schemeClr>
                </a:solidFill>
              </a:defRPr>
            </a:lvl8pPr>
            <a:lvl9pPr marL="3023738" indent="0">
              <a:buNone/>
              <a:defRPr sz="132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DDA339C-6CD1-474C-A8A0-AE43F6DFE60D}" type="datetimeFigureOut">
              <a:rPr lang="en-GB" smtClean="0"/>
              <a:t>07/07/2025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808ED91-3BB9-48C7-AFF0-8750AFC91D47}" type="slidenum">
              <a:rPr lang="en-GB" smtClean="0"/>
              <a:t>‹#›</a:t>
            </a:fld>
            <a:endParaRPr lang="en-GB"/>
          </a:p>
        </p:txBody>
      </p:sp>
    </p:spTree>
    <p:extLst>
      <p:ext uri="{BB962C8B-B14F-4D97-AF65-F5344CB8AC3E}">
        <p14:creationId xmlns:p14="http://schemas.microsoft.com/office/powerpoint/2010/main" val="3118747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19728" y="2846200"/>
            <a:ext cx="3212862" cy="67838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27085" y="2846200"/>
            <a:ext cx="3212862" cy="67838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DDA339C-6CD1-474C-A8A0-AE43F6DFE60D}" type="datetimeFigureOut">
              <a:rPr lang="en-GB" smtClean="0"/>
              <a:t>07/07/2025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808ED91-3BB9-48C7-AFF0-8750AFC91D47}" type="slidenum">
              <a:rPr lang="en-GB" smtClean="0"/>
              <a:t>‹#›</a:t>
            </a:fld>
            <a:endParaRPr lang="en-GB"/>
          </a:p>
        </p:txBody>
      </p:sp>
    </p:spTree>
    <p:extLst>
      <p:ext uri="{BB962C8B-B14F-4D97-AF65-F5344CB8AC3E}">
        <p14:creationId xmlns:p14="http://schemas.microsoft.com/office/powerpoint/2010/main" val="19683032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20712" y="569242"/>
            <a:ext cx="6520220" cy="2066590"/>
          </a:xfrm>
        </p:spPr>
        <p:txBody>
          <a:bodyPr/>
          <a:lstStyle/>
          <a:p>
            <a:r>
              <a:rPr lang="en-US"/>
              <a:t>Click to edit Master title style</a:t>
            </a:r>
            <a:endParaRPr lang="en-US" dirty="0"/>
          </a:p>
        </p:txBody>
      </p:sp>
      <p:sp>
        <p:nvSpPr>
          <p:cNvPr id="3" name="Text Placeholder 2"/>
          <p:cNvSpPr>
            <a:spLocks noGrp="1"/>
          </p:cNvSpPr>
          <p:nvPr>
            <p:ph type="body" idx="1"/>
          </p:nvPr>
        </p:nvSpPr>
        <p:spPr>
          <a:xfrm>
            <a:off x="520713" y="2620980"/>
            <a:ext cx="3198096"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en-US"/>
              <a:t>Click to edit Master text styles</a:t>
            </a:r>
          </a:p>
        </p:txBody>
      </p:sp>
      <p:sp>
        <p:nvSpPr>
          <p:cNvPr id="4" name="Content Placeholder 3"/>
          <p:cNvSpPr>
            <a:spLocks noGrp="1"/>
          </p:cNvSpPr>
          <p:nvPr>
            <p:ph sz="half" idx="2"/>
          </p:nvPr>
        </p:nvSpPr>
        <p:spPr>
          <a:xfrm>
            <a:off x="520713" y="3905482"/>
            <a:ext cx="3198096" cy="5744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27086" y="2620980"/>
            <a:ext cx="3213847"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en-US"/>
              <a:t>Click to edit Master text styles</a:t>
            </a:r>
          </a:p>
        </p:txBody>
      </p:sp>
      <p:sp>
        <p:nvSpPr>
          <p:cNvPr id="6" name="Content Placeholder 5"/>
          <p:cNvSpPr>
            <a:spLocks noGrp="1"/>
          </p:cNvSpPr>
          <p:nvPr>
            <p:ph sz="quarter" idx="4"/>
          </p:nvPr>
        </p:nvSpPr>
        <p:spPr>
          <a:xfrm>
            <a:off x="3827086" y="3905482"/>
            <a:ext cx="3213847" cy="5744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DDA339C-6CD1-474C-A8A0-AE43F6DFE60D}" type="datetimeFigureOut">
              <a:rPr lang="en-GB" smtClean="0"/>
              <a:t>07/07/2025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808ED91-3BB9-48C7-AFF0-8750AFC91D47}" type="slidenum">
              <a:rPr lang="en-GB" smtClean="0"/>
              <a:t>‹#›</a:t>
            </a:fld>
            <a:endParaRPr lang="en-GB"/>
          </a:p>
        </p:txBody>
      </p:sp>
    </p:spTree>
    <p:extLst>
      <p:ext uri="{BB962C8B-B14F-4D97-AF65-F5344CB8AC3E}">
        <p14:creationId xmlns:p14="http://schemas.microsoft.com/office/powerpoint/2010/main" val="26982068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DDA339C-6CD1-474C-A8A0-AE43F6DFE60D}" type="datetimeFigureOut">
              <a:rPr lang="en-GB" smtClean="0"/>
              <a:t>07/07/2025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808ED91-3BB9-48C7-AFF0-8750AFC91D47}" type="slidenum">
              <a:rPr lang="en-GB" smtClean="0"/>
              <a:t>‹#›</a:t>
            </a:fld>
            <a:endParaRPr lang="en-GB"/>
          </a:p>
        </p:txBody>
      </p:sp>
    </p:spTree>
    <p:extLst>
      <p:ext uri="{BB962C8B-B14F-4D97-AF65-F5344CB8AC3E}">
        <p14:creationId xmlns:p14="http://schemas.microsoft.com/office/powerpoint/2010/main" val="3133304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DA339C-6CD1-474C-A8A0-AE43F6DFE60D}" type="datetimeFigureOut">
              <a:rPr lang="en-GB" smtClean="0"/>
              <a:t>07/07/2025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808ED91-3BB9-48C7-AFF0-8750AFC91D47}" type="slidenum">
              <a:rPr lang="en-GB" smtClean="0"/>
              <a:t>‹#›</a:t>
            </a:fld>
            <a:endParaRPr lang="en-GB"/>
          </a:p>
        </p:txBody>
      </p:sp>
    </p:spTree>
    <p:extLst>
      <p:ext uri="{BB962C8B-B14F-4D97-AF65-F5344CB8AC3E}">
        <p14:creationId xmlns:p14="http://schemas.microsoft.com/office/powerpoint/2010/main" val="18340204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en-US"/>
              <a:t>Click to edit Master title style</a:t>
            </a:r>
            <a:endParaRPr lang="en-US" dirty="0"/>
          </a:p>
        </p:txBody>
      </p:sp>
      <p:sp>
        <p:nvSpPr>
          <p:cNvPr id="3" name="Content Placeholder 2"/>
          <p:cNvSpPr>
            <a:spLocks noGrp="1"/>
          </p:cNvSpPr>
          <p:nvPr>
            <p:ph idx="1"/>
          </p:nvPr>
        </p:nvSpPr>
        <p:spPr>
          <a:xfrm>
            <a:off x="3213847" y="1539425"/>
            <a:ext cx="3827085" cy="7598117"/>
          </a:xfrm>
        </p:spPr>
        <p:txBody>
          <a:bodyPr/>
          <a:lstStyle>
            <a:lvl1pPr>
              <a:defRPr sz="2645"/>
            </a:lvl1pPr>
            <a:lvl2pPr>
              <a:defRPr sz="2315"/>
            </a:lvl2pPr>
            <a:lvl3pPr>
              <a:defRPr sz="1984"/>
            </a:lvl3pPr>
            <a:lvl4pPr>
              <a:defRPr sz="1653"/>
            </a:lvl4pPr>
            <a:lvl5pPr>
              <a:defRPr sz="1653"/>
            </a:lvl5pPr>
            <a:lvl6pPr>
              <a:defRPr sz="1653"/>
            </a:lvl6pPr>
            <a:lvl7pPr>
              <a:defRPr sz="1653"/>
            </a:lvl7pPr>
            <a:lvl8pPr>
              <a:defRPr sz="1653"/>
            </a:lvl8pPr>
            <a:lvl9pPr>
              <a:defRPr sz="165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en-US"/>
              <a:t>Click to edit Master text styles</a:t>
            </a:r>
          </a:p>
        </p:txBody>
      </p:sp>
      <p:sp>
        <p:nvSpPr>
          <p:cNvPr id="5" name="Date Placeholder 4"/>
          <p:cNvSpPr>
            <a:spLocks noGrp="1"/>
          </p:cNvSpPr>
          <p:nvPr>
            <p:ph type="dt" sz="half" idx="10"/>
          </p:nvPr>
        </p:nvSpPr>
        <p:spPr/>
        <p:txBody>
          <a:bodyPr/>
          <a:lstStyle/>
          <a:p>
            <a:fld id="{3DDA339C-6CD1-474C-A8A0-AE43F6DFE60D}" type="datetimeFigureOut">
              <a:rPr lang="en-GB" smtClean="0"/>
              <a:t>07/07/2025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808ED91-3BB9-48C7-AFF0-8750AFC91D47}" type="slidenum">
              <a:rPr lang="en-GB" smtClean="0"/>
              <a:t>‹#›</a:t>
            </a:fld>
            <a:endParaRPr lang="en-GB"/>
          </a:p>
        </p:txBody>
      </p:sp>
    </p:spTree>
    <p:extLst>
      <p:ext uri="{BB962C8B-B14F-4D97-AF65-F5344CB8AC3E}">
        <p14:creationId xmlns:p14="http://schemas.microsoft.com/office/powerpoint/2010/main" val="23615474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en-US"/>
              <a:t>Click to edit Master title style</a:t>
            </a:r>
            <a:endParaRPr lang="en-US" dirty="0"/>
          </a:p>
        </p:txBody>
      </p:sp>
      <p:sp>
        <p:nvSpPr>
          <p:cNvPr id="3" name="Picture Placeholder 2"/>
          <p:cNvSpPr>
            <a:spLocks noGrp="1" noChangeAspect="1"/>
          </p:cNvSpPr>
          <p:nvPr>
            <p:ph type="pic" idx="1"/>
          </p:nvPr>
        </p:nvSpPr>
        <p:spPr>
          <a:xfrm>
            <a:off x="3213847" y="1539425"/>
            <a:ext cx="3827085" cy="7598117"/>
          </a:xfrm>
        </p:spPr>
        <p:txBody>
          <a:bodyPr anchor="t"/>
          <a:lstStyle>
            <a:lvl1pPr marL="0" indent="0">
              <a:buNone/>
              <a:defRPr sz="2645"/>
            </a:lvl1pPr>
            <a:lvl2pPr marL="377967" indent="0">
              <a:buNone/>
              <a:defRPr sz="2315"/>
            </a:lvl2pPr>
            <a:lvl3pPr marL="755934" indent="0">
              <a:buNone/>
              <a:defRPr sz="1984"/>
            </a:lvl3pPr>
            <a:lvl4pPr marL="1133902" indent="0">
              <a:buNone/>
              <a:defRPr sz="1653"/>
            </a:lvl4pPr>
            <a:lvl5pPr marL="1511869" indent="0">
              <a:buNone/>
              <a:defRPr sz="1653"/>
            </a:lvl5pPr>
            <a:lvl6pPr marL="1889836" indent="0">
              <a:buNone/>
              <a:defRPr sz="1653"/>
            </a:lvl6pPr>
            <a:lvl7pPr marL="2267803" indent="0">
              <a:buNone/>
              <a:defRPr sz="1653"/>
            </a:lvl7pPr>
            <a:lvl8pPr marL="2645771" indent="0">
              <a:buNone/>
              <a:defRPr sz="1653"/>
            </a:lvl8pPr>
            <a:lvl9pPr marL="3023738" indent="0">
              <a:buNone/>
              <a:defRPr sz="1653"/>
            </a:lvl9pPr>
          </a:lstStyle>
          <a:p>
            <a:r>
              <a:rPr lang="en-US"/>
              <a:t>Click icon to add picture</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en-US"/>
              <a:t>Click to edit Master text styles</a:t>
            </a:r>
          </a:p>
        </p:txBody>
      </p:sp>
      <p:sp>
        <p:nvSpPr>
          <p:cNvPr id="5" name="Date Placeholder 4"/>
          <p:cNvSpPr>
            <a:spLocks noGrp="1"/>
          </p:cNvSpPr>
          <p:nvPr>
            <p:ph type="dt" sz="half" idx="10"/>
          </p:nvPr>
        </p:nvSpPr>
        <p:spPr/>
        <p:txBody>
          <a:bodyPr/>
          <a:lstStyle/>
          <a:p>
            <a:fld id="{3DDA339C-6CD1-474C-A8A0-AE43F6DFE60D}" type="datetimeFigureOut">
              <a:rPr lang="en-GB" smtClean="0"/>
              <a:t>07/07/2025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808ED91-3BB9-48C7-AFF0-8750AFC91D47}" type="slidenum">
              <a:rPr lang="en-GB" smtClean="0"/>
              <a:t>‹#›</a:t>
            </a:fld>
            <a:endParaRPr lang="en-GB"/>
          </a:p>
        </p:txBody>
      </p:sp>
    </p:spTree>
    <p:extLst>
      <p:ext uri="{BB962C8B-B14F-4D97-AF65-F5344CB8AC3E}">
        <p14:creationId xmlns:p14="http://schemas.microsoft.com/office/powerpoint/2010/main" val="12261636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28" y="569242"/>
            <a:ext cx="6520220" cy="206659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19728" y="2846200"/>
            <a:ext cx="6520220" cy="678385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19728" y="9909729"/>
            <a:ext cx="1700927" cy="569240"/>
          </a:xfrm>
          <a:prstGeom prst="rect">
            <a:avLst/>
          </a:prstGeom>
        </p:spPr>
        <p:txBody>
          <a:bodyPr vert="horz" lIns="91440" tIns="45720" rIns="91440" bIns="45720" rtlCol="0" anchor="ctr"/>
          <a:lstStyle>
            <a:lvl1pPr algn="l">
              <a:defRPr sz="992">
                <a:solidFill>
                  <a:schemeClr val="tx1">
                    <a:tint val="75000"/>
                  </a:schemeClr>
                </a:solidFill>
              </a:defRPr>
            </a:lvl1pPr>
          </a:lstStyle>
          <a:p>
            <a:fld id="{3DDA339C-6CD1-474C-A8A0-AE43F6DFE60D}" type="datetimeFigureOut">
              <a:rPr lang="en-GB" smtClean="0"/>
              <a:t>07/07/2025</a:t>
            </a:fld>
            <a:endParaRPr lang="en-GB"/>
          </a:p>
        </p:txBody>
      </p:sp>
      <p:sp>
        <p:nvSpPr>
          <p:cNvPr id="5" name="Footer Placeholder 4"/>
          <p:cNvSpPr>
            <a:spLocks noGrp="1"/>
          </p:cNvSpPr>
          <p:nvPr>
            <p:ph type="ftr" sz="quarter" idx="3"/>
          </p:nvPr>
        </p:nvSpPr>
        <p:spPr>
          <a:xfrm>
            <a:off x="2504143" y="9909729"/>
            <a:ext cx="2551390" cy="569240"/>
          </a:xfrm>
          <a:prstGeom prst="rect">
            <a:avLst/>
          </a:prstGeom>
        </p:spPr>
        <p:txBody>
          <a:bodyPr vert="horz" lIns="91440" tIns="45720" rIns="91440" bIns="45720" rtlCol="0" anchor="ctr"/>
          <a:lstStyle>
            <a:lvl1pPr algn="ctr">
              <a:defRPr sz="992">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5339020" y="9909729"/>
            <a:ext cx="1700927" cy="569240"/>
          </a:xfrm>
          <a:prstGeom prst="rect">
            <a:avLst/>
          </a:prstGeom>
        </p:spPr>
        <p:txBody>
          <a:bodyPr vert="horz" lIns="91440" tIns="45720" rIns="91440" bIns="45720" rtlCol="0" anchor="ctr"/>
          <a:lstStyle>
            <a:lvl1pPr algn="r">
              <a:defRPr sz="992">
                <a:solidFill>
                  <a:schemeClr val="tx1">
                    <a:tint val="75000"/>
                  </a:schemeClr>
                </a:solidFill>
              </a:defRPr>
            </a:lvl1pPr>
          </a:lstStyle>
          <a:p>
            <a:fld id="{1808ED91-3BB9-48C7-AFF0-8750AFC91D47}" type="slidenum">
              <a:rPr lang="en-GB" smtClean="0"/>
              <a:t>‹#›</a:t>
            </a:fld>
            <a:endParaRPr lang="en-GB"/>
          </a:p>
        </p:txBody>
      </p:sp>
    </p:spTree>
    <p:extLst>
      <p:ext uri="{BB962C8B-B14F-4D97-AF65-F5344CB8AC3E}">
        <p14:creationId xmlns:p14="http://schemas.microsoft.com/office/powerpoint/2010/main" val="102726839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755934" rtl="0" eaLnBrk="1" latinLnBrk="0" hangingPunct="1">
        <a:lnSpc>
          <a:spcPct val="90000"/>
        </a:lnSpc>
        <a:spcBef>
          <a:spcPct val="0"/>
        </a:spcBef>
        <a:buNone/>
        <a:defRPr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en-US"/>
      </a:defPPr>
      <a:lvl1pPr marL="0" algn="l" defTabSz="755934" rtl="0" eaLnBrk="1" latinLnBrk="0" hangingPunct="1">
        <a:defRPr sz="1488" kern="1200">
          <a:solidFill>
            <a:schemeClr val="tx1"/>
          </a:solidFill>
          <a:latin typeface="+mn-lt"/>
          <a:ea typeface="+mn-ea"/>
          <a:cs typeface="+mn-cs"/>
        </a:defRPr>
      </a:lvl1pPr>
      <a:lvl2pPr marL="377967" algn="l" defTabSz="755934" rtl="0" eaLnBrk="1" latinLnBrk="0" hangingPunct="1">
        <a:defRPr sz="1488" kern="1200">
          <a:solidFill>
            <a:schemeClr val="tx1"/>
          </a:solidFill>
          <a:latin typeface="+mn-lt"/>
          <a:ea typeface="+mn-ea"/>
          <a:cs typeface="+mn-cs"/>
        </a:defRPr>
      </a:lvl2pPr>
      <a:lvl3pPr marL="755934" algn="l" defTabSz="755934" rtl="0" eaLnBrk="1" latinLnBrk="0" hangingPunct="1">
        <a:defRPr sz="1488" kern="1200">
          <a:solidFill>
            <a:schemeClr val="tx1"/>
          </a:solidFill>
          <a:latin typeface="+mn-lt"/>
          <a:ea typeface="+mn-ea"/>
          <a:cs typeface="+mn-cs"/>
        </a:defRPr>
      </a:lvl3pPr>
      <a:lvl4pPr marL="1133902" algn="l" defTabSz="755934" rtl="0" eaLnBrk="1" latinLnBrk="0" hangingPunct="1">
        <a:defRPr sz="1488" kern="1200">
          <a:solidFill>
            <a:schemeClr val="tx1"/>
          </a:solidFill>
          <a:latin typeface="+mn-lt"/>
          <a:ea typeface="+mn-ea"/>
          <a:cs typeface="+mn-cs"/>
        </a:defRPr>
      </a:lvl4pPr>
      <a:lvl5pPr marL="1511869" algn="l" defTabSz="755934" rtl="0" eaLnBrk="1" latinLnBrk="0" hangingPunct="1">
        <a:defRPr sz="1488" kern="1200">
          <a:solidFill>
            <a:schemeClr val="tx1"/>
          </a:solidFill>
          <a:latin typeface="+mn-lt"/>
          <a:ea typeface="+mn-ea"/>
          <a:cs typeface="+mn-cs"/>
        </a:defRPr>
      </a:lvl5pPr>
      <a:lvl6pPr marL="1889836" algn="l" defTabSz="755934" rtl="0" eaLnBrk="1" latinLnBrk="0" hangingPunct="1">
        <a:defRPr sz="1488" kern="1200">
          <a:solidFill>
            <a:schemeClr val="tx1"/>
          </a:solidFill>
          <a:latin typeface="+mn-lt"/>
          <a:ea typeface="+mn-ea"/>
          <a:cs typeface="+mn-cs"/>
        </a:defRPr>
      </a:lvl6pPr>
      <a:lvl7pPr marL="2267803" algn="l" defTabSz="755934" rtl="0" eaLnBrk="1" latinLnBrk="0" hangingPunct="1">
        <a:defRPr sz="1488" kern="1200">
          <a:solidFill>
            <a:schemeClr val="tx1"/>
          </a:solidFill>
          <a:latin typeface="+mn-lt"/>
          <a:ea typeface="+mn-ea"/>
          <a:cs typeface="+mn-cs"/>
        </a:defRPr>
      </a:lvl7pPr>
      <a:lvl8pPr marL="2645771" algn="l" defTabSz="755934" rtl="0" eaLnBrk="1" latinLnBrk="0" hangingPunct="1">
        <a:defRPr sz="1488" kern="1200">
          <a:solidFill>
            <a:schemeClr val="tx1"/>
          </a:solidFill>
          <a:latin typeface="+mn-lt"/>
          <a:ea typeface="+mn-ea"/>
          <a:cs typeface="+mn-cs"/>
        </a:defRPr>
      </a:lvl8pPr>
      <a:lvl9pPr marL="3023738" algn="l" defTabSz="755934" rtl="0" eaLnBrk="1" latinLnBrk="0" hangingPunct="1">
        <a:defRPr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5" Type="http://schemas.openxmlformats.org/officeDocument/2006/relationships/image" Target="../media/image1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5.png"/></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6.png"/></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young child writing on a book&#10;&#10;Description automatically generated">
            <a:extLst>
              <a:ext uri="{FF2B5EF4-FFF2-40B4-BE49-F238E27FC236}">
                <a16:creationId xmlns:a16="http://schemas.microsoft.com/office/drawing/2014/main" id="{1F4F6551-A193-FD0D-0998-C22B9BB039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32810"/>
            <a:ext cx="7559676" cy="5039784"/>
          </a:xfrm>
          <a:prstGeom prst="rect">
            <a:avLst/>
          </a:prstGeom>
        </p:spPr>
      </p:pic>
      <p:pic>
        <p:nvPicPr>
          <p:cNvPr id="8" name="Picture 7" descr="A green and black cover with a logo&#10;&#10;Description automatically generated">
            <a:extLst>
              <a:ext uri="{FF2B5EF4-FFF2-40B4-BE49-F238E27FC236}">
                <a16:creationId xmlns:a16="http://schemas.microsoft.com/office/drawing/2014/main" id="{3F06B2C9-8799-AD7E-0990-6109FDD0EEBC}"/>
              </a:ext>
            </a:extLst>
          </p:cNvPr>
          <p:cNvPicPr>
            <a:picLocks noChangeAspect="1"/>
          </p:cNvPicPr>
          <p:nvPr/>
        </p:nvPicPr>
        <p:blipFill>
          <a:blip r:embed="rId3">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519" y="0"/>
            <a:ext cx="7558636" cy="10691813"/>
          </a:xfrm>
          <a:prstGeom prst="rect">
            <a:avLst/>
          </a:prstGeom>
        </p:spPr>
      </p:pic>
      <p:sp>
        <p:nvSpPr>
          <p:cNvPr id="6" name="TextBox 5">
            <a:extLst>
              <a:ext uri="{FF2B5EF4-FFF2-40B4-BE49-F238E27FC236}">
                <a16:creationId xmlns:a16="http://schemas.microsoft.com/office/drawing/2014/main" id="{3E672219-AECE-2E74-AEFB-8058E6F21651}"/>
              </a:ext>
            </a:extLst>
          </p:cNvPr>
          <p:cNvSpPr txBox="1"/>
          <p:nvPr/>
        </p:nvSpPr>
        <p:spPr>
          <a:xfrm>
            <a:off x="1048037" y="4570268"/>
            <a:ext cx="5463597" cy="523220"/>
          </a:xfrm>
          <a:prstGeom prst="rect">
            <a:avLst/>
          </a:prstGeom>
          <a:noFill/>
        </p:spPr>
        <p:txBody>
          <a:bodyPr wrap="square" rtlCol="0">
            <a:spAutoFit/>
          </a:bodyPr>
          <a:lstStyle/>
          <a:p>
            <a:pPr algn="ctr"/>
            <a:r>
              <a:rPr lang="en-GB" sz="2800" b="1" dirty="0">
                <a:solidFill>
                  <a:schemeClr val="bg1"/>
                </a:solidFill>
                <a:latin typeface="Open Sans" panose="020B0606030504020204" pitchFamily="34" charset="0"/>
                <a:ea typeface="Open Sans" panose="020B0606030504020204" pitchFamily="34" charset="0"/>
                <a:cs typeface="Open Sans" panose="020B0606030504020204" pitchFamily="34" charset="0"/>
              </a:rPr>
              <a:t>CURRICULUM: GEOGRAPHY</a:t>
            </a:r>
          </a:p>
        </p:txBody>
      </p:sp>
      <p:sp>
        <p:nvSpPr>
          <p:cNvPr id="7" name="TextBox 6">
            <a:extLst>
              <a:ext uri="{FF2B5EF4-FFF2-40B4-BE49-F238E27FC236}">
                <a16:creationId xmlns:a16="http://schemas.microsoft.com/office/drawing/2014/main" id="{77CE0C48-28D3-ABC5-76B0-48B11989B2CB}"/>
              </a:ext>
            </a:extLst>
          </p:cNvPr>
          <p:cNvSpPr txBox="1"/>
          <p:nvPr/>
        </p:nvSpPr>
        <p:spPr>
          <a:xfrm>
            <a:off x="1440873" y="7892472"/>
            <a:ext cx="4664363" cy="400110"/>
          </a:xfrm>
          <a:prstGeom prst="rect">
            <a:avLst/>
          </a:prstGeom>
          <a:noFill/>
        </p:spPr>
        <p:txBody>
          <a:bodyPr wrap="square" rtlCol="0">
            <a:spAutoFit/>
          </a:bodyPr>
          <a:lstStyle/>
          <a:p>
            <a:pPr algn="ctr"/>
            <a:r>
              <a:rPr lang="en-GB" sz="2000" b="1" dirty="0">
                <a:solidFill>
                  <a:schemeClr val="bg1"/>
                </a:solidFill>
                <a:latin typeface="Open Sans" panose="020B0606030504020204" pitchFamily="34" charset="0"/>
                <a:ea typeface="Open Sans" panose="020B0606030504020204" pitchFamily="34" charset="0"/>
                <a:cs typeface="Open Sans" panose="020B0606030504020204" pitchFamily="34" charset="0"/>
              </a:rPr>
              <a:t>St Patrick’s Catholic Primary School</a:t>
            </a:r>
          </a:p>
        </p:txBody>
      </p:sp>
      <p:sp>
        <p:nvSpPr>
          <p:cNvPr id="2" name="TextBox 1">
            <a:extLst>
              <a:ext uri="{FF2B5EF4-FFF2-40B4-BE49-F238E27FC236}">
                <a16:creationId xmlns:a16="http://schemas.microsoft.com/office/drawing/2014/main" id="{B6FC452B-52A3-1B49-3BDF-035079C45CFE}"/>
              </a:ext>
            </a:extLst>
          </p:cNvPr>
          <p:cNvSpPr txBox="1"/>
          <p:nvPr/>
        </p:nvSpPr>
        <p:spPr>
          <a:xfrm>
            <a:off x="0" y="9996882"/>
            <a:ext cx="7559675" cy="461665"/>
          </a:xfrm>
          <a:prstGeom prst="rect">
            <a:avLst/>
          </a:prstGeom>
          <a:noFill/>
        </p:spPr>
        <p:txBody>
          <a:bodyPr wrap="square" rtlCol="0" anchor="b">
            <a:spAutoFit/>
          </a:bodyPr>
          <a:lstStyle/>
          <a:p>
            <a:pPr algn="ctr"/>
            <a:r>
              <a:rPr lang="en-GB" sz="2400" i="1" dirty="0">
                <a:solidFill>
                  <a:schemeClr val="bg1"/>
                </a:solidFill>
                <a:effectLst>
                  <a:outerShdw blurRad="50800" dist="38100" dir="2700000" algn="tl" rotWithShape="0">
                    <a:prstClr val="black">
                      <a:alpha val="40000"/>
                    </a:prstClr>
                  </a:outerShdw>
                </a:effectLst>
                <a:latin typeface="Open Sans" panose="020B0606030504020204" pitchFamily="34" charset="0"/>
                <a:ea typeface="Open Sans" panose="020B0606030504020204" pitchFamily="34" charset="0"/>
                <a:cs typeface="Open Sans" panose="020B0606030504020204" pitchFamily="34" charset="0"/>
              </a:rPr>
              <a:t>May Christ Be Seen In Us</a:t>
            </a:r>
          </a:p>
        </p:txBody>
      </p:sp>
    </p:spTree>
    <p:extLst>
      <p:ext uri="{BB962C8B-B14F-4D97-AF65-F5344CB8AC3E}">
        <p14:creationId xmlns:p14="http://schemas.microsoft.com/office/powerpoint/2010/main" val="11730829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white background with black dots&#10;&#10;Description automatically generated">
            <a:extLst>
              <a:ext uri="{FF2B5EF4-FFF2-40B4-BE49-F238E27FC236}">
                <a16:creationId xmlns:a16="http://schemas.microsoft.com/office/drawing/2014/main" id="{61581CCE-61F9-EA58-A039-512C61C565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9" y="0"/>
            <a:ext cx="7558636" cy="10691813"/>
          </a:xfrm>
          <a:prstGeom prst="rect">
            <a:avLst/>
          </a:prstGeom>
        </p:spPr>
      </p:pic>
      <p:pic>
        <p:nvPicPr>
          <p:cNvPr id="6" name="Picture 5" descr="A green spiral with white text&#10;&#10;Description automatically generated">
            <a:extLst>
              <a:ext uri="{FF2B5EF4-FFF2-40B4-BE49-F238E27FC236}">
                <a16:creationId xmlns:a16="http://schemas.microsoft.com/office/drawing/2014/main" id="{44C6BD9E-0FFF-E0B7-F558-73E4BE24A4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8357191" cy="10691813"/>
          </a:xfrm>
          <a:prstGeom prst="rect">
            <a:avLst/>
          </a:prstGeom>
        </p:spPr>
      </p:pic>
      <p:sp>
        <p:nvSpPr>
          <p:cNvPr id="8" name="TextBox 7">
            <a:extLst>
              <a:ext uri="{FF2B5EF4-FFF2-40B4-BE49-F238E27FC236}">
                <a16:creationId xmlns:a16="http://schemas.microsoft.com/office/drawing/2014/main" id="{84FF7A6A-169B-FA56-B532-2E57CEB5FF61}"/>
              </a:ext>
            </a:extLst>
          </p:cNvPr>
          <p:cNvSpPr txBox="1"/>
          <p:nvPr/>
        </p:nvSpPr>
        <p:spPr>
          <a:xfrm>
            <a:off x="1708727" y="489527"/>
            <a:ext cx="4137891" cy="400110"/>
          </a:xfrm>
          <a:prstGeom prst="rect">
            <a:avLst/>
          </a:prstGeom>
          <a:noFill/>
        </p:spPr>
        <p:txBody>
          <a:bodyPr wrap="square" rtlCol="0">
            <a:spAutoFit/>
          </a:bodyPr>
          <a:lstStyle/>
          <a:p>
            <a:pPr algn="ctr"/>
            <a:r>
              <a:rPr lang="en-GB" sz="2000" b="1" dirty="0">
                <a:solidFill>
                  <a:schemeClr val="bg1"/>
                </a:solidFill>
                <a:latin typeface="Open Sans" panose="020B0606030504020204" pitchFamily="34" charset="0"/>
                <a:ea typeface="Open Sans" panose="020B0606030504020204" pitchFamily="34" charset="0"/>
                <a:cs typeface="Open Sans" panose="020B0606030504020204" pitchFamily="34" charset="0"/>
              </a:rPr>
              <a:t>CURRICULUM NARRATIVE</a:t>
            </a:r>
          </a:p>
        </p:txBody>
      </p:sp>
      <p:sp>
        <p:nvSpPr>
          <p:cNvPr id="9" name="TextBox 8">
            <a:extLst>
              <a:ext uri="{FF2B5EF4-FFF2-40B4-BE49-F238E27FC236}">
                <a16:creationId xmlns:a16="http://schemas.microsoft.com/office/drawing/2014/main" id="{CBB98832-A5C4-A6AB-1273-FAC820C7D039}"/>
              </a:ext>
            </a:extLst>
          </p:cNvPr>
          <p:cNvSpPr txBox="1"/>
          <p:nvPr/>
        </p:nvSpPr>
        <p:spPr>
          <a:xfrm>
            <a:off x="0" y="10363198"/>
            <a:ext cx="7559675" cy="307777"/>
          </a:xfrm>
          <a:prstGeom prst="rect">
            <a:avLst/>
          </a:prstGeom>
          <a:noFill/>
        </p:spPr>
        <p:txBody>
          <a:bodyPr wrap="square" rtlCol="0" anchor="b">
            <a:spAutoFit/>
          </a:bodyPr>
          <a:lstStyle/>
          <a:p>
            <a:pPr algn="ctr"/>
            <a:r>
              <a:rPr lang="en-GB" sz="1400" i="1" dirty="0">
                <a:solidFill>
                  <a:schemeClr val="bg1"/>
                </a:solidFill>
                <a:latin typeface="Open Sans" panose="020B0606030504020204" pitchFamily="34" charset="0"/>
                <a:ea typeface="Open Sans" panose="020B0606030504020204" pitchFamily="34" charset="0"/>
                <a:cs typeface="Open Sans" panose="020B0606030504020204" pitchFamily="34" charset="0"/>
              </a:rPr>
              <a:t>May Christ Be Seen In Us</a:t>
            </a:r>
          </a:p>
        </p:txBody>
      </p:sp>
      <p:sp>
        <p:nvSpPr>
          <p:cNvPr id="12" name="TextBox 11">
            <a:extLst>
              <a:ext uri="{FF2B5EF4-FFF2-40B4-BE49-F238E27FC236}">
                <a16:creationId xmlns:a16="http://schemas.microsoft.com/office/drawing/2014/main" id="{5DC875F9-9BC1-C48A-A1CA-082C4AAEA040}"/>
              </a:ext>
            </a:extLst>
          </p:cNvPr>
          <p:cNvSpPr txBox="1"/>
          <p:nvPr/>
        </p:nvSpPr>
        <p:spPr>
          <a:xfrm>
            <a:off x="2364509" y="8756073"/>
            <a:ext cx="3389746" cy="646331"/>
          </a:xfrm>
          <a:prstGeom prst="rect">
            <a:avLst/>
          </a:prstGeom>
          <a:noFill/>
        </p:spPr>
        <p:txBody>
          <a:bodyPr wrap="square" rtlCol="0">
            <a:spAutoFit/>
          </a:bodyPr>
          <a:lstStyle/>
          <a:p>
            <a:r>
              <a:rPr lang="en-GB" sz="900" b="1" dirty="0">
                <a:solidFill>
                  <a:schemeClr val="bg1"/>
                </a:solidFill>
              </a:rPr>
              <a:t>People and places and the world we live in: </a:t>
            </a:r>
            <a:r>
              <a:rPr lang="en-GB" sz="900" dirty="0">
                <a:solidFill>
                  <a:schemeClr val="bg1"/>
                </a:solidFill>
              </a:rPr>
              <a:t>In EYFS children begin to develop their geographical knowledge by exploring features of their school and nursery. They begin to compare and contrast different places and environments using maps and atlases. </a:t>
            </a:r>
          </a:p>
        </p:txBody>
      </p:sp>
      <p:pic>
        <p:nvPicPr>
          <p:cNvPr id="10" name="Picture 9" descr="A green and white logo&#10;&#10;Description automatically generated">
            <a:extLst>
              <a:ext uri="{FF2B5EF4-FFF2-40B4-BE49-F238E27FC236}">
                <a16:creationId xmlns:a16="http://schemas.microsoft.com/office/drawing/2014/main" id="{C10E275D-0999-F268-3696-0F0641C6D8E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51203" y="5186912"/>
            <a:ext cx="1191770" cy="478537"/>
          </a:xfrm>
          <a:prstGeom prst="rect">
            <a:avLst/>
          </a:prstGeom>
        </p:spPr>
      </p:pic>
      <p:pic>
        <p:nvPicPr>
          <p:cNvPr id="14" name="Picture 13" descr="A black background with white text&#10;&#10;Description automatically generated">
            <a:extLst>
              <a:ext uri="{FF2B5EF4-FFF2-40B4-BE49-F238E27FC236}">
                <a16:creationId xmlns:a16="http://schemas.microsoft.com/office/drawing/2014/main" id="{2F84C266-96D6-4D6D-3135-D54B1A12647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50822" y="6414841"/>
            <a:ext cx="1563627" cy="478537"/>
          </a:xfrm>
          <a:prstGeom prst="rect">
            <a:avLst/>
          </a:prstGeom>
        </p:spPr>
      </p:pic>
      <p:pic>
        <p:nvPicPr>
          <p:cNvPr id="18" name="Picture 17" descr="A black background with white text&#10;&#10;Description automatically generated">
            <a:extLst>
              <a:ext uri="{FF2B5EF4-FFF2-40B4-BE49-F238E27FC236}">
                <a16:creationId xmlns:a16="http://schemas.microsoft.com/office/drawing/2014/main" id="{9504FD58-065E-4910-DF93-31D2F1CA4E4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14044" y="1665044"/>
            <a:ext cx="1466091" cy="478537"/>
          </a:xfrm>
          <a:prstGeom prst="rect">
            <a:avLst/>
          </a:prstGeom>
        </p:spPr>
      </p:pic>
      <p:pic>
        <p:nvPicPr>
          <p:cNvPr id="22" name="Picture 21" descr="A black background with white text&#10;&#10;Description automatically generated">
            <a:extLst>
              <a:ext uri="{FF2B5EF4-FFF2-40B4-BE49-F238E27FC236}">
                <a16:creationId xmlns:a16="http://schemas.microsoft.com/office/drawing/2014/main" id="{231D44A8-59E1-A837-47CD-155F09518EE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371794" y="4070848"/>
            <a:ext cx="1661163" cy="478537"/>
          </a:xfrm>
          <a:prstGeom prst="rect">
            <a:avLst/>
          </a:prstGeom>
        </p:spPr>
      </p:pic>
      <p:pic>
        <p:nvPicPr>
          <p:cNvPr id="26" name="Picture 25" descr="A green and white logo&#10;&#10;Description automatically generated">
            <a:extLst>
              <a:ext uri="{FF2B5EF4-FFF2-40B4-BE49-F238E27FC236}">
                <a16:creationId xmlns:a16="http://schemas.microsoft.com/office/drawing/2014/main" id="{E9DEB60B-7C51-DB47-EEBD-A465A9BC194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107771" y="1682539"/>
            <a:ext cx="1377699" cy="478537"/>
          </a:xfrm>
          <a:prstGeom prst="rect">
            <a:avLst/>
          </a:prstGeom>
        </p:spPr>
      </p:pic>
      <p:pic>
        <p:nvPicPr>
          <p:cNvPr id="30" name="Picture 29" descr="A green and white circle with a lighthouse in it&#10;&#10;Description automatically generated">
            <a:extLst>
              <a:ext uri="{FF2B5EF4-FFF2-40B4-BE49-F238E27FC236}">
                <a16:creationId xmlns:a16="http://schemas.microsoft.com/office/drawing/2014/main" id="{90170CC4-1E02-FAB1-EF4D-1340E25A5F0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479975" y="5234311"/>
            <a:ext cx="929642" cy="478537"/>
          </a:xfrm>
          <a:prstGeom prst="rect">
            <a:avLst/>
          </a:prstGeom>
        </p:spPr>
      </p:pic>
      <p:pic>
        <p:nvPicPr>
          <p:cNvPr id="34" name="Picture 33" descr="A green and white circle with a logo&#10;&#10;Description automatically generated">
            <a:extLst>
              <a:ext uri="{FF2B5EF4-FFF2-40B4-BE49-F238E27FC236}">
                <a16:creationId xmlns:a16="http://schemas.microsoft.com/office/drawing/2014/main" id="{D8ED66F2-0DF7-9D49-43AF-AA27CABFF2D3}"/>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314628" y="7646488"/>
            <a:ext cx="1091186" cy="478537"/>
          </a:xfrm>
          <a:prstGeom prst="rect">
            <a:avLst/>
          </a:prstGeom>
        </p:spPr>
      </p:pic>
      <p:pic>
        <p:nvPicPr>
          <p:cNvPr id="38" name="Picture 37" descr="A green circle with white text&#10;&#10;Description automatically generated">
            <a:extLst>
              <a:ext uri="{FF2B5EF4-FFF2-40B4-BE49-F238E27FC236}">
                <a16:creationId xmlns:a16="http://schemas.microsoft.com/office/drawing/2014/main" id="{F70F0D6D-946F-A59A-0AD0-CB3510FCAA9C}"/>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123011" y="2890318"/>
            <a:ext cx="1362459" cy="478537"/>
          </a:xfrm>
          <a:prstGeom prst="rect">
            <a:avLst/>
          </a:prstGeom>
        </p:spPr>
      </p:pic>
      <p:pic>
        <p:nvPicPr>
          <p:cNvPr id="40" name="Picture 39" descr="A green and white circle with white text&#10;&#10;Description automatically generated">
            <a:extLst>
              <a:ext uri="{FF2B5EF4-FFF2-40B4-BE49-F238E27FC236}">
                <a16:creationId xmlns:a16="http://schemas.microsoft.com/office/drawing/2014/main" id="{D592D9A6-81A3-DF9B-BC95-1631473171B0}"/>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324527" y="7642079"/>
            <a:ext cx="1240539" cy="478537"/>
          </a:xfrm>
          <a:prstGeom prst="rect">
            <a:avLst/>
          </a:prstGeom>
        </p:spPr>
      </p:pic>
      <p:pic>
        <p:nvPicPr>
          <p:cNvPr id="42" name="Picture 41" descr="A green and white circle with a black background&#10;&#10;Description automatically generated">
            <a:extLst>
              <a:ext uri="{FF2B5EF4-FFF2-40B4-BE49-F238E27FC236}">
                <a16:creationId xmlns:a16="http://schemas.microsoft.com/office/drawing/2014/main" id="{4DE28AD8-43C3-BD98-F85B-E6CF3CE7F1E1}"/>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291768" y="4052133"/>
            <a:ext cx="896114" cy="478537"/>
          </a:xfrm>
          <a:prstGeom prst="rect">
            <a:avLst/>
          </a:prstGeom>
        </p:spPr>
      </p:pic>
      <p:pic>
        <p:nvPicPr>
          <p:cNvPr id="44" name="Picture 43" descr="A green and white logo&#10;&#10;Description automatically generated">
            <a:extLst>
              <a:ext uri="{FF2B5EF4-FFF2-40B4-BE49-F238E27FC236}">
                <a16:creationId xmlns:a16="http://schemas.microsoft.com/office/drawing/2014/main" id="{EB4F53A7-B6A5-B1FD-BFDA-24B63CBDBA83}"/>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2214044" y="2917354"/>
            <a:ext cx="1051562" cy="478537"/>
          </a:xfrm>
          <a:prstGeom prst="rect">
            <a:avLst/>
          </a:prstGeom>
        </p:spPr>
      </p:pic>
      <p:pic>
        <p:nvPicPr>
          <p:cNvPr id="46" name="Picture 45" descr="A green and white circle with white text&#10;&#10;Description automatically generated">
            <a:extLst>
              <a:ext uri="{FF2B5EF4-FFF2-40B4-BE49-F238E27FC236}">
                <a16:creationId xmlns:a16="http://schemas.microsoft.com/office/drawing/2014/main" id="{19E3B27C-37D6-EDC1-00A9-E7AE5DBEDF15}"/>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2329867" y="6470200"/>
            <a:ext cx="1234443" cy="478537"/>
          </a:xfrm>
          <a:prstGeom prst="rect">
            <a:avLst/>
          </a:prstGeom>
        </p:spPr>
      </p:pic>
      <p:sp>
        <p:nvSpPr>
          <p:cNvPr id="2" name="TextBox 1">
            <a:extLst>
              <a:ext uri="{FF2B5EF4-FFF2-40B4-BE49-F238E27FC236}">
                <a16:creationId xmlns:a16="http://schemas.microsoft.com/office/drawing/2014/main" id="{289EA02F-4FC4-4AD7-9A14-31262393ACEC}"/>
              </a:ext>
            </a:extLst>
          </p:cNvPr>
          <p:cNvSpPr txBox="1"/>
          <p:nvPr/>
        </p:nvSpPr>
        <p:spPr>
          <a:xfrm>
            <a:off x="746646" y="2271023"/>
            <a:ext cx="1219986"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dirty="0"/>
              <a:t>Year 5/6 Cycle B</a:t>
            </a:r>
          </a:p>
        </p:txBody>
      </p:sp>
      <p:sp>
        <p:nvSpPr>
          <p:cNvPr id="20" name="TextBox 19">
            <a:extLst>
              <a:ext uri="{FF2B5EF4-FFF2-40B4-BE49-F238E27FC236}">
                <a16:creationId xmlns:a16="http://schemas.microsoft.com/office/drawing/2014/main" id="{D4C5843A-DAE8-4E34-8E93-7AC43A956714}"/>
              </a:ext>
            </a:extLst>
          </p:cNvPr>
          <p:cNvSpPr txBox="1"/>
          <p:nvPr/>
        </p:nvSpPr>
        <p:spPr>
          <a:xfrm>
            <a:off x="6157879" y="3368855"/>
            <a:ext cx="1219986"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dirty="0"/>
              <a:t>Year 5/6 Cycle A</a:t>
            </a:r>
          </a:p>
        </p:txBody>
      </p:sp>
      <p:sp>
        <p:nvSpPr>
          <p:cNvPr id="21" name="TextBox 20">
            <a:extLst>
              <a:ext uri="{FF2B5EF4-FFF2-40B4-BE49-F238E27FC236}">
                <a16:creationId xmlns:a16="http://schemas.microsoft.com/office/drawing/2014/main" id="{83748659-C2B9-4683-B211-87363B66F710}"/>
              </a:ext>
            </a:extLst>
          </p:cNvPr>
          <p:cNvSpPr txBox="1"/>
          <p:nvPr/>
        </p:nvSpPr>
        <p:spPr>
          <a:xfrm>
            <a:off x="6163647" y="5768510"/>
            <a:ext cx="1219986"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dirty="0"/>
              <a:t>Year 3/4 Cycle A</a:t>
            </a:r>
          </a:p>
        </p:txBody>
      </p:sp>
      <p:sp>
        <p:nvSpPr>
          <p:cNvPr id="23" name="TextBox 22">
            <a:extLst>
              <a:ext uri="{FF2B5EF4-FFF2-40B4-BE49-F238E27FC236}">
                <a16:creationId xmlns:a16="http://schemas.microsoft.com/office/drawing/2014/main" id="{731628D3-563A-4F76-ABFB-04246F624428}"/>
              </a:ext>
            </a:extLst>
          </p:cNvPr>
          <p:cNvSpPr txBox="1"/>
          <p:nvPr/>
        </p:nvSpPr>
        <p:spPr>
          <a:xfrm>
            <a:off x="804208" y="4650995"/>
            <a:ext cx="1219986"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dirty="0"/>
              <a:t>Year 3/4 Cycle B</a:t>
            </a:r>
          </a:p>
        </p:txBody>
      </p:sp>
      <p:sp>
        <p:nvSpPr>
          <p:cNvPr id="24" name="TextBox 23">
            <a:extLst>
              <a:ext uri="{FF2B5EF4-FFF2-40B4-BE49-F238E27FC236}">
                <a16:creationId xmlns:a16="http://schemas.microsoft.com/office/drawing/2014/main" id="{46D442EA-3DAD-4B99-A00B-E6E7C084A51B}"/>
              </a:ext>
            </a:extLst>
          </p:cNvPr>
          <p:cNvSpPr txBox="1"/>
          <p:nvPr/>
        </p:nvSpPr>
        <p:spPr>
          <a:xfrm>
            <a:off x="746646" y="6948737"/>
            <a:ext cx="1219986"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dirty="0"/>
              <a:t>Year 1/2 Cycle B</a:t>
            </a:r>
          </a:p>
        </p:txBody>
      </p:sp>
      <p:sp>
        <p:nvSpPr>
          <p:cNvPr id="25" name="TextBox 24">
            <a:extLst>
              <a:ext uri="{FF2B5EF4-FFF2-40B4-BE49-F238E27FC236}">
                <a16:creationId xmlns:a16="http://schemas.microsoft.com/office/drawing/2014/main" id="{0DD5DA02-F337-48AB-8742-7A45C376FBAC}"/>
              </a:ext>
            </a:extLst>
          </p:cNvPr>
          <p:cNvSpPr txBox="1"/>
          <p:nvPr/>
        </p:nvSpPr>
        <p:spPr>
          <a:xfrm>
            <a:off x="6188533" y="8120616"/>
            <a:ext cx="1219986"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dirty="0"/>
              <a:t>Year 1/2 Cycle A</a:t>
            </a:r>
          </a:p>
        </p:txBody>
      </p:sp>
    </p:spTree>
    <p:extLst>
      <p:ext uri="{BB962C8B-B14F-4D97-AF65-F5344CB8AC3E}">
        <p14:creationId xmlns:p14="http://schemas.microsoft.com/office/powerpoint/2010/main" val="39649721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white background with black dots&#10;&#10;Description automatically generated">
            <a:extLst>
              <a:ext uri="{FF2B5EF4-FFF2-40B4-BE49-F238E27FC236}">
                <a16:creationId xmlns:a16="http://schemas.microsoft.com/office/drawing/2014/main" id="{FA4C5333-07BB-0897-943A-CE811EB7B9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9" y="0"/>
            <a:ext cx="7558636" cy="10691813"/>
          </a:xfrm>
          <a:prstGeom prst="rect">
            <a:avLst/>
          </a:prstGeom>
        </p:spPr>
      </p:pic>
      <p:sp>
        <p:nvSpPr>
          <p:cNvPr id="8" name="TextBox 7">
            <a:extLst>
              <a:ext uri="{FF2B5EF4-FFF2-40B4-BE49-F238E27FC236}">
                <a16:creationId xmlns:a16="http://schemas.microsoft.com/office/drawing/2014/main" id="{84FF7A6A-169B-FA56-B532-2E57CEB5FF61}"/>
              </a:ext>
            </a:extLst>
          </p:cNvPr>
          <p:cNvSpPr txBox="1"/>
          <p:nvPr/>
        </p:nvSpPr>
        <p:spPr>
          <a:xfrm>
            <a:off x="1708727" y="489527"/>
            <a:ext cx="4137891" cy="400110"/>
          </a:xfrm>
          <a:prstGeom prst="rect">
            <a:avLst/>
          </a:prstGeom>
          <a:noFill/>
        </p:spPr>
        <p:txBody>
          <a:bodyPr wrap="square" rtlCol="0">
            <a:spAutoFit/>
          </a:bodyPr>
          <a:lstStyle/>
          <a:p>
            <a:pPr algn="ctr"/>
            <a:r>
              <a:rPr lang="en-GB" sz="2000" b="1" dirty="0">
                <a:solidFill>
                  <a:schemeClr val="bg1"/>
                </a:solidFill>
                <a:latin typeface="Open Sans" panose="020B0606030504020204" pitchFamily="34" charset="0"/>
                <a:ea typeface="Open Sans" panose="020B0606030504020204" pitchFamily="34" charset="0"/>
                <a:cs typeface="Open Sans" panose="020B0606030504020204" pitchFamily="34" charset="0"/>
              </a:rPr>
              <a:t>CURRICULUM NARRATIVE</a:t>
            </a:r>
          </a:p>
        </p:txBody>
      </p:sp>
      <p:sp>
        <p:nvSpPr>
          <p:cNvPr id="9" name="TextBox 8">
            <a:extLst>
              <a:ext uri="{FF2B5EF4-FFF2-40B4-BE49-F238E27FC236}">
                <a16:creationId xmlns:a16="http://schemas.microsoft.com/office/drawing/2014/main" id="{CBB98832-A5C4-A6AB-1273-FAC820C7D039}"/>
              </a:ext>
            </a:extLst>
          </p:cNvPr>
          <p:cNvSpPr txBox="1"/>
          <p:nvPr/>
        </p:nvSpPr>
        <p:spPr>
          <a:xfrm>
            <a:off x="0" y="10363198"/>
            <a:ext cx="7559675" cy="307777"/>
          </a:xfrm>
          <a:prstGeom prst="rect">
            <a:avLst/>
          </a:prstGeom>
          <a:noFill/>
        </p:spPr>
        <p:txBody>
          <a:bodyPr wrap="square" rtlCol="0" anchor="b">
            <a:spAutoFit/>
          </a:bodyPr>
          <a:lstStyle/>
          <a:p>
            <a:pPr algn="ctr"/>
            <a:r>
              <a:rPr lang="en-GB" sz="1400" i="1" dirty="0">
                <a:solidFill>
                  <a:schemeClr val="bg1"/>
                </a:solidFill>
                <a:latin typeface="Open Sans" panose="020B0606030504020204" pitchFamily="34" charset="0"/>
                <a:ea typeface="Open Sans" panose="020B0606030504020204" pitchFamily="34" charset="0"/>
                <a:cs typeface="Open Sans" panose="020B0606030504020204" pitchFamily="34" charset="0"/>
              </a:rPr>
              <a:t>May Christ Be Seen In Us</a:t>
            </a:r>
          </a:p>
        </p:txBody>
      </p:sp>
      <p:graphicFrame>
        <p:nvGraphicFramePr>
          <p:cNvPr id="2" name="Table 2">
            <a:extLst>
              <a:ext uri="{FF2B5EF4-FFF2-40B4-BE49-F238E27FC236}">
                <a16:creationId xmlns:a16="http://schemas.microsoft.com/office/drawing/2014/main" id="{36C8D21B-F8C6-8AA3-26C3-248A3ACE93EC}"/>
              </a:ext>
            </a:extLst>
          </p:cNvPr>
          <p:cNvGraphicFramePr>
            <a:graphicFrameLocks noGrp="1"/>
          </p:cNvGraphicFramePr>
          <p:nvPr>
            <p:extLst>
              <p:ext uri="{D42A27DB-BD31-4B8C-83A1-F6EECF244321}">
                <p14:modId xmlns:p14="http://schemas.microsoft.com/office/powerpoint/2010/main" val="3112664674"/>
              </p:ext>
            </p:extLst>
          </p:nvPr>
        </p:nvGraphicFramePr>
        <p:xfrm>
          <a:off x="135997" y="1580004"/>
          <a:ext cx="1842718" cy="3454911"/>
        </p:xfrm>
        <a:graphic>
          <a:graphicData uri="http://schemas.openxmlformats.org/drawingml/2006/table">
            <a:tbl>
              <a:tblPr firstRow="1" bandRow="1">
                <a:tableStyleId>{6E25E649-3F16-4E02-A733-19D2CDBF48F0}</a:tableStyleId>
              </a:tblPr>
              <a:tblGrid>
                <a:gridCol w="1842718">
                  <a:extLst>
                    <a:ext uri="{9D8B030D-6E8A-4147-A177-3AD203B41FA5}">
                      <a16:colId xmlns:a16="http://schemas.microsoft.com/office/drawing/2014/main" val="4071917207"/>
                    </a:ext>
                  </a:extLst>
                </a:gridCol>
              </a:tblGrid>
              <a:tr h="393738">
                <a:tc>
                  <a:txBody>
                    <a:bodyPr/>
                    <a:lstStyle/>
                    <a:p>
                      <a:pPr algn="ctr"/>
                      <a:r>
                        <a:rPr lang="en-GB" sz="1000" dirty="0">
                          <a:latin typeface="Open Sans" panose="020B0606030504020204" pitchFamily="34" charset="0"/>
                          <a:ea typeface="Open Sans" panose="020B0606030504020204" pitchFamily="34" charset="0"/>
                          <a:cs typeface="Open Sans" panose="020B0606030504020204" pitchFamily="34" charset="0"/>
                        </a:rPr>
                        <a:t>Why do geographers read?</a:t>
                      </a:r>
                    </a:p>
                  </a:txBody>
                  <a:tcPr anchor="ctr">
                    <a:lnL>
                      <a:noFill/>
                    </a:lnL>
                    <a:lnR>
                      <a:noFill/>
                    </a:lnR>
                    <a:lnT w="25400" cmpd="sng">
                      <a:noFill/>
                    </a:lnT>
                    <a:lnB w="25400" cmpd="sng">
                      <a:noFill/>
                    </a:lnB>
                    <a:lnTlToBr w="12700" cmpd="sng">
                      <a:noFill/>
                      <a:prstDash val="solid"/>
                    </a:lnTlToBr>
                    <a:lnBlToTr w="12700" cmpd="sng">
                      <a:noFill/>
                      <a:prstDash val="solid"/>
                    </a:lnBlToTr>
                    <a:solidFill>
                      <a:srgbClr val="62DB94"/>
                    </a:solidFill>
                  </a:tcPr>
                </a:tc>
                <a:extLst>
                  <a:ext uri="{0D108BD9-81ED-4DB2-BD59-A6C34878D82A}">
                    <a16:rowId xmlns:a16="http://schemas.microsoft.com/office/drawing/2014/main" val="3088175293"/>
                  </a:ext>
                </a:extLst>
              </a:tr>
              <a:tr h="3061173">
                <a:tc>
                  <a:txBody>
                    <a:bodyPr/>
                    <a:lstStyle/>
                    <a:p>
                      <a:r>
                        <a:rPr lang="en-GB" sz="1000" dirty="0"/>
                        <a:t>To find out specific information</a:t>
                      </a:r>
                    </a:p>
                    <a:p>
                      <a:r>
                        <a:rPr lang="en-GB" sz="1000" dirty="0"/>
                        <a:t>about places</a:t>
                      </a:r>
                    </a:p>
                    <a:p>
                      <a:endParaRPr lang="en-GB" sz="1000" dirty="0"/>
                    </a:p>
                    <a:p>
                      <a:r>
                        <a:rPr lang="en-GB" sz="1000" dirty="0"/>
                        <a:t>To interpret data</a:t>
                      </a:r>
                    </a:p>
                    <a:p>
                      <a:endParaRPr lang="en-GB" sz="1000" dirty="0"/>
                    </a:p>
                    <a:p>
                      <a:r>
                        <a:rPr lang="en-GB" sz="1000" dirty="0"/>
                        <a:t>To learn about past and future Events</a:t>
                      </a:r>
                    </a:p>
                    <a:p>
                      <a:endParaRPr lang="en-GB" sz="1000" dirty="0"/>
                    </a:p>
                    <a:p>
                      <a:r>
                        <a:rPr lang="en-GB" sz="1000" dirty="0"/>
                        <a:t>To help recognise their own impacts on the world</a:t>
                      </a:r>
                    </a:p>
                    <a:p>
                      <a:endParaRPr lang="en-GB" sz="1200" dirty="0"/>
                    </a:p>
                    <a:p>
                      <a:endParaRPr lang="en-GB" sz="1200" dirty="0"/>
                    </a:p>
                    <a:p>
                      <a:endParaRPr lang="en-GB" sz="1200" dirty="0"/>
                    </a:p>
                    <a:p>
                      <a:endParaRPr lang="en-GB" sz="1200" dirty="0"/>
                    </a:p>
                    <a:p>
                      <a:endParaRPr lang="en-GB" sz="1200" dirty="0"/>
                    </a:p>
                    <a:p>
                      <a:endParaRPr lang="en-GB" sz="1200" dirty="0"/>
                    </a:p>
                    <a:p>
                      <a:endParaRPr lang="en-GB" sz="1200" dirty="0"/>
                    </a:p>
                  </a:txBody>
                  <a:tcPr>
                    <a:lnL>
                      <a:noFill/>
                    </a:lnL>
                    <a:lnR>
                      <a:noFill/>
                    </a:lnR>
                    <a:lnT w="25400" cmpd="sng">
                      <a:noFill/>
                    </a:lnT>
                    <a:lnB w="254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66337711"/>
                  </a:ext>
                </a:extLst>
              </a:tr>
            </a:tbl>
          </a:graphicData>
        </a:graphic>
      </p:graphicFrame>
      <p:graphicFrame>
        <p:nvGraphicFramePr>
          <p:cNvPr id="7" name="Table 2">
            <a:extLst>
              <a:ext uri="{FF2B5EF4-FFF2-40B4-BE49-F238E27FC236}">
                <a16:creationId xmlns:a16="http://schemas.microsoft.com/office/drawing/2014/main" id="{327EC4C5-0C21-D8D3-D06A-42722F72797B}"/>
              </a:ext>
            </a:extLst>
          </p:cNvPr>
          <p:cNvGraphicFramePr>
            <a:graphicFrameLocks noGrp="1"/>
          </p:cNvGraphicFramePr>
          <p:nvPr>
            <p:extLst>
              <p:ext uri="{D42A27DB-BD31-4B8C-83A1-F6EECF244321}">
                <p14:modId xmlns:p14="http://schemas.microsoft.com/office/powerpoint/2010/main" val="144508207"/>
              </p:ext>
            </p:extLst>
          </p:nvPr>
        </p:nvGraphicFramePr>
        <p:xfrm>
          <a:off x="2105026" y="1580002"/>
          <a:ext cx="2400300" cy="3454913"/>
        </p:xfrm>
        <a:graphic>
          <a:graphicData uri="http://schemas.openxmlformats.org/drawingml/2006/table">
            <a:tbl>
              <a:tblPr firstRow="1" bandRow="1">
                <a:tableStyleId>{6E25E649-3F16-4E02-A733-19D2CDBF48F0}</a:tableStyleId>
              </a:tblPr>
              <a:tblGrid>
                <a:gridCol w="2400300">
                  <a:extLst>
                    <a:ext uri="{9D8B030D-6E8A-4147-A177-3AD203B41FA5}">
                      <a16:colId xmlns:a16="http://schemas.microsoft.com/office/drawing/2014/main" val="4071917207"/>
                    </a:ext>
                  </a:extLst>
                </a:gridCol>
              </a:tblGrid>
              <a:tr h="261220">
                <a:tc>
                  <a:txBody>
                    <a:bodyPr/>
                    <a:lstStyle/>
                    <a:p>
                      <a:pPr algn="ctr"/>
                      <a:r>
                        <a:rPr lang="en-GB" sz="1000" dirty="0">
                          <a:latin typeface="Open Sans" panose="020B0606030504020204" pitchFamily="34" charset="0"/>
                          <a:ea typeface="Open Sans" panose="020B0606030504020204" pitchFamily="34" charset="0"/>
                          <a:cs typeface="Open Sans" panose="020B0606030504020204" pitchFamily="34" charset="0"/>
                        </a:rPr>
                        <a:t>Write like a geographer</a:t>
                      </a:r>
                    </a:p>
                  </a:txBody>
                  <a:tcPr anchor="ctr">
                    <a:lnL>
                      <a:noFill/>
                    </a:lnL>
                    <a:lnR>
                      <a:noFill/>
                    </a:lnR>
                    <a:lnT w="25400" cmpd="sng">
                      <a:noFill/>
                    </a:lnT>
                    <a:lnB w="25400" cmpd="sng">
                      <a:noFill/>
                    </a:lnB>
                    <a:lnTlToBr w="12700" cmpd="sng">
                      <a:noFill/>
                      <a:prstDash val="solid"/>
                    </a:lnTlToBr>
                    <a:lnBlToTr w="12700" cmpd="sng">
                      <a:noFill/>
                      <a:prstDash val="solid"/>
                    </a:lnBlToTr>
                    <a:solidFill>
                      <a:srgbClr val="62DB94"/>
                    </a:solidFill>
                  </a:tcPr>
                </a:tc>
                <a:extLst>
                  <a:ext uri="{0D108BD9-81ED-4DB2-BD59-A6C34878D82A}">
                    <a16:rowId xmlns:a16="http://schemas.microsoft.com/office/drawing/2014/main" val="3088175293"/>
                  </a:ext>
                </a:extLst>
              </a:tr>
              <a:tr h="3193693">
                <a:tc>
                  <a:txBody>
                    <a:bodyPr/>
                    <a:lstStyle/>
                    <a:p>
                      <a:pPr algn="just"/>
                      <a:r>
                        <a:rPr lang="en-GB" sz="1000" b="1" dirty="0"/>
                        <a:t>Cause - </a:t>
                      </a:r>
                      <a:r>
                        <a:rPr lang="en-GB" sz="1000" b="0" dirty="0"/>
                        <a:t>the human physical processes</a:t>
                      </a:r>
                    </a:p>
                    <a:p>
                      <a:pPr algn="just"/>
                      <a:endParaRPr lang="en-GB" sz="1000" b="0" dirty="0"/>
                    </a:p>
                    <a:p>
                      <a:pPr algn="just"/>
                      <a:r>
                        <a:rPr lang="en-GB" sz="1000" b="1" dirty="0"/>
                        <a:t>Consequence</a:t>
                      </a:r>
                      <a:r>
                        <a:rPr lang="en-GB" sz="1000" b="0" dirty="0"/>
                        <a:t> - the social, economic and environmental impacts</a:t>
                      </a:r>
                    </a:p>
                    <a:p>
                      <a:pPr algn="just"/>
                      <a:endParaRPr lang="en-GB" sz="1000" b="0" dirty="0"/>
                    </a:p>
                    <a:p>
                      <a:pPr algn="just"/>
                      <a:r>
                        <a:rPr lang="en-GB" sz="1000" b="1" dirty="0"/>
                        <a:t>Change and continuity </a:t>
                      </a:r>
                      <a:r>
                        <a:rPr lang="en-GB" sz="1000" b="0" dirty="0"/>
                        <a:t>- Global, national and local</a:t>
                      </a:r>
                    </a:p>
                    <a:p>
                      <a:pPr algn="just"/>
                      <a:endParaRPr lang="en-GB" sz="1000" b="0" dirty="0"/>
                    </a:p>
                    <a:p>
                      <a:pPr algn="just"/>
                      <a:r>
                        <a:rPr lang="en-GB" sz="1000" b="1" dirty="0"/>
                        <a:t>Similarity and difference </a:t>
                      </a:r>
                      <a:r>
                        <a:rPr lang="en-GB" sz="1000" b="0" dirty="0"/>
                        <a:t>- A place you have studied to support your writing</a:t>
                      </a:r>
                    </a:p>
                    <a:p>
                      <a:pPr algn="just"/>
                      <a:endParaRPr lang="en-GB" sz="1000" b="0" dirty="0"/>
                    </a:p>
                    <a:p>
                      <a:pPr algn="just"/>
                      <a:r>
                        <a:rPr lang="en-GB" sz="1000" b="1" dirty="0"/>
                        <a:t>Correctly use geographical key terms</a:t>
                      </a:r>
                    </a:p>
                    <a:p>
                      <a:pPr algn="just"/>
                      <a:endParaRPr lang="en-GB" sz="1000" b="1" dirty="0"/>
                    </a:p>
                    <a:p>
                      <a:pPr algn="just"/>
                      <a:r>
                        <a:rPr lang="en-GB" sz="1000" b="1" dirty="0"/>
                        <a:t>Use labels and annotations on </a:t>
                      </a:r>
                    </a:p>
                    <a:p>
                      <a:pPr algn="just"/>
                      <a:r>
                        <a:rPr lang="en-GB" sz="1000" b="1" dirty="0"/>
                        <a:t>Diagrams</a:t>
                      </a:r>
                    </a:p>
                  </a:txBody>
                  <a:tcPr>
                    <a:lnL>
                      <a:noFill/>
                    </a:lnL>
                    <a:lnR>
                      <a:noFill/>
                    </a:lnR>
                    <a:lnT w="25400" cmpd="sng">
                      <a:noFill/>
                    </a:lnT>
                    <a:lnB w="254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66337711"/>
                  </a:ext>
                </a:extLst>
              </a:tr>
            </a:tbl>
          </a:graphicData>
        </a:graphic>
      </p:graphicFrame>
      <p:graphicFrame>
        <p:nvGraphicFramePr>
          <p:cNvPr id="10" name="Table 2">
            <a:extLst>
              <a:ext uri="{FF2B5EF4-FFF2-40B4-BE49-F238E27FC236}">
                <a16:creationId xmlns:a16="http://schemas.microsoft.com/office/drawing/2014/main" id="{84BC5239-453F-7BC9-7CE0-27E34CB0F830}"/>
              </a:ext>
            </a:extLst>
          </p:cNvPr>
          <p:cNvGraphicFramePr>
            <a:graphicFrameLocks noGrp="1"/>
          </p:cNvGraphicFramePr>
          <p:nvPr>
            <p:extLst>
              <p:ext uri="{D42A27DB-BD31-4B8C-83A1-F6EECF244321}">
                <p14:modId xmlns:p14="http://schemas.microsoft.com/office/powerpoint/2010/main" val="3981006739"/>
              </p:ext>
            </p:extLst>
          </p:nvPr>
        </p:nvGraphicFramePr>
        <p:xfrm>
          <a:off x="4631636" y="1580003"/>
          <a:ext cx="2792042" cy="3454912"/>
        </p:xfrm>
        <a:graphic>
          <a:graphicData uri="http://schemas.openxmlformats.org/drawingml/2006/table">
            <a:tbl>
              <a:tblPr firstRow="1" bandRow="1">
                <a:tableStyleId>{6E25E649-3F16-4E02-A733-19D2CDBF48F0}</a:tableStyleId>
              </a:tblPr>
              <a:tblGrid>
                <a:gridCol w="602056">
                  <a:extLst>
                    <a:ext uri="{9D8B030D-6E8A-4147-A177-3AD203B41FA5}">
                      <a16:colId xmlns:a16="http://schemas.microsoft.com/office/drawing/2014/main" val="4071917207"/>
                    </a:ext>
                  </a:extLst>
                </a:gridCol>
                <a:gridCol w="2189986">
                  <a:extLst>
                    <a:ext uri="{9D8B030D-6E8A-4147-A177-3AD203B41FA5}">
                      <a16:colId xmlns:a16="http://schemas.microsoft.com/office/drawing/2014/main" val="2522831374"/>
                    </a:ext>
                  </a:extLst>
                </a:gridCol>
              </a:tblGrid>
              <a:tr h="315472">
                <a:tc gridSpan="2">
                  <a:txBody>
                    <a:bodyPr/>
                    <a:lstStyle/>
                    <a:p>
                      <a:pPr algn="ctr"/>
                      <a:r>
                        <a:rPr lang="en-GB" sz="1000" dirty="0">
                          <a:latin typeface="Open Sans" panose="020B0606030504020204" pitchFamily="34" charset="0"/>
                          <a:ea typeface="Open Sans" panose="020B0606030504020204" pitchFamily="34" charset="0"/>
                          <a:cs typeface="Open Sans" panose="020B0606030504020204" pitchFamily="34" charset="0"/>
                        </a:rPr>
                        <a:t>Threshold Concepts</a:t>
                      </a:r>
                    </a:p>
                  </a:txBody>
                  <a:tcPr anchor="ctr">
                    <a:lnL>
                      <a:noFill/>
                    </a:lnL>
                    <a:lnR>
                      <a:noFill/>
                    </a:lnR>
                    <a:lnT w="25400" cmpd="sng">
                      <a:noFill/>
                    </a:lnT>
                    <a:lnB w="25400" cmpd="sng">
                      <a:noFill/>
                    </a:lnB>
                    <a:lnTlToBr w="12700" cmpd="sng">
                      <a:noFill/>
                      <a:prstDash val="solid"/>
                    </a:lnTlToBr>
                    <a:lnBlToTr w="12700" cmpd="sng">
                      <a:noFill/>
                      <a:prstDash val="solid"/>
                    </a:lnBlToTr>
                    <a:solidFill>
                      <a:srgbClr val="62DB94"/>
                    </a:solidFill>
                  </a:tcPr>
                </a:tc>
                <a:tc hMerge="1">
                  <a:txBody>
                    <a:bodyPr/>
                    <a:lstStyle/>
                    <a:p>
                      <a:endParaRPr lang="en-GB"/>
                    </a:p>
                  </a:txBody>
                  <a:tcPr/>
                </a:tc>
                <a:extLst>
                  <a:ext uri="{0D108BD9-81ED-4DB2-BD59-A6C34878D82A}">
                    <a16:rowId xmlns:a16="http://schemas.microsoft.com/office/drawing/2014/main" val="3088175293"/>
                  </a:ext>
                </a:extLst>
              </a:tr>
              <a:tr h="370840">
                <a:tc>
                  <a:txBody>
                    <a:bodyPr/>
                    <a:lstStyle/>
                    <a:p>
                      <a:endParaRPr lang="en-GB" sz="1050" dirty="0"/>
                    </a:p>
                  </a:txBody>
                  <a:tcPr>
                    <a:lnL>
                      <a:noFill/>
                    </a:lnL>
                    <a:lnR>
                      <a:noFill/>
                    </a:lnR>
                    <a:lnT w="25400" cmpd="sng">
                      <a:noFill/>
                    </a:lnT>
                    <a:lnB w="25400" cmpd="sng">
                      <a:noFill/>
                    </a:lnB>
                    <a:lnTlToBr w="12700" cmpd="sng">
                      <a:noFill/>
                      <a:prstDash val="solid"/>
                    </a:lnTlToBr>
                    <a:lnBlToTr w="12700" cmpd="sng">
                      <a:noFill/>
                      <a:prstDash val="solid"/>
                    </a:lnBlToTr>
                    <a:solidFill>
                      <a:schemeClr val="bg1">
                        <a:lumMod val="95000"/>
                      </a:schemeClr>
                    </a:solidFill>
                  </a:tcPr>
                </a:tc>
                <a:tc>
                  <a:txBody>
                    <a:bodyPr/>
                    <a:lstStyle/>
                    <a:p>
                      <a:pPr algn="just"/>
                      <a:r>
                        <a:rPr lang="en-GB" sz="1000" b="1" dirty="0"/>
                        <a:t>LOCATION &amp; PLACE KNOWLEDGE</a:t>
                      </a:r>
                    </a:p>
                    <a:p>
                      <a:pPr algn="just"/>
                      <a:r>
                        <a:rPr lang="en-GB" sz="1000" dirty="0"/>
                        <a:t>Name, locate and identify places on </a:t>
                      </a:r>
                    </a:p>
                    <a:p>
                      <a:pPr algn="just"/>
                      <a:r>
                        <a:rPr lang="en-GB" sz="1000" dirty="0"/>
                        <a:t>a global, national and local scale.</a:t>
                      </a:r>
                    </a:p>
                    <a:p>
                      <a:pPr algn="just"/>
                      <a:endParaRPr lang="en-GB" sz="1000" dirty="0"/>
                    </a:p>
                    <a:p>
                      <a:pPr algn="just"/>
                      <a:r>
                        <a:rPr lang="en-GB" sz="1000" b="1" dirty="0"/>
                        <a:t>GEOGRAPHICAL TECHNIQUES </a:t>
                      </a:r>
                    </a:p>
                    <a:p>
                      <a:pPr algn="just"/>
                      <a:r>
                        <a:rPr lang="en-GB" sz="1000" dirty="0"/>
                        <a:t>Use geographical terms and vocabulary. Use geographical skills, including maps and graphical methods</a:t>
                      </a:r>
                    </a:p>
                    <a:p>
                      <a:pPr algn="just"/>
                      <a:endParaRPr lang="en-GB" sz="1000" dirty="0"/>
                    </a:p>
                    <a:p>
                      <a:pPr algn="just"/>
                      <a:r>
                        <a:rPr lang="en-GB" sz="1000" b="1" dirty="0"/>
                        <a:t>PHYSICAL FEATURES &amp; PROCESSES </a:t>
                      </a:r>
                    </a:p>
                    <a:p>
                      <a:pPr algn="just"/>
                      <a:r>
                        <a:rPr lang="en-GB" sz="1000" dirty="0"/>
                        <a:t>Describe the formation and changes of natural landscapes over time.</a:t>
                      </a:r>
                    </a:p>
                    <a:p>
                      <a:pPr algn="just"/>
                      <a:endParaRPr lang="en-GB" sz="1000" dirty="0"/>
                    </a:p>
                    <a:p>
                      <a:pPr algn="just"/>
                      <a:r>
                        <a:rPr lang="en-GB" sz="1000" b="1" dirty="0"/>
                        <a:t>HUMAN INTERACTION WITH </a:t>
                      </a:r>
                    </a:p>
                    <a:p>
                      <a:pPr algn="just"/>
                      <a:r>
                        <a:rPr lang="en-GB" sz="1000" b="1" dirty="0"/>
                        <a:t>THE ENVIRONMENT </a:t>
                      </a:r>
                    </a:p>
                    <a:p>
                      <a:pPr algn="just"/>
                      <a:r>
                        <a:rPr lang="en-GB" sz="1000" dirty="0"/>
                        <a:t>Identify land use. Discuss the relationships between human activity</a:t>
                      </a:r>
                    </a:p>
                    <a:p>
                      <a:pPr algn="just"/>
                      <a:r>
                        <a:rPr lang="en-GB" sz="1000" dirty="0"/>
                        <a:t>and places. Recognise how the environment is managed.</a:t>
                      </a:r>
                    </a:p>
                    <a:p>
                      <a:endParaRPr lang="en-GB" sz="1000" dirty="0"/>
                    </a:p>
                  </a:txBody>
                  <a:tcPr>
                    <a:lnL>
                      <a:noFill/>
                    </a:lnL>
                    <a:lnR>
                      <a:noFill/>
                    </a:lnR>
                    <a:lnT w="25400" cmpd="sng">
                      <a:noFill/>
                    </a:lnT>
                    <a:lnB w="254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66337711"/>
                  </a:ext>
                </a:extLst>
              </a:tr>
            </a:tbl>
          </a:graphicData>
        </a:graphic>
      </p:graphicFrame>
      <p:pic>
        <p:nvPicPr>
          <p:cNvPr id="11" name="Picture 10" descr="A green and white rectangles&#10;&#10;Description automatically generated">
            <a:extLst>
              <a:ext uri="{FF2B5EF4-FFF2-40B4-BE49-F238E27FC236}">
                <a16:creationId xmlns:a16="http://schemas.microsoft.com/office/drawing/2014/main" id="{9167A054-EB78-A3DE-7E3F-09669313BA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3631" y="3989450"/>
            <a:ext cx="1478283" cy="841250"/>
          </a:xfrm>
          <a:prstGeom prst="rect">
            <a:avLst/>
          </a:prstGeom>
        </p:spPr>
      </p:pic>
      <p:sp>
        <p:nvSpPr>
          <p:cNvPr id="20" name="TextBox 19">
            <a:extLst>
              <a:ext uri="{FF2B5EF4-FFF2-40B4-BE49-F238E27FC236}">
                <a16:creationId xmlns:a16="http://schemas.microsoft.com/office/drawing/2014/main" id="{38FD0BE2-CFC5-5671-78E0-2F18651F8E0C}"/>
              </a:ext>
            </a:extLst>
          </p:cNvPr>
          <p:cNvSpPr txBox="1"/>
          <p:nvPr/>
        </p:nvSpPr>
        <p:spPr>
          <a:xfrm>
            <a:off x="135997" y="5057775"/>
            <a:ext cx="7287681" cy="5478423"/>
          </a:xfrm>
          <a:prstGeom prst="rect">
            <a:avLst/>
          </a:prstGeom>
          <a:noFill/>
        </p:spPr>
        <p:txBody>
          <a:bodyPr wrap="square" rtlCol="0">
            <a:spAutoFit/>
          </a:bodyPr>
          <a:lstStyle/>
          <a:p>
            <a:pPr algn="just"/>
            <a:r>
              <a:rPr lang="en-GB" sz="1000" dirty="0"/>
              <a:t>The Geography curriculum aims to inspire students with curiosity and fascination about the world around them. Our curriculum aims to equip students with knowledge and give them an understanding about natural and human environments, diverse places, people and resources, including the Earth’s key physical and human processes. The study of geography should give students an understanding of their place in World. </a:t>
            </a:r>
          </a:p>
          <a:p>
            <a:pPr algn="just"/>
            <a:endParaRPr lang="en-GB" sz="1000" dirty="0"/>
          </a:p>
          <a:p>
            <a:pPr algn="just"/>
            <a:r>
              <a:rPr lang="en-GB" sz="1000" b="1" dirty="0">
                <a:latin typeface="Open Sans" panose="020B0606030504020204" pitchFamily="34" charset="0"/>
                <a:ea typeface="Open Sans" panose="020B0606030504020204" pitchFamily="34" charset="0"/>
                <a:cs typeface="Open Sans" panose="020B0606030504020204" pitchFamily="34" charset="0"/>
              </a:rPr>
              <a:t>The Journey Begins…</a:t>
            </a:r>
          </a:p>
          <a:p>
            <a:pPr algn="just"/>
            <a:endParaRPr lang="en-GB" sz="1000" dirty="0"/>
          </a:p>
          <a:p>
            <a:pPr algn="just"/>
            <a:r>
              <a:rPr lang="en-GB" sz="1000" dirty="0"/>
              <a:t>In EYFS pupils will begin to develop their understanding of the world around them. They will know where they are placed and will begin to recognise that there are other places around them. During the course of these units, they will become familiar with the location of their home and school; learn about the name of the street they live on as well as the name of their local town or city. They will be introduced to geographical techniques such as map literacy by creating maps of their immediate environment, making links to literacy through labelling. They will begin to differentiate between physical features and human features. </a:t>
            </a:r>
          </a:p>
          <a:p>
            <a:pPr algn="just"/>
            <a:r>
              <a:rPr lang="en-GB" sz="1000" dirty="0"/>
              <a:t> </a:t>
            </a:r>
          </a:p>
          <a:p>
            <a:pPr algn="just"/>
            <a:r>
              <a:rPr lang="en-GB" sz="1000" dirty="0"/>
              <a:t>As they move into Key Stage 1, pupils gain a greater understanding of the world around them, studying their local area in greater detail, the Seaside, Explorers and Planet Earth. Their locational and place knowledge will deepen as they begin to look more closely at their immediate environment but also earth as a whole. They will identify the types of housing and weather patterns as well as be able to name the countries within the UK, the seven continents and five oceans. They will begin to understand why different locations have different climates and will be able to compare and contrast opposing environments, using geographical vocabulary. Pupils will become more aware of how humans interact with the environment in different parts of the earth. They will study different types of map and will broaden their own understanding of maps and graphicacy by creating more detailed maps using symbols and keys. </a:t>
            </a:r>
          </a:p>
          <a:p>
            <a:pPr algn="just"/>
            <a:endParaRPr lang="en-GB" sz="1000" dirty="0"/>
          </a:p>
          <a:p>
            <a:pPr algn="just"/>
            <a:r>
              <a:rPr lang="en-GB" sz="1000" dirty="0"/>
              <a:t>In Lower Key Stage 2, pupils study the UK in more detail, they learn specific locational facts such as capital city names, landmarks and flags. They also begin to develop an understanding of human geography by studying population and distribution. They look at physical features of the UK by contrasting rural and urban areas and gain an understanding of migration and tourism. Pupils are provided with many opportunities to develop a greater understanding of the physical processes that take place on earth by delving into the natural world and its resources, they will understand how volcanoes form, how and why earthquakes occur and will study rivers and coasts – completing case studies as they go. </a:t>
            </a:r>
          </a:p>
          <a:p>
            <a:pPr algn="just"/>
            <a:endParaRPr lang="en-GB" sz="1000" dirty="0"/>
          </a:p>
          <a:p>
            <a:pPr algn="just"/>
            <a:r>
              <a:rPr lang="en-GB" sz="1000" dirty="0"/>
              <a:t>As they progress to Upper Key Stage 2, pupils continue explore the human world, enabling them to see links to their physical geography.  They will study settlements and land use, natural resources and their use, biomes and North America. They will continue to deepen their </a:t>
            </a:r>
          </a:p>
          <a:p>
            <a:pPr algn="just"/>
            <a:r>
              <a:rPr lang="en-GB" sz="1000" dirty="0"/>
              <a:t>geographical skills and knowledge through studying many different types of maps and graphs. They will understand the difference between labelling and annotating and will be able to analyse different types of data using these geographical techniques. They will complete extended pieces of writing demonstrating their understanding, using subject specific vocabulary. This curriculum prepares them with high quality skills and knowledge needed for Key Stage 3 and beyond.</a:t>
            </a:r>
            <a:endParaRPr lang="en-GB" dirty="0"/>
          </a:p>
        </p:txBody>
      </p:sp>
      <p:grpSp>
        <p:nvGrpSpPr>
          <p:cNvPr id="25" name="Group 24">
            <a:extLst>
              <a:ext uri="{FF2B5EF4-FFF2-40B4-BE49-F238E27FC236}">
                <a16:creationId xmlns:a16="http://schemas.microsoft.com/office/drawing/2014/main" id="{B30B4917-500F-C819-42A7-4728C0423E97}"/>
              </a:ext>
            </a:extLst>
          </p:cNvPr>
          <p:cNvGrpSpPr/>
          <p:nvPr/>
        </p:nvGrpSpPr>
        <p:grpSpPr>
          <a:xfrm>
            <a:off x="4727556" y="1960659"/>
            <a:ext cx="487028" cy="2449416"/>
            <a:chOff x="4727556" y="1960659"/>
            <a:chExt cx="487028" cy="2449416"/>
          </a:xfrm>
        </p:grpSpPr>
        <p:pic>
          <p:nvPicPr>
            <p:cNvPr id="15" name="Picture 14" descr="A green and white circle with a graph in it&#10;&#10;Description automatically generated">
              <a:extLst>
                <a:ext uri="{FF2B5EF4-FFF2-40B4-BE49-F238E27FC236}">
                  <a16:creationId xmlns:a16="http://schemas.microsoft.com/office/drawing/2014/main" id="{77440B2E-F1A8-A0A5-ACFC-1C16DDF0855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33962" y="2580233"/>
              <a:ext cx="480622" cy="480622"/>
            </a:xfrm>
            <a:prstGeom prst="rect">
              <a:avLst/>
            </a:prstGeom>
          </p:spPr>
        </p:pic>
        <p:pic>
          <p:nvPicPr>
            <p:cNvPr id="19" name="Picture 18" descr="A green and white circle with a person in it&#10;&#10;Description automatically generated">
              <a:extLst>
                <a:ext uri="{FF2B5EF4-FFF2-40B4-BE49-F238E27FC236}">
                  <a16:creationId xmlns:a16="http://schemas.microsoft.com/office/drawing/2014/main" id="{77B2C4A1-B7E7-4C8D-C62D-C699541B4ED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33962" y="3929453"/>
              <a:ext cx="480622" cy="480622"/>
            </a:xfrm>
            <a:prstGeom prst="rect">
              <a:avLst/>
            </a:prstGeom>
          </p:spPr>
        </p:pic>
        <p:pic>
          <p:nvPicPr>
            <p:cNvPr id="22" name="Picture 21" descr="A green and white circle with a globe and a pin on it&#10;&#10;Description automatically generated">
              <a:extLst>
                <a:ext uri="{FF2B5EF4-FFF2-40B4-BE49-F238E27FC236}">
                  <a16:creationId xmlns:a16="http://schemas.microsoft.com/office/drawing/2014/main" id="{C8C6CF88-CDF6-13E4-C6B0-29666D11C55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27556" y="1960659"/>
              <a:ext cx="480622" cy="480622"/>
            </a:xfrm>
            <a:prstGeom prst="rect">
              <a:avLst/>
            </a:prstGeom>
          </p:spPr>
        </p:pic>
        <p:pic>
          <p:nvPicPr>
            <p:cNvPr id="24" name="Picture 23" descr="A green and white circle with a volcano erupting&#10;&#10;Description automatically generated">
              <a:extLst>
                <a:ext uri="{FF2B5EF4-FFF2-40B4-BE49-F238E27FC236}">
                  <a16:creationId xmlns:a16="http://schemas.microsoft.com/office/drawing/2014/main" id="{3B51C7A5-755F-67BA-9747-2DD4A283314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733962" y="3347042"/>
              <a:ext cx="480622" cy="480622"/>
            </a:xfrm>
            <a:prstGeom prst="rect">
              <a:avLst/>
            </a:prstGeom>
          </p:spPr>
        </p:pic>
      </p:grpSp>
    </p:spTree>
    <p:extLst>
      <p:ext uri="{BB962C8B-B14F-4D97-AF65-F5344CB8AC3E}">
        <p14:creationId xmlns:p14="http://schemas.microsoft.com/office/powerpoint/2010/main" val="5044432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white background with black dots&#10;&#10;Description automatically generated">
            <a:extLst>
              <a:ext uri="{FF2B5EF4-FFF2-40B4-BE49-F238E27FC236}">
                <a16:creationId xmlns:a16="http://schemas.microsoft.com/office/drawing/2014/main" id="{4FF10518-91B2-1357-6A50-83195CEE4E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9" y="0"/>
            <a:ext cx="7558636" cy="10691813"/>
          </a:xfrm>
          <a:prstGeom prst="rect">
            <a:avLst/>
          </a:prstGeom>
        </p:spPr>
      </p:pic>
      <p:sp>
        <p:nvSpPr>
          <p:cNvPr id="8" name="TextBox 7">
            <a:extLst>
              <a:ext uri="{FF2B5EF4-FFF2-40B4-BE49-F238E27FC236}">
                <a16:creationId xmlns:a16="http://schemas.microsoft.com/office/drawing/2014/main" id="{84FF7A6A-169B-FA56-B532-2E57CEB5FF61}"/>
              </a:ext>
            </a:extLst>
          </p:cNvPr>
          <p:cNvSpPr txBox="1"/>
          <p:nvPr/>
        </p:nvSpPr>
        <p:spPr>
          <a:xfrm>
            <a:off x="1708727" y="489527"/>
            <a:ext cx="4137891" cy="400110"/>
          </a:xfrm>
          <a:prstGeom prst="rect">
            <a:avLst/>
          </a:prstGeom>
          <a:noFill/>
        </p:spPr>
        <p:txBody>
          <a:bodyPr wrap="square" rtlCol="0">
            <a:spAutoFit/>
          </a:bodyPr>
          <a:lstStyle/>
          <a:p>
            <a:pPr algn="ctr"/>
            <a:r>
              <a:rPr lang="en-GB" sz="2000" b="1" dirty="0">
                <a:solidFill>
                  <a:schemeClr val="bg1"/>
                </a:solidFill>
                <a:latin typeface="Open Sans" panose="020B0606030504020204" pitchFamily="34" charset="0"/>
                <a:ea typeface="Open Sans" panose="020B0606030504020204" pitchFamily="34" charset="0"/>
                <a:cs typeface="Open Sans" panose="020B0606030504020204" pitchFamily="34" charset="0"/>
              </a:rPr>
              <a:t>CURRICULUM NARRATIVE</a:t>
            </a:r>
          </a:p>
        </p:txBody>
      </p:sp>
      <p:sp>
        <p:nvSpPr>
          <p:cNvPr id="9" name="TextBox 8">
            <a:extLst>
              <a:ext uri="{FF2B5EF4-FFF2-40B4-BE49-F238E27FC236}">
                <a16:creationId xmlns:a16="http://schemas.microsoft.com/office/drawing/2014/main" id="{CBB98832-A5C4-A6AB-1273-FAC820C7D039}"/>
              </a:ext>
            </a:extLst>
          </p:cNvPr>
          <p:cNvSpPr txBox="1"/>
          <p:nvPr/>
        </p:nvSpPr>
        <p:spPr>
          <a:xfrm>
            <a:off x="0" y="10363198"/>
            <a:ext cx="7559675" cy="307777"/>
          </a:xfrm>
          <a:prstGeom prst="rect">
            <a:avLst/>
          </a:prstGeom>
          <a:noFill/>
        </p:spPr>
        <p:txBody>
          <a:bodyPr wrap="square" rtlCol="0" anchor="b">
            <a:spAutoFit/>
          </a:bodyPr>
          <a:lstStyle/>
          <a:p>
            <a:pPr algn="ctr"/>
            <a:r>
              <a:rPr lang="en-GB" sz="1400" i="1" dirty="0">
                <a:solidFill>
                  <a:schemeClr val="bg1"/>
                </a:solidFill>
                <a:latin typeface="Open Sans" panose="020B0606030504020204" pitchFamily="34" charset="0"/>
                <a:ea typeface="Open Sans" panose="020B0606030504020204" pitchFamily="34" charset="0"/>
                <a:cs typeface="Open Sans" panose="020B0606030504020204" pitchFamily="34" charset="0"/>
              </a:rPr>
              <a:t>May Christ Be Seen In Us</a:t>
            </a:r>
          </a:p>
        </p:txBody>
      </p:sp>
      <p:sp>
        <p:nvSpPr>
          <p:cNvPr id="20" name="TextBox 19">
            <a:extLst>
              <a:ext uri="{FF2B5EF4-FFF2-40B4-BE49-F238E27FC236}">
                <a16:creationId xmlns:a16="http://schemas.microsoft.com/office/drawing/2014/main" id="{38FD0BE2-CFC5-5671-78E0-2F18651F8E0C}"/>
              </a:ext>
            </a:extLst>
          </p:cNvPr>
          <p:cNvSpPr txBox="1"/>
          <p:nvPr/>
        </p:nvSpPr>
        <p:spPr>
          <a:xfrm>
            <a:off x="295276" y="3371813"/>
            <a:ext cx="6972300" cy="1169551"/>
          </a:xfrm>
          <a:prstGeom prst="rect">
            <a:avLst/>
          </a:prstGeom>
          <a:noFill/>
        </p:spPr>
        <p:txBody>
          <a:bodyPr wrap="square" rtlCol="0">
            <a:spAutoFit/>
          </a:bodyPr>
          <a:lstStyle/>
          <a:p>
            <a:r>
              <a:rPr lang="en-GB" sz="1000" b="1" dirty="0">
                <a:latin typeface="Open Sans" panose="020B0606030504020204" pitchFamily="34" charset="0"/>
                <a:ea typeface="Open Sans" panose="020B0606030504020204" pitchFamily="34" charset="0"/>
                <a:cs typeface="Open Sans" panose="020B0606030504020204" pitchFamily="34" charset="0"/>
              </a:rPr>
              <a:t>Progression through the Threshold Concepts</a:t>
            </a:r>
          </a:p>
          <a:p>
            <a:endParaRPr lang="en-GB" sz="1000" dirty="0"/>
          </a:p>
          <a:p>
            <a:pPr algn="just"/>
            <a:r>
              <a:rPr lang="en-GB" sz="1000" dirty="0"/>
              <a:t>Within geography, there are 4 key threshold concepts, which when combined, ensure that our students can access a deep understanding of the subject. The threshold concepts relate to core aspects of disciplinary knowledge and substantive knowledge. For example, when ‘thinking like a geographer’, students need a deep understanding of place, knowledge and geographical skill to enable their understanding of physical and human geography. As students progress through the curriculum narratives, so should their understanding of the threshold concepts: </a:t>
            </a:r>
          </a:p>
        </p:txBody>
      </p:sp>
      <p:sp>
        <p:nvSpPr>
          <p:cNvPr id="3" name="TextBox 2">
            <a:extLst>
              <a:ext uri="{FF2B5EF4-FFF2-40B4-BE49-F238E27FC236}">
                <a16:creationId xmlns:a16="http://schemas.microsoft.com/office/drawing/2014/main" id="{6474DCD7-F17E-DC9F-0030-1832720C26D7}"/>
              </a:ext>
            </a:extLst>
          </p:cNvPr>
          <p:cNvSpPr txBox="1"/>
          <p:nvPr/>
        </p:nvSpPr>
        <p:spPr>
          <a:xfrm>
            <a:off x="1104899" y="4879160"/>
            <a:ext cx="6257925" cy="4708981"/>
          </a:xfrm>
          <a:prstGeom prst="rect">
            <a:avLst/>
          </a:prstGeom>
          <a:noFill/>
        </p:spPr>
        <p:txBody>
          <a:bodyPr wrap="square" rtlCol="0">
            <a:spAutoFit/>
          </a:bodyPr>
          <a:lstStyle/>
          <a:p>
            <a:pPr algn="just"/>
            <a:r>
              <a:rPr lang="en-GB" sz="1000" b="1" dirty="0"/>
              <a:t>Location and Place Knowledge</a:t>
            </a:r>
          </a:p>
          <a:p>
            <a:pPr algn="just"/>
            <a:r>
              <a:rPr lang="en-GB" sz="1000" dirty="0"/>
              <a:t>Location and place knowledge is not simply about knowing where a place is in the world. It includes:</a:t>
            </a:r>
          </a:p>
          <a:p>
            <a:pPr algn="just"/>
            <a:r>
              <a:rPr lang="en-GB" sz="1000" dirty="0"/>
              <a:t>• Location Knowledge: world countries, regions, environments, continents, physical features (rivers and mountains)</a:t>
            </a:r>
          </a:p>
          <a:p>
            <a:pPr algn="just"/>
            <a:r>
              <a:rPr lang="en-GB" sz="1000" dirty="0"/>
              <a:t>• Physical Knowledge: similarities and differences between places (physical and human), cultures, cities, capitals</a:t>
            </a:r>
          </a:p>
          <a:p>
            <a:pPr algn="just"/>
            <a:r>
              <a:rPr lang="en-GB" sz="1000" dirty="0"/>
              <a:t>• Map Literacy: latitude, longitude, equator, northern hemisphere, southern hemisphere, the Tropics of Cancer and Capricorn, Arctic and Antarctic Circle, the Prime/Greenwich Meridian and time zones</a:t>
            </a:r>
          </a:p>
          <a:p>
            <a:pPr algn="just"/>
            <a:endParaRPr lang="en-GB" sz="1000" dirty="0"/>
          </a:p>
          <a:p>
            <a:pPr algn="just"/>
            <a:r>
              <a:rPr lang="en-GB" sz="1000" b="1" dirty="0"/>
              <a:t>Geographical Techniques</a:t>
            </a:r>
          </a:p>
          <a:p>
            <a:pPr algn="just"/>
            <a:r>
              <a:rPr lang="en-GB" sz="1000" dirty="0"/>
              <a:t>The use of geographical techniques such as fieldwork, but also the use of terminology and geographer traits, such as:</a:t>
            </a:r>
          </a:p>
          <a:p>
            <a:pPr algn="just"/>
            <a:r>
              <a:rPr lang="en-GB" sz="1000" dirty="0"/>
              <a:t>• Map literacy, Ordinance Survey maps, grid references, latitude and longitude, atlases, globes, GIS (Google maps), aerial photos.</a:t>
            </a:r>
          </a:p>
          <a:p>
            <a:pPr algn="just"/>
            <a:r>
              <a:rPr lang="en-GB" sz="1000" dirty="0"/>
              <a:t>• Numeracy and graphicacy, manipulating data, interpreting graphs and tables, constructing graphs.</a:t>
            </a:r>
          </a:p>
          <a:p>
            <a:pPr algn="just"/>
            <a:r>
              <a:rPr lang="en-GB" sz="1000" dirty="0"/>
              <a:t>• Literacy skills using key terminology, constructing and writing arguments, writing persuasively.</a:t>
            </a:r>
          </a:p>
          <a:p>
            <a:pPr algn="just"/>
            <a:r>
              <a:rPr lang="en-GB" sz="1000" dirty="0"/>
              <a:t>• Annotating diagrams/photos, using case studies, causes, effects, responses, processes leading to landforms, inferring information and making judgements.</a:t>
            </a:r>
          </a:p>
          <a:p>
            <a:pPr algn="just"/>
            <a:endParaRPr lang="en-GB" sz="1000" dirty="0"/>
          </a:p>
          <a:p>
            <a:pPr algn="just"/>
            <a:r>
              <a:rPr lang="en-GB" sz="1000" b="1" dirty="0"/>
              <a:t>Physical Features and Processes</a:t>
            </a:r>
          </a:p>
          <a:p>
            <a:pPr algn="just"/>
            <a:r>
              <a:rPr lang="en-GB" sz="1000" dirty="0"/>
              <a:t>Looking at the natural landscapes, features and the processes which create them. This is done in two stages:</a:t>
            </a:r>
          </a:p>
          <a:p>
            <a:pPr algn="just"/>
            <a:r>
              <a:rPr lang="en-GB" sz="1000" dirty="0"/>
              <a:t>1. Characteristics (describe) What does the feature look like? What makes it unique? What are its dimensions? Observations (figures, photos, diagrams).</a:t>
            </a:r>
          </a:p>
          <a:p>
            <a:pPr algn="just"/>
            <a:r>
              <a:rPr lang="en-GB" sz="1000" dirty="0"/>
              <a:t>2. Processes (explain) Why does the feature/event occur? Step-by-step formation, directly link how the processes create the characteristics.</a:t>
            </a:r>
          </a:p>
          <a:p>
            <a:pPr algn="just"/>
            <a:endParaRPr lang="en-GB" sz="1000" dirty="0"/>
          </a:p>
          <a:p>
            <a:pPr algn="just"/>
            <a:r>
              <a:rPr lang="en-GB" sz="1000" b="1" dirty="0"/>
              <a:t>Human Interaction with the Environment</a:t>
            </a:r>
          </a:p>
          <a:p>
            <a:pPr algn="just"/>
            <a:r>
              <a:rPr lang="en-GB" sz="1000" dirty="0"/>
              <a:t>Humans interact in a number of ways including:</a:t>
            </a:r>
          </a:p>
          <a:p>
            <a:pPr algn="just"/>
            <a:r>
              <a:rPr lang="en-GB" sz="1000" dirty="0"/>
              <a:t>• Land use, types of settlement, economic activity including trade links, distribution of natural resources.</a:t>
            </a:r>
          </a:p>
          <a:p>
            <a:pPr algn="just"/>
            <a:r>
              <a:rPr lang="en-GB" sz="1000" dirty="0"/>
              <a:t>• Human impacts on the natural environment, human induced hazards, impacts of natural hazards on people.</a:t>
            </a:r>
          </a:p>
          <a:p>
            <a:pPr algn="just"/>
            <a:r>
              <a:rPr lang="en-GB" sz="1000" dirty="0"/>
              <a:t>• Human responses to natural hazards and to human induced hazards.</a:t>
            </a:r>
          </a:p>
          <a:p>
            <a:endParaRPr lang="en-GB" sz="1000" dirty="0"/>
          </a:p>
        </p:txBody>
      </p:sp>
      <p:pic>
        <p:nvPicPr>
          <p:cNvPr id="6" name="Picture 5" descr="A green and white circle with a graph in it&#10;&#10;Description automatically generated">
            <a:extLst>
              <a:ext uri="{FF2B5EF4-FFF2-40B4-BE49-F238E27FC236}">
                <a16:creationId xmlns:a16="http://schemas.microsoft.com/office/drawing/2014/main" id="{5E89B608-6238-54FF-A2CB-1041752A70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8558" y="6032134"/>
            <a:ext cx="480622" cy="480622"/>
          </a:xfrm>
          <a:prstGeom prst="rect">
            <a:avLst/>
          </a:prstGeom>
        </p:spPr>
      </p:pic>
      <p:pic>
        <p:nvPicPr>
          <p:cNvPr id="7" name="Picture 6" descr="A green and white circle with a person in it&#10;&#10;Description automatically generated">
            <a:extLst>
              <a:ext uri="{FF2B5EF4-FFF2-40B4-BE49-F238E27FC236}">
                <a16:creationId xmlns:a16="http://schemas.microsoft.com/office/drawing/2014/main" id="{4ABD160C-1EA2-B428-75B4-F9D89E12C3E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8558" y="8457679"/>
            <a:ext cx="480622" cy="480622"/>
          </a:xfrm>
          <a:prstGeom prst="rect">
            <a:avLst/>
          </a:prstGeom>
        </p:spPr>
      </p:pic>
      <p:pic>
        <p:nvPicPr>
          <p:cNvPr id="10" name="Picture 9" descr="A green and white circle with a globe and a pin on it&#10;&#10;Description automatically generated">
            <a:extLst>
              <a:ext uri="{FF2B5EF4-FFF2-40B4-BE49-F238E27FC236}">
                <a16:creationId xmlns:a16="http://schemas.microsoft.com/office/drawing/2014/main" id="{40CD228D-392B-BD75-5F13-03326C6A7BA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8558" y="4965640"/>
            <a:ext cx="480622" cy="480622"/>
          </a:xfrm>
          <a:prstGeom prst="rect">
            <a:avLst/>
          </a:prstGeom>
        </p:spPr>
      </p:pic>
      <p:pic>
        <p:nvPicPr>
          <p:cNvPr id="11" name="Picture 10" descr="A green and white circle with a volcano erupting&#10;&#10;Description automatically generated">
            <a:extLst>
              <a:ext uri="{FF2B5EF4-FFF2-40B4-BE49-F238E27FC236}">
                <a16:creationId xmlns:a16="http://schemas.microsoft.com/office/drawing/2014/main" id="{832B59C8-D0E0-3D32-C2FA-D2DF0D2888A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08558" y="7388599"/>
            <a:ext cx="480622" cy="480622"/>
          </a:xfrm>
          <a:prstGeom prst="rect">
            <a:avLst/>
          </a:prstGeom>
        </p:spPr>
      </p:pic>
      <p:sp>
        <p:nvSpPr>
          <p:cNvPr id="4" name="Rectangle 3">
            <a:extLst>
              <a:ext uri="{FF2B5EF4-FFF2-40B4-BE49-F238E27FC236}">
                <a16:creationId xmlns:a16="http://schemas.microsoft.com/office/drawing/2014/main" id="{43582DA2-1CB3-4A76-B79A-7BBA779FB1B9}"/>
              </a:ext>
            </a:extLst>
          </p:cNvPr>
          <p:cNvSpPr/>
          <p:nvPr/>
        </p:nvSpPr>
        <p:spPr>
          <a:xfrm>
            <a:off x="295276" y="1103672"/>
            <a:ext cx="6972300" cy="1938992"/>
          </a:xfrm>
          <a:prstGeom prst="rect">
            <a:avLst/>
          </a:prstGeom>
        </p:spPr>
        <p:txBody>
          <a:bodyPr wrap="square">
            <a:spAutoFit/>
          </a:bodyPr>
          <a:lstStyle/>
          <a:p>
            <a:pPr algn="just" fontAlgn="base"/>
            <a:r>
              <a:rPr lang="en-GB" sz="1000" b="1" dirty="0">
                <a:solidFill>
                  <a:srgbClr val="000000"/>
                </a:solidFill>
              </a:rPr>
              <a:t>Knowledge of Places: </a:t>
            </a:r>
            <a:r>
              <a:rPr lang="en-US" sz="1000" dirty="0">
                <a:solidFill>
                  <a:srgbClr val="000000"/>
                </a:solidFill>
              </a:rPr>
              <a:t> ​</a:t>
            </a:r>
          </a:p>
          <a:p>
            <a:pPr algn="just" fontAlgn="base"/>
            <a:r>
              <a:rPr lang="en-GB" sz="1000" dirty="0">
                <a:solidFill>
                  <a:srgbClr val="000000"/>
                </a:solidFill>
              </a:rPr>
              <a:t>It is important our pupils learn about places in an appropriately nuanced and complex way. They should encounter the same places at different times and in different contexts throughout units of work. Throughout these units of work, pupils will develop knowledge of the North East and the United Kingdom. They will also use comparative skills to develop their knowledge of Australia and South America. As they move into Year 5, they will develop an understanding of North America which will continue into Year 6.</a:t>
            </a:r>
            <a:r>
              <a:rPr lang="en-US" sz="1000" dirty="0">
                <a:solidFill>
                  <a:srgbClr val="000000"/>
                </a:solidFill>
              </a:rPr>
              <a:t> ​</a:t>
            </a:r>
          </a:p>
          <a:p>
            <a:pPr algn="just" fontAlgn="base"/>
            <a:r>
              <a:rPr lang="en-US" sz="1000" dirty="0">
                <a:solidFill>
                  <a:srgbClr val="000000"/>
                </a:solidFill>
              </a:rPr>
              <a:t>​</a:t>
            </a:r>
          </a:p>
          <a:p>
            <a:pPr algn="just" fontAlgn="base"/>
            <a:r>
              <a:rPr lang="en-GB" sz="1000" b="1" dirty="0">
                <a:solidFill>
                  <a:srgbClr val="000000"/>
                </a:solidFill>
              </a:rPr>
              <a:t>Geography Skills and Fieldwork:</a:t>
            </a:r>
            <a:r>
              <a:rPr lang="en-US" sz="1000" dirty="0">
                <a:solidFill>
                  <a:srgbClr val="000000"/>
                </a:solidFill>
              </a:rPr>
              <a:t> ​</a:t>
            </a:r>
          </a:p>
          <a:p>
            <a:pPr algn="just" fontAlgn="base"/>
            <a:r>
              <a:rPr lang="en-GB" sz="1000" dirty="0">
                <a:solidFill>
                  <a:srgbClr val="000000"/>
                </a:solidFill>
              </a:rPr>
              <a:t>Throughout the units of work geography skills and fieldwork opportunities have been built into the curriculum. Geography skills within the units include using maps, atlases and digit mapping to locate countries, as well as using compasses, symbols and keys. Fieldwork opportunities include observing, measuring, recording and presenting, which includes labelling and sketching maps. It is important to remember fieldwork does not always mean going out of school. It can involve collecting date within the school and the classroom and presenting and analysing data that has been given to them. </a:t>
            </a:r>
            <a:r>
              <a:rPr lang="en-US" sz="1000" dirty="0">
                <a:solidFill>
                  <a:srgbClr val="000000"/>
                </a:solidFill>
              </a:rPr>
              <a:t> </a:t>
            </a:r>
            <a:endParaRPr lang="en-US" sz="1000" b="0" i="0" dirty="0">
              <a:solidFill>
                <a:srgbClr val="000000"/>
              </a:solidFill>
              <a:effectLst/>
            </a:endParaRPr>
          </a:p>
        </p:txBody>
      </p:sp>
    </p:spTree>
    <p:extLst>
      <p:ext uri="{BB962C8B-B14F-4D97-AF65-F5344CB8AC3E}">
        <p14:creationId xmlns:p14="http://schemas.microsoft.com/office/powerpoint/2010/main" val="20348116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white background with black dots&#10;&#10;Description automatically generated">
            <a:extLst>
              <a:ext uri="{FF2B5EF4-FFF2-40B4-BE49-F238E27FC236}">
                <a16:creationId xmlns:a16="http://schemas.microsoft.com/office/drawing/2014/main" id="{5B9B722E-6A20-D689-02C4-A68820B70D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9" y="-9525"/>
            <a:ext cx="7558636" cy="10691813"/>
          </a:xfrm>
          <a:prstGeom prst="rect">
            <a:avLst/>
          </a:prstGeom>
        </p:spPr>
      </p:pic>
      <p:sp>
        <p:nvSpPr>
          <p:cNvPr id="8" name="TextBox 7">
            <a:extLst>
              <a:ext uri="{FF2B5EF4-FFF2-40B4-BE49-F238E27FC236}">
                <a16:creationId xmlns:a16="http://schemas.microsoft.com/office/drawing/2014/main" id="{84FF7A6A-169B-FA56-B532-2E57CEB5FF61}"/>
              </a:ext>
            </a:extLst>
          </p:cNvPr>
          <p:cNvSpPr txBox="1"/>
          <p:nvPr/>
        </p:nvSpPr>
        <p:spPr>
          <a:xfrm>
            <a:off x="1708727" y="489527"/>
            <a:ext cx="4137891" cy="400110"/>
          </a:xfrm>
          <a:prstGeom prst="rect">
            <a:avLst/>
          </a:prstGeom>
          <a:noFill/>
        </p:spPr>
        <p:txBody>
          <a:bodyPr wrap="square" rtlCol="0">
            <a:spAutoFit/>
          </a:bodyPr>
          <a:lstStyle/>
          <a:p>
            <a:pPr algn="ctr"/>
            <a:r>
              <a:rPr lang="en-GB" sz="2000" b="1" dirty="0">
                <a:solidFill>
                  <a:schemeClr val="bg1"/>
                </a:solidFill>
                <a:latin typeface="Open Sans" panose="020B0606030504020204" pitchFamily="34" charset="0"/>
                <a:ea typeface="Open Sans" panose="020B0606030504020204" pitchFamily="34" charset="0"/>
                <a:cs typeface="Open Sans" panose="020B0606030504020204" pitchFamily="34" charset="0"/>
              </a:rPr>
              <a:t>CURRICULUM NARRATIVE</a:t>
            </a:r>
          </a:p>
        </p:txBody>
      </p:sp>
      <p:sp>
        <p:nvSpPr>
          <p:cNvPr id="9" name="TextBox 8">
            <a:extLst>
              <a:ext uri="{FF2B5EF4-FFF2-40B4-BE49-F238E27FC236}">
                <a16:creationId xmlns:a16="http://schemas.microsoft.com/office/drawing/2014/main" id="{CBB98832-A5C4-A6AB-1273-FAC820C7D039}"/>
              </a:ext>
            </a:extLst>
          </p:cNvPr>
          <p:cNvSpPr txBox="1"/>
          <p:nvPr/>
        </p:nvSpPr>
        <p:spPr>
          <a:xfrm>
            <a:off x="0" y="10363198"/>
            <a:ext cx="7559675" cy="307777"/>
          </a:xfrm>
          <a:prstGeom prst="rect">
            <a:avLst/>
          </a:prstGeom>
          <a:noFill/>
        </p:spPr>
        <p:txBody>
          <a:bodyPr wrap="square" rtlCol="0" anchor="b">
            <a:spAutoFit/>
          </a:bodyPr>
          <a:lstStyle/>
          <a:p>
            <a:pPr algn="ctr"/>
            <a:r>
              <a:rPr lang="en-GB" sz="1400" i="1" dirty="0">
                <a:solidFill>
                  <a:schemeClr val="bg1"/>
                </a:solidFill>
                <a:latin typeface="Open Sans" panose="020B0606030504020204" pitchFamily="34" charset="0"/>
                <a:ea typeface="Open Sans" panose="020B0606030504020204" pitchFamily="34" charset="0"/>
                <a:cs typeface="Open Sans" panose="020B0606030504020204" pitchFamily="34" charset="0"/>
              </a:rPr>
              <a:t>May Christ Be Seen In Us</a:t>
            </a:r>
          </a:p>
        </p:txBody>
      </p:sp>
      <p:graphicFrame>
        <p:nvGraphicFramePr>
          <p:cNvPr id="2" name="Table 2">
            <a:extLst>
              <a:ext uri="{FF2B5EF4-FFF2-40B4-BE49-F238E27FC236}">
                <a16:creationId xmlns:a16="http://schemas.microsoft.com/office/drawing/2014/main" id="{36C8D21B-F8C6-8AA3-26C3-248A3ACE93EC}"/>
              </a:ext>
            </a:extLst>
          </p:cNvPr>
          <p:cNvGraphicFramePr>
            <a:graphicFrameLocks noGrp="1"/>
          </p:cNvGraphicFramePr>
          <p:nvPr>
            <p:extLst>
              <p:ext uri="{D42A27DB-BD31-4B8C-83A1-F6EECF244321}">
                <p14:modId xmlns:p14="http://schemas.microsoft.com/office/powerpoint/2010/main" val="1922216311"/>
              </p:ext>
            </p:extLst>
          </p:nvPr>
        </p:nvGraphicFramePr>
        <p:xfrm>
          <a:off x="135998" y="1753312"/>
          <a:ext cx="7287680" cy="4458241"/>
        </p:xfrm>
        <a:graphic>
          <a:graphicData uri="http://schemas.openxmlformats.org/drawingml/2006/table">
            <a:tbl>
              <a:tblPr firstRow="1" bandRow="1">
                <a:tableStyleId>{6E25E649-3F16-4E02-A733-19D2CDBF48F0}</a:tableStyleId>
              </a:tblPr>
              <a:tblGrid>
                <a:gridCol w="1214613">
                  <a:extLst>
                    <a:ext uri="{9D8B030D-6E8A-4147-A177-3AD203B41FA5}">
                      <a16:colId xmlns:a16="http://schemas.microsoft.com/office/drawing/2014/main" val="4071917207"/>
                    </a:ext>
                  </a:extLst>
                </a:gridCol>
                <a:gridCol w="592489">
                  <a:extLst>
                    <a:ext uri="{9D8B030D-6E8A-4147-A177-3AD203B41FA5}">
                      <a16:colId xmlns:a16="http://schemas.microsoft.com/office/drawing/2014/main" val="4189815118"/>
                    </a:ext>
                  </a:extLst>
                </a:gridCol>
                <a:gridCol w="695325">
                  <a:extLst>
                    <a:ext uri="{9D8B030D-6E8A-4147-A177-3AD203B41FA5}">
                      <a16:colId xmlns:a16="http://schemas.microsoft.com/office/drawing/2014/main" val="2882456411"/>
                    </a:ext>
                  </a:extLst>
                </a:gridCol>
                <a:gridCol w="2085975">
                  <a:extLst>
                    <a:ext uri="{9D8B030D-6E8A-4147-A177-3AD203B41FA5}">
                      <a16:colId xmlns:a16="http://schemas.microsoft.com/office/drawing/2014/main" val="3146045241"/>
                    </a:ext>
                  </a:extLst>
                </a:gridCol>
                <a:gridCol w="704850">
                  <a:extLst>
                    <a:ext uri="{9D8B030D-6E8A-4147-A177-3AD203B41FA5}">
                      <a16:colId xmlns:a16="http://schemas.microsoft.com/office/drawing/2014/main" val="3991867393"/>
                    </a:ext>
                  </a:extLst>
                </a:gridCol>
                <a:gridCol w="1994428">
                  <a:extLst>
                    <a:ext uri="{9D8B030D-6E8A-4147-A177-3AD203B41FA5}">
                      <a16:colId xmlns:a16="http://schemas.microsoft.com/office/drawing/2014/main" val="96208107"/>
                    </a:ext>
                  </a:extLst>
                </a:gridCol>
              </a:tblGrid>
              <a:tr h="360031">
                <a:tc gridSpan="6">
                  <a:txBody>
                    <a:bodyPr/>
                    <a:lstStyle/>
                    <a:p>
                      <a:pPr algn="ctr"/>
                      <a:r>
                        <a:rPr lang="en-GB" sz="1000" dirty="0">
                          <a:latin typeface="Open Sans" panose="020B0606030504020204" pitchFamily="34" charset="0"/>
                          <a:ea typeface="Open Sans" panose="020B0606030504020204" pitchFamily="34" charset="0"/>
                          <a:cs typeface="Open Sans" panose="020B0606030504020204" pitchFamily="34" charset="0"/>
                        </a:rPr>
                        <a:t>Curriculum Coverage</a:t>
                      </a:r>
                    </a:p>
                  </a:txBody>
                  <a:tcPr anchor="ctr">
                    <a:lnL>
                      <a:noFill/>
                    </a:lnL>
                    <a:lnR>
                      <a:noFill/>
                    </a:lnR>
                    <a:lnT w="254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2DB94"/>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088175293"/>
                  </a:ext>
                </a:extLst>
              </a:tr>
              <a:tr h="683035">
                <a:tc rowSpan="2">
                  <a:txBody>
                    <a:bodyPr/>
                    <a:lstStyle/>
                    <a:p>
                      <a:pPr algn="ctr"/>
                      <a:r>
                        <a:rPr lang="en-GB" sz="1200" b="1" dirty="0"/>
                        <a:t>Upper KS2</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GB" sz="1200" b="1" dirty="0"/>
                        <a:t>Y6</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GB" sz="12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GB" sz="1200" dirty="0"/>
                        <a:t>North America</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GB" sz="12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GB" sz="1200" dirty="0"/>
                        <a:t>Tsunami</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66337711"/>
                  </a:ext>
                </a:extLst>
              </a:tr>
              <a:tr h="683035">
                <a:tc vMerge="1">
                  <a:txBody>
                    <a:bodyPr/>
                    <a:lstStyle/>
                    <a:p>
                      <a:endParaRPr lang="en-GB"/>
                    </a:p>
                  </a:txBody>
                  <a:tcPr/>
                </a:tc>
                <a:tc>
                  <a:txBody>
                    <a:bodyPr/>
                    <a:lstStyle/>
                    <a:p>
                      <a:pPr algn="ctr"/>
                      <a:r>
                        <a:rPr lang="en-GB" sz="1200" b="1" dirty="0"/>
                        <a:t>Y5</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endParaRPr lang="en-GB" sz="12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GB" sz="1200" dirty="0"/>
                        <a:t>Biomes - Deserts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endParaRPr lang="en-GB" sz="12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GB" sz="1200" dirty="0"/>
                        <a:t>Climate Change</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643286614"/>
                  </a:ext>
                </a:extLst>
              </a:tr>
              <a:tr h="683035">
                <a:tc rowSpan="2">
                  <a:txBody>
                    <a:bodyPr/>
                    <a:lstStyle/>
                    <a:p>
                      <a:pPr algn="ctr"/>
                      <a:r>
                        <a:rPr lang="en-GB" sz="1200" b="1" dirty="0"/>
                        <a:t>Lower KS2</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GB" sz="1200" b="1" dirty="0"/>
                        <a:t>Y4</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GB" sz="12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GB" sz="1200" dirty="0"/>
                        <a:t>Angry Earth</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GB" sz="12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GB" sz="1200" dirty="0"/>
                        <a:t>Coasts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151148411"/>
                  </a:ext>
                </a:extLst>
              </a:tr>
              <a:tr h="683035">
                <a:tc vMerge="1">
                  <a:txBody>
                    <a:bodyPr/>
                    <a:lstStyle/>
                    <a:p>
                      <a:endParaRPr lang="en-GB"/>
                    </a:p>
                  </a:txBody>
                  <a:tcPr/>
                </a:tc>
                <a:tc>
                  <a:txBody>
                    <a:bodyPr/>
                    <a:lstStyle/>
                    <a:p>
                      <a:pPr algn="ctr"/>
                      <a:r>
                        <a:rPr lang="en-GB" sz="1200" b="1" dirty="0"/>
                        <a:t>Y3</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endParaRPr lang="en-GB" sz="12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GB" sz="1200" dirty="0"/>
                        <a:t>Rivers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endParaRPr lang="en-GB" sz="12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GB" sz="1200" dirty="0"/>
                        <a:t>Biomes - Rainforests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602947492"/>
                  </a:ext>
                </a:extLst>
              </a:tr>
              <a:tr h="683035">
                <a:tc rowSpan="2">
                  <a:txBody>
                    <a:bodyPr/>
                    <a:lstStyle/>
                    <a:p>
                      <a:pPr algn="ctr"/>
                      <a:r>
                        <a:rPr lang="en-GB" sz="1200" b="1" dirty="0"/>
                        <a:t>KS1</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GB" sz="1200" b="1" dirty="0"/>
                        <a:t>Y2</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GB" sz="12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GB" sz="1200" dirty="0"/>
                        <a:t>Planet Earth</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GB" sz="12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GB" sz="1200" dirty="0"/>
                        <a:t>Explorers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933988441"/>
                  </a:ext>
                </a:extLst>
              </a:tr>
              <a:tr h="683035">
                <a:tc vMerge="1">
                  <a:txBody>
                    <a:bodyPr/>
                    <a:lstStyle/>
                    <a:p>
                      <a:endParaRPr lang="en-GB"/>
                    </a:p>
                  </a:txBody>
                  <a:tcPr/>
                </a:tc>
                <a:tc>
                  <a:txBody>
                    <a:bodyPr/>
                    <a:lstStyle/>
                    <a:p>
                      <a:pPr algn="ctr"/>
                      <a:r>
                        <a:rPr lang="en-GB" sz="1200" b="1" dirty="0"/>
                        <a:t>Y1</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endParaRPr lang="en-GB" sz="12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GB" sz="1200" dirty="0"/>
                        <a:t>Where I live</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endParaRPr lang="en-GB" sz="12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GB" sz="1200" dirty="0"/>
                        <a:t>Beside the Seaside</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611609948"/>
                  </a:ext>
                </a:extLst>
              </a:tr>
            </a:tbl>
          </a:graphicData>
        </a:graphic>
      </p:graphicFrame>
      <p:sp>
        <p:nvSpPr>
          <p:cNvPr id="20" name="TextBox 19">
            <a:extLst>
              <a:ext uri="{FF2B5EF4-FFF2-40B4-BE49-F238E27FC236}">
                <a16:creationId xmlns:a16="http://schemas.microsoft.com/office/drawing/2014/main" id="{38FD0BE2-CFC5-5671-78E0-2F18651F8E0C}"/>
              </a:ext>
            </a:extLst>
          </p:cNvPr>
          <p:cNvSpPr txBox="1"/>
          <p:nvPr/>
        </p:nvSpPr>
        <p:spPr>
          <a:xfrm>
            <a:off x="135997" y="6353175"/>
            <a:ext cx="7287681" cy="3785652"/>
          </a:xfrm>
          <a:prstGeom prst="rect">
            <a:avLst/>
          </a:prstGeom>
          <a:noFill/>
        </p:spPr>
        <p:txBody>
          <a:bodyPr wrap="square" rtlCol="0">
            <a:spAutoFit/>
          </a:bodyPr>
          <a:lstStyle/>
          <a:p>
            <a:r>
              <a:rPr lang="en-GB" sz="1000" b="1" dirty="0">
                <a:latin typeface="Open Sans" panose="020B0606030504020204" pitchFamily="34" charset="0"/>
                <a:ea typeface="Open Sans" panose="020B0606030504020204" pitchFamily="34" charset="0"/>
                <a:cs typeface="Open Sans" panose="020B0606030504020204" pitchFamily="34" charset="0"/>
              </a:rPr>
              <a:t>Intent</a:t>
            </a:r>
          </a:p>
          <a:p>
            <a:endParaRPr lang="en-GB" sz="1000" dirty="0"/>
          </a:p>
          <a:p>
            <a:pPr algn="just"/>
            <a:r>
              <a:rPr lang="en-GB" sz="1000" dirty="0"/>
              <a:t>Our intention is that every child will be an interested and inquisitive learner of Geography. We follow the National Curriculum programmes of study for each year group, aiming to create the very best geographers, well equipped to continue their studies in Geography as they move throughout their education. We challenge pupils to think, act and speak like those working in the field would, by developing a consistent approach across all year groups. Substantive knowledge and disciplinary knowledge are explicitly taught. By substantive knowledge we mean the people, events and developments from the past that children will learn about. By disciplinary knowledge, we mean all the various processes that children need to develop if they are to get better at a subject. This can both refer to a process of doing something (e.g. interpreting a source) but also a thought process in order to understand big concepts such as change, continuity and consequence.</a:t>
            </a:r>
          </a:p>
          <a:p>
            <a:pPr algn="just"/>
            <a:endParaRPr lang="en-GB" sz="1000" dirty="0"/>
          </a:p>
          <a:p>
            <a:pPr algn="just"/>
            <a:r>
              <a:rPr lang="en-GB" sz="1000" dirty="0"/>
              <a:t>High quality Geography teaching in primary school is our ultimate goal. This forms part of a larger progressive curriculum from EYFS to Year 6 and into KS3 and KS4. The Geography curriculum will inspire a curiosity and fascination about the world and its people. It will equip pupils with knowledge about diverse places, people, resources and natural and human environments, together with a deep understanding of the Earth’s key physical and human processes. This includes:</a:t>
            </a:r>
          </a:p>
          <a:p>
            <a:pPr algn="just"/>
            <a:r>
              <a:rPr lang="en-GB" sz="1000" dirty="0"/>
              <a:t>•	Locational knowledge of globally significant places;</a:t>
            </a:r>
          </a:p>
          <a:p>
            <a:pPr algn="just"/>
            <a:r>
              <a:rPr lang="en-GB" sz="1000" dirty="0"/>
              <a:t>•	Have opportunities to experience physical geography and human geography throughout the learning journey;</a:t>
            </a:r>
          </a:p>
          <a:p>
            <a:pPr algn="just"/>
            <a:r>
              <a:rPr lang="en-GB" sz="1000" dirty="0"/>
              <a:t>•	Have opportunities to experience geography outside the classroom, where pupils will have the geographical skills. to be 	competent in:</a:t>
            </a:r>
          </a:p>
          <a:p>
            <a:pPr algn="just"/>
            <a:r>
              <a:rPr lang="en-GB" sz="1000" dirty="0"/>
              <a:t>	-	fieldwork to observe, measure record and present the human and physical features in the local area;</a:t>
            </a:r>
          </a:p>
          <a:p>
            <a:pPr algn="just"/>
            <a:r>
              <a:rPr lang="en-GB" sz="1000" dirty="0"/>
              <a:t>	-	using a range of sources of geographical information, including maps, diagrams, globes, aerial photographs and </a:t>
            </a:r>
          </a:p>
          <a:p>
            <a:pPr algn="just"/>
            <a:r>
              <a:rPr lang="en-GB" sz="1000" dirty="0"/>
              <a:t>		Geographical Information Systems (GIS);</a:t>
            </a:r>
          </a:p>
          <a:p>
            <a:r>
              <a:rPr lang="en-GB" sz="1000" dirty="0"/>
              <a:t>	-	communicate geographical information in a variety of ways, including through maps, numerical skills and writing </a:t>
            </a:r>
          </a:p>
          <a:p>
            <a:r>
              <a:rPr lang="en-GB" sz="1000" dirty="0"/>
              <a:t>		at length.</a:t>
            </a:r>
            <a:endParaRPr lang="en-GB" dirty="0"/>
          </a:p>
        </p:txBody>
      </p:sp>
      <p:sp>
        <p:nvSpPr>
          <p:cNvPr id="3" name="TextBox 2">
            <a:extLst>
              <a:ext uri="{FF2B5EF4-FFF2-40B4-BE49-F238E27FC236}">
                <a16:creationId xmlns:a16="http://schemas.microsoft.com/office/drawing/2014/main" id="{9DAA6775-15D2-0FBC-8F72-CEDE3ED5C752}"/>
              </a:ext>
            </a:extLst>
          </p:cNvPr>
          <p:cNvSpPr txBox="1"/>
          <p:nvPr/>
        </p:nvSpPr>
        <p:spPr>
          <a:xfrm>
            <a:off x="0" y="1047750"/>
            <a:ext cx="7558636" cy="553998"/>
          </a:xfrm>
          <a:prstGeom prst="rect">
            <a:avLst/>
          </a:prstGeom>
          <a:noFill/>
        </p:spPr>
        <p:txBody>
          <a:bodyPr wrap="square" rtlCol="0">
            <a:spAutoFit/>
          </a:bodyPr>
          <a:lstStyle/>
          <a:p>
            <a:pPr algn="ctr"/>
            <a:r>
              <a:rPr lang="en-GB" sz="1000" b="1" i="1" dirty="0">
                <a:solidFill>
                  <a:srgbClr val="62DB94"/>
                </a:solidFill>
                <a:latin typeface="Open Sans" panose="020B0606030504020204" pitchFamily="34" charset="0"/>
                <a:ea typeface="Open Sans" panose="020B0606030504020204" pitchFamily="34" charset="0"/>
                <a:cs typeface="Open Sans" panose="020B0606030504020204" pitchFamily="34" charset="0"/>
              </a:rPr>
              <a:t>“Quote.”</a:t>
            </a:r>
          </a:p>
          <a:p>
            <a:pPr algn="ctr"/>
            <a:endParaRPr lang="en-GB" sz="1000" b="1" dirty="0">
              <a:solidFill>
                <a:srgbClr val="62DB94"/>
              </a:solidFill>
              <a:latin typeface="Open Sans" panose="020B0606030504020204" pitchFamily="34" charset="0"/>
              <a:ea typeface="Open Sans" panose="020B0606030504020204" pitchFamily="34" charset="0"/>
              <a:cs typeface="Open Sans" panose="020B0606030504020204" pitchFamily="34" charset="0"/>
            </a:endParaRPr>
          </a:p>
          <a:p>
            <a:pPr algn="ctr"/>
            <a:r>
              <a:rPr lang="en-GB" sz="1000" b="1" dirty="0">
                <a:solidFill>
                  <a:srgbClr val="62DB94"/>
                </a:solidFill>
                <a:latin typeface="Open Sans" panose="020B0606030504020204" pitchFamily="34" charset="0"/>
                <a:ea typeface="Open Sans" panose="020B0606030504020204" pitchFamily="34" charset="0"/>
                <a:cs typeface="Open Sans" panose="020B0606030504020204" pitchFamily="34" charset="0"/>
              </a:rPr>
              <a:t>- Name</a:t>
            </a:r>
          </a:p>
        </p:txBody>
      </p:sp>
      <p:pic>
        <p:nvPicPr>
          <p:cNvPr id="7" name="Picture 6" descr="A green and white logo&#10;&#10;Description automatically generated">
            <a:extLst>
              <a:ext uri="{FF2B5EF4-FFF2-40B4-BE49-F238E27FC236}">
                <a16:creationId xmlns:a16="http://schemas.microsoft.com/office/drawing/2014/main" id="{C32EBEC0-8DD9-176C-2FAD-23F41CBAA884}"/>
              </a:ext>
            </a:extLst>
          </p:cNvPr>
          <p:cNvPicPr>
            <a:picLocks noChangeAspect="1"/>
          </p:cNvPicPr>
          <p:nvPr/>
        </p:nvPicPr>
        <p:blipFill rotWithShape="1">
          <a:blip r:embed="rId3">
            <a:extLst>
              <a:ext uri="{28A0092B-C50C-407E-A947-70E740481C1C}">
                <a14:useLocalDpi xmlns:a14="http://schemas.microsoft.com/office/drawing/2010/main" val="0"/>
              </a:ext>
            </a:extLst>
          </a:blip>
          <a:srcRect r="56491"/>
          <a:stretch/>
        </p:blipFill>
        <p:spPr>
          <a:xfrm>
            <a:off x="2054340" y="3566669"/>
            <a:ext cx="518520" cy="478537"/>
          </a:xfrm>
          <a:prstGeom prst="rect">
            <a:avLst/>
          </a:prstGeom>
        </p:spPr>
      </p:pic>
      <p:pic>
        <p:nvPicPr>
          <p:cNvPr id="10" name="Picture 9" descr="A black background with white text&#10;&#10;Description automatically generated">
            <a:extLst>
              <a:ext uri="{FF2B5EF4-FFF2-40B4-BE49-F238E27FC236}">
                <a16:creationId xmlns:a16="http://schemas.microsoft.com/office/drawing/2014/main" id="{AD92A8C8-CA1E-84DB-E7FE-B0D760927E6C}"/>
              </a:ext>
            </a:extLst>
          </p:cNvPr>
          <p:cNvPicPr>
            <a:picLocks noChangeAspect="1"/>
          </p:cNvPicPr>
          <p:nvPr/>
        </p:nvPicPr>
        <p:blipFill rotWithShape="1">
          <a:blip r:embed="rId4">
            <a:extLst>
              <a:ext uri="{28A0092B-C50C-407E-A947-70E740481C1C}">
                <a14:useLocalDpi xmlns:a14="http://schemas.microsoft.com/office/drawing/2010/main" val="0"/>
              </a:ext>
            </a:extLst>
          </a:blip>
          <a:srcRect r="67130"/>
          <a:stretch/>
        </p:blipFill>
        <p:spPr>
          <a:xfrm>
            <a:off x="4856271" y="5624886"/>
            <a:ext cx="513959" cy="478537"/>
          </a:xfrm>
          <a:prstGeom prst="rect">
            <a:avLst/>
          </a:prstGeom>
        </p:spPr>
      </p:pic>
      <p:pic>
        <p:nvPicPr>
          <p:cNvPr id="12" name="Picture 11" descr="A black background with white text&#10;&#10;Description automatically generated">
            <a:extLst>
              <a:ext uri="{FF2B5EF4-FFF2-40B4-BE49-F238E27FC236}">
                <a16:creationId xmlns:a16="http://schemas.microsoft.com/office/drawing/2014/main" id="{206D6138-475A-6845-0982-D8D0632CB44B}"/>
              </a:ext>
            </a:extLst>
          </p:cNvPr>
          <p:cNvPicPr>
            <a:picLocks noChangeAspect="1"/>
          </p:cNvPicPr>
          <p:nvPr/>
        </p:nvPicPr>
        <p:blipFill rotWithShape="1">
          <a:blip r:embed="rId5">
            <a:extLst>
              <a:ext uri="{28A0092B-C50C-407E-A947-70E740481C1C}">
                <a14:useLocalDpi xmlns:a14="http://schemas.microsoft.com/office/drawing/2010/main" val="0"/>
              </a:ext>
            </a:extLst>
          </a:blip>
          <a:srcRect r="64633"/>
          <a:stretch/>
        </p:blipFill>
        <p:spPr>
          <a:xfrm>
            <a:off x="2063855" y="2886714"/>
            <a:ext cx="518519" cy="478537"/>
          </a:xfrm>
          <a:prstGeom prst="rect">
            <a:avLst/>
          </a:prstGeom>
        </p:spPr>
      </p:pic>
      <p:pic>
        <p:nvPicPr>
          <p:cNvPr id="14" name="Picture 13" descr="A black background with white text&#10;&#10;Description automatically generated">
            <a:extLst>
              <a:ext uri="{FF2B5EF4-FFF2-40B4-BE49-F238E27FC236}">
                <a16:creationId xmlns:a16="http://schemas.microsoft.com/office/drawing/2014/main" id="{E7525D46-863C-F8AC-1F59-F9EC4D5033C4}"/>
              </a:ext>
            </a:extLst>
          </p:cNvPr>
          <p:cNvPicPr>
            <a:picLocks noChangeAspect="1"/>
          </p:cNvPicPr>
          <p:nvPr/>
        </p:nvPicPr>
        <p:blipFill rotWithShape="1">
          <a:blip r:embed="rId6">
            <a:extLst>
              <a:ext uri="{28A0092B-C50C-407E-A947-70E740481C1C}">
                <a14:useLocalDpi xmlns:a14="http://schemas.microsoft.com/office/drawing/2010/main" val="0"/>
              </a:ext>
            </a:extLst>
          </a:blip>
          <a:srcRect r="67602"/>
          <a:stretch/>
        </p:blipFill>
        <p:spPr>
          <a:xfrm>
            <a:off x="4856271" y="4232504"/>
            <a:ext cx="538186" cy="478537"/>
          </a:xfrm>
          <a:prstGeom prst="rect">
            <a:avLst/>
          </a:prstGeom>
        </p:spPr>
      </p:pic>
      <p:pic>
        <p:nvPicPr>
          <p:cNvPr id="16" name="Picture 15" descr="A green and white logo&#10;&#10;Description automatically generated">
            <a:extLst>
              <a:ext uri="{FF2B5EF4-FFF2-40B4-BE49-F238E27FC236}">
                <a16:creationId xmlns:a16="http://schemas.microsoft.com/office/drawing/2014/main" id="{2D837A01-BD3F-3688-3AE5-D8AFEA8B1254}"/>
              </a:ext>
            </a:extLst>
          </p:cNvPr>
          <p:cNvPicPr>
            <a:picLocks noChangeAspect="1"/>
          </p:cNvPicPr>
          <p:nvPr/>
        </p:nvPicPr>
        <p:blipFill rotWithShape="1">
          <a:blip r:embed="rId7">
            <a:extLst>
              <a:ext uri="{28A0092B-C50C-407E-A947-70E740481C1C}">
                <a14:useLocalDpi xmlns:a14="http://schemas.microsoft.com/office/drawing/2010/main" val="0"/>
              </a:ext>
            </a:extLst>
          </a:blip>
          <a:srcRect r="62363"/>
          <a:stretch/>
        </p:blipFill>
        <p:spPr>
          <a:xfrm>
            <a:off x="4856271" y="2906426"/>
            <a:ext cx="518520" cy="478537"/>
          </a:xfrm>
          <a:prstGeom prst="rect">
            <a:avLst/>
          </a:prstGeom>
        </p:spPr>
      </p:pic>
      <p:pic>
        <p:nvPicPr>
          <p:cNvPr id="18" name="Picture 17" descr="A green and white circle with a lighthouse in it&#10;&#10;Description automatically generated">
            <a:extLst>
              <a:ext uri="{FF2B5EF4-FFF2-40B4-BE49-F238E27FC236}">
                <a16:creationId xmlns:a16="http://schemas.microsoft.com/office/drawing/2014/main" id="{9C61DD51-E45E-5D8E-7278-2584D85AA8F2}"/>
              </a:ext>
            </a:extLst>
          </p:cNvPr>
          <p:cNvPicPr>
            <a:picLocks noChangeAspect="1"/>
          </p:cNvPicPr>
          <p:nvPr/>
        </p:nvPicPr>
        <p:blipFill rotWithShape="1">
          <a:blip r:embed="rId8">
            <a:extLst>
              <a:ext uri="{28A0092B-C50C-407E-A947-70E740481C1C}">
                <a14:useLocalDpi xmlns:a14="http://schemas.microsoft.com/office/drawing/2010/main" val="0"/>
              </a:ext>
            </a:extLst>
          </a:blip>
          <a:srcRect r="44224"/>
          <a:stretch/>
        </p:blipFill>
        <p:spPr>
          <a:xfrm>
            <a:off x="4856271" y="3577539"/>
            <a:ext cx="518519" cy="478537"/>
          </a:xfrm>
          <a:prstGeom prst="rect">
            <a:avLst/>
          </a:prstGeom>
        </p:spPr>
      </p:pic>
      <p:pic>
        <p:nvPicPr>
          <p:cNvPr id="27" name="Picture 26" descr="A green and white circle with a logo&#10;&#10;Description automatically generated">
            <a:extLst>
              <a:ext uri="{FF2B5EF4-FFF2-40B4-BE49-F238E27FC236}">
                <a16:creationId xmlns:a16="http://schemas.microsoft.com/office/drawing/2014/main" id="{6CBFE7ED-9657-1098-D274-3E44CFE4A6A8}"/>
              </a:ext>
            </a:extLst>
          </p:cNvPr>
          <p:cNvPicPr>
            <a:picLocks noChangeAspect="1"/>
          </p:cNvPicPr>
          <p:nvPr/>
        </p:nvPicPr>
        <p:blipFill rotWithShape="1">
          <a:blip r:embed="rId9">
            <a:extLst>
              <a:ext uri="{28A0092B-C50C-407E-A947-70E740481C1C}">
                <a14:useLocalDpi xmlns:a14="http://schemas.microsoft.com/office/drawing/2010/main" val="0"/>
              </a:ext>
            </a:extLst>
          </a:blip>
          <a:srcRect r="52899"/>
          <a:stretch/>
        </p:blipFill>
        <p:spPr>
          <a:xfrm>
            <a:off x="4868384" y="4935412"/>
            <a:ext cx="513959" cy="478537"/>
          </a:xfrm>
          <a:prstGeom prst="rect">
            <a:avLst/>
          </a:prstGeom>
        </p:spPr>
      </p:pic>
      <p:pic>
        <p:nvPicPr>
          <p:cNvPr id="28" name="Picture 27" descr="A green circle with white text&#10;&#10;Description automatically generated">
            <a:extLst>
              <a:ext uri="{FF2B5EF4-FFF2-40B4-BE49-F238E27FC236}">
                <a16:creationId xmlns:a16="http://schemas.microsoft.com/office/drawing/2014/main" id="{F4D574A7-E49E-184E-DC4A-932AE1325AA4}"/>
              </a:ext>
            </a:extLst>
          </p:cNvPr>
          <p:cNvPicPr>
            <a:picLocks noChangeAspect="1"/>
          </p:cNvPicPr>
          <p:nvPr/>
        </p:nvPicPr>
        <p:blipFill rotWithShape="1">
          <a:blip r:embed="rId10">
            <a:extLst>
              <a:ext uri="{28A0092B-C50C-407E-A947-70E740481C1C}">
                <a14:useLocalDpi xmlns:a14="http://schemas.microsoft.com/office/drawing/2010/main" val="0"/>
              </a:ext>
            </a:extLst>
          </a:blip>
          <a:srcRect r="61942"/>
          <a:stretch/>
        </p:blipFill>
        <p:spPr>
          <a:xfrm>
            <a:off x="2063855" y="2201381"/>
            <a:ext cx="518519" cy="478537"/>
          </a:xfrm>
          <a:prstGeom prst="rect">
            <a:avLst/>
          </a:prstGeom>
        </p:spPr>
      </p:pic>
      <p:pic>
        <p:nvPicPr>
          <p:cNvPr id="29" name="Picture 28" descr="A green and white circle with white text&#10;&#10;Description automatically generated">
            <a:extLst>
              <a:ext uri="{FF2B5EF4-FFF2-40B4-BE49-F238E27FC236}">
                <a16:creationId xmlns:a16="http://schemas.microsoft.com/office/drawing/2014/main" id="{86E2C6C7-4F1D-7C39-ECE8-12A5E7D05EB2}"/>
              </a:ext>
            </a:extLst>
          </p:cNvPr>
          <p:cNvPicPr>
            <a:picLocks noChangeAspect="1"/>
          </p:cNvPicPr>
          <p:nvPr/>
        </p:nvPicPr>
        <p:blipFill rotWithShape="1">
          <a:blip r:embed="rId11">
            <a:extLst>
              <a:ext uri="{28A0092B-C50C-407E-A947-70E740481C1C}">
                <a14:useLocalDpi xmlns:a14="http://schemas.microsoft.com/office/drawing/2010/main" val="0"/>
              </a:ext>
            </a:extLst>
          </a:blip>
          <a:srcRect r="58569"/>
          <a:stretch/>
        </p:blipFill>
        <p:spPr>
          <a:xfrm>
            <a:off x="2058900" y="4960860"/>
            <a:ext cx="513959" cy="478537"/>
          </a:xfrm>
          <a:prstGeom prst="rect">
            <a:avLst/>
          </a:prstGeom>
        </p:spPr>
      </p:pic>
      <p:pic>
        <p:nvPicPr>
          <p:cNvPr id="30" name="Picture 29" descr="A green and white circle with a black background&#10;&#10;Description automatically generated">
            <a:extLst>
              <a:ext uri="{FF2B5EF4-FFF2-40B4-BE49-F238E27FC236}">
                <a16:creationId xmlns:a16="http://schemas.microsoft.com/office/drawing/2014/main" id="{14E2E575-7A4A-DFE7-79D0-C475B77DC2DE}"/>
              </a:ext>
            </a:extLst>
          </p:cNvPr>
          <p:cNvPicPr>
            <a:picLocks noChangeAspect="1"/>
          </p:cNvPicPr>
          <p:nvPr/>
        </p:nvPicPr>
        <p:blipFill rotWithShape="1">
          <a:blip r:embed="rId12">
            <a:extLst>
              <a:ext uri="{28A0092B-C50C-407E-A947-70E740481C1C}">
                <a14:useLocalDpi xmlns:a14="http://schemas.microsoft.com/office/drawing/2010/main" val="0"/>
              </a:ext>
            </a:extLst>
          </a:blip>
          <a:srcRect r="42137"/>
          <a:stretch/>
        </p:blipFill>
        <p:spPr>
          <a:xfrm>
            <a:off x="2054340" y="4246624"/>
            <a:ext cx="518519" cy="478537"/>
          </a:xfrm>
          <a:prstGeom prst="rect">
            <a:avLst/>
          </a:prstGeom>
        </p:spPr>
      </p:pic>
      <p:pic>
        <p:nvPicPr>
          <p:cNvPr id="31" name="Picture 30" descr="A green and white logo&#10;&#10;Description automatically generated">
            <a:extLst>
              <a:ext uri="{FF2B5EF4-FFF2-40B4-BE49-F238E27FC236}">
                <a16:creationId xmlns:a16="http://schemas.microsoft.com/office/drawing/2014/main" id="{161FD0B5-1113-B23B-A113-B651D073D1E8}"/>
              </a:ext>
            </a:extLst>
          </p:cNvPr>
          <p:cNvPicPr>
            <a:picLocks noChangeAspect="1"/>
          </p:cNvPicPr>
          <p:nvPr/>
        </p:nvPicPr>
        <p:blipFill rotWithShape="1">
          <a:blip r:embed="rId13">
            <a:extLst>
              <a:ext uri="{28A0092B-C50C-407E-A947-70E740481C1C}">
                <a14:useLocalDpi xmlns:a14="http://schemas.microsoft.com/office/drawing/2010/main" val="0"/>
              </a:ext>
            </a:extLst>
          </a:blip>
          <a:srcRect r="50690"/>
          <a:stretch/>
        </p:blipFill>
        <p:spPr>
          <a:xfrm>
            <a:off x="4856271" y="2193109"/>
            <a:ext cx="518519" cy="478537"/>
          </a:xfrm>
          <a:prstGeom prst="rect">
            <a:avLst/>
          </a:prstGeom>
        </p:spPr>
      </p:pic>
      <p:pic>
        <p:nvPicPr>
          <p:cNvPr id="32" name="Picture 31" descr="A green and white circle with white text&#10;&#10;Description automatically generated">
            <a:extLst>
              <a:ext uri="{FF2B5EF4-FFF2-40B4-BE49-F238E27FC236}">
                <a16:creationId xmlns:a16="http://schemas.microsoft.com/office/drawing/2014/main" id="{C9C498F3-AE2C-6858-AFA9-DF7C2A0FFBD9}"/>
              </a:ext>
            </a:extLst>
          </p:cNvPr>
          <p:cNvPicPr>
            <a:picLocks noChangeAspect="1"/>
          </p:cNvPicPr>
          <p:nvPr/>
        </p:nvPicPr>
        <p:blipFill rotWithShape="1">
          <a:blip r:embed="rId14">
            <a:extLst>
              <a:ext uri="{28A0092B-C50C-407E-A947-70E740481C1C}">
                <a14:useLocalDpi xmlns:a14="http://schemas.microsoft.com/office/drawing/2010/main" val="0"/>
              </a:ext>
            </a:extLst>
          </a:blip>
          <a:srcRect r="58365"/>
          <a:stretch/>
        </p:blipFill>
        <p:spPr>
          <a:xfrm>
            <a:off x="2058899" y="5624886"/>
            <a:ext cx="513960" cy="478537"/>
          </a:xfrm>
          <a:prstGeom prst="rect">
            <a:avLst/>
          </a:prstGeom>
        </p:spPr>
      </p:pic>
    </p:spTree>
    <p:extLst>
      <p:ext uri="{BB962C8B-B14F-4D97-AF65-F5344CB8AC3E}">
        <p14:creationId xmlns:p14="http://schemas.microsoft.com/office/powerpoint/2010/main" val="33057550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white background with black dots&#10;&#10;Description automatically generated">
            <a:extLst>
              <a:ext uri="{FF2B5EF4-FFF2-40B4-BE49-F238E27FC236}">
                <a16:creationId xmlns:a16="http://schemas.microsoft.com/office/drawing/2014/main" id="{C72481DA-DD81-37C5-8B2E-0A29449CE0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9" y="0"/>
            <a:ext cx="7558636" cy="10691813"/>
          </a:xfrm>
          <a:prstGeom prst="rect">
            <a:avLst/>
          </a:prstGeom>
        </p:spPr>
      </p:pic>
      <p:sp>
        <p:nvSpPr>
          <p:cNvPr id="8" name="TextBox 7">
            <a:extLst>
              <a:ext uri="{FF2B5EF4-FFF2-40B4-BE49-F238E27FC236}">
                <a16:creationId xmlns:a16="http://schemas.microsoft.com/office/drawing/2014/main" id="{84FF7A6A-169B-FA56-B532-2E57CEB5FF61}"/>
              </a:ext>
            </a:extLst>
          </p:cNvPr>
          <p:cNvSpPr txBox="1"/>
          <p:nvPr/>
        </p:nvSpPr>
        <p:spPr>
          <a:xfrm>
            <a:off x="1708727" y="489527"/>
            <a:ext cx="4137891" cy="400110"/>
          </a:xfrm>
          <a:prstGeom prst="rect">
            <a:avLst/>
          </a:prstGeom>
          <a:noFill/>
        </p:spPr>
        <p:txBody>
          <a:bodyPr wrap="square" rtlCol="0">
            <a:spAutoFit/>
          </a:bodyPr>
          <a:lstStyle/>
          <a:p>
            <a:pPr algn="ctr"/>
            <a:r>
              <a:rPr lang="en-GB" sz="2000" b="1" dirty="0">
                <a:solidFill>
                  <a:schemeClr val="bg1"/>
                </a:solidFill>
                <a:latin typeface="Open Sans" panose="020B0606030504020204" pitchFamily="34" charset="0"/>
                <a:ea typeface="Open Sans" panose="020B0606030504020204" pitchFamily="34" charset="0"/>
                <a:cs typeface="Open Sans" panose="020B0606030504020204" pitchFamily="34" charset="0"/>
              </a:rPr>
              <a:t>CURRICULUM NARRATIVE</a:t>
            </a:r>
          </a:p>
        </p:txBody>
      </p:sp>
      <p:sp>
        <p:nvSpPr>
          <p:cNvPr id="9" name="TextBox 8">
            <a:extLst>
              <a:ext uri="{FF2B5EF4-FFF2-40B4-BE49-F238E27FC236}">
                <a16:creationId xmlns:a16="http://schemas.microsoft.com/office/drawing/2014/main" id="{CBB98832-A5C4-A6AB-1273-FAC820C7D039}"/>
              </a:ext>
            </a:extLst>
          </p:cNvPr>
          <p:cNvSpPr txBox="1"/>
          <p:nvPr/>
        </p:nvSpPr>
        <p:spPr>
          <a:xfrm>
            <a:off x="0" y="10363198"/>
            <a:ext cx="7559675" cy="307777"/>
          </a:xfrm>
          <a:prstGeom prst="rect">
            <a:avLst/>
          </a:prstGeom>
          <a:noFill/>
        </p:spPr>
        <p:txBody>
          <a:bodyPr wrap="square" rtlCol="0" anchor="b">
            <a:spAutoFit/>
          </a:bodyPr>
          <a:lstStyle/>
          <a:p>
            <a:pPr algn="ctr"/>
            <a:r>
              <a:rPr lang="en-GB" sz="1400" i="1" dirty="0">
                <a:solidFill>
                  <a:schemeClr val="bg1"/>
                </a:solidFill>
                <a:latin typeface="Open Sans" panose="020B0606030504020204" pitchFamily="34" charset="0"/>
                <a:ea typeface="Open Sans" panose="020B0606030504020204" pitchFamily="34" charset="0"/>
                <a:cs typeface="Open Sans" panose="020B0606030504020204" pitchFamily="34" charset="0"/>
              </a:rPr>
              <a:t>May Christ Be Seen In Us</a:t>
            </a:r>
          </a:p>
        </p:txBody>
      </p:sp>
      <p:sp>
        <p:nvSpPr>
          <p:cNvPr id="20" name="TextBox 19">
            <a:extLst>
              <a:ext uri="{FF2B5EF4-FFF2-40B4-BE49-F238E27FC236}">
                <a16:creationId xmlns:a16="http://schemas.microsoft.com/office/drawing/2014/main" id="{38FD0BE2-CFC5-5671-78E0-2F18651F8E0C}"/>
              </a:ext>
            </a:extLst>
          </p:cNvPr>
          <p:cNvSpPr txBox="1"/>
          <p:nvPr/>
        </p:nvSpPr>
        <p:spPr>
          <a:xfrm>
            <a:off x="135997" y="1504950"/>
            <a:ext cx="7287681" cy="6063198"/>
          </a:xfrm>
          <a:prstGeom prst="rect">
            <a:avLst/>
          </a:prstGeom>
          <a:noFill/>
        </p:spPr>
        <p:txBody>
          <a:bodyPr wrap="square" rtlCol="0">
            <a:spAutoFit/>
          </a:bodyPr>
          <a:lstStyle/>
          <a:p>
            <a:r>
              <a:rPr lang="en-GB" sz="1000" b="1" dirty="0">
                <a:latin typeface="Open Sans" panose="020B0606030504020204" pitchFamily="34" charset="0"/>
                <a:ea typeface="Open Sans" panose="020B0606030504020204" pitchFamily="34" charset="0"/>
                <a:cs typeface="Open Sans" panose="020B0606030504020204" pitchFamily="34" charset="0"/>
              </a:rPr>
              <a:t>Implementation</a:t>
            </a:r>
            <a:endParaRPr lang="en-GB" sz="1000" dirty="0"/>
          </a:p>
          <a:p>
            <a:pPr algn="just"/>
            <a:endParaRPr lang="en-GB" sz="1000" dirty="0"/>
          </a:p>
          <a:p>
            <a:pPr algn="just"/>
            <a:r>
              <a:rPr lang="en-GB" sz="1000" dirty="0"/>
              <a:t>The key threshold concepts across the Geography curriculum are taught throughout the units to develop geographically knowledge and skills. This forms part of a larger progressive curriculum from EYFS to Year 6 and into KS3 and KS4. The curriculum is designed for progression and built around the threshold concepts (with content structured as a narrative over time) to ensure essential knowledge is learned, applied and accessible for all pupils. The curriculum narrative is led by the four threshold concepts:</a:t>
            </a:r>
          </a:p>
          <a:p>
            <a:pPr algn="just"/>
            <a:endParaRPr lang="en-GB" sz="1000" dirty="0"/>
          </a:p>
          <a:p>
            <a:pPr algn="just"/>
            <a:r>
              <a:rPr lang="en-GB" sz="1000" dirty="0"/>
              <a:t>•	Location and place knowledge;</a:t>
            </a:r>
          </a:p>
          <a:p>
            <a:pPr algn="just"/>
            <a:r>
              <a:rPr lang="en-GB" sz="1000" dirty="0"/>
              <a:t>•	Geographical skills and communication;</a:t>
            </a:r>
          </a:p>
          <a:p>
            <a:pPr algn="just"/>
            <a:r>
              <a:rPr lang="en-GB" sz="1000" dirty="0"/>
              <a:t>•	Physical processes and landscapes;</a:t>
            </a:r>
          </a:p>
          <a:p>
            <a:pPr algn="just"/>
            <a:r>
              <a:rPr lang="en-GB" sz="1000" dirty="0"/>
              <a:t>•	Human interaction with the environment.</a:t>
            </a:r>
          </a:p>
          <a:p>
            <a:pPr algn="just"/>
            <a:endParaRPr lang="en-GB" sz="1000" dirty="0"/>
          </a:p>
          <a:p>
            <a:pPr algn="just"/>
            <a:r>
              <a:rPr lang="en-GB" sz="1000" dirty="0"/>
              <a:t>Research about cognitive science is used to help pupils learn and remember more. Understanding is checked through spaced retrieval exercises. Throughout units of work teachers will make links and encourage pupils to make links between past learning and geographical knowledge or skills being taught.</a:t>
            </a:r>
          </a:p>
          <a:p>
            <a:pPr algn="just"/>
            <a:endParaRPr lang="en-GB" sz="1000" dirty="0"/>
          </a:p>
          <a:p>
            <a:pPr algn="just"/>
            <a:r>
              <a:rPr lang="en-GB" sz="1000" dirty="0"/>
              <a:t>Geographical knowledge will be built upon in a structured, sequential and progressive way. Geography will be taught starting from pupil’s immediate geography, then to our local geography, the geography of the UK, and finally geography of the wider world. Teachers will ensure that lessons are planned in sequences that provide pupils with the opportunities to review, remember, deepen and apply their understanding. Tasks and activities relate to pupil’s own experiences and are then furthered to the wider world in developmental steps.</a:t>
            </a:r>
          </a:p>
          <a:p>
            <a:pPr algn="just"/>
            <a:endParaRPr lang="en-GB" sz="1000" b="1" dirty="0">
              <a:latin typeface="Open Sans" panose="020B0606030504020204" pitchFamily="34" charset="0"/>
              <a:ea typeface="Open Sans" panose="020B0606030504020204" pitchFamily="34" charset="0"/>
              <a:cs typeface="Open Sans" panose="020B0606030504020204" pitchFamily="34" charset="0"/>
            </a:endParaRPr>
          </a:p>
          <a:p>
            <a:pPr algn="just"/>
            <a:r>
              <a:rPr lang="en-GB" sz="1000" b="1" dirty="0">
                <a:latin typeface="Open Sans" panose="020B0606030504020204" pitchFamily="34" charset="0"/>
                <a:ea typeface="Open Sans" panose="020B0606030504020204" pitchFamily="34" charset="0"/>
                <a:cs typeface="Open Sans" panose="020B0606030504020204" pitchFamily="34" charset="0"/>
              </a:rPr>
              <a:t>Impact</a:t>
            </a:r>
          </a:p>
          <a:p>
            <a:pPr algn="just"/>
            <a:endParaRPr lang="en-GB" sz="1000" dirty="0"/>
          </a:p>
          <a:p>
            <a:pPr algn="just"/>
            <a:r>
              <a:rPr lang="en-GB" sz="1000" dirty="0"/>
              <a:t>Pupils develop contextual knowledge of the location of globally significant places including their defining physical and human characteristics and how these provide a geographical context for understanding the actions of processes. They understand the processes that give rise to key physical and human geographical features of the world, how these bring about change over time. Pupils are competent in the geographical skills needed to collect, analyse and communicate with a range of data gathered through experiences of fieldwork that deepen their understanding of geographical processes. They interpret a range of sources of geographical information, including maps, diagrams, globes, aerial photographs and Geographical Information Systems (GIS). They communicate geographical information in a variety of ways, including through maps, numerical and quantitative skills and writing at length in a subject specific way.</a:t>
            </a:r>
          </a:p>
          <a:p>
            <a:pPr algn="just"/>
            <a:r>
              <a:rPr lang="en-GB" sz="1000" dirty="0"/>
              <a:t> </a:t>
            </a:r>
          </a:p>
          <a:p>
            <a:pPr algn="just"/>
            <a:r>
              <a:rPr lang="en-GB" sz="1000" dirty="0"/>
              <a:t>Pupil dialogue and work in books shows a high standard of geography being taught. Pupils are able to talk and are able to demonstrate their learning with geographical language and vocabulary. They can make links and connections to what they have been taught previously. Geographical learning and enjoyment is visible. Pupils will have experienced a wide breadth of study and cultural capital, be able to think, reflect upon, write and debate about geography. They will have an in-depth, long-lasting knowledge of geographical concepts and be able to think like geographers, ready for KS3 and the wider world.</a:t>
            </a:r>
          </a:p>
          <a:p>
            <a:endParaRPr lang="en-GB" dirty="0"/>
          </a:p>
        </p:txBody>
      </p:sp>
    </p:spTree>
    <p:extLst>
      <p:ext uri="{BB962C8B-B14F-4D97-AF65-F5344CB8AC3E}">
        <p14:creationId xmlns:p14="http://schemas.microsoft.com/office/powerpoint/2010/main" val="22531562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white background with black dots&#10;&#10;Description automatically generated">
            <a:extLst>
              <a:ext uri="{FF2B5EF4-FFF2-40B4-BE49-F238E27FC236}">
                <a16:creationId xmlns:a16="http://schemas.microsoft.com/office/drawing/2014/main" id="{2C6BF03F-0B9C-59CF-DA43-56225FA6FF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9" y="0"/>
            <a:ext cx="7558636" cy="10691813"/>
          </a:xfrm>
          <a:prstGeom prst="rect">
            <a:avLst/>
          </a:prstGeom>
        </p:spPr>
      </p:pic>
      <p:sp>
        <p:nvSpPr>
          <p:cNvPr id="8" name="TextBox 7">
            <a:extLst>
              <a:ext uri="{FF2B5EF4-FFF2-40B4-BE49-F238E27FC236}">
                <a16:creationId xmlns:a16="http://schemas.microsoft.com/office/drawing/2014/main" id="{84FF7A6A-169B-FA56-B532-2E57CEB5FF61}"/>
              </a:ext>
            </a:extLst>
          </p:cNvPr>
          <p:cNvSpPr txBox="1"/>
          <p:nvPr/>
        </p:nvSpPr>
        <p:spPr>
          <a:xfrm>
            <a:off x="1708727" y="489527"/>
            <a:ext cx="4137891" cy="375552"/>
          </a:xfrm>
          <a:prstGeom prst="rect">
            <a:avLst/>
          </a:prstGeom>
          <a:noFill/>
        </p:spPr>
        <p:txBody>
          <a:bodyPr wrap="square" rtlCol="0">
            <a:spAutoFit/>
          </a:bodyPr>
          <a:lstStyle/>
          <a:p>
            <a:pPr algn="ctr">
              <a:lnSpc>
                <a:spcPct val="107000"/>
              </a:lnSpc>
              <a:spcAft>
                <a:spcPts val="800"/>
              </a:spcAft>
            </a:pPr>
            <a:r>
              <a:rPr lang="en-GB"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CURRICULUM CONTINUITY – EYFS TO KS1</a:t>
            </a:r>
            <a:endParaRPr lang="en-GB"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CBB98832-A5C4-A6AB-1273-FAC820C7D039}"/>
              </a:ext>
            </a:extLst>
          </p:cNvPr>
          <p:cNvSpPr txBox="1"/>
          <p:nvPr/>
        </p:nvSpPr>
        <p:spPr>
          <a:xfrm>
            <a:off x="0" y="10363198"/>
            <a:ext cx="7559675" cy="307777"/>
          </a:xfrm>
          <a:prstGeom prst="rect">
            <a:avLst/>
          </a:prstGeom>
          <a:noFill/>
        </p:spPr>
        <p:txBody>
          <a:bodyPr wrap="square" rtlCol="0" anchor="b">
            <a:spAutoFit/>
          </a:bodyPr>
          <a:lstStyle/>
          <a:p>
            <a:pPr algn="ctr"/>
            <a:r>
              <a:rPr lang="en-GB" sz="1400" i="1" dirty="0">
                <a:solidFill>
                  <a:schemeClr val="bg1"/>
                </a:solidFill>
                <a:latin typeface="Open Sans" panose="020B0606030504020204" pitchFamily="34" charset="0"/>
                <a:ea typeface="Open Sans" panose="020B0606030504020204" pitchFamily="34" charset="0"/>
                <a:cs typeface="Open Sans" panose="020B0606030504020204" pitchFamily="34" charset="0"/>
              </a:rPr>
              <a:t>May Christ Be Seen In Us</a:t>
            </a:r>
          </a:p>
        </p:txBody>
      </p:sp>
      <p:graphicFrame>
        <p:nvGraphicFramePr>
          <p:cNvPr id="2" name="Table 2">
            <a:extLst>
              <a:ext uri="{FF2B5EF4-FFF2-40B4-BE49-F238E27FC236}">
                <a16:creationId xmlns:a16="http://schemas.microsoft.com/office/drawing/2014/main" id="{36C8D21B-F8C6-8AA3-26C3-248A3ACE93EC}"/>
              </a:ext>
            </a:extLst>
          </p:cNvPr>
          <p:cNvGraphicFramePr>
            <a:graphicFrameLocks noGrp="1"/>
          </p:cNvGraphicFramePr>
          <p:nvPr>
            <p:extLst>
              <p:ext uri="{D42A27DB-BD31-4B8C-83A1-F6EECF244321}">
                <p14:modId xmlns:p14="http://schemas.microsoft.com/office/powerpoint/2010/main" val="3288539588"/>
              </p:ext>
            </p:extLst>
          </p:nvPr>
        </p:nvGraphicFramePr>
        <p:xfrm>
          <a:off x="138163" y="2527535"/>
          <a:ext cx="7280668" cy="6766560"/>
        </p:xfrm>
        <a:graphic>
          <a:graphicData uri="http://schemas.openxmlformats.org/drawingml/2006/table">
            <a:tbl>
              <a:tblPr firstRow="1" bandRow="1">
                <a:tableStyleId>{6E25E649-3F16-4E02-A733-19D2CDBF48F0}</a:tableStyleId>
              </a:tblPr>
              <a:tblGrid>
                <a:gridCol w="1820167">
                  <a:extLst>
                    <a:ext uri="{9D8B030D-6E8A-4147-A177-3AD203B41FA5}">
                      <a16:colId xmlns:a16="http://schemas.microsoft.com/office/drawing/2014/main" val="4071917207"/>
                    </a:ext>
                  </a:extLst>
                </a:gridCol>
                <a:gridCol w="1820167">
                  <a:extLst>
                    <a:ext uri="{9D8B030D-6E8A-4147-A177-3AD203B41FA5}">
                      <a16:colId xmlns:a16="http://schemas.microsoft.com/office/drawing/2014/main" val="1240094198"/>
                    </a:ext>
                  </a:extLst>
                </a:gridCol>
                <a:gridCol w="1820167">
                  <a:extLst>
                    <a:ext uri="{9D8B030D-6E8A-4147-A177-3AD203B41FA5}">
                      <a16:colId xmlns:a16="http://schemas.microsoft.com/office/drawing/2014/main" val="4190830973"/>
                    </a:ext>
                  </a:extLst>
                </a:gridCol>
                <a:gridCol w="1820167">
                  <a:extLst>
                    <a:ext uri="{9D8B030D-6E8A-4147-A177-3AD203B41FA5}">
                      <a16:colId xmlns:a16="http://schemas.microsoft.com/office/drawing/2014/main" val="287625695"/>
                    </a:ext>
                  </a:extLst>
                </a:gridCol>
              </a:tblGrid>
              <a:tr h="227919">
                <a:tc>
                  <a:txBody>
                    <a:bodyPr/>
                    <a:lstStyle/>
                    <a:p>
                      <a:pPr algn="ctr">
                        <a:lnSpc>
                          <a:spcPct val="107000"/>
                        </a:lnSpc>
                        <a:spcAft>
                          <a:spcPts val="800"/>
                        </a:spcAft>
                      </a:pPr>
                      <a:r>
                        <a:rPr lang="en-GB" sz="10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Location and Place Knowledge</a:t>
                      </a:r>
                      <a:endParaRPr lang="en-GB" sz="100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lnL>
                      <a:noFill/>
                    </a:lnL>
                    <a:lnR>
                      <a:noFill/>
                    </a:lnR>
                    <a:lnT w="25400" cmpd="sng">
                      <a:noFill/>
                    </a:lnT>
                    <a:lnB w="25400" cmpd="sng">
                      <a:noFill/>
                    </a:lnB>
                    <a:lnTlToBr w="12700" cmpd="sng">
                      <a:noFill/>
                      <a:prstDash val="solid"/>
                    </a:lnTlToBr>
                    <a:lnBlToTr w="12700" cmpd="sng">
                      <a:noFill/>
                      <a:prstDash val="solid"/>
                    </a:lnBlToTr>
                    <a:solidFill>
                      <a:srgbClr val="62DB94"/>
                    </a:solidFill>
                  </a:tcPr>
                </a:tc>
                <a:tc>
                  <a:txBody>
                    <a:bodyPr/>
                    <a:lstStyle/>
                    <a:p>
                      <a:pPr algn="ctr"/>
                      <a:r>
                        <a:rPr lang="en-GB" sz="1000" b="1" kern="120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Physical Features and Processes</a:t>
                      </a:r>
                    </a:p>
                  </a:txBody>
                  <a:tcPr anchor="ctr">
                    <a:lnL>
                      <a:noFill/>
                    </a:lnL>
                    <a:lnR>
                      <a:noFill/>
                    </a:lnR>
                    <a:lnT w="25400" cmpd="sng">
                      <a:noFill/>
                    </a:lnT>
                    <a:lnB w="25400" cmpd="sng">
                      <a:noFill/>
                    </a:lnB>
                    <a:lnTlToBr w="12700" cmpd="sng">
                      <a:noFill/>
                      <a:prstDash val="solid"/>
                    </a:lnTlToBr>
                    <a:lnBlToTr w="12700" cmpd="sng">
                      <a:noFill/>
                      <a:prstDash val="solid"/>
                    </a:lnBlToTr>
                    <a:solidFill>
                      <a:srgbClr val="62DB94"/>
                    </a:solidFill>
                  </a:tcPr>
                </a:tc>
                <a:tc>
                  <a:txBody>
                    <a:bodyPr/>
                    <a:lstStyle/>
                    <a:p>
                      <a:pPr algn="ctr">
                        <a:lnSpc>
                          <a:spcPct val="107000"/>
                        </a:lnSpc>
                        <a:spcAft>
                          <a:spcPts val="800"/>
                        </a:spcAft>
                        <a:tabLst>
                          <a:tab pos="1304925" algn="l"/>
                        </a:tabLst>
                      </a:pPr>
                      <a:r>
                        <a:rPr lang="en-GB" sz="10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Human Interaction with the Environment</a:t>
                      </a:r>
                      <a:endParaRPr lang="en-GB" sz="100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lnL>
                      <a:noFill/>
                    </a:lnL>
                    <a:lnR>
                      <a:noFill/>
                    </a:lnR>
                    <a:lnT w="25400" cmpd="sng">
                      <a:noFill/>
                    </a:lnT>
                    <a:lnB w="25400" cmpd="sng">
                      <a:noFill/>
                    </a:lnB>
                    <a:lnTlToBr w="12700" cmpd="sng">
                      <a:noFill/>
                      <a:prstDash val="solid"/>
                    </a:lnTlToBr>
                    <a:lnBlToTr w="12700" cmpd="sng">
                      <a:noFill/>
                      <a:prstDash val="solid"/>
                    </a:lnBlToTr>
                    <a:solidFill>
                      <a:srgbClr val="62DB94"/>
                    </a:solidFill>
                  </a:tcPr>
                </a:tc>
                <a:tc>
                  <a:txBody>
                    <a:bodyPr/>
                    <a:lstStyle/>
                    <a:p>
                      <a:pPr algn="ctr">
                        <a:lnSpc>
                          <a:spcPct val="107000"/>
                        </a:lnSpc>
                        <a:spcAft>
                          <a:spcPts val="800"/>
                        </a:spcAft>
                      </a:pPr>
                      <a:r>
                        <a:rPr lang="en-GB" sz="10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Geographical Techniques</a:t>
                      </a:r>
                      <a:endParaRPr lang="en-GB" sz="100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lnL>
                      <a:noFill/>
                    </a:lnL>
                    <a:lnR>
                      <a:noFill/>
                    </a:lnR>
                    <a:lnT w="25400" cmpd="sng">
                      <a:noFill/>
                    </a:lnT>
                    <a:lnB w="25400" cmpd="sng">
                      <a:noFill/>
                    </a:lnB>
                    <a:lnTlToBr w="12700" cmpd="sng">
                      <a:noFill/>
                      <a:prstDash val="solid"/>
                    </a:lnTlToBr>
                    <a:lnBlToTr w="12700" cmpd="sng">
                      <a:noFill/>
                      <a:prstDash val="solid"/>
                    </a:lnBlToTr>
                    <a:solidFill>
                      <a:srgbClr val="62DB94"/>
                    </a:solidFill>
                  </a:tcPr>
                </a:tc>
                <a:extLst>
                  <a:ext uri="{0D108BD9-81ED-4DB2-BD59-A6C34878D82A}">
                    <a16:rowId xmlns:a16="http://schemas.microsoft.com/office/drawing/2014/main" val="3088175293"/>
                  </a:ext>
                </a:extLst>
              </a:tr>
              <a:tr h="227919">
                <a:tc gridSpan="4">
                  <a:txBody>
                    <a:bodyPr/>
                    <a:lstStyle/>
                    <a:p>
                      <a:pPr algn="ctr"/>
                      <a:r>
                        <a:rPr lang="en-GB" sz="1000" b="1" kern="1200" dirty="0">
                          <a:solidFill>
                            <a:schemeClr val="dk1"/>
                          </a:solidFill>
                          <a:effectLst/>
                          <a:latin typeface="+mn-lt"/>
                          <a:ea typeface="+mn-ea"/>
                          <a:cs typeface="+mn-cs"/>
                        </a:rPr>
                        <a:t>Understanding the World,</a:t>
                      </a:r>
                      <a:r>
                        <a:rPr lang="en-GB" sz="1000" b="0" kern="1200" dirty="0">
                          <a:solidFill>
                            <a:schemeClr val="dk1"/>
                          </a:solidFill>
                          <a:effectLst/>
                          <a:latin typeface="+mn-lt"/>
                          <a:ea typeface="+mn-ea"/>
                          <a:cs typeface="+mn-cs"/>
                        </a:rPr>
                        <a:t> </a:t>
                      </a:r>
                      <a:r>
                        <a:rPr lang="en-GB" sz="1000" b="1" kern="1200" dirty="0">
                          <a:solidFill>
                            <a:schemeClr val="dk1"/>
                          </a:solidFill>
                          <a:effectLst/>
                          <a:latin typeface="+mn-lt"/>
                          <a:ea typeface="+mn-ea"/>
                          <a:cs typeface="+mn-cs"/>
                        </a:rPr>
                        <a:t>People, Culture and Communities</a:t>
                      </a:r>
                      <a:endParaRPr lang="en-GB" sz="1000" b="1" dirty="0">
                        <a:latin typeface="+mn-lt"/>
                        <a:ea typeface="Open Sans" panose="020B0606030504020204" pitchFamily="34" charset="0"/>
                        <a:cs typeface="Open Sans" panose="020B0606030504020204" pitchFamily="34" charset="0"/>
                      </a:endParaRPr>
                    </a:p>
                  </a:txBody>
                  <a:tcPr anchor="ctr">
                    <a:lnL>
                      <a:noFill/>
                    </a:lnL>
                    <a:lnR>
                      <a:noFill/>
                    </a:lnR>
                    <a:lnT w="25400" cmpd="sng">
                      <a:noFill/>
                    </a:lnT>
                    <a:lnB w="25400" cmpd="sng">
                      <a:noFill/>
                    </a:lnB>
                    <a:lnTlToBr w="12700" cmpd="sng">
                      <a:noFill/>
                      <a:prstDash val="solid"/>
                    </a:lnTlToBr>
                    <a:lnBlToTr w="12700" cmpd="sng">
                      <a:noFill/>
                      <a:prstDash val="solid"/>
                    </a:lnBlToTr>
                    <a:solidFill>
                      <a:schemeClr val="accent6">
                        <a:lumMod val="20000"/>
                        <a:lumOff val="80000"/>
                      </a:schemeClr>
                    </a:solid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4010350033"/>
                  </a:ext>
                </a:extLst>
              </a:tr>
              <a:tr h="3789155">
                <a:tc>
                  <a:txBody>
                    <a:bodyPr/>
                    <a:lstStyle/>
                    <a:p>
                      <a:pPr algn="just" rtl="0" fontAlgn="base"/>
                      <a:r>
                        <a:rPr lang="en-GB" sz="900" b="0" i="0" kern="1200" dirty="0">
                          <a:solidFill>
                            <a:schemeClr val="dk1"/>
                          </a:solidFill>
                          <a:effectLst/>
                          <a:latin typeface="+mn-lt"/>
                          <a:ea typeface="+mn-ea"/>
                          <a:cs typeface="+mn-cs"/>
                        </a:rPr>
                        <a:t>Explain some similarities and differences between life in this country and life in other countries, drawing on knowledge from stories, non-fiction texts rhymes and poems.</a:t>
                      </a:r>
                      <a:r>
                        <a:rPr lang="en-US" sz="900" b="0" i="0" kern="1200" dirty="0">
                          <a:solidFill>
                            <a:schemeClr val="dk1"/>
                          </a:solidFill>
                          <a:effectLst/>
                          <a:latin typeface="+mn-lt"/>
                          <a:ea typeface="+mn-ea"/>
                          <a:cs typeface="+mn-cs"/>
                        </a:rPr>
                        <a:t>​</a:t>
                      </a:r>
                    </a:p>
                    <a:p>
                      <a:pPr algn="just" rtl="0" fontAlgn="base"/>
                      <a:r>
                        <a:rPr lang="en-GB" sz="900" b="0" i="0" kern="1200" dirty="0">
                          <a:solidFill>
                            <a:schemeClr val="dk1"/>
                          </a:solidFill>
                          <a:effectLst/>
                          <a:latin typeface="+mn-lt"/>
                          <a:ea typeface="+mn-ea"/>
                          <a:cs typeface="+mn-cs"/>
                        </a:rPr>
                        <a:t>​</a:t>
                      </a:r>
                    </a:p>
                    <a:p>
                      <a:pPr algn="just" rtl="0" fontAlgn="base"/>
                      <a:r>
                        <a:rPr lang="en-GB" sz="900" b="0" i="0" kern="1200" dirty="0">
                          <a:solidFill>
                            <a:schemeClr val="dk1"/>
                          </a:solidFill>
                          <a:effectLst/>
                          <a:latin typeface="+mn-lt"/>
                          <a:ea typeface="+mn-ea"/>
                          <a:cs typeface="+mn-cs"/>
                        </a:rPr>
                        <a:t>Know that there are different countries in the world and talk about the differences they have experienced, seen in photos or read about.</a:t>
                      </a:r>
                      <a:r>
                        <a:rPr lang="en-US" sz="900" b="0" i="0" kern="1200" dirty="0">
                          <a:solidFill>
                            <a:schemeClr val="dk1"/>
                          </a:solidFill>
                          <a:effectLst/>
                          <a:latin typeface="+mn-lt"/>
                          <a:ea typeface="+mn-ea"/>
                          <a:cs typeface="+mn-cs"/>
                        </a:rPr>
                        <a:t>​</a:t>
                      </a:r>
                    </a:p>
                    <a:p>
                      <a:pPr algn="just" rtl="0" fontAlgn="base"/>
                      <a:r>
                        <a:rPr lang="en-GB" sz="900" b="0" i="0" kern="1200" dirty="0">
                          <a:solidFill>
                            <a:schemeClr val="dk1"/>
                          </a:solidFill>
                          <a:effectLst/>
                          <a:latin typeface="+mn-lt"/>
                          <a:ea typeface="+mn-ea"/>
                          <a:cs typeface="+mn-cs"/>
                        </a:rPr>
                        <a:t>​</a:t>
                      </a:r>
                    </a:p>
                    <a:p>
                      <a:pPr algn="just" rtl="0" fontAlgn="base"/>
                      <a:r>
                        <a:rPr lang="en-GB" sz="900" b="0" i="0" kern="1200" dirty="0">
                          <a:solidFill>
                            <a:schemeClr val="dk1"/>
                          </a:solidFill>
                          <a:effectLst/>
                          <a:latin typeface="+mn-lt"/>
                          <a:ea typeface="+mn-ea"/>
                          <a:cs typeface="+mn-cs"/>
                        </a:rPr>
                        <a:t>Begins to ask questions and can compare features of different environments. </a:t>
                      </a:r>
                      <a:r>
                        <a:rPr lang="en-US" sz="900" b="0" i="0" kern="1200" dirty="0">
                          <a:solidFill>
                            <a:schemeClr val="dk1"/>
                          </a:solidFill>
                          <a:effectLst/>
                          <a:latin typeface="+mn-lt"/>
                          <a:ea typeface="+mn-ea"/>
                          <a:cs typeface="+mn-cs"/>
                        </a:rPr>
                        <a:t>​</a:t>
                      </a:r>
                    </a:p>
                    <a:p>
                      <a:pPr algn="just" rtl="0" fontAlgn="base"/>
                      <a:r>
                        <a:rPr lang="en-GB" sz="900" b="0" i="0" kern="1200" dirty="0">
                          <a:solidFill>
                            <a:schemeClr val="dk1"/>
                          </a:solidFill>
                          <a:effectLst/>
                          <a:latin typeface="+mn-lt"/>
                          <a:ea typeface="+mn-ea"/>
                          <a:cs typeface="+mn-cs"/>
                        </a:rPr>
                        <a:t>​</a:t>
                      </a:r>
                    </a:p>
                    <a:p>
                      <a:pPr algn="just" rtl="0" fontAlgn="base"/>
                      <a:r>
                        <a:rPr lang="en-GB" sz="900" b="0" i="0" kern="1200" dirty="0">
                          <a:solidFill>
                            <a:schemeClr val="dk1"/>
                          </a:solidFill>
                          <a:effectLst/>
                          <a:latin typeface="+mn-lt"/>
                          <a:ea typeface="+mn-ea"/>
                          <a:cs typeface="+mn-cs"/>
                        </a:rPr>
                        <a:t>Develop an understanding of the position of other countries in the world. </a:t>
                      </a:r>
                      <a:r>
                        <a:rPr lang="en-US" sz="900" b="0" i="0" kern="1200" dirty="0">
                          <a:solidFill>
                            <a:schemeClr val="dk1"/>
                          </a:solidFill>
                          <a:effectLst/>
                          <a:latin typeface="+mn-lt"/>
                          <a:ea typeface="+mn-ea"/>
                          <a:cs typeface="+mn-cs"/>
                        </a:rPr>
                        <a:t>​</a:t>
                      </a:r>
                    </a:p>
                    <a:p>
                      <a:pPr algn="just" rtl="0" fontAlgn="base"/>
                      <a:r>
                        <a:rPr lang="en-GB" sz="900" b="0" i="0" kern="1200" dirty="0">
                          <a:solidFill>
                            <a:schemeClr val="dk1"/>
                          </a:solidFill>
                          <a:effectLst/>
                          <a:latin typeface="+mn-lt"/>
                          <a:ea typeface="+mn-ea"/>
                          <a:cs typeface="+mn-cs"/>
                        </a:rPr>
                        <a:t>​</a:t>
                      </a:r>
                    </a:p>
                    <a:p>
                      <a:pPr algn="just" rtl="0" fontAlgn="base"/>
                      <a:r>
                        <a:rPr lang="en-GB" sz="900" b="0" i="0" kern="1200" dirty="0">
                          <a:solidFill>
                            <a:schemeClr val="dk1"/>
                          </a:solidFill>
                          <a:effectLst/>
                          <a:latin typeface="+mn-lt"/>
                          <a:ea typeface="+mn-ea"/>
                          <a:cs typeface="+mn-cs"/>
                        </a:rPr>
                        <a:t>Observe and compare features in the environment by pointing/looking closely. </a:t>
                      </a:r>
                      <a:r>
                        <a:rPr lang="en-US" sz="900" b="0" i="0" kern="1200" dirty="0">
                          <a:solidFill>
                            <a:schemeClr val="dk1"/>
                          </a:solidFill>
                          <a:effectLst/>
                          <a:latin typeface="+mn-lt"/>
                          <a:ea typeface="+mn-ea"/>
                          <a:cs typeface="+mn-cs"/>
                        </a:rPr>
                        <a:t>​</a:t>
                      </a:r>
                    </a:p>
                    <a:p>
                      <a:pPr algn="just" rtl="0" fontAlgn="base"/>
                      <a:r>
                        <a:rPr lang="en-GB" sz="900" b="0" i="0" kern="1200" dirty="0">
                          <a:solidFill>
                            <a:schemeClr val="dk1"/>
                          </a:solidFill>
                          <a:effectLst/>
                          <a:latin typeface="+mn-lt"/>
                          <a:ea typeface="+mn-ea"/>
                          <a:cs typeface="+mn-cs"/>
                        </a:rPr>
                        <a:t>​</a:t>
                      </a:r>
                    </a:p>
                    <a:p>
                      <a:pPr algn="just" rtl="0" fontAlgn="base"/>
                      <a:r>
                        <a:rPr lang="en-GB" sz="900" b="0" i="0" kern="1200" dirty="0">
                          <a:solidFill>
                            <a:schemeClr val="dk1"/>
                          </a:solidFill>
                          <a:effectLst/>
                          <a:latin typeface="+mn-lt"/>
                          <a:ea typeface="+mn-ea"/>
                          <a:cs typeface="+mn-cs"/>
                        </a:rPr>
                        <a:t>Naming simple features </a:t>
                      </a:r>
                      <a:r>
                        <a:rPr lang="en-GB" sz="900" b="0" i="0" kern="1200" dirty="0" err="1">
                          <a:solidFill>
                            <a:schemeClr val="dk1"/>
                          </a:solidFill>
                          <a:effectLst/>
                          <a:latin typeface="+mn-lt"/>
                          <a:ea typeface="+mn-ea"/>
                          <a:cs typeface="+mn-cs"/>
                        </a:rPr>
                        <a:t>eg.</a:t>
                      </a:r>
                      <a:r>
                        <a:rPr lang="en-GB" sz="900" b="0" i="0" kern="1200" dirty="0">
                          <a:solidFill>
                            <a:schemeClr val="dk1"/>
                          </a:solidFill>
                          <a:effectLst/>
                          <a:latin typeface="+mn-lt"/>
                          <a:ea typeface="+mn-ea"/>
                          <a:cs typeface="+mn-cs"/>
                        </a:rPr>
                        <a:t> trees, wall, grass, road. </a:t>
                      </a:r>
                      <a:r>
                        <a:rPr lang="en-US" sz="900" b="0" i="0" kern="1200" dirty="0">
                          <a:solidFill>
                            <a:schemeClr val="dk1"/>
                          </a:solidFill>
                          <a:effectLst/>
                          <a:latin typeface="+mn-lt"/>
                          <a:ea typeface="+mn-ea"/>
                          <a:cs typeface="+mn-cs"/>
                        </a:rPr>
                        <a:t>​</a:t>
                      </a:r>
                    </a:p>
                    <a:p>
                      <a:pPr algn="just" rtl="0" fontAlgn="base"/>
                      <a:r>
                        <a:rPr lang="en-GB" sz="900" b="0" i="0" kern="1200" dirty="0">
                          <a:solidFill>
                            <a:schemeClr val="dk1"/>
                          </a:solidFill>
                          <a:effectLst/>
                          <a:latin typeface="+mn-lt"/>
                          <a:ea typeface="+mn-ea"/>
                          <a:cs typeface="+mn-cs"/>
                        </a:rPr>
                        <a:t>​</a:t>
                      </a:r>
                    </a:p>
                    <a:p>
                      <a:pPr algn="just" rtl="0" fontAlgn="base"/>
                      <a:r>
                        <a:rPr lang="en-GB" sz="900" b="0" i="0" kern="1200" dirty="0">
                          <a:solidFill>
                            <a:schemeClr val="dk1"/>
                          </a:solidFill>
                          <a:effectLst/>
                          <a:latin typeface="+mn-lt"/>
                          <a:ea typeface="+mn-ea"/>
                          <a:cs typeface="+mn-cs"/>
                        </a:rPr>
                        <a:t>Using some descriptive vocabulary to describe features </a:t>
                      </a:r>
                      <a:r>
                        <a:rPr lang="en-GB" sz="900" b="0" i="0" kern="1200" dirty="0" err="1">
                          <a:solidFill>
                            <a:schemeClr val="dk1"/>
                          </a:solidFill>
                          <a:effectLst/>
                          <a:latin typeface="+mn-lt"/>
                          <a:ea typeface="+mn-ea"/>
                          <a:cs typeface="+mn-cs"/>
                        </a:rPr>
                        <a:t>eg.</a:t>
                      </a:r>
                      <a:r>
                        <a:rPr lang="en-GB" sz="900" b="0" i="0" kern="1200" dirty="0">
                          <a:solidFill>
                            <a:schemeClr val="dk1"/>
                          </a:solidFill>
                          <a:effectLst/>
                          <a:latin typeface="+mn-lt"/>
                          <a:ea typeface="+mn-ea"/>
                          <a:cs typeface="+mn-cs"/>
                        </a:rPr>
                        <a:t> tall trees.</a:t>
                      </a:r>
                    </a:p>
                    <a:p>
                      <a:pPr algn="just" fontAlgn="base"/>
                      <a:r>
                        <a:rPr lang="en-GB" sz="900" kern="1200" dirty="0">
                          <a:solidFill>
                            <a:schemeClr val="dk1"/>
                          </a:solidFill>
                          <a:effectLst/>
                          <a:latin typeface="+mn-lt"/>
                          <a:ea typeface="+mn-ea"/>
                          <a:cs typeface="+mn-cs"/>
                        </a:rPr>
                        <a:t> </a:t>
                      </a:r>
                    </a:p>
                  </a:txBody>
                  <a:tcPr>
                    <a:lnL>
                      <a:noFill/>
                    </a:lnL>
                    <a:lnR>
                      <a:noFill/>
                    </a:lnR>
                    <a:lnT w="25400" cmpd="sng">
                      <a:noFill/>
                    </a:lnT>
                    <a:lnB w="25400" cmpd="sng">
                      <a:noFill/>
                    </a:lnB>
                    <a:lnTlToBr w="12700" cmpd="sng">
                      <a:noFill/>
                      <a:prstDash val="solid"/>
                    </a:lnTlToBr>
                    <a:lnBlToTr w="12700" cmpd="sng">
                      <a:noFill/>
                      <a:prstDash val="solid"/>
                    </a:lnBlToTr>
                    <a:solidFill>
                      <a:schemeClr val="bg1">
                        <a:lumMod val="95000"/>
                      </a:schemeClr>
                    </a:solidFill>
                  </a:tcPr>
                </a:tc>
                <a:tc>
                  <a:txBody>
                    <a:bodyPr/>
                    <a:lstStyle/>
                    <a:p>
                      <a:pPr algn="just" rtl="0" fontAlgn="base"/>
                      <a:r>
                        <a:rPr lang="en-GB" sz="900" b="0" i="0" kern="1200" dirty="0">
                          <a:solidFill>
                            <a:schemeClr val="dk1"/>
                          </a:solidFill>
                          <a:effectLst/>
                          <a:latin typeface="+mn-lt"/>
                          <a:ea typeface="+mn-ea"/>
                          <a:cs typeface="+mn-cs"/>
                        </a:rPr>
                        <a:t>Understand that the weather changes with the seasons (linked to walks in school/local area).</a:t>
                      </a:r>
                      <a:r>
                        <a:rPr lang="en-US" sz="900" b="0" i="0" kern="1200" dirty="0">
                          <a:solidFill>
                            <a:schemeClr val="dk1"/>
                          </a:solidFill>
                          <a:effectLst/>
                          <a:latin typeface="+mn-lt"/>
                          <a:ea typeface="+mn-ea"/>
                          <a:cs typeface="+mn-cs"/>
                        </a:rPr>
                        <a:t>​</a:t>
                      </a:r>
                    </a:p>
                    <a:p>
                      <a:pPr algn="just" rtl="0" fontAlgn="base"/>
                      <a:r>
                        <a:rPr lang="en-GB" sz="900" b="0" i="0" kern="1200" dirty="0">
                          <a:solidFill>
                            <a:schemeClr val="dk1"/>
                          </a:solidFill>
                          <a:effectLst/>
                          <a:latin typeface="+mn-lt"/>
                          <a:ea typeface="+mn-ea"/>
                          <a:cs typeface="+mn-cs"/>
                        </a:rPr>
                        <a:t>​</a:t>
                      </a:r>
                    </a:p>
                    <a:p>
                      <a:pPr algn="just" rtl="0" fontAlgn="base"/>
                      <a:r>
                        <a:rPr lang="en-GB" sz="900" b="0" i="0" kern="1200" dirty="0">
                          <a:solidFill>
                            <a:schemeClr val="dk1"/>
                          </a:solidFill>
                          <a:effectLst/>
                          <a:latin typeface="+mn-lt"/>
                          <a:ea typeface="+mn-ea"/>
                          <a:cs typeface="+mn-cs"/>
                        </a:rPr>
                        <a:t>Make observations of plants and weather in their environment and talk about changes. </a:t>
                      </a:r>
                      <a:r>
                        <a:rPr lang="en-US" sz="900" b="0" i="0" kern="1200" dirty="0">
                          <a:solidFill>
                            <a:schemeClr val="dk1"/>
                          </a:solidFill>
                          <a:effectLst/>
                          <a:latin typeface="+mn-lt"/>
                          <a:ea typeface="+mn-ea"/>
                          <a:cs typeface="+mn-cs"/>
                        </a:rPr>
                        <a:t>​</a:t>
                      </a:r>
                    </a:p>
                    <a:p>
                      <a:pPr algn="just" rtl="0" fontAlgn="base"/>
                      <a:r>
                        <a:rPr lang="en-GB" sz="900" b="0" i="0" kern="1200" dirty="0">
                          <a:solidFill>
                            <a:schemeClr val="dk1"/>
                          </a:solidFill>
                          <a:effectLst/>
                          <a:latin typeface="+mn-lt"/>
                          <a:ea typeface="+mn-ea"/>
                          <a:cs typeface="+mn-cs"/>
                        </a:rPr>
                        <a:t>​</a:t>
                      </a:r>
                    </a:p>
                    <a:p>
                      <a:pPr algn="just" rtl="0" fontAlgn="base"/>
                      <a:r>
                        <a:rPr lang="en-GB" sz="900" b="0" i="0" kern="1200" dirty="0">
                          <a:solidFill>
                            <a:schemeClr val="dk1"/>
                          </a:solidFill>
                          <a:effectLst/>
                          <a:latin typeface="+mn-lt"/>
                          <a:ea typeface="+mn-ea"/>
                          <a:cs typeface="+mn-cs"/>
                        </a:rPr>
                        <a:t>Enrich and widen children’s vocabulary through the use of geographical language: forest, sea, ocean, river, road.</a:t>
                      </a:r>
                      <a:r>
                        <a:rPr lang="en-US" sz="900" b="0" i="0" kern="1200" dirty="0">
                          <a:solidFill>
                            <a:schemeClr val="dk1"/>
                          </a:solidFill>
                          <a:effectLst/>
                          <a:latin typeface="+mn-lt"/>
                          <a:ea typeface="+mn-ea"/>
                          <a:cs typeface="+mn-cs"/>
                        </a:rPr>
                        <a:t>​</a:t>
                      </a:r>
                    </a:p>
                    <a:p>
                      <a:pPr algn="just" rtl="0" fontAlgn="base"/>
                      <a:r>
                        <a:rPr lang="en-GB" sz="900" b="0" i="0" kern="1200" dirty="0">
                          <a:solidFill>
                            <a:schemeClr val="dk1"/>
                          </a:solidFill>
                          <a:effectLst/>
                          <a:latin typeface="+mn-lt"/>
                          <a:ea typeface="+mn-ea"/>
                          <a:cs typeface="+mn-cs"/>
                        </a:rPr>
                        <a:t>​</a:t>
                      </a:r>
                    </a:p>
                    <a:p>
                      <a:pPr algn="just" rtl="0" fontAlgn="base"/>
                      <a:r>
                        <a:rPr lang="en-GB" sz="900" b="0" i="0" kern="1200" dirty="0">
                          <a:solidFill>
                            <a:schemeClr val="dk1"/>
                          </a:solidFill>
                          <a:effectLst/>
                          <a:latin typeface="+mn-lt"/>
                          <a:ea typeface="+mn-ea"/>
                          <a:cs typeface="+mn-cs"/>
                        </a:rPr>
                        <a:t>Design and build small world areas.</a:t>
                      </a:r>
                    </a:p>
                    <a:p>
                      <a:endParaRPr lang="en-GB" sz="1100" dirty="0"/>
                    </a:p>
                  </a:txBody>
                  <a:tcPr>
                    <a:lnL>
                      <a:noFill/>
                    </a:lnL>
                    <a:lnR>
                      <a:noFill/>
                    </a:lnR>
                    <a:lnT w="25400" cmpd="sng">
                      <a:noFill/>
                    </a:lnT>
                    <a:lnB w="25400" cmpd="sng">
                      <a:noFill/>
                    </a:lnB>
                    <a:lnTlToBr w="12700" cmpd="sng">
                      <a:noFill/>
                      <a:prstDash val="solid"/>
                    </a:lnTlToBr>
                    <a:lnBlToTr w="12700" cmpd="sng">
                      <a:noFill/>
                      <a:prstDash val="solid"/>
                    </a:lnBlToTr>
                    <a:solidFill>
                      <a:schemeClr val="bg1">
                        <a:lumMod val="95000"/>
                      </a:schemeClr>
                    </a:solidFill>
                  </a:tcPr>
                </a:tc>
                <a:tc>
                  <a:txBody>
                    <a:bodyPr/>
                    <a:lstStyle/>
                    <a:p>
                      <a:pPr algn="just" rtl="0" fontAlgn="base"/>
                      <a:r>
                        <a:rPr lang="en-GB" sz="900" b="0" i="0" kern="1200" dirty="0">
                          <a:solidFill>
                            <a:schemeClr val="dk1"/>
                          </a:solidFill>
                          <a:effectLst/>
                          <a:latin typeface="+mn-lt"/>
                          <a:ea typeface="+mn-ea"/>
                          <a:cs typeface="+mn-cs"/>
                        </a:rPr>
                        <a:t>Know there are different types of housing. </a:t>
                      </a:r>
                      <a:r>
                        <a:rPr lang="en-US" sz="900" b="0" i="0" kern="1200" dirty="0">
                          <a:solidFill>
                            <a:schemeClr val="dk1"/>
                          </a:solidFill>
                          <a:effectLst/>
                          <a:latin typeface="+mn-lt"/>
                          <a:ea typeface="+mn-ea"/>
                          <a:cs typeface="+mn-cs"/>
                        </a:rPr>
                        <a:t>​</a:t>
                      </a:r>
                    </a:p>
                    <a:p>
                      <a:pPr algn="just" rtl="0" fontAlgn="base"/>
                      <a:r>
                        <a:rPr lang="en-GB" sz="900" b="0" i="0" kern="1200" dirty="0">
                          <a:solidFill>
                            <a:schemeClr val="dk1"/>
                          </a:solidFill>
                          <a:effectLst/>
                          <a:latin typeface="+mn-lt"/>
                          <a:ea typeface="+mn-ea"/>
                          <a:cs typeface="+mn-cs"/>
                        </a:rPr>
                        <a:t>​</a:t>
                      </a:r>
                    </a:p>
                    <a:p>
                      <a:pPr algn="just" rtl="0" fontAlgn="base"/>
                      <a:r>
                        <a:rPr lang="en-GB" sz="900" b="0" i="0" kern="1200" dirty="0">
                          <a:solidFill>
                            <a:schemeClr val="dk1"/>
                          </a:solidFill>
                          <a:effectLst/>
                          <a:latin typeface="+mn-lt"/>
                          <a:ea typeface="+mn-ea"/>
                          <a:cs typeface="+mn-cs"/>
                        </a:rPr>
                        <a:t>Make observations about their local environment </a:t>
                      </a:r>
                      <a:r>
                        <a:rPr lang="en-GB" sz="900" b="0" i="0" kern="1200" dirty="0" err="1">
                          <a:solidFill>
                            <a:schemeClr val="dk1"/>
                          </a:solidFill>
                          <a:effectLst/>
                          <a:latin typeface="+mn-lt"/>
                          <a:ea typeface="+mn-ea"/>
                          <a:cs typeface="+mn-cs"/>
                        </a:rPr>
                        <a:t>eg.</a:t>
                      </a:r>
                      <a:r>
                        <a:rPr lang="en-GB" sz="900" b="0" i="0" kern="1200" dirty="0">
                          <a:solidFill>
                            <a:schemeClr val="dk1"/>
                          </a:solidFill>
                          <a:effectLst/>
                          <a:latin typeface="+mn-lt"/>
                          <a:ea typeface="+mn-ea"/>
                          <a:cs typeface="+mn-cs"/>
                        </a:rPr>
                        <a:t> park, school, home. </a:t>
                      </a:r>
                      <a:r>
                        <a:rPr lang="en-US" sz="900" b="0" i="0" kern="1200" dirty="0">
                          <a:solidFill>
                            <a:schemeClr val="dk1"/>
                          </a:solidFill>
                          <a:effectLst/>
                          <a:latin typeface="+mn-lt"/>
                          <a:ea typeface="+mn-ea"/>
                          <a:cs typeface="+mn-cs"/>
                        </a:rPr>
                        <a:t>​</a:t>
                      </a:r>
                    </a:p>
                    <a:p>
                      <a:pPr algn="just" rtl="0" fontAlgn="base"/>
                      <a:r>
                        <a:rPr lang="en-GB" sz="900" b="0" i="0" kern="1200" dirty="0">
                          <a:solidFill>
                            <a:schemeClr val="dk1"/>
                          </a:solidFill>
                          <a:effectLst/>
                          <a:latin typeface="+mn-lt"/>
                          <a:ea typeface="+mn-ea"/>
                          <a:cs typeface="+mn-cs"/>
                        </a:rPr>
                        <a:t>​</a:t>
                      </a:r>
                    </a:p>
                    <a:p>
                      <a:pPr algn="just" rtl="0" fontAlgn="base"/>
                      <a:r>
                        <a:rPr lang="en-GB" sz="900" b="0" i="0" kern="1200" dirty="0">
                          <a:solidFill>
                            <a:schemeClr val="dk1"/>
                          </a:solidFill>
                          <a:effectLst/>
                          <a:latin typeface="+mn-lt"/>
                          <a:ea typeface="+mn-ea"/>
                          <a:cs typeface="+mn-cs"/>
                        </a:rPr>
                        <a:t>Introduce vocabulary to help express opinions e.g. busy, quiet, pollution </a:t>
                      </a:r>
                      <a:r>
                        <a:rPr lang="en-US" sz="900" b="0" i="0" kern="1200" dirty="0">
                          <a:solidFill>
                            <a:schemeClr val="dk1"/>
                          </a:solidFill>
                          <a:effectLst/>
                          <a:latin typeface="+mn-lt"/>
                          <a:ea typeface="+mn-ea"/>
                          <a:cs typeface="+mn-cs"/>
                        </a:rPr>
                        <a:t>​</a:t>
                      </a:r>
                    </a:p>
                    <a:p>
                      <a:pPr algn="just" rtl="0" fontAlgn="base"/>
                      <a:r>
                        <a:rPr lang="en-GB" sz="900" b="0" i="0" kern="1200" dirty="0">
                          <a:solidFill>
                            <a:schemeClr val="dk1"/>
                          </a:solidFill>
                          <a:effectLst/>
                          <a:latin typeface="+mn-lt"/>
                          <a:ea typeface="+mn-ea"/>
                          <a:cs typeface="+mn-cs"/>
                        </a:rPr>
                        <a:t>​</a:t>
                      </a:r>
                    </a:p>
                    <a:p>
                      <a:pPr algn="just" rtl="0" fontAlgn="base"/>
                      <a:r>
                        <a:rPr lang="en-GB" sz="900" b="0" i="0" kern="1200" dirty="0">
                          <a:solidFill>
                            <a:schemeClr val="dk1"/>
                          </a:solidFill>
                          <a:effectLst/>
                          <a:latin typeface="+mn-lt"/>
                          <a:ea typeface="+mn-ea"/>
                          <a:cs typeface="+mn-cs"/>
                        </a:rPr>
                        <a:t>Begin to make marks to represent buildings, roads and trees. Show an awareness of the different shapes of buildings when drawing. </a:t>
                      </a:r>
                      <a:r>
                        <a:rPr lang="en-US" sz="900" b="0" i="0" kern="1200" dirty="0">
                          <a:solidFill>
                            <a:schemeClr val="dk1"/>
                          </a:solidFill>
                          <a:effectLst/>
                          <a:latin typeface="+mn-lt"/>
                          <a:ea typeface="+mn-ea"/>
                          <a:cs typeface="+mn-cs"/>
                        </a:rPr>
                        <a:t>​</a:t>
                      </a:r>
                    </a:p>
                    <a:p>
                      <a:pPr algn="just" rtl="0" fontAlgn="base"/>
                      <a:r>
                        <a:rPr lang="en-GB" sz="900" b="0" i="0" kern="1200" dirty="0">
                          <a:solidFill>
                            <a:schemeClr val="dk1"/>
                          </a:solidFill>
                          <a:effectLst/>
                          <a:latin typeface="+mn-lt"/>
                          <a:ea typeface="+mn-ea"/>
                          <a:cs typeface="+mn-cs"/>
                        </a:rPr>
                        <a:t>​</a:t>
                      </a:r>
                    </a:p>
                    <a:p>
                      <a:pPr algn="just" rtl="0" fontAlgn="base"/>
                      <a:r>
                        <a:rPr lang="en-GB" sz="900" b="0" i="0" kern="1200" dirty="0">
                          <a:solidFill>
                            <a:schemeClr val="dk1"/>
                          </a:solidFill>
                          <a:effectLst/>
                          <a:latin typeface="+mn-lt"/>
                          <a:ea typeface="+mn-ea"/>
                          <a:cs typeface="+mn-cs"/>
                        </a:rPr>
                        <a:t>Design and build small world areas.</a:t>
                      </a:r>
                    </a:p>
                  </a:txBody>
                  <a:tcPr>
                    <a:lnL>
                      <a:noFill/>
                    </a:lnL>
                    <a:lnR>
                      <a:noFill/>
                    </a:lnR>
                    <a:lnT w="25400" cmpd="sng">
                      <a:noFill/>
                    </a:lnT>
                    <a:lnB w="25400" cmpd="sng">
                      <a:noFill/>
                    </a:lnB>
                    <a:lnTlToBr w="12700" cmpd="sng">
                      <a:noFill/>
                      <a:prstDash val="solid"/>
                    </a:lnTlToBr>
                    <a:lnBlToTr w="12700" cmpd="sng">
                      <a:noFill/>
                      <a:prstDash val="solid"/>
                    </a:lnBlToTr>
                    <a:solidFill>
                      <a:schemeClr val="bg1">
                        <a:lumMod val="95000"/>
                      </a:schemeClr>
                    </a:solidFill>
                  </a:tcPr>
                </a:tc>
                <a:tc>
                  <a:txBody>
                    <a:bodyPr/>
                    <a:lstStyle/>
                    <a:p>
                      <a:pPr algn="just" rtl="0" fontAlgn="base"/>
                      <a:r>
                        <a:rPr lang="en-GB" sz="900" b="0" i="0" kern="1200" dirty="0">
                          <a:solidFill>
                            <a:schemeClr val="dk1"/>
                          </a:solidFill>
                          <a:effectLst/>
                          <a:latin typeface="+mn-lt"/>
                          <a:ea typeface="+mn-ea"/>
                          <a:cs typeface="+mn-cs"/>
                        </a:rPr>
                        <a:t>Describe their immediate environment using knowledge from observation, discussion, stories, non-fiction texts and maps; </a:t>
                      </a:r>
                      <a:r>
                        <a:rPr lang="en-US" sz="900" b="0" i="0" kern="1200" dirty="0">
                          <a:solidFill>
                            <a:schemeClr val="dk1"/>
                          </a:solidFill>
                          <a:effectLst/>
                          <a:latin typeface="+mn-lt"/>
                          <a:ea typeface="+mn-ea"/>
                          <a:cs typeface="+mn-cs"/>
                        </a:rPr>
                        <a:t>​</a:t>
                      </a:r>
                    </a:p>
                    <a:p>
                      <a:pPr algn="just" rtl="0" fontAlgn="base"/>
                      <a:r>
                        <a:rPr lang="en-GB" sz="900" b="0" i="0" kern="1200" dirty="0">
                          <a:solidFill>
                            <a:schemeClr val="dk1"/>
                          </a:solidFill>
                          <a:effectLst/>
                          <a:latin typeface="+mn-lt"/>
                          <a:ea typeface="+mn-ea"/>
                          <a:cs typeface="+mn-cs"/>
                        </a:rPr>
                        <a:t>​</a:t>
                      </a:r>
                    </a:p>
                    <a:p>
                      <a:pPr algn="just" rtl="0" fontAlgn="base"/>
                      <a:r>
                        <a:rPr lang="en-GB" sz="900" b="0" i="0" kern="1200" dirty="0">
                          <a:solidFill>
                            <a:schemeClr val="dk1"/>
                          </a:solidFill>
                          <a:effectLst/>
                          <a:latin typeface="+mn-lt"/>
                          <a:ea typeface="+mn-ea"/>
                          <a:cs typeface="+mn-cs"/>
                        </a:rPr>
                        <a:t>Draw information from a simple map. </a:t>
                      </a:r>
                      <a:r>
                        <a:rPr lang="en-US" sz="900" b="0" i="0" kern="1200" dirty="0">
                          <a:solidFill>
                            <a:schemeClr val="dk1"/>
                          </a:solidFill>
                          <a:effectLst/>
                          <a:latin typeface="+mn-lt"/>
                          <a:ea typeface="+mn-ea"/>
                          <a:cs typeface="+mn-cs"/>
                        </a:rPr>
                        <a:t>​</a:t>
                      </a:r>
                    </a:p>
                    <a:p>
                      <a:pPr algn="just" rtl="0" fontAlgn="base"/>
                      <a:r>
                        <a:rPr lang="en-GB" sz="900" b="0" i="0" kern="1200" dirty="0">
                          <a:solidFill>
                            <a:schemeClr val="dk1"/>
                          </a:solidFill>
                          <a:effectLst/>
                          <a:latin typeface="+mn-lt"/>
                          <a:ea typeface="+mn-ea"/>
                          <a:cs typeface="+mn-cs"/>
                        </a:rPr>
                        <a:t>​</a:t>
                      </a:r>
                    </a:p>
                    <a:p>
                      <a:pPr algn="just" rtl="0" fontAlgn="base"/>
                      <a:r>
                        <a:rPr lang="en-GB" sz="900" b="0" i="0" kern="1200" dirty="0">
                          <a:solidFill>
                            <a:schemeClr val="dk1"/>
                          </a:solidFill>
                          <a:effectLst/>
                          <a:latin typeface="+mn-lt"/>
                          <a:ea typeface="+mn-ea"/>
                          <a:cs typeface="+mn-cs"/>
                        </a:rPr>
                        <a:t>Visits to the local park, high street, church etc and local area walks to notice features of the geographical environment. </a:t>
                      </a:r>
                      <a:r>
                        <a:rPr lang="en-US" sz="900" b="0" i="0" kern="1200" dirty="0">
                          <a:solidFill>
                            <a:schemeClr val="dk1"/>
                          </a:solidFill>
                          <a:effectLst/>
                          <a:latin typeface="+mn-lt"/>
                          <a:ea typeface="+mn-ea"/>
                          <a:cs typeface="+mn-cs"/>
                        </a:rPr>
                        <a:t>​</a:t>
                      </a:r>
                    </a:p>
                    <a:p>
                      <a:pPr algn="just" rtl="0" fontAlgn="base"/>
                      <a:r>
                        <a:rPr lang="en-GB" sz="900" b="0" i="0" kern="1200" dirty="0">
                          <a:solidFill>
                            <a:schemeClr val="dk1"/>
                          </a:solidFill>
                          <a:effectLst/>
                          <a:latin typeface="+mn-lt"/>
                          <a:ea typeface="+mn-ea"/>
                          <a:cs typeface="+mn-cs"/>
                        </a:rPr>
                        <a:t>​</a:t>
                      </a:r>
                    </a:p>
                    <a:p>
                      <a:pPr algn="just" rtl="0" fontAlgn="base"/>
                      <a:r>
                        <a:rPr lang="en-GB" sz="900" b="0" i="0" kern="1200" dirty="0">
                          <a:solidFill>
                            <a:schemeClr val="dk1"/>
                          </a:solidFill>
                          <a:effectLst/>
                          <a:latin typeface="+mn-lt"/>
                          <a:ea typeface="+mn-ea"/>
                          <a:cs typeface="+mn-cs"/>
                        </a:rPr>
                        <a:t>Use a camera or iPad to take still and moving images of the local environment. </a:t>
                      </a:r>
                      <a:r>
                        <a:rPr lang="en-US" sz="900" b="0" i="0" kern="1200" dirty="0">
                          <a:solidFill>
                            <a:schemeClr val="dk1"/>
                          </a:solidFill>
                          <a:effectLst/>
                          <a:latin typeface="+mn-lt"/>
                          <a:ea typeface="+mn-ea"/>
                          <a:cs typeface="+mn-cs"/>
                        </a:rPr>
                        <a:t>​</a:t>
                      </a:r>
                    </a:p>
                    <a:p>
                      <a:pPr algn="just" rtl="0" fontAlgn="base"/>
                      <a:r>
                        <a:rPr lang="en-GB" sz="900" b="0" i="0" kern="1200" dirty="0">
                          <a:solidFill>
                            <a:schemeClr val="dk1"/>
                          </a:solidFill>
                          <a:effectLst/>
                          <a:latin typeface="+mn-lt"/>
                          <a:ea typeface="+mn-ea"/>
                          <a:cs typeface="+mn-cs"/>
                        </a:rPr>
                        <a:t>​</a:t>
                      </a:r>
                    </a:p>
                    <a:p>
                      <a:pPr algn="just" rtl="0" fontAlgn="base"/>
                      <a:r>
                        <a:rPr lang="en-GB" sz="900" b="0" i="0" kern="1200" dirty="0">
                          <a:solidFill>
                            <a:schemeClr val="dk1"/>
                          </a:solidFill>
                          <a:effectLst/>
                          <a:latin typeface="+mn-lt"/>
                          <a:ea typeface="+mn-ea"/>
                          <a:cs typeface="+mn-cs"/>
                        </a:rPr>
                        <a:t>Add detail to a map of a familiar place - bedroom, classroom, local area. </a:t>
                      </a:r>
                      <a:r>
                        <a:rPr lang="en-US" sz="900" b="0" i="0" kern="1200" dirty="0">
                          <a:solidFill>
                            <a:schemeClr val="dk1"/>
                          </a:solidFill>
                          <a:effectLst/>
                          <a:latin typeface="+mn-lt"/>
                          <a:ea typeface="+mn-ea"/>
                          <a:cs typeface="+mn-cs"/>
                        </a:rPr>
                        <a:t>​</a:t>
                      </a:r>
                    </a:p>
                    <a:p>
                      <a:pPr algn="just" rtl="0" fontAlgn="base"/>
                      <a:r>
                        <a:rPr lang="en-GB" sz="900" b="0" i="0" kern="1200" dirty="0">
                          <a:solidFill>
                            <a:schemeClr val="dk1"/>
                          </a:solidFill>
                          <a:effectLst/>
                          <a:latin typeface="+mn-lt"/>
                          <a:ea typeface="+mn-ea"/>
                          <a:cs typeface="+mn-cs"/>
                        </a:rPr>
                        <a:t>​</a:t>
                      </a:r>
                    </a:p>
                    <a:p>
                      <a:pPr algn="just" rtl="0" fontAlgn="base"/>
                      <a:r>
                        <a:rPr lang="en-GB" sz="900" b="0" i="0" kern="1200" dirty="0">
                          <a:solidFill>
                            <a:schemeClr val="dk1"/>
                          </a:solidFill>
                          <a:effectLst/>
                          <a:latin typeface="+mn-lt"/>
                          <a:ea typeface="+mn-ea"/>
                          <a:cs typeface="+mn-cs"/>
                        </a:rPr>
                        <a:t>Use positional language through stories e.g. Rosie’s Walk </a:t>
                      </a:r>
                      <a:r>
                        <a:rPr lang="en-US" sz="900" b="0" i="0" kern="1200" dirty="0">
                          <a:solidFill>
                            <a:schemeClr val="dk1"/>
                          </a:solidFill>
                          <a:effectLst/>
                          <a:latin typeface="+mn-lt"/>
                          <a:ea typeface="+mn-ea"/>
                          <a:cs typeface="+mn-cs"/>
                        </a:rPr>
                        <a:t>​</a:t>
                      </a:r>
                    </a:p>
                    <a:p>
                      <a:pPr algn="just" rtl="0" fontAlgn="base"/>
                      <a:r>
                        <a:rPr lang="en-GB" sz="900" b="0" i="0" kern="1200" dirty="0">
                          <a:solidFill>
                            <a:schemeClr val="dk1"/>
                          </a:solidFill>
                          <a:effectLst/>
                          <a:latin typeface="+mn-lt"/>
                          <a:ea typeface="+mn-ea"/>
                          <a:cs typeface="+mn-cs"/>
                        </a:rPr>
                        <a:t>​</a:t>
                      </a:r>
                    </a:p>
                    <a:p>
                      <a:pPr algn="just" rtl="0" fontAlgn="base"/>
                      <a:r>
                        <a:rPr lang="en-GB" sz="900" b="0" i="0" kern="1200" dirty="0">
                          <a:solidFill>
                            <a:schemeClr val="dk1"/>
                          </a:solidFill>
                          <a:effectLst/>
                          <a:latin typeface="+mn-lt"/>
                          <a:ea typeface="+mn-ea"/>
                          <a:cs typeface="+mn-cs"/>
                        </a:rPr>
                        <a:t>Describe their relative position e.g. next to, behind. </a:t>
                      </a:r>
                      <a:r>
                        <a:rPr lang="en-US" sz="900" b="0" i="0" kern="1200" dirty="0">
                          <a:solidFill>
                            <a:schemeClr val="dk1"/>
                          </a:solidFill>
                          <a:effectLst/>
                          <a:latin typeface="+mn-lt"/>
                          <a:ea typeface="+mn-ea"/>
                          <a:cs typeface="+mn-cs"/>
                        </a:rPr>
                        <a:t>​</a:t>
                      </a:r>
                    </a:p>
                    <a:p>
                      <a:pPr algn="just" rtl="0" fontAlgn="base"/>
                      <a:r>
                        <a:rPr lang="en-GB" sz="900" b="0" i="0" kern="1200" dirty="0">
                          <a:solidFill>
                            <a:schemeClr val="dk1"/>
                          </a:solidFill>
                          <a:effectLst/>
                          <a:latin typeface="+mn-lt"/>
                          <a:ea typeface="+mn-ea"/>
                          <a:cs typeface="+mn-cs"/>
                        </a:rPr>
                        <a:t>​</a:t>
                      </a:r>
                    </a:p>
                    <a:p>
                      <a:pPr algn="just" rtl="0" fontAlgn="base"/>
                      <a:r>
                        <a:rPr lang="en-GB" sz="900" b="0" i="0" kern="1200" dirty="0">
                          <a:solidFill>
                            <a:schemeClr val="dk1"/>
                          </a:solidFill>
                          <a:effectLst/>
                          <a:latin typeface="+mn-lt"/>
                          <a:ea typeface="+mn-ea"/>
                          <a:cs typeface="+mn-cs"/>
                        </a:rPr>
                        <a:t>Can follow positional instructions. Using stories as a basis, draw simple maps to show journey taken </a:t>
                      </a:r>
                      <a:r>
                        <a:rPr lang="en-GB" sz="900" b="0" i="0" kern="1200" dirty="0" err="1">
                          <a:solidFill>
                            <a:schemeClr val="dk1"/>
                          </a:solidFill>
                          <a:effectLst/>
                          <a:latin typeface="+mn-lt"/>
                          <a:ea typeface="+mn-ea"/>
                          <a:cs typeface="+mn-cs"/>
                        </a:rPr>
                        <a:t>eg.</a:t>
                      </a:r>
                      <a:r>
                        <a:rPr lang="en-GB" sz="900" b="0" i="0" kern="1200" dirty="0">
                          <a:solidFill>
                            <a:schemeClr val="dk1"/>
                          </a:solidFill>
                          <a:effectLst/>
                          <a:latin typeface="+mn-lt"/>
                          <a:ea typeface="+mn-ea"/>
                          <a:cs typeface="+mn-cs"/>
                        </a:rPr>
                        <a:t> Red Riding Hood. </a:t>
                      </a:r>
                      <a:r>
                        <a:rPr lang="en-US" sz="900" b="0" i="0" kern="1200" dirty="0">
                          <a:solidFill>
                            <a:schemeClr val="dk1"/>
                          </a:solidFill>
                          <a:effectLst/>
                          <a:latin typeface="+mn-lt"/>
                          <a:ea typeface="+mn-ea"/>
                          <a:cs typeface="+mn-cs"/>
                        </a:rPr>
                        <a:t>​</a:t>
                      </a:r>
                    </a:p>
                    <a:p>
                      <a:pPr algn="just" rtl="0" fontAlgn="base"/>
                      <a:r>
                        <a:rPr lang="en-GB" sz="900" b="0" i="0" kern="1200" dirty="0">
                          <a:solidFill>
                            <a:schemeClr val="dk1"/>
                          </a:solidFill>
                          <a:effectLst/>
                          <a:latin typeface="+mn-lt"/>
                          <a:ea typeface="+mn-ea"/>
                          <a:cs typeface="+mn-cs"/>
                        </a:rPr>
                        <a:t>​</a:t>
                      </a:r>
                    </a:p>
                    <a:p>
                      <a:pPr algn="just" rtl="0" fontAlgn="base"/>
                      <a:r>
                        <a:rPr lang="en-GB" sz="900" b="0" i="0" kern="1200" dirty="0">
                          <a:solidFill>
                            <a:schemeClr val="dk1"/>
                          </a:solidFill>
                          <a:effectLst/>
                          <a:latin typeface="+mn-lt"/>
                          <a:ea typeface="+mn-ea"/>
                          <a:cs typeface="+mn-cs"/>
                        </a:rPr>
                        <a:t>Use road mats for small world play. </a:t>
                      </a:r>
                      <a:r>
                        <a:rPr lang="en-US" sz="900" b="0" i="0" kern="1200" dirty="0">
                          <a:solidFill>
                            <a:schemeClr val="dk1"/>
                          </a:solidFill>
                          <a:effectLst/>
                          <a:latin typeface="+mn-lt"/>
                          <a:ea typeface="+mn-ea"/>
                          <a:cs typeface="+mn-cs"/>
                        </a:rPr>
                        <a:t>​</a:t>
                      </a:r>
                    </a:p>
                    <a:p>
                      <a:pPr algn="just" rtl="0" fontAlgn="base"/>
                      <a:r>
                        <a:rPr lang="en-GB" sz="900" b="0" i="0" kern="1200" dirty="0">
                          <a:solidFill>
                            <a:schemeClr val="dk1"/>
                          </a:solidFill>
                          <a:effectLst/>
                          <a:latin typeface="+mn-lt"/>
                          <a:ea typeface="+mn-ea"/>
                          <a:cs typeface="+mn-cs"/>
                        </a:rPr>
                        <a:t>​</a:t>
                      </a:r>
                    </a:p>
                    <a:p>
                      <a:pPr algn="just" rtl="0" fontAlgn="base"/>
                      <a:r>
                        <a:rPr lang="en-GB" sz="900" b="0" i="0" kern="1200" dirty="0">
                          <a:solidFill>
                            <a:schemeClr val="dk1"/>
                          </a:solidFill>
                          <a:effectLst/>
                          <a:latin typeface="+mn-lt"/>
                          <a:ea typeface="+mn-ea"/>
                          <a:cs typeface="+mn-cs"/>
                        </a:rPr>
                        <a:t>Show an interest in maps </a:t>
                      </a:r>
                      <a:r>
                        <a:rPr lang="en-GB" sz="900" b="0" i="0" kern="1200" dirty="0" err="1">
                          <a:solidFill>
                            <a:schemeClr val="dk1"/>
                          </a:solidFill>
                          <a:effectLst/>
                          <a:latin typeface="+mn-lt"/>
                          <a:ea typeface="+mn-ea"/>
                          <a:cs typeface="+mn-cs"/>
                        </a:rPr>
                        <a:t>eg.</a:t>
                      </a:r>
                      <a:r>
                        <a:rPr lang="en-GB" sz="900" b="0" i="0" kern="1200" dirty="0">
                          <a:solidFill>
                            <a:schemeClr val="dk1"/>
                          </a:solidFill>
                          <a:effectLst/>
                          <a:latin typeface="+mn-lt"/>
                          <a:ea typeface="+mn-ea"/>
                          <a:cs typeface="+mn-cs"/>
                        </a:rPr>
                        <a:t> treasure maps, road maps Use a simple map with a programmable toy. </a:t>
                      </a:r>
                      <a:r>
                        <a:rPr lang="en-US" sz="900" b="0" i="0" kern="1200" dirty="0">
                          <a:solidFill>
                            <a:schemeClr val="dk1"/>
                          </a:solidFill>
                          <a:effectLst/>
                          <a:latin typeface="+mn-lt"/>
                          <a:ea typeface="+mn-ea"/>
                          <a:cs typeface="+mn-cs"/>
                        </a:rPr>
                        <a:t>​</a:t>
                      </a:r>
                    </a:p>
                    <a:p>
                      <a:pPr algn="just" rtl="0" fontAlgn="base"/>
                      <a:r>
                        <a:rPr lang="en-GB" sz="900" b="0" i="0" kern="1200" dirty="0">
                          <a:solidFill>
                            <a:schemeClr val="dk1"/>
                          </a:solidFill>
                          <a:effectLst/>
                          <a:latin typeface="+mn-lt"/>
                          <a:ea typeface="+mn-ea"/>
                          <a:cs typeface="+mn-cs"/>
                        </a:rPr>
                        <a:t>​</a:t>
                      </a:r>
                    </a:p>
                    <a:p>
                      <a:pPr algn="just" rtl="0" fontAlgn="base"/>
                      <a:r>
                        <a:rPr lang="en-GB" sz="900" b="0" i="0" kern="1200" dirty="0">
                          <a:solidFill>
                            <a:schemeClr val="dk1"/>
                          </a:solidFill>
                          <a:effectLst/>
                          <a:latin typeface="+mn-lt"/>
                          <a:ea typeface="+mn-ea"/>
                          <a:cs typeface="+mn-cs"/>
                        </a:rPr>
                        <a:t>Design and build small world areas. Use road mats for small world play.</a:t>
                      </a:r>
                    </a:p>
                  </a:txBody>
                  <a:tcPr>
                    <a:lnL>
                      <a:noFill/>
                    </a:lnL>
                    <a:lnR>
                      <a:noFill/>
                    </a:lnR>
                    <a:lnT w="25400" cmpd="sng">
                      <a:noFill/>
                    </a:lnT>
                    <a:lnB w="254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66337711"/>
                  </a:ext>
                </a:extLst>
              </a:tr>
            </a:tbl>
          </a:graphicData>
        </a:graphic>
      </p:graphicFrame>
      <p:sp>
        <p:nvSpPr>
          <p:cNvPr id="20" name="TextBox 19">
            <a:extLst>
              <a:ext uri="{FF2B5EF4-FFF2-40B4-BE49-F238E27FC236}">
                <a16:creationId xmlns:a16="http://schemas.microsoft.com/office/drawing/2014/main" id="{38FD0BE2-CFC5-5671-78E0-2F18651F8E0C}"/>
              </a:ext>
            </a:extLst>
          </p:cNvPr>
          <p:cNvSpPr txBox="1"/>
          <p:nvPr/>
        </p:nvSpPr>
        <p:spPr>
          <a:xfrm>
            <a:off x="133831" y="1084704"/>
            <a:ext cx="7287681" cy="1442831"/>
          </a:xfrm>
          <a:prstGeom prst="rect">
            <a:avLst/>
          </a:prstGeom>
          <a:noFill/>
        </p:spPr>
        <p:txBody>
          <a:bodyPr wrap="square" rtlCol="0">
            <a:spAutoFit/>
          </a:bodyPr>
          <a:lstStyle/>
          <a:p>
            <a:pPr algn="just">
              <a:lnSpc>
                <a:spcPct val="107000"/>
              </a:lnSpc>
              <a:spcAft>
                <a:spcPts val="800"/>
              </a:spcAft>
            </a:pPr>
            <a:r>
              <a:rPr lang="en-GB" sz="1000" dirty="0">
                <a:effectLst/>
                <a:latin typeface="Calibri" panose="020F0502020204030204" pitchFamily="34" charset="0"/>
                <a:ea typeface="Calibri" panose="020F0502020204030204" pitchFamily="34" charset="0"/>
                <a:cs typeface="Times New Roman" panose="02020603050405020304" pitchFamily="18" charset="0"/>
              </a:rPr>
              <a:t>A team of Primary teachers and Secondary Heads of Department within BHCET have worked together to produce high quality units, following the threshold concepts. An effective geography curriculum must cover all four of these concepts and within one lesson, at least three of these concepts should be covered. Writers of these units have worked to identify sufficient breadth of content and ensure that pupils learn in sufficient depth. The units are written for Year 1 pupils up to Year 6. This document captures the progression from EYFS into Key Stage One and gives suggested texts that could be explored with Early Years pupils to support the geography threshold concepts.</a:t>
            </a:r>
            <a:endParaRPr lang="en-GB" sz="1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000" b="1" dirty="0">
                <a:effectLst/>
                <a:latin typeface="Open Sans" panose="020B0606030504020204" pitchFamily="34" charset="0"/>
                <a:ea typeface="Open Sans" panose="020B0606030504020204" pitchFamily="34" charset="0"/>
                <a:cs typeface="Open Sans" panose="020B0606030504020204" pitchFamily="34" charset="0"/>
              </a:rPr>
              <a:t>Threshold Concepts</a:t>
            </a:r>
          </a:p>
          <a:p>
            <a:pPr algn="just">
              <a:lnSpc>
                <a:spcPct val="107000"/>
              </a:lnSpc>
              <a:spcAft>
                <a:spcPts val="800"/>
              </a:spcAft>
            </a:pPr>
            <a:r>
              <a:rPr lang="en-GB" sz="1000" b="1" dirty="0">
                <a:effectLst/>
                <a:latin typeface="Calibri" panose="020F0502020204030204" pitchFamily="34" charset="0"/>
                <a:ea typeface="Calibri" panose="020F0502020204030204" pitchFamily="34" charset="0"/>
                <a:cs typeface="Times New Roman" panose="02020603050405020304" pitchFamily="18" charset="0"/>
              </a:rPr>
              <a:t>How does the Early Years Framework fit within the four threshold concepts?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84261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white background with black dots&#10;&#10;Description automatically generated">
            <a:extLst>
              <a:ext uri="{FF2B5EF4-FFF2-40B4-BE49-F238E27FC236}">
                <a16:creationId xmlns:a16="http://schemas.microsoft.com/office/drawing/2014/main" id="{F7B9EDFD-C610-31E1-9437-C73340069F1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9" y="0"/>
            <a:ext cx="7558636" cy="10691813"/>
          </a:xfrm>
          <a:prstGeom prst="rect">
            <a:avLst/>
          </a:prstGeom>
        </p:spPr>
      </p:pic>
      <p:sp>
        <p:nvSpPr>
          <p:cNvPr id="8" name="TextBox 7">
            <a:extLst>
              <a:ext uri="{FF2B5EF4-FFF2-40B4-BE49-F238E27FC236}">
                <a16:creationId xmlns:a16="http://schemas.microsoft.com/office/drawing/2014/main" id="{84FF7A6A-169B-FA56-B532-2E57CEB5FF61}"/>
              </a:ext>
            </a:extLst>
          </p:cNvPr>
          <p:cNvSpPr txBox="1"/>
          <p:nvPr/>
        </p:nvSpPr>
        <p:spPr>
          <a:xfrm>
            <a:off x="1708727" y="489527"/>
            <a:ext cx="4137891" cy="375552"/>
          </a:xfrm>
          <a:prstGeom prst="rect">
            <a:avLst/>
          </a:prstGeom>
          <a:noFill/>
        </p:spPr>
        <p:txBody>
          <a:bodyPr wrap="square" rtlCol="0">
            <a:spAutoFit/>
          </a:bodyPr>
          <a:lstStyle/>
          <a:p>
            <a:pPr algn="ctr">
              <a:lnSpc>
                <a:spcPct val="107000"/>
              </a:lnSpc>
              <a:spcAft>
                <a:spcPts val="800"/>
              </a:spcAft>
            </a:pPr>
            <a:r>
              <a:rPr lang="en-GB"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CURRICULUM CONTINUITY – EYFS TO KS1</a:t>
            </a:r>
            <a:endParaRPr lang="en-GB"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CBB98832-A5C4-A6AB-1273-FAC820C7D039}"/>
              </a:ext>
            </a:extLst>
          </p:cNvPr>
          <p:cNvSpPr txBox="1"/>
          <p:nvPr/>
        </p:nvSpPr>
        <p:spPr>
          <a:xfrm>
            <a:off x="0" y="10363198"/>
            <a:ext cx="7559675" cy="307777"/>
          </a:xfrm>
          <a:prstGeom prst="rect">
            <a:avLst/>
          </a:prstGeom>
          <a:noFill/>
        </p:spPr>
        <p:txBody>
          <a:bodyPr wrap="square" rtlCol="0" anchor="b">
            <a:spAutoFit/>
          </a:bodyPr>
          <a:lstStyle/>
          <a:p>
            <a:pPr algn="ctr"/>
            <a:r>
              <a:rPr lang="en-GB" sz="1400" i="1" dirty="0">
                <a:solidFill>
                  <a:schemeClr val="bg1"/>
                </a:solidFill>
                <a:latin typeface="Open Sans" panose="020B0606030504020204" pitchFamily="34" charset="0"/>
                <a:ea typeface="Open Sans" panose="020B0606030504020204" pitchFamily="34" charset="0"/>
                <a:cs typeface="Open Sans" panose="020B0606030504020204" pitchFamily="34" charset="0"/>
              </a:rPr>
              <a:t>May Christ Be Seen In Us</a:t>
            </a:r>
          </a:p>
        </p:txBody>
      </p:sp>
      <p:graphicFrame>
        <p:nvGraphicFramePr>
          <p:cNvPr id="20" name="Table 19">
            <a:extLst>
              <a:ext uri="{FF2B5EF4-FFF2-40B4-BE49-F238E27FC236}">
                <a16:creationId xmlns:a16="http://schemas.microsoft.com/office/drawing/2014/main" id="{62920377-1AC1-4EE7-A336-967476BD82CF}"/>
              </a:ext>
            </a:extLst>
          </p:cNvPr>
          <p:cNvGraphicFramePr>
            <a:graphicFrameLocks noGrp="1"/>
          </p:cNvGraphicFramePr>
          <p:nvPr>
            <p:extLst>
              <p:ext uri="{D42A27DB-BD31-4B8C-83A1-F6EECF244321}">
                <p14:modId xmlns:p14="http://schemas.microsoft.com/office/powerpoint/2010/main" val="452738501"/>
              </p:ext>
            </p:extLst>
          </p:nvPr>
        </p:nvGraphicFramePr>
        <p:xfrm>
          <a:off x="134000" y="1422275"/>
          <a:ext cx="7297109" cy="7848033"/>
        </p:xfrm>
        <a:graphic>
          <a:graphicData uri="http://schemas.openxmlformats.org/drawingml/2006/table">
            <a:tbl>
              <a:tblPr/>
              <a:tblGrid>
                <a:gridCol w="1837127">
                  <a:extLst>
                    <a:ext uri="{9D8B030D-6E8A-4147-A177-3AD203B41FA5}">
                      <a16:colId xmlns:a16="http://schemas.microsoft.com/office/drawing/2014/main" val="3352946144"/>
                    </a:ext>
                  </a:extLst>
                </a:gridCol>
                <a:gridCol w="1819994">
                  <a:extLst>
                    <a:ext uri="{9D8B030D-6E8A-4147-A177-3AD203B41FA5}">
                      <a16:colId xmlns:a16="http://schemas.microsoft.com/office/drawing/2014/main" val="1688493608"/>
                    </a:ext>
                  </a:extLst>
                </a:gridCol>
                <a:gridCol w="1819994">
                  <a:extLst>
                    <a:ext uri="{9D8B030D-6E8A-4147-A177-3AD203B41FA5}">
                      <a16:colId xmlns:a16="http://schemas.microsoft.com/office/drawing/2014/main" val="623537533"/>
                    </a:ext>
                  </a:extLst>
                </a:gridCol>
                <a:gridCol w="1819994">
                  <a:extLst>
                    <a:ext uri="{9D8B030D-6E8A-4147-A177-3AD203B41FA5}">
                      <a16:colId xmlns:a16="http://schemas.microsoft.com/office/drawing/2014/main" val="198896777"/>
                    </a:ext>
                  </a:extLst>
                </a:gridCol>
              </a:tblGrid>
              <a:tr h="471353">
                <a:tc>
                  <a:txBody>
                    <a:bodyPr/>
                    <a:lstStyle/>
                    <a:p>
                      <a:pPr algn="ctr" rtl="0" fontAlgn="base"/>
                      <a:r>
                        <a:rPr lang="en-GB" sz="1000" b="1" i="0">
                          <a:solidFill>
                            <a:srgbClr val="FFFFFF"/>
                          </a:solidFill>
                          <a:effectLst/>
                          <a:latin typeface="+mn-lt"/>
                        </a:rPr>
                        <a:t>Location and Place Knowledge​</a:t>
                      </a:r>
                    </a:p>
                  </a:txBody>
                  <a:tcPr marL="61481" marR="61481" marT="30740" marB="3074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2DB94"/>
                    </a:solidFill>
                  </a:tcPr>
                </a:tc>
                <a:tc>
                  <a:txBody>
                    <a:bodyPr/>
                    <a:lstStyle/>
                    <a:p>
                      <a:pPr algn="ctr" rtl="0" fontAlgn="base"/>
                      <a:r>
                        <a:rPr lang="en-GB" sz="1000" b="1" i="0">
                          <a:solidFill>
                            <a:srgbClr val="FFFFFF"/>
                          </a:solidFill>
                          <a:effectLst/>
                          <a:latin typeface="+mn-lt"/>
                        </a:rPr>
                        <a:t>Physical features and processes​</a:t>
                      </a:r>
                    </a:p>
                  </a:txBody>
                  <a:tcPr marL="61481" marR="61481" marT="30740" marB="3074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2DB94"/>
                    </a:solidFill>
                  </a:tcPr>
                </a:tc>
                <a:tc>
                  <a:txBody>
                    <a:bodyPr/>
                    <a:lstStyle/>
                    <a:p>
                      <a:pPr algn="ctr" rtl="0" fontAlgn="base"/>
                      <a:r>
                        <a:rPr lang="en-GB" sz="1000" b="1" i="0">
                          <a:solidFill>
                            <a:srgbClr val="FFFFFF"/>
                          </a:solidFill>
                          <a:effectLst/>
                          <a:latin typeface="+mn-lt"/>
                        </a:rPr>
                        <a:t>Human interaction with the environment​</a:t>
                      </a:r>
                    </a:p>
                  </a:txBody>
                  <a:tcPr marL="61481" marR="61481" marT="30740" marB="3074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2DB94"/>
                    </a:solidFill>
                  </a:tcPr>
                </a:tc>
                <a:tc>
                  <a:txBody>
                    <a:bodyPr/>
                    <a:lstStyle/>
                    <a:p>
                      <a:pPr algn="ctr" rtl="0" fontAlgn="base"/>
                      <a:r>
                        <a:rPr lang="en-GB" sz="1000" b="1" i="0">
                          <a:solidFill>
                            <a:srgbClr val="FFFFFF"/>
                          </a:solidFill>
                          <a:effectLst/>
                          <a:latin typeface="+mn-lt"/>
                        </a:rPr>
                        <a:t>Geographical Techniques​</a:t>
                      </a:r>
                    </a:p>
                  </a:txBody>
                  <a:tcPr marL="61481" marR="61481" marT="30740" marB="3074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2DB94"/>
                    </a:solidFill>
                  </a:tcPr>
                </a:tc>
                <a:extLst>
                  <a:ext uri="{0D108BD9-81ED-4DB2-BD59-A6C34878D82A}">
                    <a16:rowId xmlns:a16="http://schemas.microsoft.com/office/drawing/2014/main" val="1891586206"/>
                  </a:ext>
                </a:extLst>
              </a:tr>
              <a:tr h="6312034">
                <a:tc>
                  <a:txBody>
                    <a:bodyPr/>
                    <a:lstStyle/>
                    <a:p>
                      <a:pPr algn="just" rtl="0" fontAlgn="base"/>
                      <a:r>
                        <a:rPr lang="en-GB" sz="1000" b="0" i="0" dirty="0">
                          <a:solidFill>
                            <a:srgbClr val="000000"/>
                          </a:solidFill>
                          <a:effectLst/>
                          <a:latin typeface="+mn-lt"/>
                        </a:rPr>
                        <a:t>Name and locate the four countries and four capital cities of England, Wales, Scotland and Northern Island. ​</a:t>
                      </a:r>
                    </a:p>
                    <a:p>
                      <a:pPr algn="just" rtl="0" fontAlgn="base"/>
                      <a:r>
                        <a:rPr lang="en-GB" sz="1000" b="0" i="0" dirty="0">
                          <a:solidFill>
                            <a:srgbClr val="000000"/>
                          </a:solidFill>
                          <a:effectLst/>
                          <a:latin typeface="+mn-lt"/>
                        </a:rPr>
                        <a:t>​</a:t>
                      </a:r>
                    </a:p>
                    <a:p>
                      <a:pPr algn="just" rtl="0" fontAlgn="base"/>
                      <a:r>
                        <a:rPr lang="en-GB" sz="1000" b="0" i="0" dirty="0">
                          <a:solidFill>
                            <a:srgbClr val="000000"/>
                          </a:solidFill>
                          <a:effectLst/>
                          <a:latin typeface="+mn-lt"/>
                        </a:rPr>
                        <a:t>Name and locate the seven continents of the world and the five oceans. ​</a:t>
                      </a:r>
                    </a:p>
                    <a:p>
                      <a:pPr algn="just" rtl="0" fontAlgn="base"/>
                      <a:r>
                        <a:rPr lang="en-GB" sz="1000" b="0" i="0" dirty="0">
                          <a:solidFill>
                            <a:srgbClr val="000000"/>
                          </a:solidFill>
                          <a:effectLst/>
                          <a:latin typeface="+mn-lt"/>
                        </a:rPr>
                        <a:t>​</a:t>
                      </a:r>
                    </a:p>
                    <a:p>
                      <a:pPr algn="just" rtl="0" fontAlgn="base"/>
                      <a:r>
                        <a:rPr lang="en-GB" sz="1000" b="0" i="0" dirty="0">
                          <a:solidFill>
                            <a:srgbClr val="000000"/>
                          </a:solidFill>
                          <a:effectLst/>
                          <a:latin typeface="+mn-lt"/>
                        </a:rPr>
                        <a:t>Label features of a coastal place and compare the features to where they live. ​</a:t>
                      </a:r>
                    </a:p>
                    <a:p>
                      <a:pPr algn="just" rtl="0" fontAlgn="base"/>
                      <a:r>
                        <a:rPr lang="en-GB" sz="1000" b="0" i="0" dirty="0">
                          <a:solidFill>
                            <a:srgbClr val="000000"/>
                          </a:solidFill>
                          <a:effectLst/>
                          <a:latin typeface="+mn-lt"/>
                        </a:rPr>
                        <a:t>​</a:t>
                      </a:r>
                    </a:p>
                    <a:p>
                      <a:pPr algn="just" rtl="0" fontAlgn="base"/>
                      <a:r>
                        <a:rPr lang="en-GB" sz="1000" b="0" i="0" dirty="0">
                          <a:solidFill>
                            <a:srgbClr val="000000"/>
                          </a:solidFill>
                          <a:effectLst/>
                          <a:latin typeface="+mn-lt"/>
                        </a:rPr>
                        <a:t>Locate hot and cold areas of the world using the equator and the poles. ​</a:t>
                      </a:r>
                    </a:p>
                    <a:p>
                      <a:pPr algn="l" rtl="0" fontAlgn="base"/>
                      <a:r>
                        <a:rPr lang="en-GB" sz="1000" b="0" i="0" dirty="0">
                          <a:solidFill>
                            <a:srgbClr val="000000"/>
                          </a:solidFill>
                          <a:effectLst/>
                          <a:latin typeface="+mn-lt"/>
                        </a:rPr>
                        <a:t>​</a:t>
                      </a:r>
                    </a:p>
                    <a:p>
                      <a:pPr algn="l" rtl="0" fontAlgn="base"/>
                      <a:r>
                        <a:rPr lang="en-GB" sz="1000" b="0" i="0" dirty="0">
                          <a:solidFill>
                            <a:srgbClr val="000000"/>
                          </a:solidFill>
                          <a:effectLst/>
                          <a:latin typeface="+mn-lt"/>
                        </a:rPr>
                        <a:t>Use atlases, globes, maps,  aerial photographs and videos. ​</a:t>
                      </a:r>
                    </a:p>
                    <a:p>
                      <a:pPr algn="l" rtl="0" fontAlgn="base"/>
                      <a:r>
                        <a:rPr lang="en-GB" sz="1000" b="0" i="0" dirty="0">
                          <a:solidFill>
                            <a:srgbClr val="000000"/>
                          </a:solidFill>
                          <a:effectLst/>
                          <a:latin typeface="+mn-lt"/>
                        </a:rPr>
                        <a:t>​</a:t>
                      </a:r>
                    </a:p>
                    <a:p>
                      <a:pPr algn="l" rtl="0" fontAlgn="base"/>
                      <a:r>
                        <a:rPr lang="en-GB" sz="1000" b="0" i="0" dirty="0">
                          <a:solidFill>
                            <a:srgbClr val="000000"/>
                          </a:solidFill>
                          <a:effectLst/>
                          <a:latin typeface="+mn-lt"/>
                        </a:rPr>
                        <a:t>Compare their town to a non-European country. ​</a:t>
                      </a:r>
                    </a:p>
                  </a:txBody>
                  <a:tcPr marL="61481" marR="61481" marT="30740" marB="3074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just" rtl="0" fontAlgn="base"/>
                      <a:r>
                        <a:rPr lang="en-GB" sz="1000" b="0" i="0" u="none" strike="noStrike" dirty="0">
                          <a:solidFill>
                            <a:srgbClr val="000000"/>
                          </a:solidFill>
                          <a:effectLst/>
                          <a:latin typeface="+mn-lt"/>
                        </a:rPr>
                        <a:t>Use basic vocabulary to refer to physical features, including beach, cliff, coasts, forest, hill, mountain, sea, ocean, river, soil, valley, vegetation, season, winter.</a:t>
                      </a:r>
                      <a:r>
                        <a:rPr lang="en-GB" sz="1000" b="0" i="0" dirty="0">
                          <a:solidFill>
                            <a:srgbClr val="000000"/>
                          </a:solidFill>
                          <a:effectLst/>
                          <a:latin typeface="+mn-lt"/>
                        </a:rPr>
                        <a:t>​</a:t>
                      </a:r>
                    </a:p>
                    <a:p>
                      <a:pPr algn="just" rtl="0" fontAlgn="base"/>
                      <a:r>
                        <a:rPr lang="en-GB" sz="1000" b="0" i="0" dirty="0">
                          <a:solidFill>
                            <a:srgbClr val="000000"/>
                          </a:solidFill>
                          <a:effectLst/>
                          <a:latin typeface="+mn-lt"/>
                        </a:rPr>
                        <a:t>​</a:t>
                      </a:r>
                    </a:p>
                    <a:p>
                      <a:pPr algn="just" rtl="0" fontAlgn="base"/>
                      <a:r>
                        <a:rPr lang="en-GB" sz="1000" b="0" i="0" u="none" strike="noStrike" dirty="0">
                          <a:solidFill>
                            <a:srgbClr val="000000"/>
                          </a:solidFill>
                          <a:effectLst/>
                          <a:latin typeface="+mn-lt"/>
                        </a:rPr>
                        <a:t>Understand what is meant by physical geography and physical features. </a:t>
                      </a:r>
                      <a:r>
                        <a:rPr lang="en-GB" sz="1000" b="0" i="0" dirty="0">
                          <a:solidFill>
                            <a:srgbClr val="000000"/>
                          </a:solidFill>
                          <a:effectLst/>
                          <a:latin typeface="+mn-lt"/>
                        </a:rPr>
                        <a:t>​</a:t>
                      </a:r>
                    </a:p>
                    <a:p>
                      <a:pPr algn="just" rtl="0" fontAlgn="base"/>
                      <a:r>
                        <a:rPr lang="en-GB" sz="1000" b="0" i="0" dirty="0">
                          <a:solidFill>
                            <a:srgbClr val="000000"/>
                          </a:solidFill>
                          <a:effectLst/>
                          <a:latin typeface="+mn-lt"/>
                        </a:rPr>
                        <a:t>​</a:t>
                      </a:r>
                    </a:p>
                    <a:p>
                      <a:pPr algn="just" rtl="0" fontAlgn="base"/>
                      <a:r>
                        <a:rPr lang="en-GB" sz="1000" b="0" i="0" u="none" strike="noStrike" dirty="0">
                          <a:solidFill>
                            <a:srgbClr val="000000"/>
                          </a:solidFill>
                          <a:effectLst/>
                          <a:latin typeface="+mn-lt"/>
                        </a:rPr>
                        <a:t>Sort human and physical features. </a:t>
                      </a:r>
                      <a:r>
                        <a:rPr lang="en-GB" sz="1000" b="0" i="0" dirty="0">
                          <a:solidFill>
                            <a:srgbClr val="000000"/>
                          </a:solidFill>
                          <a:effectLst/>
                          <a:latin typeface="+mn-lt"/>
                        </a:rPr>
                        <a:t>​</a:t>
                      </a:r>
                    </a:p>
                    <a:p>
                      <a:pPr algn="just" rtl="0" fontAlgn="base"/>
                      <a:r>
                        <a:rPr lang="en-GB" sz="1000" b="0" i="0" dirty="0">
                          <a:solidFill>
                            <a:srgbClr val="000000"/>
                          </a:solidFill>
                          <a:effectLst/>
                          <a:latin typeface="+mn-lt"/>
                        </a:rPr>
                        <a:t>​</a:t>
                      </a:r>
                    </a:p>
                    <a:p>
                      <a:pPr algn="just" rtl="0" fontAlgn="base"/>
                      <a:r>
                        <a:rPr lang="en-GB" sz="1000" b="0" i="0" u="none" strike="noStrike" dirty="0">
                          <a:solidFill>
                            <a:srgbClr val="000000"/>
                          </a:solidFill>
                          <a:effectLst/>
                          <a:latin typeface="+mn-lt"/>
                        </a:rPr>
                        <a:t>Identify human features found in their local area and the UK.</a:t>
                      </a:r>
                      <a:r>
                        <a:rPr lang="en-GB" sz="1000" b="0" i="0" dirty="0">
                          <a:solidFill>
                            <a:srgbClr val="000000"/>
                          </a:solidFill>
                          <a:effectLst/>
                          <a:latin typeface="+mn-lt"/>
                        </a:rPr>
                        <a:t>​</a:t>
                      </a:r>
                    </a:p>
                    <a:p>
                      <a:pPr algn="just" rtl="0" fontAlgn="base"/>
                      <a:r>
                        <a:rPr lang="en-GB" sz="1000" b="0" i="0" dirty="0">
                          <a:solidFill>
                            <a:srgbClr val="000000"/>
                          </a:solidFill>
                          <a:effectLst/>
                          <a:latin typeface="+mn-lt"/>
                        </a:rPr>
                        <a:t>​</a:t>
                      </a:r>
                    </a:p>
                    <a:p>
                      <a:pPr algn="just" rtl="0" fontAlgn="base"/>
                      <a:r>
                        <a:rPr lang="en-GB" sz="1000" b="0" i="0" u="none" strike="noStrike" dirty="0">
                          <a:solidFill>
                            <a:srgbClr val="000000"/>
                          </a:solidFill>
                          <a:effectLst/>
                          <a:latin typeface="+mn-lt"/>
                        </a:rPr>
                        <a:t>Know and identify the following physical features: mountain, lake, island, valley, river, cliff, forest and beach.</a:t>
                      </a:r>
                      <a:r>
                        <a:rPr lang="en-GB" sz="1000" b="0" i="0" dirty="0">
                          <a:solidFill>
                            <a:srgbClr val="000000"/>
                          </a:solidFill>
                          <a:effectLst/>
                          <a:latin typeface="+mn-lt"/>
                        </a:rPr>
                        <a:t>​</a:t>
                      </a:r>
                    </a:p>
                    <a:p>
                      <a:pPr algn="just" rtl="0" fontAlgn="base"/>
                      <a:r>
                        <a:rPr lang="en-GB" sz="1000" b="0" i="0" dirty="0">
                          <a:solidFill>
                            <a:srgbClr val="000000"/>
                          </a:solidFill>
                          <a:effectLst/>
                          <a:latin typeface="+mn-lt"/>
                        </a:rPr>
                        <a:t>​</a:t>
                      </a:r>
                    </a:p>
                    <a:p>
                      <a:pPr algn="just" rtl="0" fontAlgn="base"/>
                      <a:r>
                        <a:rPr lang="en-GB" sz="1000" b="0" i="0" u="none" strike="noStrike" dirty="0">
                          <a:solidFill>
                            <a:srgbClr val="000000"/>
                          </a:solidFill>
                          <a:effectLst/>
                          <a:latin typeface="+mn-lt"/>
                        </a:rPr>
                        <a:t>Explain why features may occur and what they are used for. </a:t>
                      </a:r>
                      <a:r>
                        <a:rPr lang="en-GB" sz="1000" b="0" i="0" dirty="0">
                          <a:solidFill>
                            <a:srgbClr val="000000"/>
                          </a:solidFill>
                          <a:effectLst/>
                          <a:latin typeface="+mn-lt"/>
                        </a:rPr>
                        <a:t>​</a:t>
                      </a:r>
                    </a:p>
                    <a:p>
                      <a:pPr algn="just" rtl="0" fontAlgn="base"/>
                      <a:r>
                        <a:rPr lang="en-GB" sz="1000" b="0" i="0" dirty="0">
                          <a:solidFill>
                            <a:srgbClr val="000000"/>
                          </a:solidFill>
                          <a:effectLst/>
                          <a:latin typeface="+mn-lt"/>
                        </a:rPr>
                        <a:t>​</a:t>
                      </a:r>
                    </a:p>
                  </a:txBody>
                  <a:tcPr marL="61481" marR="61481" marT="30740" marB="3074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just" rtl="0" fontAlgn="base"/>
                      <a:r>
                        <a:rPr lang="en-GB" sz="1000" b="0" i="0">
                          <a:solidFill>
                            <a:srgbClr val="000000"/>
                          </a:solidFill>
                          <a:effectLst/>
                          <a:latin typeface="+mn-lt"/>
                        </a:rPr>
                        <a:t>Use basic vocabulary </a:t>
                      </a:r>
                      <a:r>
                        <a:rPr lang="en-GB" sz="1000" b="0" i="0" u="none" strike="noStrike">
                          <a:solidFill>
                            <a:srgbClr val="000000"/>
                          </a:solidFill>
                          <a:effectLst/>
                          <a:latin typeface="+mn-lt"/>
                        </a:rPr>
                        <a:t>to human features: city, town, village, factory, farm, house, office, port, harbour and shop.</a:t>
                      </a:r>
                      <a:r>
                        <a:rPr lang="en-GB" sz="1000" b="0" i="0">
                          <a:solidFill>
                            <a:srgbClr val="000000"/>
                          </a:solidFill>
                          <a:effectLst/>
                          <a:latin typeface="+mn-lt"/>
                        </a:rPr>
                        <a:t>​</a:t>
                      </a:r>
                    </a:p>
                    <a:p>
                      <a:pPr algn="just" rtl="0" fontAlgn="base"/>
                      <a:r>
                        <a:rPr lang="en-GB" sz="1000" b="0" i="0">
                          <a:solidFill>
                            <a:srgbClr val="000000"/>
                          </a:solidFill>
                          <a:effectLst/>
                          <a:latin typeface="+mn-lt"/>
                        </a:rPr>
                        <a:t>​</a:t>
                      </a:r>
                    </a:p>
                    <a:p>
                      <a:pPr algn="just" rtl="0" fontAlgn="base"/>
                      <a:r>
                        <a:rPr lang="en-GB" sz="1000" b="0" i="0">
                          <a:solidFill>
                            <a:srgbClr val="000000"/>
                          </a:solidFill>
                          <a:effectLst/>
                          <a:latin typeface="+mn-lt"/>
                        </a:rPr>
                        <a:t>Understand what is meant by human geography and human features. ​</a:t>
                      </a:r>
                    </a:p>
                    <a:p>
                      <a:pPr algn="just" rtl="0" fontAlgn="base"/>
                      <a:r>
                        <a:rPr lang="en-GB" sz="1000" b="0" i="0">
                          <a:solidFill>
                            <a:srgbClr val="000000"/>
                          </a:solidFill>
                          <a:effectLst/>
                          <a:latin typeface="+mn-lt"/>
                        </a:rPr>
                        <a:t>​</a:t>
                      </a:r>
                    </a:p>
                    <a:p>
                      <a:pPr algn="just" rtl="0" fontAlgn="base"/>
                      <a:r>
                        <a:rPr lang="en-GB" sz="1000" b="0" i="0">
                          <a:solidFill>
                            <a:srgbClr val="000000"/>
                          </a:solidFill>
                          <a:effectLst/>
                          <a:latin typeface="+mn-lt"/>
                        </a:rPr>
                        <a:t>Sort human and physical features. ​</a:t>
                      </a:r>
                    </a:p>
                    <a:p>
                      <a:pPr algn="just" rtl="0" fontAlgn="base"/>
                      <a:r>
                        <a:rPr lang="en-GB" sz="1000" b="0" i="0">
                          <a:solidFill>
                            <a:srgbClr val="000000"/>
                          </a:solidFill>
                          <a:effectLst/>
                          <a:latin typeface="+mn-lt"/>
                        </a:rPr>
                        <a:t>​</a:t>
                      </a:r>
                    </a:p>
                    <a:p>
                      <a:pPr algn="just" rtl="0" fontAlgn="base"/>
                      <a:r>
                        <a:rPr lang="en-GB" sz="1000" b="0" i="0">
                          <a:solidFill>
                            <a:srgbClr val="000000"/>
                          </a:solidFill>
                          <a:effectLst/>
                          <a:latin typeface="+mn-lt"/>
                        </a:rPr>
                        <a:t>Identify human features found in their local area and the UK. ​</a:t>
                      </a:r>
                    </a:p>
                    <a:p>
                      <a:pPr algn="just" rtl="0" fontAlgn="base"/>
                      <a:r>
                        <a:rPr lang="en-GB" sz="1000" b="0" i="0">
                          <a:solidFill>
                            <a:srgbClr val="000000"/>
                          </a:solidFill>
                          <a:effectLst/>
                          <a:latin typeface="+mn-lt"/>
                        </a:rPr>
                        <a:t>​</a:t>
                      </a:r>
                    </a:p>
                    <a:p>
                      <a:pPr algn="just" rtl="0" fontAlgn="base"/>
                      <a:r>
                        <a:rPr lang="en-GB" sz="1000" b="0" i="0">
                          <a:solidFill>
                            <a:srgbClr val="000000"/>
                          </a:solidFill>
                          <a:effectLst/>
                          <a:latin typeface="+mn-lt"/>
                        </a:rPr>
                        <a:t>List some advantages and disadvantages of living in a city, town or village. ​</a:t>
                      </a:r>
                    </a:p>
                    <a:p>
                      <a:pPr algn="just" rtl="0" fontAlgn="base"/>
                      <a:r>
                        <a:rPr lang="en-GB" sz="1000" b="0" i="0">
                          <a:solidFill>
                            <a:srgbClr val="000000"/>
                          </a:solidFill>
                          <a:effectLst/>
                          <a:latin typeface="+mn-lt"/>
                        </a:rPr>
                        <a:t>​</a:t>
                      </a:r>
                    </a:p>
                    <a:p>
                      <a:pPr algn="just" rtl="0" fontAlgn="base"/>
                      <a:r>
                        <a:rPr lang="en-GB" sz="1000" b="0" i="0">
                          <a:solidFill>
                            <a:srgbClr val="000000"/>
                          </a:solidFill>
                          <a:effectLst/>
                          <a:latin typeface="+mn-lt"/>
                        </a:rPr>
                        <a:t>Explain why features may occur and what they are used for. ​</a:t>
                      </a:r>
                    </a:p>
                    <a:p>
                      <a:pPr algn="just" rtl="0" fontAlgn="base"/>
                      <a:r>
                        <a:rPr lang="en-GB" sz="1000" b="0" i="0">
                          <a:solidFill>
                            <a:srgbClr val="000000"/>
                          </a:solidFill>
                          <a:effectLst/>
                          <a:latin typeface="+mn-lt"/>
                        </a:rPr>
                        <a:t>​</a:t>
                      </a:r>
                    </a:p>
                    <a:p>
                      <a:pPr algn="just" rtl="0" fontAlgn="base"/>
                      <a:r>
                        <a:rPr lang="en-GB" sz="1000" b="0" i="0">
                          <a:solidFill>
                            <a:srgbClr val="000000"/>
                          </a:solidFill>
                          <a:effectLst/>
                          <a:latin typeface="+mn-lt"/>
                        </a:rPr>
                        <a:t>Know what impact humans are having on the local area/the world. ​</a:t>
                      </a:r>
                    </a:p>
                    <a:p>
                      <a:pPr algn="just" rtl="0" fontAlgn="base"/>
                      <a:r>
                        <a:rPr lang="en-GB" sz="1000" b="0" i="0">
                          <a:solidFill>
                            <a:srgbClr val="000000"/>
                          </a:solidFill>
                          <a:effectLst/>
                          <a:latin typeface="+mn-lt"/>
                        </a:rPr>
                        <a:t>​</a:t>
                      </a:r>
                    </a:p>
                    <a:p>
                      <a:pPr algn="just" rtl="0" fontAlgn="base"/>
                      <a:r>
                        <a:rPr lang="en-GB" sz="1000" b="0" i="0">
                          <a:solidFill>
                            <a:srgbClr val="000000"/>
                          </a:solidFill>
                          <a:effectLst/>
                          <a:latin typeface="+mn-lt"/>
                        </a:rPr>
                        <a:t>Name different types of settlements and explain some differences between them. ​</a:t>
                      </a:r>
                    </a:p>
                    <a:p>
                      <a:pPr algn="just" rtl="0" fontAlgn="base"/>
                      <a:r>
                        <a:rPr lang="en-GB" sz="1000" b="0" i="0">
                          <a:solidFill>
                            <a:srgbClr val="000000"/>
                          </a:solidFill>
                          <a:effectLst/>
                          <a:latin typeface="+mn-lt"/>
                        </a:rPr>
                        <a:t>​</a:t>
                      </a:r>
                    </a:p>
                    <a:p>
                      <a:pPr algn="just" rtl="0" fontAlgn="base"/>
                      <a:r>
                        <a:rPr lang="en-GB" sz="1000" b="0" i="0">
                          <a:solidFill>
                            <a:srgbClr val="000000"/>
                          </a:solidFill>
                          <a:effectLst/>
                          <a:latin typeface="+mn-lt"/>
                        </a:rPr>
                        <a:t>Know that weather patterns are different in different parts of the world, in relation to the equator and the poles and begin to explain why. ​</a:t>
                      </a:r>
                    </a:p>
                    <a:p>
                      <a:pPr algn="just" rtl="0" fontAlgn="base"/>
                      <a:r>
                        <a:rPr lang="en-GB" sz="1000" b="0" i="0">
                          <a:solidFill>
                            <a:srgbClr val="000000"/>
                          </a:solidFill>
                          <a:effectLst/>
                          <a:latin typeface="+mn-lt"/>
                        </a:rPr>
                        <a:t>​</a:t>
                      </a:r>
                    </a:p>
                    <a:p>
                      <a:pPr algn="just" rtl="0" fontAlgn="base"/>
                      <a:r>
                        <a:rPr lang="en-GB" sz="1000" b="0" i="0">
                          <a:solidFill>
                            <a:srgbClr val="000000"/>
                          </a:solidFill>
                          <a:effectLst/>
                          <a:latin typeface="+mn-lt"/>
                        </a:rPr>
                        <a:t>Explain how weather can impact the way of life of different people. ​</a:t>
                      </a:r>
                    </a:p>
                    <a:p>
                      <a:pPr algn="just" rtl="0" fontAlgn="base"/>
                      <a:r>
                        <a:rPr lang="en-GB" sz="1000" b="0" i="0">
                          <a:solidFill>
                            <a:srgbClr val="000000"/>
                          </a:solidFill>
                          <a:effectLst/>
                          <a:latin typeface="+mn-lt"/>
                        </a:rPr>
                        <a:t>​</a:t>
                      </a:r>
                    </a:p>
                    <a:p>
                      <a:pPr algn="just" rtl="0" fontAlgn="base"/>
                      <a:r>
                        <a:rPr lang="en-GB" sz="1000" b="0" i="0">
                          <a:solidFill>
                            <a:srgbClr val="000000"/>
                          </a:solidFill>
                          <a:effectLst/>
                          <a:latin typeface="+mn-lt"/>
                        </a:rPr>
                        <a:t>Explain how we can have a positive impact on the environment/climate. ​</a:t>
                      </a:r>
                    </a:p>
                    <a:p>
                      <a:pPr algn="just" rtl="0" fontAlgn="base"/>
                      <a:r>
                        <a:rPr lang="en-GB" sz="1000" b="0" i="0">
                          <a:solidFill>
                            <a:srgbClr val="000000"/>
                          </a:solidFill>
                          <a:effectLst/>
                          <a:latin typeface="+mn-lt"/>
                        </a:rPr>
                        <a:t>​</a:t>
                      </a:r>
                    </a:p>
                    <a:p>
                      <a:pPr algn="just" rtl="0" fontAlgn="base"/>
                      <a:r>
                        <a:rPr lang="en-GB" sz="1000" b="0" i="0">
                          <a:solidFill>
                            <a:srgbClr val="000000"/>
                          </a:solidFill>
                          <a:effectLst/>
                          <a:latin typeface="+mn-lt"/>
                        </a:rPr>
                        <a:t>​</a:t>
                      </a:r>
                    </a:p>
                  </a:txBody>
                  <a:tcPr marL="61481" marR="61481" marT="30740" marB="3074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just" rtl="0" fontAlgn="base"/>
                      <a:r>
                        <a:rPr lang="en-GB" sz="1000" b="0" i="0" dirty="0">
                          <a:solidFill>
                            <a:srgbClr val="000000"/>
                          </a:solidFill>
                          <a:effectLst/>
                          <a:latin typeface="+mn-lt"/>
                        </a:rPr>
                        <a:t>Use maps and atlases, including Google Earth. ​</a:t>
                      </a:r>
                    </a:p>
                    <a:p>
                      <a:pPr algn="just" rtl="0" fontAlgn="base"/>
                      <a:r>
                        <a:rPr lang="en-GB" sz="1000" b="0" i="0" dirty="0">
                          <a:solidFill>
                            <a:srgbClr val="000000"/>
                          </a:solidFill>
                          <a:effectLst/>
                          <a:latin typeface="+mn-lt"/>
                        </a:rPr>
                        <a:t>​</a:t>
                      </a:r>
                    </a:p>
                    <a:p>
                      <a:pPr algn="just" rtl="0" fontAlgn="base"/>
                      <a:r>
                        <a:rPr lang="en-GB" sz="1000" b="0" i="0" dirty="0">
                          <a:solidFill>
                            <a:srgbClr val="000000"/>
                          </a:solidFill>
                          <a:effectLst/>
                          <a:latin typeface="+mn-lt"/>
                        </a:rPr>
                        <a:t>Devise simple maps with common keys. ​</a:t>
                      </a:r>
                    </a:p>
                    <a:p>
                      <a:pPr algn="just" rtl="0" fontAlgn="base"/>
                      <a:r>
                        <a:rPr lang="en-GB" sz="1000" b="0" i="0" dirty="0">
                          <a:solidFill>
                            <a:srgbClr val="000000"/>
                          </a:solidFill>
                          <a:effectLst/>
                          <a:latin typeface="+mn-lt"/>
                        </a:rPr>
                        <a:t>​</a:t>
                      </a:r>
                    </a:p>
                    <a:p>
                      <a:pPr algn="just" rtl="0" fontAlgn="base"/>
                      <a:r>
                        <a:rPr lang="en-GB" sz="1000" b="0" i="0" dirty="0">
                          <a:solidFill>
                            <a:srgbClr val="000000"/>
                          </a:solidFill>
                          <a:effectLst/>
                          <a:latin typeface="+mn-lt"/>
                        </a:rPr>
                        <a:t>Explain why it is important for all streets to have a name, including post code. ​</a:t>
                      </a:r>
                    </a:p>
                    <a:p>
                      <a:pPr algn="just" rtl="0" fontAlgn="base"/>
                      <a:r>
                        <a:rPr lang="en-GB" sz="1000" b="0" i="0" dirty="0">
                          <a:solidFill>
                            <a:srgbClr val="000000"/>
                          </a:solidFill>
                          <a:effectLst/>
                          <a:latin typeface="+mn-lt"/>
                        </a:rPr>
                        <a:t>​</a:t>
                      </a:r>
                    </a:p>
                    <a:p>
                      <a:pPr algn="just" rtl="0" fontAlgn="base"/>
                      <a:r>
                        <a:rPr lang="en-GB" sz="1000" b="0" i="0" dirty="0">
                          <a:solidFill>
                            <a:srgbClr val="000000"/>
                          </a:solidFill>
                          <a:effectLst/>
                          <a:latin typeface="+mn-lt"/>
                        </a:rPr>
                        <a:t>Follow a simple road map and recognise key landmarks/features. ​</a:t>
                      </a:r>
                    </a:p>
                    <a:p>
                      <a:pPr algn="just" rtl="0" fontAlgn="base"/>
                      <a:r>
                        <a:rPr lang="en-GB" sz="1000" b="0" i="0" dirty="0">
                          <a:solidFill>
                            <a:srgbClr val="000000"/>
                          </a:solidFill>
                          <a:effectLst/>
                          <a:latin typeface="+mn-lt"/>
                        </a:rPr>
                        <a:t>​</a:t>
                      </a:r>
                    </a:p>
                    <a:p>
                      <a:pPr algn="just" rtl="0" fontAlgn="base"/>
                      <a:r>
                        <a:rPr lang="en-GB" sz="1000" b="0" i="0" dirty="0">
                          <a:solidFill>
                            <a:srgbClr val="000000"/>
                          </a:solidFill>
                          <a:effectLst/>
                          <a:latin typeface="+mn-lt"/>
                        </a:rPr>
                        <a:t>Make a model using road strips and toy buildings that show features of an area. ​</a:t>
                      </a:r>
                    </a:p>
                    <a:p>
                      <a:pPr algn="just" rtl="0" fontAlgn="base"/>
                      <a:r>
                        <a:rPr lang="en-GB" sz="1000" b="0" i="0" dirty="0">
                          <a:solidFill>
                            <a:srgbClr val="000000"/>
                          </a:solidFill>
                          <a:effectLst/>
                          <a:latin typeface="+mn-lt"/>
                        </a:rPr>
                        <a:t>​</a:t>
                      </a:r>
                    </a:p>
                    <a:p>
                      <a:pPr algn="just" rtl="0" fontAlgn="base"/>
                      <a:r>
                        <a:rPr lang="en-GB" sz="1000" b="0" i="0" dirty="0">
                          <a:solidFill>
                            <a:srgbClr val="000000"/>
                          </a:solidFill>
                          <a:effectLst/>
                          <a:latin typeface="+mn-lt"/>
                        </a:rPr>
                        <a:t>Talk about the main differences between a world map and a globe. ​</a:t>
                      </a:r>
                    </a:p>
                    <a:p>
                      <a:pPr algn="just" rtl="0" fontAlgn="base"/>
                      <a:r>
                        <a:rPr lang="en-GB" sz="1000" b="0" i="0" dirty="0">
                          <a:solidFill>
                            <a:srgbClr val="000000"/>
                          </a:solidFill>
                          <a:effectLst/>
                          <a:latin typeface="+mn-lt"/>
                        </a:rPr>
                        <a:t>​</a:t>
                      </a:r>
                    </a:p>
                    <a:p>
                      <a:pPr algn="just" rtl="0" fontAlgn="base"/>
                      <a:r>
                        <a:rPr lang="en-GB" sz="1000" b="0" i="0" dirty="0">
                          <a:solidFill>
                            <a:srgbClr val="000000"/>
                          </a:solidFill>
                          <a:effectLst/>
                          <a:latin typeface="+mn-lt"/>
                        </a:rPr>
                        <a:t>Use simple compass directions (North, East, South, West). ​</a:t>
                      </a:r>
                    </a:p>
                    <a:p>
                      <a:pPr algn="just" rtl="0" fontAlgn="base"/>
                      <a:r>
                        <a:rPr lang="en-GB" sz="1000" b="0" i="0" dirty="0">
                          <a:solidFill>
                            <a:srgbClr val="000000"/>
                          </a:solidFill>
                          <a:effectLst/>
                          <a:latin typeface="+mn-lt"/>
                        </a:rPr>
                        <a:t>​</a:t>
                      </a:r>
                    </a:p>
                    <a:p>
                      <a:pPr algn="just" rtl="0" fontAlgn="base"/>
                      <a:r>
                        <a:rPr lang="en-GB" sz="1000" b="0" i="0" dirty="0">
                          <a:solidFill>
                            <a:srgbClr val="000000"/>
                          </a:solidFill>
                          <a:effectLst/>
                          <a:latin typeface="+mn-lt"/>
                        </a:rPr>
                        <a:t>Use locational and directional language </a:t>
                      </a:r>
                      <a:r>
                        <a:rPr lang="en-GB" sz="1000" b="0" i="0" u="none" strike="noStrike" dirty="0">
                          <a:solidFill>
                            <a:srgbClr val="000000"/>
                          </a:solidFill>
                          <a:effectLst/>
                          <a:latin typeface="+mn-lt"/>
                        </a:rPr>
                        <a:t>[</a:t>
                      </a:r>
                      <a:r>
                        <a:rPr lang="en-GB" sz="1000" b="0" i="0" u="none" strike="noStrike" dirty="0" err="1">
                          <a:solidFill>
                            <a:srgbClr val="000000"/>
                          </a:solidFill>
                          <a:effectLst/>
                          <a:latin typeface="+mn-lt"/>
                        </a:rPr>
                        <a:t>e.g</a:t>
                      </a:r>
                      <a:r>
                        <a:rPr lang="en-GB" sz="1000" b="0" i="0" u="none" strike="noStrike" dirty="0">
                          <a:solidFill>
                            <a:srgbClr val="000000"/>
                          </a:solidFill>
                          <a:effectLst/>
                          <a:latin typeface="+mn-lt"/>
                        </a:rPr>
                        <a:t>, near and far; left and right], to describe the location of features and routes on a map.</a:t>
                      </a:r>
                      <a:r>
                        <a:rPr lang="en-GB" sz="1000" b="0" i="0" dirty="0">
                          <a:solidFill>
                            <a:srgbClr val="000000"/>
                          </a:solidFill>
                          <a:effectLst/>
                          <a:latin typeface="+mn-lt"/>
                        </a:rPr>
                        <a:t>​</a:t>
                      </a:r>
                    </a:p>
                    <a:p>
                      <a:pPr algn="just" rtl="0" fontAlgn="base"/>
                      <a:r>
                        <a:rPr lang="en-GB" sz="1000" b="0" i="0" dirty="0">
                          <a:solidFill>
                            <a:srgbClr val="000000"/>
                          </a:solidFill>
                          <a:effectLst/>
                          <a:latin typeface="+mn-lt"/>
                        </a:rPr>
                        <a:t>​</a:t>
                      </a:r>
                    </a:p>
                    <a:p>
                      <a:pPr algn="just" rtl="0" fontAlgn="base"/>
                      <a:r>
                        <a:rPr lang="en-GB" sz="1000" b="0" i="0" u="none" strike="noStrike" dirty="0">
                          <a:solidFill>
                            <a:srgbClr val="000000"/>
                          </a:solidFill>
                          <a:effectLst/>
                          <a:latin typeface="+mn-lt"/>
                        </a:rPr>
                        <a:t>Talk and ask questions about their local area and the features found there. </a:t>
                      </a:r>
                      <a:r>
                        <a:rPr lang="en-GB" sz="1000" b="0" i="0" dirty="0">
                          <a:solidFill>
                            <a:srgbClr val="000000"/>
                          </a:solidFill>
                          <a:effectLst/>
                          <a:latin typeface="+mn-lt"/>
                        </a:rPr>
                        <a:t>​</a:t>
                      </a:r>
                    </a:p>
                    <a:p>
                      <a:pPr algn="just" rtl="0" fontAlgn="base"/>
                      <a:r>
                        <a:rPr lang="en-GB" sz="1000" b="0" i="0" dirty="0">
                          <a:solidFill>
                            <a:srgbClr val="000000"/>
                          </a:solidFill>
                          <a:effectLst/>
                          <a:latin typeface="+mn-lt"/>
                        </a:rPr>
                        <a:t>​</a:t>
                      </a:r>
                    </a:p>
                    <a:p>
                      <a:pPr algn="just" rtl="0" fontAlgn="base"/>
                      <a:r>
                        <a:rPr lang="en-GB" sz="1000" b="0" i="0" u="none" strike="noStrike" dirty="0">
                          <a:solidFill>
                            <a:srgbClr val="000000"/>
                          </a:solidFill>
                          <a:effectLst/>
                          <a:latin typeface="+mn-lt"/>
                        </a:rPr>
                        <a:t>Observe and record information. </a:t>
                      </a:r>
                      <a:r>
                        <a:rPr lang="en-GB" sz="1000" b="0" i="0" dirty="0">
                          <a:solidFill>
                            <a:srgbClr val="000000"/>
                          </a:solidFill>
                          <a:effectLst/>
                          <a:latin typeface="+mn-lt"/>
                        </a:rPr>
                        <a:t>​</a:t>
                      </a:r>
                    </a:p>
                    <a:p>
                      <a:pPr algn="just" rtl="0" fontAlgn="base"/>
                      <a:r>
                        <a:rPr lang="en-GB" sz="1000" b="0" i="0" dirty="0">
                          <a:solidFill>
                            <a:srgbClr val="000000"/>
                          </a:solidFill>
                          <a:effectLst/>
                          <a:latin typeface="+mn-lt"/>
                        </a:rPr>
                        <a:t>​</a:t>
                      </a:r>
                    </a:p>
                    <a:p>
                      <a:pPr algn="just" rtl="0" fontAlgn="base"/>
                      <a:r>
                        <a:rPr lang="en-GB" sz="1000" b="0" i="0" u="none" strike="noStrike" dirty="0">
                          <a:solidFill>
                            <a:srgbClr val="000000"/>
                          </a:solidFill>
                          <a:effectLst/>
                          <a:latin typeface="+mn-lt"/>
                        </a:rPr>
                        <a:t>Use a range of geographical resources to investigate questions they are asked. </a:t>
                      </a:r>
                      <a:r>
                        <a:rPr lang="en-GB" sz="1000" b="0" i="0" dirty="0">
                          <a:solidFill>
                            <a:srgbClr val="000000"/>
                          </a:solidFill>
                          <a:effectLst/>
                          <a:latin typeface="+mn-lt"/>
                        </a:rPr>
                        <a:t>​</a:t>
                      </a:r>
                    </a:p>
                  </a:txBody>
                  <a:tcPr marL="61481" marR="61481" marT="30740" marB="3074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208468501"/>
                  </a:ext>
                </a:extLst>
              </a:tr>
            </a:tbl>
          </a:graphicData>
        </a:graphic>
      </p:graphicFrame>
      <p:sp>
        <p:nvSpPr>
          <p:cNvPr id="31" name="Rectangle 30">
            <a:extLst>
              <a:ext uri="{FF2B5EF4-FFF2-40B4-BE49-F238E27FC236}">
                <a16:creationId xmlns:a16="http://schemas.microsoft.com/office/drawing/2014/main" id="{77D15E2F-DCFA-4C76-A3FD-29D6ABE14519}"/>
              </a:ext>
            </a:extLst>
          </p:cNvPr>
          <p:cNvSpPr/>
          <p:nvPr/>
        </p:nvSpPr>
        <p:spPr>
          <a:xfrm>
            <a:off x="134000" y="1031440"/>
            <a:ext cx="6176648" cy="369332"/>
          </a:xfrm>
          <a:prstGeom prst="rect">
            <a:avLst/>
          </a:prstGeom>
        </p:spPr>
        <p:txBody>
          <a:bodyPr wrap="square">
            <a:spAutoFit/>
          </a:bodyPr>
          <a:lstStyle/>
          <a:p>
            <a:r>
              <a:rPr lang="en-GB" sz="1000" b="1" dirty="0">
                <a:solidFill>
                  <a:srgbClr val="000000"/>
                </a:solidFill>
                <a:latin typeface="Calibri" panose="020F0502020204030204" pitchFamily="34" charset="0"/>
              </a:rPr>
              <a:t>What are the Key Stage One Geographical Skills?</a:t>
            </a:r>
            <a:r>
              <a:rPr lang="en-GB" b="1" dirty="0">
                <a:solidFill>
                  <a:srgbClr val="000000"/>
                </a:solidFill>
                <a:latin typeface="Calibri" panose="020F0502020204030204" pitchFamily="34" charset="0"/>
              </a:rPr>
              <a:t> </a:t>
            </a:r>
            <a:endParaRPr lang="en-GB" dirty="0"/>
          </a:p>
        </p:txBody>
      </p:sp>
    </p:spTree>
    <p:extLst>
      <p:ext uri="{BB962C8B-B14F-4D97-AF65-F5344CB8AC3E}">
        <p14:creationId xmlns:p14="http://schemas.microsoft.com/office/powerpoint/2010/main" val="3123442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white background with black dots&#10;&#10;Description automatically generated">
            <a:extLst>
              <a:ext uri="{FF2B5EF4-FFF2-40B4-BE49-F238E27FC236}">
                <a16:creationId xmlns:a16="http://schemas.microsoft.com/office/drawing/2014/main" id="{F7B9EDFD-C610-31E1-9437-C73340069F1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9" y="0"/>
            <a:ext cx="7558636" cy="10691813"/>
          </a:xfrm>
          <a:prstGeom prst="rect">
            <a:avLst/>
          </a:prstGeom>
        </p:spPr>
      </p:pic>
      <p:sp>
        <p:nvSpPr>
          <p:cNvPr id="8" name="TextBox 7">
            <a:extLst>
              <a:ext uri="{FF2B5EF4-FFF2-40B4-BE49-F238E27FC236}">
                <a16:creationId xmlns:a16="http://schemas.microsoft.com/office/drawing/2014/main" id="{84FF7A6A-169B-FA56-B532-2E57CEB5FF61}"/>
              </a:ext>
            </a:extLst>
          </p:cNvPr>
          <p:cNvSpPr txBox="1"/>
          <p:nvPr/>
        </p:nvSpPr>
        <p:spPr>
          <a:xfrm>
            <a:off x="1708727" y="489527"/>
            <a:ext cx="4137891" cy="375552"/>
          </a:xfrm>
          <a:prstGeom prst="rect">
            <a:avLst/>
          </a:prstGeom>
          <a:noFill/>
        </p:spPr>
        <p:txBody>
          <a:bodyPr wrap="square" rtlCol="0">
            <a:spAutoFit/>
          </a:bodyPr>
          <a:lstStyle/>
          <a:p>
            <a:pPr algn="ctr">
              <a:lnSpc>
                <a:spcPct val="107000"/>
              </a:lnSpc>
              <a:spcAft>
                <a:spcPts val="800"/>
              </a:spcAft>
            </a:pPr>
            <a:r>
              <a:rPr lang="en-GB"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CURRICULUM CONTINUITY – </a:t>
            </a:r>
            <a:r>
              <a:rPr lang="en-GB" b="1" dirty="0">
                <a:solidFill>
                  <a:schemeClr val="bg1"/>
                </a:solidFill>
                <a:latin typeface="Calibri" panose="020F0502020204030204" pitchFamily="34" charset="0"/>
                <a:ea typeface="Calibri" panose="020F0502020204030204" pitchFamily="34" charset="0"/>
                <a:cs typeface="Times New Roman" panose="02020603050405020304" pitchFamily="18" charset="0"/>
              </a:rPr>
              <a:t>SEND</a:t>
            </a:r>
            <a:endParaRPr lang="en-GB"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CBB98832-A5C4-A6AB-1273-FAC820C7D039}"/>
              </a:ext>
            </a:extLst>
          </p:cNvPr>
          <p:cNvSpPr txBox="1"/>
          <p:nvPr/>
        </p:nvSpPr>
        <p:spPr>
          <a:xfrm>
            <a:off x="0" y="10363198"/>
            <a:ext cx="7559675" cy="307777"/>
          </a:xfrm>
          <a:prstGeom prst="rect">
            <a:avLst/>
          </a:prstGeom>
          <a:noFill/>
        </p:spPr>
        <p:txBody>
          <a:bodyPr wrap="square" rtlCol="0" anchor="b">
            <a:spAutoFit/>
          </a:bodyPr>
          <a:lstStyle/>
          <a:p>
            <a:pPr algn="ctr"/>
            <a:r>
              <a:rPr lang="en-GB" sz="1400" i="1" dirty="0">
                <a:solidFill>
                  <a:schemeClr val="bg1"/>
                </a:solidFill>
                <a:latin typeface="Open Sans" panose="020B0606030504020204" pitchFamily="34" charset="0"/>
                <a:ea typeface="Open Sans" panose="020B0606030504020204" pitchFamily="34" charset="0"/>
                <a:cs typeface="Open Sans" panose="020B0606030504020204" pitchFamily="34" charset="0"/>
              </a:rPr>
              <a:t>May Christ Be Seen In Us</a:t>
            </a:r>
          </a:p>
        </p:txBody>
      </p:sp>
      <p:sp>
        <p:nvSpPr>
          <p:cNvPr id="7" name="Rectangle 6">
            <a:extLst>
              <a:ext uri="{FF2B5EF4-FFF2-40B4-BE49-F238E27FC236}">
                <a16:creationId xmlns:a16="http://schemas.microsoft.com/office/drawing/2014/main" id="{E9012EB8-C707-45D7-A7F2-235830A666BF}"/>
              </a:ext>
            </a:extLst>
          </p:cNvPr>
          <p:cNvSpPr/>
          <p:nvPr/>
        </p:nvSpPr>
        <p:spPr>
          <a:xfrm>
            <a:off x="306816" y="1038475"/>
            <a:ext cx="6941712" cy="8333050"/>
          </a:xfrm>
          <a:prstGeom prst="rect">
            <a:avLst/>
          </a:prstGeom>
        </p:spPr>
        <p:txBody>
          <a:bodyPr wrap="square">
            <a:spAutoFit/>
          </a:bodyPr>
          <a:lstStyle/>
          <a:p>
            <a:pPr algn="just" fontAlgn="base"/>
            <a:r>
              <a:rPr lang="en-GB" sz="1050" dirty="0">
                <a:solidFill>
                  <a:srgbClr val="000000"/>
                </a:solidFill>
              </a:rPr>
              <a:t>The BHCET History curriculum has been designed to be delivered to the whole class. However, the tasks are adapted by class teachers to meet the needs of individual children. To ensure pupils with SEND achieve well, they should be exposed to the same learning as their peers; however, the way they evidence their learning through the tasks can be adapted. </a:t>
            </a:r>
            <a:r>
              <a:rPr lang="en-US" sz="1050" dirty="0">
                <a:solidFill>
                  <a:srgbClr val="000000"/>
                </a:solidFill>
              </a:rPr>
              <a:t>​</a:t>
            </a:r>
          </a:p>
          <a:p>
            <a:pPr algn="just" fontAlgn="base"/>
            <a:r>
              <a:rPr lang="en-GB" sz="1050" dirty="0">
                <a:solidFill>
                  <a:srgbClr val="000000"/>
                </a:solidFill>
              </a:rPr>
              <a:t>​</a:t>
            </a:r>
          </a:p>
          <a:p>
            <a:pPr algn="just" fontAlgn="base"/>
            <a:r>
              <a:rPr lang="en-GB" sz="1050" dirty="0">
                <a:solidFill>
                  <a:srgbClr val="000000"/>
                </a:solidFill>
              </a:rPr>
              <a:t>Through scaffolding, tasks can be adapted to ensure all learners can access and evidence the same threshold concepts and learning objectives as their non-SEND counterparts. Scaffolding strategies can include providing sentence starters, a writing frame, vocabulary banks, sorting and matching cards or visual prompts. Reactive or proactive adaptations can make the BHCET curriculum accessible and achievable for all. ​</a:t>
            </a:r>
          </a:p>
          <a:p>
            <a:pPr algn="just" fontAlgn="base"/>
            <a:r>
              <a:rPr lang="en-GB" sz="1050" dirty="0">
                <a:solidFill>
                  <a:srgbClr val="000000"/>
                </a:solidFill>
              </a:rPr>
              <a:t>​</a:t>
            </a:r>
          </a:p>
          <a:p>
            <a:pPr algn="just" fontAlgn="base"/>
            <a:r>
              <a:rPr lang="en-GB" sz="1050" dirty="0">
                <a:solidFill>
                  <a:srgbClr val="000000"/>
                </a:solidFill>
              </a:rPr>
              <a:t>Other strategies of adaptation are outlined through the EEF’s Five-a-Day principles, which include explicit instruction, metacognitive strategies, flexible grouping and the use of technology:</a:t>
            </a:r>
            <a:r>
              <a:rPr lang="en-US" sz="1050" dirty="0">
                <a:solidFill>
                  <a:srgbClr val="000000"/>
                </a:solidFill>
              </a:rPr>
              <a:t>​</a:t>
            </a:r>
          </a:p>
          <a:p>
            <a:pPr algn="just" fontAlgn="base"/>
            <a:endParaRPr lang="en-US" sz="1050" dirty="0">
              <a:solidFill>
                <a:srgbClr val="000000"/>
              </a:solidFill>
            </a:endParaRPr>
          </a:p>
          <a:p>
            <a:pPr algn="just" fontAlgn="base"/>
            <a:r>
              <a:rPr lang="en-GB" sz="1050" b="1" u="sng" dirty="0">
                <a:solidFill>
                  <a:srgbClr val="000000"/>
                </a:solidFill>
              </a:rPr>
              <a:t>Scaffolding</a:t>
            </a:r>
            <a:r>
              <a:rPr lang="en-GB" sz="1050" dirty="0">
                <a:solidFill>
                  <a:srgbClr val="000000"/>
                </a:solidFill>
              </a:rPr>
              <a:t>​</a:t>
            </a:r>
          </a:p>
          <a:p>
            <a:pPr algn="just" fontAlgn="base"/>
            <a:r>
              <a:rPr lang="en-GB" sz="1050" dirty="0">
                <a:solidFill>
                  <a:srgbClr val="000000"/>
                </a:solidFill>
              </a:rPr>
              <a:t>‘Scaffolding’ is a metaphor for temporary support that is removed when it is no longer required. Initially, a teacher would provide enough support so that pupils can successfully complete tasks that they could not do independently. This requires effective assessment to gain a precise understanding of the pupil’s current capabilities.​</a:t>
            </a:r>
          </a:p>
          <a:p>
            <a:pPr algn="just" fontAlgn="base"/>
            <a:r>
              <a:rPr lang="en-GB" sz="1050" dirty="0">
                <a:solidFill>
                  <a:srgbClr val="000000"/>
                </a:solidFill>
              </a:rPr>
              <a:t>Examples: Support could be visual, verbal, or written. Writing frames, partially completed examples, knowledge organisers,  sentence starters can all be useful. Reminders of what equipment is needed for each lesson and classroom routines can be useful. Scaffolding discussion of texts: promoting prediction, questioning, clarification and summarising. </a:t>
            </a:r>
            <a:r>
              <a:rPr lang="en-US" sz="1050" dirty="0">
                <a:solidFill>
                  <a:srgbClr val="000000"/>
                </a:solidFill>
              </a:rPr>
              <a:t>​</a:t>
            </a:r>
          </a:p>
          <a:p>
            <a:pPr algn="just" fontAlgn="base"/>
            <a:r>
              <a:rPr lang="en-GB" sz="1050" dirty="0">
                <a:solidFill>
                  <a:srgbClr val="000000"/>
                </a:solidFill>
              </a:rPr>
              <a:t>​</a:t>
            </a:r>
          </a:p>
          <a:p>
            <a:pPr algn="just" fontAlgn="base"/>
            <a:r>
              <a:rPr lang="en-GB" sz="1050" b="1" u="sng" dirty="0">
                <a:solidFill>
                  <a:srgbClr val="000000"/>
                </a:solidFill>
              </a:rPr>
              <a:t>Explicit Instruction</a:t>
            </a:r>
            <a:r>
              <a:rPr lang="en-GB" sz="1050" dirty="0">
                <a:solidFill>
                  <a:srgbClr val="000000"/>
                </a:solidFill>
              </a:rPr>
              <a:t>​</a:t>
            </a:r>
          </a:p>
          <a:p>
            <a:pPr algn="just" fontAlgn="base"/>
            <a:r>
              <a:rPr lang="en-GB" sz="1050" dirty="0">
                <a:solidFill>
                  <a:srgbClr val="000000"/>
                </a:solidFill>
              </a:rPr>
              <a:t>Explicit instruction refers to a range of teacher-led approaches, focused on teacher demonstration followed by guided practice and independent practice. Explicit instruction is not just  “teaching by telling” or  “transmission teaching” One popular approach to explicit instruction is </a:t>
            </a:r>
            <a:r>
              <a:rPr lang="en-GB" sz="1050" dirty="0" err="1">
                <a:solidFill>
                  <a:srgbClr val="000000"/>
                </a:solidFill>
              </a:rPr>
              <a:t>Rosenshine’s</a:t>
            </a:r>
            <a:r>
              <a:rPr lang="en-GB" sz="1050" dirty="0">
                <a:solidFill>
                  <a:srgbClr val="000000"/>
                </a:solidFill>
              </a:rPr>
              <a:t>  ‘Principles of Instruction’.</a:t>
            </a:r>
            <a:r>
              <a:rPr lang="en-US" sz="1050" dirty="0">
                <a:solidFill>
                  <a:srgbClr val="000000"/>
                </a:solidFill>
              </a:rPr>
              <a:t>​</a:t>
            </a:r>
          </a:p>
          <a:p>
            <a:pPr algn="just" fontAlgn="base"/>
            <a:r>
              <a:rPr lang="en-GB" sz="1050" dirty="0">
                <a:solidFill>
                  <a:srgbClr val="000000"/>
                </a:solidFill>
              </a:rPr>
              <a:t>Examples: Worked examples with the teacher modelling self-regulation and thought processes is helpful. A teacher might teach a pupil a strategy for summarising a paragraph by initially  ‘thinking aloud’ while identifying the topic of the paragraph to model this process to the pupil. They would then give the pupil the opportunity to practise this skill. Using visual aids and concrete examples promotes discussion and links in learning.</a:t>
            </a:r>
            <a:r>
              <a:rPr lang="en-US" sz="1050" dirty="0">
                <a:solidFill>
                  <a:srgbClr val="000000"/>
                </a:solidFill>
              </a:rPr>
              <a:t>​</a:t>
            </a:r>
          </a:p>
          <a:p>
            <a:pPr algn="just" fontAlgn="base"/>
            <a:r>
              <a:rPr lang="en-GB" sz="1050" dirty="0">
                <a:solidFill>
                  <a:srgbClr val="000000"/>
                </a:solidFill>
              </a:rPr>
              <a:t>​</a:t>
            </a:r>
          </a:p>
          <a:p>
            <a:pPr algn="just" fontAlgn="base"/>
            <a:r>
              <a:rPr lang="en-GB" sz="1050" b="1" u="sng" dirty="0">
                <a:solidFill>
                  <a:srgbClr val="000000"/>
                </a:solidFill>
              </a:rPr>
              <a:t>Cognitive and Metacognitive Strategies</a:t>
            </a:r>
            <a:r>
              <a:rPr lang="en-GB" sz="1050" dirty="0">
                <a:solidFill>
                  <a:srgbClr val="000000"/>
                </a:solidFill>
              </a:rPr>
              <a:t>​</a:t>
            </a:r>
          </a:p>
          <a:p>
            <a:pPr algn="just" fontAlgn="base"/>
            <a:r>
              <a:rPr lang="en-GB" sz="1050" dirty="0">
                <a:solidFill>
                  <a:srgbClr val="000000"/>
                </a:solidFill>
              </a:rPr>
              <a:t>Cognitive strategies are skills like memorisation techniques or subject specific strategies like methods to solve problems in maths. Metacognitive strategies help pupils plan, monitor and evaluate their learning</a:t>
            </a:r>
            <a:r>
              <a:rPr lang="en-US" sz="1050" dirty="0">
                <a:solidFill>
                  <a:srgbClr val="000000"/>
                </a:solidFill>
              </a:rPr>
              <a:t>​</a:t>
            </a:r>
          </a:p>
          <a:p>
            <a:pPr algn="just" fontAlgn="base"/>
            <a:r>
              <a:rPr lang="en-GB" sz="1050" dirty="0">
                <a:solidFill>
                  <a:srgbClr val="000000"/>
                </a:solidFill>
              </a:rPr>
              <a:t>Examples: Chunking the task will support pupils with SEND – this may be through provision of checklists, instructions on a whiteboard or providing one question at a time. This helps reduce distractions to avoid overloading working memory.</a:t>
            </a:r>
            <a:r>
              <a:rPr lang="en-US" sz="1050" dirty="0">
                <a:solidFill>
                  <a:srgbClr val="000000"/>
                </a:solidFill>
              </a:rPr>
              <a:t>​</a:t>
            </a:r>
          </a:p>
          <a:p>
            <a:pPr algn="just" fontAlgn="base"/>
            <a:r>
              <a:rPr lang="en-GB" sz="1050" dirty="0">
                <a:solidFill>
                  <a:srgbClr val="000000"/>
                </a:solidFill>
              </a:rPr>
              <a:t>Prompt sheets that help pupils to evaluate their progress, with ideas for further support.</a:t>
            </a:r>
            <a:r>
              <a:rPr lang="en-US" sz="1050" dirty="0">
                <a:solidFill>
                  <a:srgbClr val="000000"/>
                </a:solidFill>
              </a:rPr>
              <a:t>​</a:t>
            </a:r>
          </a:p>
          <a:p>
            <a:pPr algn="just" fontAlgn="base"/>
            <a:r>
              <a:rPr lang="en-GB" sz="1050" dirty="0">
                <a:solidFill>
                  <a:srgbClr val="000000"/>
                </a:solidFill>
              </a:rPr>
              <a:t>​</a:t>
            </a:r>
          </a:p>
          <a:p>
            <a:pPr algn="just" fontAlgn="base"/>
            <a:r>
              <a:rPr lang="en-GB" sz="1050" b="1" u="sng" dirty="0">
                <a:solidFill>
                  <a:srgbClr val="000000"/>
                </a:solidFill>
              </a:rPr>
              <a:t>Flexible Grouping</a:t>
            </a:r>
            <a:r>
              <a:rPr lang="en-GB" sz="1050" dirty="0">
                <a:solidFill>
                  <a:srgbClr val="000000"/>
                </a:solidFill>
              </a:rPr>
              <a:t>​</a:t>
            </a:r>
          </a:p>
          <a:p>
            <a:pPr algn="just" fontAlgn="base"/>
            <a:r>
              <a:rPr lang="en-GB" sz="1050" dirty="0">
                <a:solidFill>
                  <a:srgbClr val="000000"/>
                </a:solidFill>
              </a:rPr>
              <a:t>Flexible grouping describes when pupils are allocated to smaller groups based on the individual needs that they currently share with other pupils. Such groups can be formed for an explicit purpose and disbanded when that purpose is met</a:t>
            </a:r>
            <a:r>
              <a:rPr lang="en-US" sz="1050" dirty="0">
                <a:solidFill>
                  <a:srgbClr val="000000"/>
                </a:solidFill>
              </a:rPr>
              <a:t>​</a:t>
            </a:r>
          </a:p>
          <a:p>
            <a:pPr algn="just" fontAlgn="base"/>
            <a:r>
              <a:rPr lang="en-GB" sz="1050" dirty="0">
                <a:solidFill>
                  <a:srgbClr val="000000"/>
                </a:solidFill>
              </a:rPr>
              <a:t>Examples: Allocating temporary groups can allow teachers to set up opportunities for collaborative learning, for example to read and analyse source texts, complete graphic organisers, independently carry out a skill, remember a fact, or understand a concept. Pre-teaching key vocabulary, is a useful technique.</a:t>
            </a:r>
            <a:r>
              <a:rPr lang="en-US" sz="1050" dirty="0">
                <a:solidFill>
                  <a:srgbClr val="000000"/>
                </a:solidFill>
              </a:rPr>
              <a:t>​</a:t>
            </a:r>
          </a:p>
          <a:p>
            <a:pPr algn="just" fontAlgn="base"/>
            <a:r>
              <a:rPr lang="en-GB" sz="1050" dirty="0">
                <a:solidFill>
                  <a:srgbClr val="000000"/>
                </a:solidFill>
              </a:rPr>
              <a:t>​</a:t>
            </a:r>
          </a:p>
          <a:p>
            <a:pPr algn="just" fontAlgn="base"/>
            <a:r>
              <a:rPr lang="en-GB" sz="1050" b="1" u="sng" dirty="0">
                <a:solidFill>
                  <a:srgbClr val="000000"/>
                </a:solidFill>
              </a:rPr>
              <a:t>Use of Technology</a:t>
            </a:r>
            <a:r>
              <a:rPr lang="en-GB" sz="1050" dirty="0">
                <a:solidFill>
                  <a:srgbClr val="000000"/>
                </a:solidFill>
              </a:rPr>
              <a:t>​</a:t>
            </a:r>
          </a:p>
          <a:p>
            <a:pPr algn="just" fontAlgn="base"/>
            <a:r>
              <a:rPr lang="en-GB" sz="1050" dirty="0">
                <a:solidFill>
                  <a:srgbClr val="000000"/>
                </a:solidFill>
              </a:rPr>
              <a:t>Technology can assist teacher modelling. Technology, as a method to provide feedback to pupils and/ or parents can be effective, especially when the pupil can act on this feedback. </a:t>
            </a:r>
            <a:r>
              <a:rPr lang="en-US" sz="1050" dirty="0">
                <a:solidFill>
                  <a:srgbClr val="000000"/>
                </a:solidFill>
              </a:rPr>
              <a:t>​</a:t>
            </a:r>
          </a:p>
          <a:p>
            <a:pPr algn="just" fontAlgn="base"/>
            <a:r>
              <a:rPr lang="en-GB" sz="1050" dirty="0">
                <a:solidFill>
                  <a:srgbClr val="000000"/>
                </a:solidFill>
              </a:rPr>
              <a:t>Examples: Use a visualizer to model worked examples. Technology applications, such as online quizzes can prove effective. Speech generating apps to enable note-taking and extended writing can be helpful.</a:t>
            </a:r>
            <a:endParaRPr lang="en-GB" sz="1050" b="0" i="0" dirty="0">
              <a:solidFill>
                <a:srgbClr val="000000"/>
              </a:solidFill>
              <a:effectLst/>
            </a:endParaRPr>
          </a:p>
        </p:txBody>
      </p:sp>
    </p:spTree>
    <p:extLst>
      <p:ext uri="{BB962C8B-B14F-4D97-AF65-F5344CB8AC3E}">
        <p14:creationId xmlns:p14="http://schemas.microsoft.com/office/powerpoint/2010/main" val="96063379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0FBCA8DB7318743BCC3135B50118C9B" ma:contentTypeVersion="19" ma:contentTypeDescription="Create a new document." ma:contentTypeScope="" ma:versionID="76629b177a85c61b9caa7b83c7f2272b">
  <xsd:schema xmlns:xsd="http://www.w3.org/2001/XMLSchema" xmlns:xs="http://www.w3.org/2001/XMLSchema" xmlns:p="http://schemas.microsoft.com/office/2006/metadata/properties" xmlns:ns2="4a07f3fc-09f1-41f4-9a5b-f3c0d8c6319e" xmlns:ns3="511f7aaa-dbae-4924-b957-6f83bba08f00" targetNamespace="http://schemas.microsoft.com/office/2006/metadata/properties" ma:root="true" ma:fieldsID="f22b51ebde14ae90c12913b634d5b34e" ns2:_="" ns3:_="">
    <xsd:import namespace="4a07f3fc-09f1-41f4-9a5b-f3c0d8c6319e"/>
    <xsd:import namespace="511f7aaa-dbae-4924-b957-6f83bba08f00"/>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a07f3fc-09f1-41f4-9a5b-f3c0d8c6319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Length (seconds)" ma:internalName="MediaLengthInSeconds" ma:readOnly="true">
      <xsd:simpleType>
        <xsd:restriction base="dms:Unknown"/>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71c919f5-f631-4f93-bec3-e00ef083d9f8"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11f7aaa-dbae-4924-b957-6f83bba08f00"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bf22f954-8829-4b8a-b2c3-d866bc34821d}" ma:internalName="TaxCatchAll" ma:showField="CatchAllData" ma:web="511f7aaa-dbae-4924-b957-6f83bba08f0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4a07f3fc-09f1-41f4-9a5b-f3c0d8c6319e">
      <Terms xmlns="http://schemas.microsoft.com/office/infopath/2007/PartnerControls"/>
    </lcf76f155ced4ddcb4097134ff3c332f>
    <TaxCatchAll xmlns="511f7aaa-dbae-4924-b957-6f83bba08f00"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FE8F7C1-E2F1-47E8-99EC-700D910C25E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a07f3fc-09f1-41f4-9a5b-f3c0d8c6319e"/>
    <ds:schemaRef ds:uri="511f7aaa-dbae-4924-b957-6f83bba08f0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0653058-B8B1-48B7-BD47-0129064A3E6A}">
  <ds:schemaRefs>
    <ds:schemaRef ds:uri="511f7aaa-dbae-4924-b957-6f83bba08f00"/>
    <ds:schemaRef ds:uri="http://purl.org/dc/dcmitype/"/>
    <ds:schemaRef ds:uri="http://schemas.openxmlformats.org/package/2006/metadata/core-properties"/>
    <ds:schemaRef ds:uri="http://schemas.microsoft.com/office/2006/metadata/properties"/>
    <ds:schemaRef ds:uri="http://www.w3.org/XML/1998/namespace"/>
    <ds:schemaRef ds:uri="http://schemas.microsoft.com/office/2006/documentManagement/types"/>
    <ds:schemaRef ds:uri="http://purl.org/dc/elements/1.1/"/>
    <ds:schemaRef ds:uri="http://schemas.microsoft.com/office/infopath/2007/PartnerControls"/>
    <ds:schemaRef ds:uri="4a07f3fc-09f1-41f4-9a5b-f3c0d8c6319e"/>
    <ds:schemaRef ds:uri="http://purl.org/dc/terms/"/>
  </ds:schemaRefs>
</ds:datastoreItem>
</file>

<file path=customXml/itemProps3.xml><?xml version="1.0" encoding="utf-8"?>
<ds:datastoreItem xmlns:ds="http://schemas.openxmlformats.org/officeDocument/2006/customXml" ds:itemID="{D9CCEE85-6755-4F93-A0C9-9B0A36344C5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2013 - 2022 Theme</Template>
  <TotalTime>339</TotalTime>
  <Words>4699</Words>
  <Application>Microsoft Office PowerPoint</Application>
  <PresentationFormat>Custom</PresentationFormat>
  <Paragraphs>324</Paragraphs>
  <Slides>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Calibri</vt:lpstr>
      <vt:lpstr>Calibri Light</vt:lpstr>
      <vt:lpstr>Open Sans</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Verity Cannings (i7679086)</dc:creator>
  <cp:lastModifiedBy>David Reid</cp:lastModifiedBy>
  <cp:revision>6</cp:revision>
  <dcterms:created xsi:type="dcterms:W3CDTF">2023-09-18T13:33:59Z</dcterms:created>
  <dcterms:modified xsi:type="dcterms:W3CDTF">2025-07-07T14:18:24Z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0x01010010FBCA8DB7318743BCC3135B50118C9B</vt:lpwstr>
  </property>
  <property fmtid="{D5CDD505-2E9C-101B-9397-08002B2CF9AE}" pid="3" name="MediaServiceImageTags">
    <vt:lpwstr/>
  </property>
</Properties>
</file>