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62" r:id="rId5"/>
    <p:sldId id="263" r:id="rId6"/>
    <p:sldId id="264" r:id="rId7"/>
    <p:sldId id="265" r:id="rId8"/>
    <p:sldId id="266" r:id="rId9"/>
    <p:sldId id="267" r:id="rId10"/>
    <p:sldId id="268" r:id="rId11"/>
    <p:sldId id="269" r:id="rId12"/>
    <p:sldId id="270" r:id="rId1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43" d="100"/>
          <a:sy n="43" d="100"/>
        </p:scale>
        <p:origin x="22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11/12/2023</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11/12/2023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11/12/2023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11/12/2023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green and black cover with a logo&#10;&#10;Description automatically generated">
            <a:extLst>
              <a:ext uri="{FF2B5EF4-FFF2-40B4-BE49-F238E27FC236}">
                <a16:creationId xmlns:a16="http://schemas.microsoft.com/office/drawing/2014/main" id="{3F06B2C9-8799-AD7E-0990-6109FDD0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Patrick’s Catholic Primary School</a:t>
            </a:r>
          </a:p>
        </p:txBody>
      </p:sp>
      <p:sp>
        <p:nvSpPr>
          <p:cNvPr id="2" name="TextBox 1">
            <a:extLst>
              <a:ext uri="{FF2B5EF4-FFF2-40B4-BE49-F238E27FC236}">
                <a16:creationId xmlns:a16="http://schemas.microsoft.com/office/drawing/2014/main" id="{B6FC452B-52A3-1B49-3BDF-035079C45CFE}"/>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dirty="0">
                <a:solidFill>
                  <a:schemeClr val="bg1"/>
                </a:solidFill>
              </a:rPr>
              <a:t>People and places and the world we live in: </a:t>
            </a:r>
            <a:r>
              <a:rPr lang="en-GB" sz="900" dirty="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044" y="4068516"/>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116" y="7634660"/>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1207" y="2899821"/>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378" y="5269358"/>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426" y="2904419"/>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9079" y="4066336"/>
            <a:ext cx="929642" cy="478537"/>
          </a:xfrm>
          <a:prstGeom prst="rect">
            <a:avLst/>
          </a:prstGeom>
        </p:spPr>
      </p:pic>
      <p:pic>
        <p:nvPicPr>
          <p:cNvPr id="34" name="Picture 33" descr="A green and white circle with a logo&#10;&#10;Description automatically generated">
            <a:extLst>
              <a:ext uri="{FF2B5EF4-FFF2-40B4-BE49-F238E27FC236}">
                <a16:creationId xmlns:a16="http://schemas.microsoft.com/office/drawing/2014/main" id="{D8ED66F2-0DF7-9D49-43AF-AA27CABFF2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1983" y="6453749"/>
            <a:ext cx="1091186"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31" y="1709995"/>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9988" y="6453748"/>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3751"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59079" y="1709995"/>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87032" y="7634661"/>
            <a:ext cx="1234443" cy="478537"/>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7413"/>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dirty="0"/>
                        <a:t>To find out specific information</a:t>
                      </a:r>
                    </a:p>
                    <a:p>
                      <a:r>
                        <a:rPr lang="en-GB" sz="1000" dirty="0"/>
                        <a:t>about places</a:t>
                      </a:r>
                    </a:p>
                    <a:p>
                      <a:endParaRPr lang="en-GB" sz="1000" dirty="0"/>
                    </a:p>
                    <a:p>
                      <a:r>
                        <a:rPr lang="en-GB" sz="1000" dirty="0"/>
                        <a:t>To interpret data</a:t>
                      </a:r>
                    </a:p>
                    <a:p>
                      <a:endParaRPr lang="en-GB" sz="1000" dirty="0"/>
                    </a:p>
                    <a:p>
                      <a:r>
                        <a:rPr lang="en-GB" sz="1000" dirty="0"/>
                        <a:t>To learn about past and future Events</a:t>
                      </a:r>
                    </a:p>
                    <a:p>
                      <a:endParaRPr lang="en-GB" sz="1000" dirty="0"/>
                    </a:p>
                    <a:p>
                      <a:r>
                        <a:rPr lang="en-GB" sz="1000" dirty="0"/>
                        <a:t>To help recognise their own impacts on the world</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44508207"/>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pPr algn="just"/>
                      <a:r>
                        <a:rPr lang="en-GB" sz="1000" b="1" dirty="0"/>
                        <a:t>Cause - </a:t>
                      </a:r>
                      <a:r>
                        <a:rPr lang="en-GB" sz="1000" b="0" dirty="0"/>
                        <a:t>the human physical processes</a:t>
                      </a:r>
                    </a:p>
                    <a:p>
                      <a:pPr algn="just"/>
                      <a:endParaRPr lang="en-GB" sz="1000" b="0" dirty="0"/>
                    </a:p>
                    <a:p>
                      <a:pPr algn="just"/>
                      <a:r>
                        <a:rPr lang="en-GB" sz="1000" b="1" dirty="0"/>
                        <a:t>Consequence</a:t>
                      </a:r>
                      <a:r>
                        <a:rPr lang="en-GB" sz="1000" b="0" dirty="0"/>
                        <a:t> - the social, economic and environmental impacts</a:t>
                      </a:r>
                    </a:p>
                    <a:p>
                      <a:pPr algn="just"/>
                      <a:endParaRPr lang="en-GB" sz="1000" b="0" dirty="0"/>
                    </a:p>
                    <a:p>
                      <a:pPr algn="just"/>
                      <a:r>
                        <a:rPr lang="en-GB" sz="1000" b="1" dirty="0"/>
                        <a:t>Change and continuity </a:t>
                      </a:r>
                      <a:r>
                        <a:rPr lang="en-GB" sz="1000" b="0" dirty="0"/>
                        <a:t>- Global, national and local</a:t>
                      </a:r>
                    </a:p>
                    <a:p>
                      <a:pPr algn="just"/>
                      <a:endParaRPr lang="en-GB" sz="1000" b="0" dirty="0"/>
                    </a:p>
                    <a:p>
                      <a:pPr algn="just"/>
                      <a:r>
                        <a:rPr lang="en-GB" sz="1000" b="1" dirty="0"/>
                        <a:t>Similarity and difference </a:t>
                      </a:r>
                      <a:r>
                        <a:rPr lang="en-GB" sz="1000" b="0" dirty="0"/>
                        <a:t>- A place you have studied to support your writing</a:t>
                      </a:r>
                    </a:p>
                    <a:p>
                      <a:pPr algn="just"/>
                      <a:endParaRPr lang="en-GB" sz="1000" b="0" dirty="0"/>
                    </a:p>
                    <a:p>
                      <a:pPr algn="just"/>
                      <a:r>
                        <a:rPr lang="en-GB" sz="1000" b="1" dirty="0"/>
                        <a:t>Correctly use geographical key terms</a:t>
                      </a:r>
                    </a:p>
                    <a:p>
                      <a:pPr algn="just"/>
                      <a:endParaRPr lang="en-GB" sz="1000" b="1" dirty="0"/>
                    </a:p>
                    <a:p>
                      <a:pPr algn="just"/>
                      <a:r>
                        <a:rPr lang="en-GB" sz="1000" b="1" dirty="0"/>
                        <a:t>Use labels and annotations on </a:t>
                      </a:r>
                    </a:p>
                    <a:p>
                      <a:pPr algn="just"/>
                      <a:r>
                        <a:rPr lang="en-GB" sz="1000" b="1" dirty="0"/>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981006739"/>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dirty="0"/>
                        <a:t>LOCATION &amp; PLACE KNOWLEDGE</a:t>
                      </a:r>
                    </a:p>
                    <a:p>
                      <a:pPr algn="just"/>
                      <a:r>
                        <a:rPr lang="en-GB" sz="1000" dirty="0"/>
                        <a:t>Name, locate and identify places on </a:t>
                      </a:r>
                    </a:p>
                    <a:p>
                      <a:pPr algn="just"/>
                      <a:r>
                        <a:rPr lang="en-GB" sz="1000" dirty="0"/>
                        <a:t>a global, national and local scale.</a:t>
                      </a:r>
                    </a:p>
                    <a:p>
                      <a:pPr algn="just"/>
                      <a:endParaRPr lang="en-GB" sz="1000" dirty="0"/>
                    </a:p>
                    <a:p>
                      <a:pPr algn="just"/>
                      <a:r>
                        <a:rPr lang="en-GB" sz="1000" b="1" dirty="0"/>
                        <a:t>GEOGRAPHICAL TECHNIQUES </a:t>
                      </a:r>
                    </a:p>
                    <a:p>
                      <a:pPr algn="just"/>
                      <a:r>
                        <a:rPr lang="en-GB" sz="1000" dirty="0"/>
                        <a:t>Use geographical terms and vocabulary. Use geographical skills, including maps and graphical methods</a:t>
                      </a:r>
                    </a:p>
                    <a:p>
                      <a:pPr algn="just"/>
                      <a:endParaRPr lang="en-GB" sz="1000" dirty="0"/>
                    </a:p>
                    <a:p>
                      <a:pPr algn="just"/>
                      <a:r>
                        <a:rPr lang="en-GB" sz="1000" b="1" dirty="0"/>
                        <a:t>PHYSICAL FEATURES &amp; PROCESSES </a:t>
                      </a:r>
                    </a:p>
                    <a:p>
                      <a:pPr algn="just"/>
                      <a:r>
                        <a:rPr lang="en-GB" sz="1000" dirty="0"/>
                        <a:t>Describe the formation and changes of natural landscapes over time.</a:t>
                      </a:r>
                    </a:p>
                    <a:p>
                      <a:pPr algn="just"/>
                      <a:endParaRPr lang="en-GB" sz="1000" dirty="0"/>
                    </a:p>
                    <a:p>
                      <a:pPr algn="just"/>
                      <a:r>
                        <a:rPr lang="en-GB" sz="1000" b="1" dirty="0"/>
                        <a:t>HUMAN INTERACTION WITH </a:t>
                      </a:r>
                    </a:p>
                    <a:p>
                      <a:pPr algn="just"/>
                      <a:r>
                        <a:rPr lang="en-GB" sz="1000" b="1" dirty="0"/>
                        <a:t>THE ENVIRONMENT </a:t>
                      </a:r>
                    </a:p>
                    <a:p>
                      <a:pPr algn="just"/>
                      <a:r>
                        <a:rPr lang="en-GB" sz="1000" dirty="0"/>
                        <a:t>Identify land use. Discuss the relationships between human activity</a:t>
                      </a:r>
                    </a:p>
                    <a:p>
                      <a:pPr algn="just"/>
                      <a:r>
                        <a:rPr lang="en-GB" sz="1000" dirty="0"/>
                        <a:t>and places. Recognise how the environment is managed.</a:t>
                      </a:r>
                    </a:p>
                    <a:p>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478423"/>
          </a:xfrm>
          <a:prstGeom prst="rect">
            <a:avLst/>
          </a:prstGeom>
          <a:noFill/>
        </p:spPr>
        <p:txBody>
          <a:bodyPr wrap="square" rtlCol="0">
            <a:spAutoFit/>
          </a:bodyPr>
          <a:lstStyle/>
          <a:p>
            <a:pPr algn="just"/>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resources, including the Earth’s key physical and human processes. The study of geography should give students an understanding of their place in World. </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p>
          <a:p>
            <a:pPr algn="just"/>
            <a:r>
              <a:rPr lang="en-GB" sz="1000" dirty="0"/>
              <a:t> </a:t>
            </a: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p>
          <a:p>
            <a:pPr algn="just"/>
            <a:endParaRPr lang="en-GB" sz="1000" dirty="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p>
          <a:p>
            <a:pPr algn="just"/>
            <a:endParaRPr lang="en-GB" sz="1000" dirty="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371813"/>
            <a:ext cx="6972300" cy="1169551"/>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00" dirty="0"/>
          </a:p>
          <a:p>
            <a:pPr algn="just"/>
            <a:r>
              <a:rPr lang="en-GB" sz="1000" dirty="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899" y="4879160"/>
            <a:ext cx="6257925" cy="4708981"/>
          </a:xfrm>
          <a:prstGeom prst="rect">
            <a:avLst/>
          </a:prstGeom>
          <a:noFill/>
        </p:spPr>
        <p:txBody>
          <a:bodyPr wrap="square" rtlCol="0">
            <a:spAutoFit/>
          </a:bodyPr>
          <a:lstStyle/>
          <a:p>
            <a:pPr algn="just"/>
            <a:r>
              <a:rPr lang="en-GB" sz="1000" b="1" dirty="0"/>
              <a:t>Location and Place Knowledge</a:t>
            </a:r>
          </a:p>
          <a:p>
            <a:pPr algn="just"/>
            <a:r>
              <a:rPr lang="en-GB" sz="1000" dirty="0"/>
              <a:t>Location and place knowledge is not simply about knowing where a place is in the world. It includes:</a:t>
            </a:r>
          </a:p>
          <a:p>
            <a:pPr algn="just"/>
            <a:r>
              <a:rPr lang="en-GB" sz="1000" dirty="0"/>
              <a:t>• Location Knowledge: world countries, regions, environments, continents, physical features (rivers and mountains)</a:t>
            </a:r>
          </a:p>
          <a:p>
            <a:pPr algn="just"/>
            <a:r>
              <a:rPr lang="en-GB" sz="1000" dirty="0"/>
              <a:t>• Physical Knowledge: similarities and differences between places (physical and human), cultures, cities, capitals</a:t>
            </a:r>
          </a:p>
          <a:p>
            <a:pPr algn="just"/>
            <a:r>
              <a:rPr lang="en-GB" sz="1000" dirty="0"/>
              <a:t>• Map Literacy: latitude, longitude, equator, northern hemisphere, southern hemisphere, the Tropics of Cancer and Capricorn, Arctic and Antarctic Circle, the Prime/Greenwich Meridian and time zones</a:t>
            </a:r>
          </a:p>
          <a:p>
            <a:pPr algn="just"/>
            <a:endParaRPr lang="en-GB" sz="1000" dirty="0"/>
          </a:p>
          <a:p>
            <a:pPr algn="just"/>
            <a:r>
              <a:rPr lang="en-GB" sz="1000" b="1" dirty="0"/>
              <a:t>Geographical Techniques</a:t>
            </a:r>
          </a:p>
          <a:p>
            <a:pPr algn="just"/>
            <a:r>
              <a:rPr lang="en-GB" sz="1000" dirty="0"/>
              <a:t>The use of geographical techniques such as fieldwork, but also the use of terminology and geographer traits, such as:</a:t>
            </a:r>
          </a:p>
          <a:p>
            <a:pPr algn="just"/>
            <a:r>
              <a:rPr lang="en-GB" sz="1000" dirty="0"/>
              <a:t>• Map literacy, Ordinance Survey maps, grid references, latitude and longitude, atlases, globes, GIS (Google maps), aerial photos.</a:t>
            </a:r>
          </a:p>
          <a:p>
            <a:pPr algn="just"/>
            <a:r>
              <a:rPr lang="en-GB" sz="1000" dirty="0"/>
              <a:t>• Numeracy and graphicacy, manipulating data, interpreting graphs and tables, constructing graphs.</a:t>
            </a:r>
          </a:p>
          <a:p>
            <a:pPr algn="just"/>
            <a:r>
              <a:rPr lang="en-GB" sz="1000" dirty="0"/>
              <a:t>• Literacy skills using key terminology, constructing and writing arguments, writing persuasively.</a:t>
            </a:r>
          </a:p>
          <a:p>
            <a:pPr algn="just"/>
            <a:r>
              <a:rPr lang="en-GB" sz="1000" dirty="0"/>
              <a:t>• Annotating diagrams/photos, using case studies, causes, effects, responses, processes leading to landforms, inferring information and making judgements.</a:t>
            </a:r>
          </a:p>
          <a:p>
            <a:pPr algn="just"/>
            <a:endParaRPr lang="en-GB" sz="1000" dirty="0"/>
          </a:p>
          <a:p>
            <a:pPr algn="just"/>
            <a:r>
              <a:rPr lang="en-GB" sz="1000" b="1" dirty="0"/>
              <a:t>Physical Features and Processes</a:t>
            </a:r>
          </a:p>
          <a:p>
            <a:pPr algn="just"/>
            <a:r>
              <a:rPr lang="en-GB" sz="1000" dirty="0"/>
              <a:t>Looking at the natural landscapes, features and the processes which create them. This is done in two stages:</a:t>
            </a:r>
          </a:p>
          <a:p>
            <a:pPr algn="just"/>
            <a:r>
              <a:rPr lang="en-GB" sz="1000" dirty="0"/>
              <a:t>1. Characteristics (describe) What does the feature look like? What makes it unique? What are its dimensions? Observations (figures, photos, diagrams).</a:t>
            </a:r>
          </a:p>
          <a:p>
            <a:pPr algn="just"/>
            <a:r>
              <a:rPr lang="en-GB" sz="1000" dirty="0"/>
              <a:t>2. Processes (explain) Why does the feature/event occur? Step-by-step formation, directly link how the processes create the characteristics.</a:t>
            </a:r>
          </a:p>
          <a:p>
            <a:pPr algn="just"/>
            <a:endParaRPr lang="en-GB" sz="1000" dirty="0"/>
          </a:p>
          <a:p>
            <a:pPr algn="just"/>
            <a:r>
              <a:rPr lang="en-GB" sz="1000" b="1" dirty="0"/>
              <a:t>Human Interaction with the Environment</a:t>
            </a:r>
          </a:p>
          <a:p>
            <a:pPr algn="just"/>
            <a:r>
              <a:rPr lang="en-GB" sz="1000" dirty="0"/>
              <a:t>Humans interact in a number of ways including:</a:t>
            </a:r>
          </a:p>
          <a:p>
            <a:pPr algn="just"/>
            <a:r>
              <a:rPr lang="en-GB" sz="1000" dirty="0"/>
              <a:t>• Land use, types of settlement, economic activity including trade links, distribution of natural resources.</a:t>
            </a:r>
          </a:p>
          <a:p>
            <a:pPr algn="just"/>
            <a:r>
              <a:rPr lang="en-GB" sz="1000" dirty="0"/>
              <a:t>• Human impacts on the natural environment, human induced hazards, impacts of natural hazards on people.</a:t>
            </a:r>
          </a:p>
          <a:p>
            <a:pPr algn="just"/>
            <a:r>
              <a:rPr lang="en-GB" sz="1000" dirty="0"/>
              <a:t>• Human responses to natural hazards and to human induced hazards.</a:t>
            </a:r>
          </a:p>
          <a:p>
            <a:endParaRPr lang="en-GB" sz="1000" dirty="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 y="6032134"/>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8" y="8457679"/>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58" y="4965640"/>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58" y="7388599"/>
            <a:ext cx="480622" cy="480622"/>
          </a:xfrm>
          <a:prstGeom prst="rect">
            <a:avLst/>
          </a:prstGeom>
        </p:spPr>
      </p:pic>
      <p:sp>
        <p:nvSpPr>
          <p:cNvPr id="4" name="Rectangle 3">
            <a:extLst>
              <a:ext uri="{FF2B5EF4-FFF2-40B4-BE49-F238E27FC236}">
                <a16:creationId xmlns:a16="http://schemas.microsoft.com/office/drawing/2014/main" id="{43582DA2-1CB3-4A76-B79A-7BBA779FB1B9}"/>
              </a:ext>
            </a:extLst>
          </p:cNvPr>
          <p:cNvSpPr/>
          <p:nvPr/>
        </p:nvSpPr>
        <p:spPr>
          <a:xfrm>
            <a:off x="295276" y="1103672"/>
            <a:ext cx="6972300" cy="1938992"/>
          </a:xfrm>
          <a:prstGeom prst="rect">
            <a:avLst/>
          </a:prstGeom>
        </p:spPr>
        <p:txBody>
          <a:bodyPr wrap="square">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Year 5, they will develop an understanding of North America which will continue into Year 6.</a:t>
            </a:r>
            <a:r>
              <a:rPr lang="en-US" sz="1000" dirty="0">
                <a:solidFill>
                  <a:srgbClr val="000000"/>
                </a:solidFill>
              </a:rPr>
              <a:t> ​</a:t>
            </a:r>
          </a:p>
          <a:p>
            <a:pPr algn="just" fontAlgn="base"/>
            <a:r>
              <a:rPr lang="en-US" sz="1000" dirty="0">
                <a:solidFill>
                  <a:srgbClr val="000000"/>
                </a:solidFill>
              </a:rPr>
              <a:t>​</a:t>
            </a:r>
          </a:p>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000" dirty="0">
                <a:solidFill>
                  <a:srgbClr val="000000"/>
                </a:solidFill>
              </a:rPr>
              <a:t> </a:t>
            </a:r>
            <a:endParaRPr lang="en-US" sz="1000" b="0" i="0" dirty="0">
              <a:solidFill>
                <a:srgbClr val="000000"/>
              </a:solidFill>
              <a:effectLst/>
            </a:endParaRP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922216311"/>
              </p:ext>
            </p:extLst>
          </p:nvPr>
        </p:nvGraphicFramePr>
        <p:xfrm>
          <a:off x="135998" y="1753312"/>
          <a:ext cx="7287680" cy="445824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dirty="0"/>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Tsunami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Deserts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Climate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dirty="0"/>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dirty="0"/>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Explorers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6353175"/>
            <a:ext cx="7287681" cy="3785652"/>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Intent</a:t>
            </a:r>
          </a:p>
          <a:p>
            <a:endParaRPr lang="en-GB" sz="1000" dirty="0"/>
          </a:p>
          <a:p>
            <a:pPr algn="just"/>
            <a:r>
              <a:rPr lang="en-GB" sz="100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00" dirty="0"/>
              <a:t>•	Locational knowledge of globally significant places;</a:t>
            </a:r>
          </a:p>
          <a:p>
            <a:pPr algn="just"/>
            <a:r>
              <a:rPr lang="en-GB" sz="1000" dirty="0"/>
              <a:t>•	Have opportunities to experience physical geography and human geography throughout the learning journey;</a:t>
            </a:r>
          </a:p>
          <a:p>
            <a:pPr algn="just"/>
            <a:r>
              <a:rPr lang="en-GB" sz="1000" dirty="0"/>
              <a:t>•	Have opportunities to experience geography outside the classroom, where pupils will have the geographical skills. to be 	competent in:</a:t>
            </a:r>
          </a:p>
          <a:p>
            <a:pPr algn="just"/>
            <a:r>
              <a:rPr lang="en-GB" sz="1000" dirty="0"/>
              <a:t>	-	fieldwork to observe, measure record and present the human and physical features in the local area;</a:t>
            </a:r>
          </a:p>
          <a:p>
            <a:pPr algn="just"/>
            <a:r>
              <a:rPr lang="en-GB" sz="1000" dirty="0"/>
              <a:t>	-	using a range of sources of geographical information, including maps, diagrams, globes, aerial photographs and </a:t>
            </a:r>
          </a:p>
          <a:p>
            <a:pPr algn="just"/>
            <a:r>
              <a:rPr lang="en-GB" sz="1000" dirty="0"/>
              <a:t>		Geographical Information Systems (GIS);</a:t>
            </a:r>
          </a:p>
          <a:p>
            <a:r>
              <a:rPr lang="en-GB" sz="1000" dirty="0"/>
              <a:t>	-	communicate geographical information in a variety of ways, including through maps, numerical skills and writing </a:t>
            </a:r>
          </a:p>
          <a:p>
            <a:r>
              <a:rPr lang="en-GB" sz="1000" dirty="0"/>
              <a:t>		at length.</a:t>
            </a:r>
            <a:endParaRPr lang="en-GB" dirty="0"/>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553998"/>
          </a:xfrm>
          <a:prstGeom prst="rect">
            <a:avLst/>
          </a:prstGeom>
          <a:noFill/>
        </p:spPr>
        <p:txBody>
          <a:bodyPr wrap="square" rtlCol="0">
            <a:spAutoFit/>
          </a:bodyPr>
          <a:lstStyle/>
          <a:p>
            <a:pPr algn="ctr"/>
            <a:r>
              <a:rPr lang="en-GB" sz="1000" b="1" i="1" dirty="0">
                <a:solidFill>
                  <a:srgbClr val="62DB94"/>
                </a:solidFill>
                <a:latin typeface="Open Sans" panose="020B0606030504020204" pitchFamily="34" charset="0"/>
                <a:ea typeface="Open Sans" panose="020B0606030504020204" pitchFamily="34" charset="0"/>
                <a:cs typeface="Open Sans" panose="020B0606030504020204" pitchFamily="34" charset="0"/>
              </a:rPr>
              <a:t>“Quote.”</a:t>
            </a:r>
          </a:p>
          <a:p>
            <a:pPr algn="ctr"/>
            <a:endParaRPr lang="en-GB" sz="1000" b="1" dirty="0">
              <a:solidFill>
                <a:srgbClr val="62DB94"/>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solidFill>
                  <a:srgbClr val="62DB94"/>
                </a:solidFill>
                <a:latin typeface="Open Sans" panose="020B0606030504020204" pitchFamily="34" charset="0"/>
                <a:ea typeface="Open Sans" panose="020B0606030504020204" pitchFamily="34" charset="0"/>
                <a:cs typeface="Open Sans" panose="020B0606030504020204" pitchFamily="34" charset="0"/>
              </a:rPr>
              <a:t>- Name</a:t>
            </a:r>
          </a:p>
        </p:txBody>
      </p:sp>
      <p:pic>
        <p:nvPicPr>
          <p:cNvPr id="7" name="Picture 6" descr="A green and white logo&#10;&#10;Description automatically generated">
            <a:extLst>
              <a:ext uri="{FF2B5EF4-FFF2-40B4-BE49-F238E27FC236}">
                <a16:creationId xmlns:a16="http://schemas.microsoft.com/office/drawing/2014/main" id="{C32EBEC0-8DD9-176C-2FAD-23F41CBAA884}"/>
              </a:ext>
            </a:extLst>
          </p:cNvPr>
          <p:cNvPicPr>
            <a:picLocks noChangeAspect="1"/>
          </p:cNvPicPr>
          <p:nvPr/>
        </p:nvPicPr>
        <p:blipFill rotWithShape="1">
          <a:blip r:embed="rId3">
            <a:extLst>
              <a:ext uri="{28A0092B-C50C-407E-A947-70E740481C1C}">
                <a14:useLocalDpi xmlns:a14="http://schemas.microsoft.com/office/drawing/2010/main" val="0"/>
              </a:ext>
            </a:extLst>
          </a:blip>
          <a:srcRect r="56491"/>
          <a:stretch/>
        </p:blipFill>
        <p:spPr>
          <a:xfrm>
            <a:off x="2054340" y="3566669"/>
            <a:ext cx="518520" cy="47853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4">
            <a:extLst>
              <a:ext uri="{28A0092B-C50C-407E-A947-70E740481C1C}">
                <a14:useLocalDpi xmlns:a14="http://schemas.microsoft.com/office/drawing/2010/main" val="0"/>
              </a:ext>
            </a:extLst>
          </a:blip>
          <a:srcRect r="67130"/>
          <a:stretch/>
        </p:blipFill>
        <p:spPr>
          <a:xfrm>
            <a:off x="4856271" y="5624886"/>
            <a:ext cx="513959" cy="4785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206D6138-475A-6845-0982-D8D0632CB44B}"/>
              </a:ext>
            </a:extLst>
          </p:cNvPr>
          <p:cNvPicPr>
            <a:picLocks noChangeAspect="1"/>
          </p:cNvPicPr>
          <p:nvPr/>
        </p:nvPicPr>
        <p:blipFill rotWithShape="1">
          <a:blip r:embed="rId5">
            <a:extLst>
              <a:ext uri="{28A0092B-C50C-407E-A947-70E740481C1C}">
                <a14:useLocalDpi xmlns:a14="http://schemas.microsoft.com/office/drawing/2010/main" val="0"/>
              </a:ext>
            </a:extLst>
          </a:blip>
          <a:srcRect r="64633"/>
          <a:stretch/>
        </p:blipFill>
        <p:spPr>
          <a:xfrm>
            <a:off x="2063855" y="2886714"/>
            <a:ext cx="518519"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7525D46-863C-F8AC-1F59-F9EC4D5033C4}"/>
              </a:ext>
            </a:extLst>
          </p:cNvPr>
          <p:cNvPicPr>
            <a:picLocks noChangeAspect="1"/>
          </p:cNvPicPr>
          <p:nvPr/>
        </p:nvPicPr>
        <p:blipFill rotWithShape="1">
          <a:blip r:embed="rId6">
            <a:extLst>
              <a:ext uri="{28A0092B-C50C-407E-A947-70E740481C1C}">
                <a14:useLocalDpi xmlns:a14="http://schemas.microsoft.com/office/drawing/2010/main" val="0"/>
              </a:ext>
            </a:extLst>
          </a:blip>
          <a:srcRect r="67602"/>
          <a:stretch/>
        </p:blipFill>
        <p:spPr>
          <a:xfrm>
            <a:off x="4856271" y="4232504"/>
            <a:ext cx="538186" cy="478537"/>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2D837A01-BD3F-3688-3AE5-D8AFEA8B1254}"/>
              </a:ext>
            </a:extLst>
          </p:cNvPr>
          <p:cNvPicPr>
            <a:picLocks noChangeAspect="1"/>
          </p:cNvPicPr>
          <p:nvPr/>
        </p:nvPicPr>
        <p:blipFill rotWithShape="1">
          <a:blip r:embed="rId7">
            <a:extLst>
              <a:ext uri="{28A0092B-C50C-407E-A947-70E740481C1C}">
                <a14:useLocalDpi xmlns:a14="http://schemas.microsoft.com/office/drawing/2010/main" val="0"/>
              </a:ext>
            </a:extLst>
          </a:blip>
          <a:srcRect r="62363"/>
          <a:stretch/>
        </p:blipFill>
        <p:spPr>
          <a:xfrm>
            <a:off x="4856271" y="2906426"/>
            <a:ext cx="518520" cy="478537"/>
          </a:xfrm>
          <a:prstGeom prst="rect">
            <a:avLst/>
          </a:prstGeom>
        </p:spPr>
      </p:pic>
      <p:pic>
        <p:nvPicPr>
          <p:cNvPr id="18" name="Picture 17" descr="A green and white circle with a lighthouse in it&#10;&#10;Description automatically generated">
            <a:extLst>
              <a:ext uri="{FF2B5EF4-FFF2-40B4-BE49-F238E27FC236}">
                <a16:creationId xmlns:a16="http://schemas.microsoft.com/office/drawing/2014/main" id="{9C61DD51-E45E-5D8E-7278-2584D85AA8F2}"/>
              </a:ext>
            </a:extLst>
          </p:cNvPr>
          <p:cNvPicPr>
            <a:picLocks noChangeAspect="1"/>
          </p:cNvPicPr>
          <p:nvPr/>
        </p:nvPicPr>
        <p:blipFill rotWithShape="1">
          <a:blip r:embed="rId8">
            <a:extLst>
              <a:ext uri="{28A0092B-C50C-407E-A947-70E740481C1C}">
                <a14:useLocalDpi xmlns:a14="http://schemas.microsoft.com/office/drawing/2010/main" val="0"/>
              </a:ext>
            </a:extLst>
          </a:blip>
          <a:srcRect r="44224"/>
          <a:stretch/>
        </p:blipFill>
        <p:spPr>
          <a:xfrm>
            <a:off x="4856271" y="3577539"/>
            <a:ext cx="51851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9">
            <a:extLst>
              <a:ext uri="{28A0092B-C50C-407E-A947-70E740481C1C}">
                <a14:useLocalDpi xmlns:a14="http://schemas.microsoft.com/office/drawing/2010/main" val="0"/>
              </a:ext>
            </a:extLst>
          </a:blip>
          <a:srcRect r="52899"/>
          <a:stretch/>
        </p:blipFill>
        <p:spPr>
          <a:xfrm>
            <a:off x="4868384" y="4935412"/>
            <a:ext cx="513959" cy="478537"/>
          </a:xfrm>
          <a:prstGeom prst="rect">
            <a:avLst/>
          </a:prstGeom>
        </p:spPr>
      </p:pic>
      <p:pic>
        <p:nvPicPr>
          <p:cNvPr id="28" name="Picture 27" descr="A green circle with white text&#10;&#10;Description automatically generated">
            <a:extLst>
              <a:ext uri="{FF2B5EF4-FFF2-40B4-BE49-F238E27FC236}">
                <a16:creationId xmlns:a16="http://schemas.microsoft.com/office/drawing/2014/main" id="{F4D574A7-E49E-184E-DC4A-932AE1325AA4}"/>
              </a:ext>
            </a:extLst>
          </p:cNvPr>
          <p:cNvPicPr>
            <a:picLocks noChangeAspect="1"/>
          </p:cNvPicPr>
          <p:nvPr/>
        </p:nvPicPr>
        <p:blipFill rotWithShape="1">
          <a:blip r:embed="rId10">
            <a:extLst>
              <a:ext uri="{28A0092B-C50C-407E-A947-70E740481C1C}">
                <a14:useLocalDpi xmlns:a14="http://schemas.microsoft.com/office/drawing/2010/main" val="0"/>
              </a:ext>
            </a:extLst>
          </a:blip>
          <a:srcRect r="61942"/>
          <a:stretch/>
        </p:blipFill>
        <p:spPr>
          <a:xfrm>
            <a:off x="2063855" y="2201381"/>
            <a:ext cx="51851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11">
            <a:extLst>
              <a:ext uri="{28A0092B-C50C-407E-A947-70E740481C1C}">
                <a14:useLocalDpi xmlns:a14="http://schemas.microsoft.com/office/drawing/2010/main" val="0"/>
              </a:ext>
            </a:extLst>
          </a:blip>
          <a:srcRect r="58569"/>
          <a:stretch/>
        </p:blipFill>
        <p:spPr>
          <a:xfrm>
            <a:off x="2058900" y="4960860"/>
            <a:ext cx="513959" cy="478537"/>
          </a:xfrm>
          <a:prstGeom prst="rect">
            <a:avLst/>
          </a:prstGeom>
        </p:spPr>
      </p:pic>
      <p:pic>
        <p:nvPicPr>
          <p:cNvPr id="30" name="Picture 29" descr="A green and white circle with a black background&#10;&#10;Description automatically generated">
            <a:extLst>
              <a:ext uri="{FF2B5EF4-FFF2-40B4-BE49-F238E27FC236}">
                <a16:creationId xmlns:a16="http://schemas.microsoft.com/office/drawing/2014/main" id="{14E2E575-7A4A-DFE7-79D0-C475B77DC2DE}"/>
              </a:ext>
            </a:extLst>
          </p:cNvPr>
          <p:cNvPicPr>
            <a:picLocks noChangeAspect="1"/>
          </p:cNvPicPr>
          <p:nvPr/>
        </p:nvPicPr>
        <p:blipFill rotWithShape="1">
          <a:blip r:embed="rId12">
            <a:extLst>
              <a:ext uri="{28A0092B-C50C-407E-A947-70E740481C1C}">
                <a14:useLocalDpi xmlns:a14="http://schemas.microsoft.com/office/drawing/2010/main" val="0"/>
              </a:ext>
            </a:extLst>
          </a:blip>
          <a:srcRect r="42137"/>
          <a:stretch/>
        </p:blipFill>
        <p:spPr>
          <a:xfrm>
            <a:off x="2054340" y="4246624"/>
            <a:ext cx="518519" cy="478537"/>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161FD0B5-1113-B23B-A113-B651D073D1E8}"/>
              </a:ext>
            </a:extLst>
          </p:cNvPr>
          <p:cNvPicPr>
            <a:picLocks noChangeAspect="1"/>
          </p:cNvPicPr>
          <p:nvPr/>
        </p:nvPicPr>
        <p:blipFill rotWithShape="1">
          <a:blip r:embed="rId13">
            <a:extLst>
              <a:ext uri="{28A0092B-C50C-407E-A947-70E740481C1C}">
                <a14:useLocalDpi xmlns:a14="http://schemas.microsoft.com/office/drawing/2010/main" val="0"/>
              </a:ext>
            </a:extLst>
          </a:blip>
          <a:srcRect r="50690"/>
          <a:stretch/>
        </p:blipFill>
        <p:spPr>
          <a:xfrm>
            <a:off x="4856271" y="2193109"/>
            <a:ext cx="51851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14">
            <a:extLst>
              <a:ext uri="{28A0092B-C50C-407E-A947-70E740481C1C}">
                <a14:useLocalDpi xmlns:a14="http://schemas.microsoft.com/office/drawing/2010/main" val="0"/>
              </a:ext>
            </a:extLst>
          </a:blip>
          <a:srcRect r="58365"/>
          <a:stretch/>
        </p:blipFill>
        <p:spPr>
          <a:xfrm>
            <a:off x="2058899" y="5624886"/>
            <a:ext cx="513960"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63198"/>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00" dirty="0"/>
          </a:p>
          <a:p>
            <a:pPr algn="just"/>
            <a:endParaRPr lang="en-GB" sz="1000" dirty="0"/>
          </a:p>
          <a:p>
            <a:pPr algn="just"/>
            <a:r>
              <a:rPr lang="en-GB" sz="100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pPr algn="just"/>
            <a:endParaRPr lang="en-GB" sz="1000" dirty="0"/>
          </a:p>
          <a:p>
            <a:pPr algn="just"/>
            <a:r>
              <a:rPr lang="en-GB" sz="1000" dirty="0"/>
              <a:t>•	Location and place knowledge;</a:t>
            </a:r>
          </a:p>
          <a:p>
            <a:pPr algn="just"/>
            <a:r>
              <a:rPr lang="en-GB" sz="1000" dirty="0"/>
              <a:t>•	Geographical skills and communication;</a:t>
            </a:r>
          </a:p>
          <a:p>
            <a:pPr algn="just"/>
            <a:r>
              <a:rPr lang="en-GB" sz="1000" dirty="0"/>
              <a:t>•	Physical processes and landscapes;</a:t>
            </a:r>
          </a:p>
          <a:p>
            <a:pPr algn="just"/>
            <a:r>
              <a:rPr lang="en-GB" sz="1000" dirty="0"/>
              <a:t>•	Human interaction with the environment.</a:t>
            </a:r>
          </a:p>
          <a:p>
            <a:pPr algn="just"/>
            <a:endParaRPr lang="en-GB" sz="1000" dirty="0"/>
          </a:p>
          <a:p>
            <a:pPr algn="just"/>
            <a:r>
              <a:rPr lang="en-GB" sz="100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pPr algn="just"/>
            <a:endParaRPr lang="en-GB" sz="1000" dirty="0"/>
          </a:p>
          <a:p>
            <a:pPr algn="just"/>
            <a:r>
              <a:rPr lang="en-GB" sz="100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pPr algn="just"/>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00" dirty="0"/>
          </a:p>
          <a:p>
            <a:pPr algn="just"/>
            <a:r>
              <a:rPr lang="en-GB" sz="100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algn="just"/>
            <a:r>
              <a:rPr lang="en-GB" sz="1000" dirty="0"/>
              <a:t> </a:t>
            </a:r>
          </a:p>
          <a:p>
            <a:pPr algn="just"/>
            <a:r>
              <a:rPr lang="en-GB" sz="100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288539588"/>
              </p:ext>
            </p:extLst>
          </p:nvPr>
        </p:nvGraphicFramePr>
        <p:xfrm>
          <a:off x="138163" y="2527535"/>
          <a:ext cx="7280668" cy="6766560"/>
        </p:xfrm>
        <a:graphic>
          <a:graphicData uri="http://schemas.openxmlformats.org/drawingml/2006/table">
            <a:tbl>
              <a:tblPr firstRow="1" bandRow="1">
                <a:tableStyleId>{6E25E649-3F16-4E02-A733-19D2CDBF48F0}</a:tableStyleId>
              </a:tblPr>
              <a:tblGrid>
                <a:gridCol w="1820167">
                  <a:extLst>
                    <a:ext uri="{9D8B030D-6E8A-4147-A177-3AD203B41FA5}">
                      <a16:colId xmlns:a16="http://schemas.microsoft.com/office/drawing/2014/main" val="4071917207"/>
                    </a:ext>
                  </a:extLst>
                </a:gridCol>
                <a:gridCol w="1820167">
                  <a:extLst>
                    <a:ext uri="{9D8B030D-6E8A-4147-A177-3AD203B41FA5}">
                      <a16:colId xmlns:a16="http://schemas.microsoft.com/office/drawing/2014/main" val="1240094198"/>
                    </a:ext>
                  </a:extLst>
                </a:gridCol>
                <a:gridCol w="1820167">
                  <a:extLst>
                    <a:ext uri="{9D8B030D-6E8A-4147-A177-3AD203B41FA5}">
                      <a16:colId xmlns:a16="http://schemas.microsoft.com/office/drawing/2014/main" val="4190830973"/>
                    </a:ext>
                  </a:extLst>
                </a:gridCol>
                <a:gridCol w="1820167">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Location and Place Knowledge</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Human Interaction with the Environment</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Geographical Techniques</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dirty="0">
                          <a:solidFill>
                            <a:schemeClr val="dk1"/>
                          </a:solidFill>
                          <a:effectLst/>
                          <a:latin typeface="+mn-lt"/>
                          <a:ea typeface="+mn-ea"/>
                          <a:cs typeface="+mn-cs"/>
                        </a:rPr>
                        <a:t>Understanding the World,</a:t>
                      </a:r>
                      <a:r>
                        <a:rPr lang="en-GB" sz="1000" b="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People, Culture and Communities</a:t>
                      </a:r>
                      <a:endParaRPr lang="en-GB" sz="1000" b="1" dirty="0">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rtl="0" fontAlgn="base"/>
                      <a:r>
                        <a:rPr lang="en-GB" sz="900" b="0" i="0" kern="1200" dirty="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Know that there are different countries in the world and talk about the differences they have experienced, seen in photos or read about.</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Begins to ask questions and can compare features of different environments.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Develop an understanding of the position of other countries in the world.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Observe and compare features in the environment by pointing/looking closely.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Naming simple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trees, wall, grass, road.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Using some descriptive vocabulary to describe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tall trees.</a:t>
                      </a:r>
                    </a:p>
                    <a:p>
                      <a:pPr algn="just" fontAlgn="base"/>
                      <a:r>
                        <a:rPr lang="en-GB" sz="900" kern="1200" dirty="0">
                          <a:solidFill>
                            <a:schemeClr val="dk1"/>
                          </a:solidFill>
                          <a:effectLst/>
                          <a:latin typeface="+mn-lt"/>
                          <a:ea typeface="+mn-ea"/>
                          <a:cs typeface="+mn-cs"/>
                        </a:rPr>
                        <a:t>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Understand that the weather changes with the seasons (linked to walks in school/local area).</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of plants and weather in their environment and talk about changes.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Enrich and widen children’s vocabulary through the use of geographical language: forest, sea, ocean, river, road.</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p>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Know there are different types of housing.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about their local environment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park, school, home.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Introduce vocabulary to help express opinions e.g. busy, quiet, pollution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 to make marks to represent buildings, roads and trees. Show an awareness of the different shapes of buildings when drawing.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Describe their immediate environment using knowledge from observation, discussion, stories, non-fiction texts and maps;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Draw information from a simple map.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Visits to the local park, high street, church etc and local area walks to notice features of the geographical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a camera or iPad to take still and moving images of the local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Add detail to a map of a familiar place - bedroom, classroom, local area.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positional language through stories e.g. Rosie’s Walk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Describe their relative position e.g. next to, behind.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Can follow positional instructions. Using stories as a basis, draw simple maps to show journey taken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Red Riding Hood.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road mats for small world play.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Show an interest in maps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treasure maps, road maps Use a simple map with a programmable toy.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 Use road mats for small world play.</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084704"/>
            <a:ext cx="7287681" cy="1442831"/>
          </a:xfrm>
          <a:prstGeom prst="rect">
            <a:avLst/>
          </a:prstGeom>
          <a:noFill/>
        </p:spPr>
        <p:txBody>
          <a:bodyPr wrap="square" rtlCol="0">
            <a:sp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0" name="Table 19">
            <a:extLst>
              <a:ext uri="{FF2B5EF4-FFF2-40B4-BE49-F238E27FC236}">
                <a16:creationId xmlns:a16="http://schemas.microsoft.com/office/drawing/2014/main" id="{62920377-1AC1-4EE7-A336-967476BD82CF}"/>
              </a:ext>
            </a:extLst>
          </p:cNvPr>
          <p:cNvGraphicFramePr>
            <a:graphicFrameLocks noGrp="1"/>
          </p:cNvGraphicFramePr>
          <p:nvPr>
            <p:extLst>
              <p:ext uri="{D42A27DB-BD31-4B8C-83A1-F6EECF244321}">
                <p14:modId xmlns:p14="http://schemas.microsoft.com/office/powerpoint/2010/main" val="452738501"/>
              </p:ext>
            </p:extLst>
          </p:nvPr>
        </p:nvGraphicFramePr>
        <p:xfrm>
          <a:off x="134000" y="1422275"/>
          <a:ext cx="7297109" cy="7848033"/>
        </p:xfrm>
        <a:graphic>
          <a:graphicData uri="http://schemas.openxmlformats.org/drawingml/2006/table">
            <a:tbl>
              <a:tblPr/>
              <a:tblGrid>
                <a:gridCol w="1837127">
                  <a:extLst>
                    <a:ext uri="{9D8B030D-6E8A-4147-A177-3AD203B41FA5}">
                      <a16:colId xmlns:a16="http://schemas.microsoft.com/office/drawing/2014/main" val="3352946144"/>
                    </a:ext>
                  </a:extLst>
                </a:gridCol>
                <a:gridCol w="1819994">
                  <a:extLst>
                    <a:ext uri="{9D8B030D-6E8A-4147-A177-3AD203B41FA5}">
                      <a16:colId xmlns:a16="http://schemas.microsoft.com/office/drawing/2014/main" val="1688493608"/>
                    </a:ext>
                  </a:extLst>
                </a:gridCol>
                <a:gridCol w="1819994">
                  <a:extLst>
                    <a:ext uri="{9D8B030D-6E8A-4147-A177-3AD203B41FA5}">
                      <a16:colId xmlns:a16="http://schemas.microsoft.com/office/drawing/2014/main" val="623537533"/>
                    </a:ext>
                  </a:extLst>
                </a:gridCol>
                <a:gridCol w="1819994">
                  <a:extLst>
                    <a:ext uri="{9D8B030D-6E8A-4147-A177-3AD203B41FA5}">
                      <a16:colId xmlns:a16="http://schemas.microsoft.com/office/drawing/2014/main" val="198896777"/>
                    </a:ext>
                  </a:extLst>
                </a:gridCol>
              </a:tblGrid>
              <a:tr h="471353">
                <a:tc>
                  <a:txBody>
                    <a:bodyPr/>
                    <a:lstStyle/>
                    <a:p>
                      <a:pPr algn="ctr" rtl="0" fontAlgn="base"/>
                      <a:r>
                        <a:rPr lang="en-GB" sz="1000" b="1" i="0">
                          <a:solidFill>
                            <a:srgbClr val="FFFFFF"/>
                          </a:solidFill>
                          <a:effectLst/>
                          <a:latin typeface="+mn-lt"/>
                        </a:rPr>
                        <a:t>Location and Place Knowledge​</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Physical features and processes​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Human interaction with the environment​</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Geographical Techniques​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1891586206"/>
                  </a:ext>
                </a:extLst>
              </a:tr>
              <a:tr h="6312034">
                <a:tc>
                  <a:txBody>
                    <a:bodyPr/>
                    <a:lstStyle/>
                    <a:p>
                      <a:pPr algn="just" rtl="0" fontAlgn="base"/>
                      <a:r>
                        <a:rPr lang="en-GB" sz="1000" b="0" i="0" dirty="0">
                          <a:solidFill>
                            <a:srgbClr val="000000"/>
                          </a:solidFill>
                          <a:effectLst/>
                          <a:latin typeface="+mn-lt"/>
                        </a:rPr>
                        <a:t>Name and locate the four countries and four capital cities of England, Wales, Scotland and Northern Island.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Name and locate the seven continents of the world and the five oceans.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Label features of a coastal place and compare the features to where they live.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Locate hot and cold areas of the world using the equator and the poles.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Use atlases, globes, maps,  aerial photographs and videos.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Compare their town to a non-European country. ​</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u="none" strike="noStrike" dirty="0">
                          <a:solidFill>
                            <a:srgbClr val="000000"/>
                          </a:solidFill>
                          <a:effectLst/>
                          <a:latin typeface="+mn-lt"/>
                        </a:rPr>
                        <a:t>Use basic vocabulary to refer to physical features, including beach, cliff, coasts, forest, hill, mountain, sea, ocean, river, soil, valley, vegetation, season, winter.</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Understand what is meant by physical geography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Sort human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Identify human features found in their local area and the UK.</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Know and identify the following physical features: mountain, lake, island, valley, river, cliff, forest and beach.</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Explain why features may occur and what they are used for.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a:solidFill>
                            <a:srgbClr val="000000"/>
                          </a:solidFill>
                          <a:effectLst/>
                          <a:latin typeface="+mn-lt"/>
                        </a:rPr>
                        <a:t>Use basic vocabulary </a:t>
                      </a:r>
                      <a:r>
                        <a:rPr lang="en-GB" sz="1000" b="0" i="0" u="none" strike="noStrike">
                          <a:solidFill>
                            <a:srgbClr val="000000"/>
                          </a:solidFill>
                          <a:effectLst/>
                          <a:latin typeface="+mn-lt"/>
                        </a:rPr>
                        <a:t>to human features: city, town, village, factory, farm, house, office, port, harbour and shop.</a:t>
                      </a:r>
                      <a:r>
                        <a:rPr lang="en-GB" sz="1000" b="0" i="0">
                          <a:solidFill>
                            <a:srgbClr val="000000"/>
                          </a:solidFill>
                          <a:effectLst/>
                          <a:latin typeface="+mn-lt"/>
                        </a:rPr>
                        <a:t>​</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Understand what is meant by human geography and human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Sort human and physical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Identify human features found in their local area and the UK.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List some advantages and disadvantages of living in a city, town or village.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why features may occur and what they are used for.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what impact humans are having on the local area/the world.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Name different types of settlements and explain some differences between them.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that weather patterns are different in different parts of the world, in relation to the equator and the poles and begin to explain why.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weather can impact the way of life of different people.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 can have a positive impact on the environment/climate.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dirty="0">
                          <a:solidFill>
                            <a:srgbClr val="000000"/>
                          </a:solidFill>
                          <a:effectLst/>
                          <a:latin typeface="+mn-lt"/>
                        </a:rPr>
                        <a:t>Use maps and atlases, including Google Earth.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Devise simple maps with common keys.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Explain why it is important for all streets to have a name, including post code.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Follow a simple road map and recognise key landmarks/features.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Make a model using road strips and toy buildings that show features of an area.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Talk about the main differences between a world map and a globe.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simple compass directions (North, East, South, West).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locational and directional language </a:t>
                      </a:r>
                      <a:r>
                        <a:rPr lang="en-GB" sz="1000" b="0" i="0" u="none" strike="noStrike" dirty="0">
                          <a:solidFill>
                            <a:srgbClr val="000000"/>
                          </a:solidFill>
                          <a:effectLst/>
                          <a:latin typeface="+mn-lt"/>
                        </a:rPr>
                        <a:t>[</a:t>
                      </a:r>
                      <a:r>
                        <a:rPr lang="en-GB" sz="1000" b="0" i="0" u="none" strike="noStrike" dirty="0" err="1">
                          <a:solidFill>
                            <a:srgbClr val="000000"/>
                          </a:solidFill>
                          <a:effectLst/>
                          <a:latin typeface="+mn-lt"/>
                        </a:rPr>
                        <a:t>e.g</a:t>
                      </a:r>
                      <a:r>
                        <a:rPr lang="en-GB" sz="1000" b="0" i="0" u="none" strike="noStrike" dirty="0">
                          <a:solidFill>
                            <a:srgbClr val="000000"/>
                          </a:solidFill>
                          <a:effectLst/>
                          <a:latin typeface="+mn-lt"/>
                        </a:rPr>
                        <a:t>, near and far; left and right], to describe the location of features and routes on a map.</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Talk and ask questions about their local area and the features found there.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Observe and record information.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Use a range of geographical resources to investigate questions they are asked. </a:t>
                      </a:r>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468501"/>
                  </a:ext>
                </a:extLst>
              </a:tr>
            </a:tbl>
          </a:graphicData>
        </a:graphic>
      </p:graphicFrame>
      <p:sp>
        <p:nvSpPr>
          <p:cNvPr id="31" name="Rectangle 30">
            <a:extLst>
              <a:ext uri="{FF2B5EF4-FFF2-40B4-BE49-F238E27FC236}">
                <a16:creationId xmlns:a16="http://schemas.microsoft.com/office/drawing/2014/main" id="{77D15E2F-DCFA-4C76-A3FD-29D6ABE14519}"/>
              </a:ext>
            </a:extLst>
          </p:cNvPr>
          <p:cNvSpPr/>
          <p:nvPr/>
        </p:nvSpPr>
        <p:spPr>
          <a:xfrm>
            <a:off x="134000" y="1031440"/>
            <a:ext cx="6176648" cy="369332"/>
          </a:xfrm>
          <a:prstGeom prst="rect">
            <a:avLst/>
          </a:prstGeom>
        </p:spPr>
        <p:txBody>
          <a:bodyPr wrap="square">
            <a:spAutoFit/>
          </a:bodyPr>
          <a:lstStyle/>
          <a:p>
            <a:r>
              <a:rPr lang="en-GB" sz="1000" b="1" dirty="0">
                <a:solidFill>
                  <a:srgbClr val="000000"/>
                </a:solidFill>
                <a:latin typeface="Calibri" panose="020F0502020204030204" pitchFamily="34" charset="0"/>
              </a:rPr>
              <a:t>What are the Key Stage One Geographical Skills?</a:t>
            </a:r>
            <a:r>
              <a:rPr lang="en-GB" b="1"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1234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a:t>
            </a: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SEND</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E9012EB8-C707-45D7-A7F2-235830A666BF}"/>
              </a:ext>
            </a:extLst>
          </p:cNvPr>
          <p:cNvSpPr/>
          <p:nvPr/>
        </p:nvSpPr>
        <p:spPr>
          <a:xfrm>
            <a:off x="306816" y="1038475"/>
            <a:ext cx="6941712" cy="8333050"/>
          </a:xfrm>
          <a:prstGeom prst="rect">
            <a:avLst/>
          </a:prstGeom>
        </p:spPr>
        <p:txBody>
          <a:bodyPr wrap="square">
            <a:spAutoFit/>
          </a:bodyPr>
          <a:lstStyle/>
          <a:p>
            <a:pPr algn="just" fontAlgn="base"/>
            <a:r>
              <a:rPr lang="en-GB" sz="1050" dirty="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dirty="0">
                <a:solidFill>
                  <a:srgbClr val="000000"/>
                </a:solidFill>
              </a:rPr>
              <a:t>​</a:t>
            </a:r>
          </a:p>
          <a:p>
            <a:pPr algn="just" fontAlgn="base"/>
            <a:r>
              <a:rPr lang="en-GB" sz="1050" dirty="0">
                <a:solidFill>
                  <a:srgbClr val="000000"/>
                </a:solidFill>
              </a:rPr>
              <a:t>​</a:t>
            </a:r>
          </a:p>
          <a:p>
            <a:pPr algn="just" fontAlgn="base"/>
            <a:r>
              <a:rPr lang="en-GB" sz="105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dirty="0">
                <a:solidFill>
                  <a:srgbClr val="000000"/>
                </a:solidFill>
              </a:rPr>
              <a:t>​</a:t>
            </a:r>
          </a:p>
          <a:p>
            <a:pPr algn="just" fontAlgn="base"/>
            <a:r>
              <a:rPr lang="en-GB" sz="1050" dirty="0">
                <a:solidFill>
                  <a:srgbClr val="000000"/>
                </a:solidFill>
              </a:rPr>
              <a:t>Other strategies of adaptation are outlined through the EEF’s Five-a-Day principles, which include explicit instruction, metacognitive strategies, flexible grouping and the use of technology:</a:t>
            </a:r>
            <a:r>
              <a:rPr lang="en-US" sz="1050" dirty="0">
                <a:solidFill>
                  <a:srgbClr val="000000"/>
                </a:solidFill>
              </a:rPr>
              <a:t>​</a:t>
            </a:r>
          </a:p>
          <a:p>
            <a:pPr algn="just" fontAlgn="base"/>
            <a:endParaRPr lang="en-US" sz="1050" dirty="0">
              <a:solidFill>
                <a:srgbClr val="000000"/>
              </a:solidFill>
            </a:endParaRPr>
          </a:p>
          <a:p>
            <a:pPr algn="just" fontAlgn="base"/>
            <a:r>
              <a:rPr lang="en-GB" sz="1050" b="1" u="sng" dirty="0">
                <a:solidFill>
                  <a:srgbClr val="000000"/>
                </a:solidFill>
              </a:rPr>
              <a:t>Scaffolding</a:t>
            </a:r>
            <a:r>
              <a:rPr lang="en-GB" sz="1050" dirty="0">
                <a:solidFill>
                  <a:srgbClr val="000000"/>
                </a:solidFill>
              </a:rPr>
              <a:t>​</a:t>
            </a:r>
          </a:p>
          <a:p>
            <a:pPr algn="just" fontAlgn="base"/>
            <a:r>
              <a:rPr lang="en-GB" sz="105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Explicit Instruction</a:t>
            </a:r>
            <a:r>
              <a:rPr lang="en-GB" sz="1050" dirty="0">
                <a:solidFill>
                  <a:srgbClr val="000000"/>
                </a:solidFill>
              </a:rPr>
              <a:t>​</a:t>
            </a:r>
          </a:p>
          <a:p>
            <a:pPr algn="just" fontAlgn="base"/>
            <a:r>
              <a:rPr lang="en-GB" sz="105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dirty="0" err="1">
                <a:solidFill>
                  <a:srgbClr val="000000"/>
                </a:solidFill>
              </a:rPr>
              <a:t>Rosenshine’s</a:t>
            </a:r>
            <a:r>
              <a:rPr lang="en-GB" sz="1050" dirty="0">
                <a:solidFill>
                  <a:srgbClr val="000000"/>
                </a:solidFill>
              </a:rPr>
              <a:t>  ‘Principles of Instruction’.</a:t>
            </a:r>
            <a:r>
              <a:rPr lang="en-US" sz="1050" dirty="0">
                <a:solidFill>
                  <a:srgbClr val="000000"/>
                </a:solidFill>
              </a:rPr>
              <a:t>​</a:t>
            </a:r>
          </a:p>
          <a:p>
            <a:pPr algn="just" fontAlgn="base"/>
            <a:r>
              <a:rPr lang="en-GB" sz="105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Cognitive and Metacognitive Strategies</a:t>
            </a:r>
            <a:r>
              <a:rPr lang="en-GB" sz="1050" dirty="0">
                <a:solidFill>
                  <a:srgbClr val="000000"/>
                </a:solidFill>
              </a:rPr>
              <a:t>​</a:t>
            </a:r>
          </a:p>
          <a:p>
            <a:pPr algn="just" fontAlgn="base"/>
            <a:r>
              <a:rPr lang="en-GB" sz="105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dirty="0">
                <a:solidFill>
                  <a:srgbClr val="000000"/>
                </a:solidFill>
              </a:rPr>
              <a:t>​</a:t>
            </a:r>
          </a:p>
          <a:p>
            <a:pPr algn="just" fontAlgn="base"/>
            <a:r>
              <a:rPr lang="en-GB" sz="105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dirty="0">
                <a:solidFill>
                  <a:srgbClr val="000000"/>
                </a:solidFill>
              </a:rPr>
              <a:t>​</a:t>
            </a:r>
          </a:p>
          <a:p>
            <a:pPr algn="just" fontAlgn="base"/>
            <a:r>
              <a:rPr lang="en-GB" sz="1050" dirty="0">
                <a:solidFill>
                  <a:srgbClr val="000000"/>
                </a:solidFill>
              </a:rPr>
              <a:t>Prompt sheets that help pupils to evaluate their progress, with ideas for further support.</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Flexible Grouping</a:t>
            </a:r>
            <a:r>
              <a:rPr lang="en-GB" sz="1050" dirty="0">
                <a:solidFill>
                  <a:srgbClr val="000000"/>
                </a:solidFill>
              </a:rPr>
              <a:t>​</a:t>
            </a:r>
          </a:p>
          <a:p>
            <a:pPr algn="just" fontAlgn="base"/>
            <a:r>
              <a:rPr lang="en-GB" sz="105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dirty="0">
                <a:solidFill>
                  <a:srgbClr val="000000"/>
                </a:solidFill>
              </a:rPr>
              <a:t>​</a:t>
            </a:r>
          </a:p>
          <a:p>
            <a:pPr algn="just" fontAlgn="base"/>
            <a:r>
              <a:rPr lang="en-GB" sz="105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Use of Technology</a:t>
            </a:r>
            <a:r>
              <a:rPr lang="en-GB" sz="1050" dirty="0">
                <a:solidFill>
                  <a:srgbClr val="000000"/>
                </a:solidFill>
              </a:rPr>
              <a:t>​</a:t>
            </a:r>
          </a:p>
          <a:p>
            <a:pPr algn="just" fontAlgn="base"/>
            <a:r>
              <a:rPr lang="en-GB" sz="1050" dirty="0">
                <a:solidFill>
                  <a:srgbClr val="000000"/>
                </a:solidFill>
              </a:rPr>
              <a:t>Technology can assist teacher modelling. Technology, as a method to provide feedback to pupils and/ or parents can be effective, especially when the pupil can act on this feedback. </a:t>
            </a:r>
            <a:r>
              <a:rPr lang="en-US" sz="1050" dirty="0">
                <a:solidFill>
                  <a:srgbClr val="000000"/>
                </a:solidFill>
              </a:rPr>
              <a:t>​</a:t>
            </a:r>
          </a:p>
          <a:p>
            <a:pPr algn="just" fontAlgn="base"/>
            <a:r>
              <a:rPr lang="en-GB" sz="105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dirty="0">
              <a:solidFill>
                <a:srgbClr val="000000"/>
              </a:solidFill>
              <a:effectLst/>
            </a:endParaRPr>
          </a:p>
        </p:txBody>
      </p:sp>
    </p:spTree>
    <p:extLst>
      <p:ext uri="{BB962C8B-B14F-4D97-AF65-F5344CB8AC3E}">
        <p14:creationId xmlns:p14="http://schemas.microsoft.com/office/powerpoint/2010/main" val="960633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a3bfe5-c66d-4727-ad89-53234ff9c264">
      <Terms xmlns="http://schemas.microsoft.com/office/infopath/2007/PartnerControls"/>
    </lcf76f155ced4ddcb4097134ff3c332f>
    <TaxCatchAll xmlns="b0b5118e-9fd4-40a4-bfab-5fa58dbd12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ECAECD2837D040BF5571B736609670" ma:contentTypeVersion="16" ma:contentTypeDescription="Create a new document." ma:contentTypeScope="" ma:versionID="07a5d5bc82d265f945ae0e93903ce204">
  <xsd:schema xmlns:xsd="http://www.w3.org/2001/XMLSchema" xmlns:xs="http://www.w3.org/2001/XMLSchema" xmlns:p="http://schemas.microsoft.com/office/2006/metadata/properties" xmlns:ns2="4ca3bfe5-c66d-4727-ad89-53234ff9c264" xmlns:ns3="b0b5118e-9fd4-40a4-bfab-5fa58dbd12b2" targetNamespace="http://schemas.microsoft.com/office/2006/metadata/properties" ma:root="true" ma:fieldsID="1c7d8233a9b1d0cd481c2a7c6345c8f0" ns2:_="" ns3:_="">
    <xsd:import namespace="4ca3bfe5-c66d-4727-ad89-53234ff9c264"/>
    <xsd:import namespace="b0b5118e-9fd4-40a4-bfab-5fa58dbd12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a3bfe5-c66d-4727-ad89-53234ff9c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5118e-9fd4-40a4-bfab-5fa58dbd12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cce6be0-ffa3-48e5-97f8-d618f13cd6f9}" ma:internalName="TaxCatchAll" ma:showField="CatchAllData" ma:web="b0b5118e-9fd4-40a4-bfab-5fa58dbd12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53058-B8B1-48B7-BD47-0129064A3E6A}">
  <ds:schemaRefs>
    <ds:schemaRef ds:uri="http://purl.org/dc/terms/"/>
    <ds:schemaRef ds:uri="http://purl.org/dc/elements/1.1/"/>
    <ds:schemaRef ds:uri="http://www.w3.org/XML/1998/namespace"/>
    <ds:schemaRef ds:uri="4ca3bfe5-c66d-4727-ad89-53234ff9c264"/>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b0b5118e-9fd4-40a4-bfab-5fa58dbd12b2"/>
  </ds:schemaRefs>
</ds:datastoreItem>
</file>

<file path=customXml/itemProps2.xml><?xml version="1.0" encoding="utf-8"?>
<ds:datastoreItem xmlns:ds="http://schemas.openxmlformats.org/officeDocument/2006/customXml" ds:itemID="{D9CCEE85-6755-4F93-A0C9-9B0A36344C5C}">
  <ds:schemaRefs>
    <ds:schemaRef ds:uri="http://schemas.microsoft.com/sharepoint/v3/contenttype/forms"/>
  </ds:schemaRefs>
</ds:datastoreItem>
</file>

<file path=customXml/itemProps3.xml><?xml version="1.0" encoding="utf-8"?>
<ds:datastoreItem xmlns:ds="http://schemas.openxmlformats.org/officeDocument/2006/customXml" ds:itemID="{C25360FB-72BA-468A-970D-5268E86FA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a3bfe5-c66d-4727-ad89-53234ff9c264"/>
    <ds:schemaRef ds:uri="b0b5118e-9fd4-40a4-bfab-5fa58dbd1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315</TotalTime>
  <Words>4395</Words>
  <Application>Microsoft Office PowerPoint</Application>
  <PresentationFormat>Custom</PresentationFormat>
  <Paragraphs>318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David Reid</cp:lastModifiedBy>
  <cp:revision>6</cp:revision>
  <dcterms:created xsi:type="dcterms:W3CDTF">2023-09-18T13:33:59Z</dcterms:created>
  <dcterms:modified xsi:type="dcterms:W3CDTF">2023-12-11T19:11:36Z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0x01010071ECAECD2837D040BF5571B736609670</vt:lpwstr>
  </property>
  <property fmtid="{D5CDD505-2E9C-101B-9397-08002B2CF9AE}" pid="3" name="MediaServiceImageTags">
    <vt:lpwstr/>
  </property>
</Properties>
</file>