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notesMasterIdLst>
    <p:notesMasterId r:id="rId41"/>
  </p:notesMasterIdLst>
  <p:handoutMasterIdLst>
    <p:handoutMasterId r:id="rId42"/>
  </p:handoutMasterIdLst>
  <p:sldIdLst>
    <p:sldId id="272" r:id="rId7"/>
    <p:sldId id="300" r:id="rId8"/>
    <p:sldId id="324" r:id="rId9"/>
    <p:sldId id="297" r:id="rId10"/>
    <p:sldId id="299" r:id="rId11"/>
    <p:sldId id="288" r:id="rId12"/>
    <p:sldId id="286" r:id="rId13"/>
    <p:sldId id="257" r:id="rId14"/>
    <p:sldId id="316" r:id="rId15"/>
    <p:sldId id="312" r:id="rId16"/>
    <p:sldId id="319" r:id="rId17"/>
    <p:sldId id="315" r:id="rId18"/>
    <p:sldId id="314" r:id="rId19"/>
    <p:sldId id="317" r:id="rId20"/>
    <p:sldId id="261" r:id="rId21"/>
    <p:sldId id="262" r:id="rId22"/>
    <p:sldId id="321" r:id="rId23"/>
    <p:sldId id="264" r:id="rId24"/>
    <p:sldId id="263" r:id="rId25"/>
    <p:sldId id="260" r:id="rId26"/>
    <p:sldId id="302" r:id="rId27"/>
    <p:sldId id="292" r:id="rId28"/>
    <p:sldId id="293" r:id="rId29"/>
    <p:sldId id="294" r:id="rId30"/>
    <p:sldId id="311" r:id="rId31"/>
    <p:sldId id="326" r:id="rId32"/>
    <p:sldId id="259" r:id="rId33"/>
    <p:sldId id="310" r:id="rId34"/>
    <p:sldId id="309" r:id="rId35"/>
    <p:sldId id="295" r:id="rId36"/>
    <p:sldId id="304" r:id="rId37"/>
    <p:sldId id="322" r:id="rId38"/>
    <p:sldId id="323" r:id="rId39"/>
    <p:sldId id="284" r:id="rId40"/>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handoutMaster" Target="handoutMasters/handoutMaster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ableStyles" Target="tableStyles.xml"/><Relationship Id="rId20" Type="http://schemas.openxmlformats.org/officeDocument/2006/relationships/slide" Target="slides/slide14.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70F793-139C-4780-9C2E-447AC684B140}"/>
              </a:ext>
            </a:extLst>
          </p:cNvPr>
          <p:cNvSpPr>
            <a:spLocks noGrp="1"/>
          </p:cNvSpPr>
          <p:nvPr>
            <p:ph type="hdr" sz="quarter"/>
          </p:nvPr>
        </p:nvSpPr>
        <p:spPr>
          <a:xfrm>
            <a:off x="0" y="0"/>
            <a:ext cx="2946400" cy="496888"/>
          </a:xfrm>
          <a:prstGeom prst="rect">
            <a:avLst/>
          </a:prstGeom>
        </p:spPr>
        <p:txBody>
          <a:bodyPr vert="horz" lIns="90128" tIns="45064" rIns="90128" bIns="45064"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FCF9F5EF-07F4-4AE9-A1A0-3541020AA8F2}"/>
              </a:ext>
            </a:extLst>
          </p:cNvPr>
          <p:cNvSpPr>
            <a:spLocks noGrp="1"/>
          </p:cNvSpPr>
          <p:nvPr>
            <p:ph type="dt" sz="quarter" idx="1"/>
          </p:nvPr>
        </p:nvSpPr>
        <p:spPr>
          <a:xfrm>
            <a:off x="3851275" y="0"/>
            <a:ext cx="2944813" cy="496888"/>
          </a:xfrm>
          <a:prstGeom prst="rect">
            <a:avLst/>
          </a:prstGeom>
        </p:spPr>
        <p:txBody>
          <a:bodyPr vert="horz" lIns="90128" tIns="45064" rIns="90128" bIns="45064" rtlCol="0"/>
          <a:lstStyle>
            <a:lvl1pPr algn="r" eaLnBrk="1" fontAlgn="auto" hangingPunct="1">
              <a:spcBef>
                <a:spcPts val="0"/>
              </a:spcBef>
              <a:spcAft>
                <a:spcPts val="0"/>
              </a:spcAft>
              <a:defRPr sz="1200">
                <a:latin typeface="+mn-lt"/>
                <a:cs typeface="+mn-cs"/>
              </a:defRPr>
            </a:lvl1pPr>
          </a:lstStyle>
          <a:p>
            <a:pPr>
              <a:defRPr/>
            </a:pPr>
            <a:fld id="{014E4A49-A3F7-40E7-B8ED-1EBB9B88B394}" type="datetimeFigureOut">
              <a:rPr lang="en-GB"/>
              <a:pPr>
                <a:defRPr/>
              </a:pPr>
              <a:t>04/10/2022</a:t>
            </a:fld>
            <a:endParaRPr lang="en-GB"/>
          </a:p>
        </p:txBody>
      </p:sp>
      <p:sp>
        <p:nvSpPr>
          <p:cNvPr id="4" name="Footer Placeholder 3">
            <a:extLst>
              <a:ext uri="{FF2B5EF4-FFF2-40B4-BE49-F238E27FC236}">
                <a16:creationId xmlns:a16="http://schemas.microsoft.com/office/drawing/2014/main" id="{D56E3914-2B78-445D-80C2-FF56B5B44789}"/>
              </a:ext>
            </a:extLst>
          </p:cNvPr>
          <p:cNvSpPr>
            <a:spLocks noGrp="1"/>
          </p:cNvSpPr>
          <p:nvPr>
            <p:ph type="ftr" sz="quarter" idx="2"/>
          </p:nvPr>
        </p:nvSpPr>
        <p:spPr>
          <a:xfrm>
            <a:off x="0" y="9428163"/>
            <a:ext cx="2946400" cy="496887"/>
          </a:xfrm>
          <a:prstGeom prst="rect">
            <a:avLst/>
          </a:prstGeom>
        </p:spPr>
        <p:txBody>
          <a:bodyPr vert="horz" lIns="90128" tIns="45064" rIns="90128" bIns="45064"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a:extLst>
              <a:ext uri="{FF2B5EF4-FFF2-40B4-BE49-F238E27FC236}">
                <a16:creationId xmlns:a16="http://schemas.microsoft.com/office/drawing/2014/main" id="{30604FDB-8C51-48EA-9415-311B3A06A784}"/>
              </a:ext>
            </a:extLst>
          </p:cNvPr>
          <p:cNvSpPr>
            <a:spLocks noGrp="1"/>
          </p:cNvSpPr>
          <p:nvPr>
            <p:ph type="sldNum" sz="quarter" idx="3"/>
          </p:nvPr>
        </p:nvSpPr>
        <p:spPr>
          <a:xfrm>
            <a:off x="3851275" y="9428163"/>
            <a:ext cx="2944813" cy="496887"/>
          </a:xfrm>
          <a:prstGeom prst="rect">
            <a:avLst/>
          </a:prstGeom>
        </p:spPr>
        <p:txBody>
          <a:bodyPr vert="horz" wrap="square" lIns="90128" tIns="45064" rIns="90128" bIns="45064" numCol="1" anchor="b" anchorCtr="0" compatLnSpc="1">
            <a:prstTxWarp prst="textNoShape">
              <a:avLst/>
            </a:prstTxWarp>
          </a:bodyPr>
          <a:lstStyle>
            <a:lvl1pPr algn="r" eaLnBrk="1" hangingPunct="1">
              <a:defRPr sz="1200"/>
            </a:lvl1pPr>
          </a:lstStyle>
          <a:p>
            <a:fld id="{BD0983F9-3F1A-44AC-B163-61565D53AD55}"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D8C86A-158E-4D56-AD33-E4A6C2A4B2F5}"/>
              </a:ext>
            </a:extLst>
          </p:cNvPr>
          <p:cNvSpPr>
            <a:spLocks noGrp="1"/>
          </p:cNvSpPr>
          <p:nvPr>
            <p:ph type="hdr" sz="quarter"/>
          </p:nvPr>
        </p:nvSpPr>
        <p:spPr>
          <a:xfrm>
            <a:off x="0" y="0"/>
            <a:ext cx="2946400" cy="496888"/>
          </a:xfrm>
          <a:prstGeom prst="rect">
            <a:avLst/>
          </a:prstGeom>
        </p:spPr>
        <p:txBody>
          <a:bodyPr vert="horz" lIns="95239" tIns="47619" rIns="95239" bIns="47619" rtlCol="0"/>
          <a:lstStyle>
            <a:lvl1pPr algn="l" eaLnBrk="1" fontAlgn="auto" hangingPunct="1">
              <a:spcBef>
                <a:spcPts val="0"/>
              </a:spcBef>
              <a:spcAft>
                <a:spcPts val="0"/>
              </a:spcAft>
              <a:defRPr sz="13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1FD6238E-7EB5-4DF6-ACBC-7722B9DB33B3}"/>
              </a:ext>
            </a:extLst>
          </p:cNvPr>
          <p:cNvSpPr>
            <a:spLocks noGrp="1"/>
          </p:cNvSpPr>
          <p:nvPr>
            <p:ph type="dt" idx="1"/>
          </p:nvPr>
        </p:nvSpPr>
        <p:spPr>
          <a:xfrm>
            <a:off x="3851275" y="0"/>
            <a:ext cx="2944813" cy="496888"/>
          </a:xfrm>
          <a:prstGeom prst="rect">
            <a:avLst/>
          </a:prstGeom>
        </p:spPr>
        <p:txBody>
          <a:bodyPr vert="horz" lIns="95239" tIns="47619" rIns="95239" bIns="47619" rtlCol="0"/>
          <a:lstStyle>
            <a:lvl1pPr algn="r" eaLnBrk="1" fontAlgn="auto" hangingPunct="1">
              <a:spcBef>
                <a:spcPts val="0"/>
              </a:spcBef>
              <a:spcAft>
                <a:spcPts val="0"/>
              </a:spcAft>
              <a:defRPr sz="1300">
                <a:latin typeface="+mn-lt"/>
                <a:cs typeface="+mn-cs"/>
              </a:defRPr>
            </a:lvl1pPr>
          </a:lstStyle>
          <a:p>
            <a:pPr>
              <a:defRPr/>
            </a:pPr>
            <a:fld id="{F6174173-F544-4EEC-8085-DDBD4ECF7A89}" type="datetimeFigureOut">
              <a:rPr lang="en-GB"/>
              <a:pPr>
                <a:defRPr/>
              </a:pPr>
              <a:t>04/10/2022</a:t>
            </a:fld>
            <a:endParaRPr lang="en-GB"/>
          </a:p>
        </p:txBody>
      </p:sp>
      <p:sp>
        <p:nvSpPr>
          <p:cNvPr id="4" name="Slide Image Placeholder 3">
            <a:extLst>
              <a:ext uri="{FF2B5EF4-FFF2-40B4-BE49-F238E27FC236}">
                <a16:creationId xmlns:a16="http://schemas.microsoft.com/office/drawing/2014/main" id="{942E8EE8-7B11-4554-AFC6-EF0654C036B9}"/>
              </a:ext>
            </a:extLst>
          </p:cNvPr>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5239" tIns="47619" rIns="95239" bIns="47619" rtlCol="0" anchor="ctr"/>
          <a:lstStyle/>
          <a:p>
            <a:pPr lvl="0"/>
            <a:endParaRPr lang="en-GB" noProof="0"/>
          </a:p>
        </p:txBody>
      </p:sp>
      <p:sp>
        <p:nvSpPr>
          <p:cNvPr id="5" name="Notes Placeholder 4">
            <a:extLst>
              <a:ext uri="{FF2B5EF4-FFF2-40B4-BE49-F238E27FC236}">
                <a16:creationId xmlns:a16="http://schemas.microsoft.com/office/drawing/2014/main" id="{435AE78B-9887-45BE-A5D1-61995E0028C3}"/>
              </a:ext>
            </a:extLst>
          </p:cNvPr>
          <p:cNvSpPr>
            <a:spLocks noGrp="1"/>
          </p:cNvSpPr>
          <p:nvPr>
            <p:ph type="body" sz="quarter" idx="3"/>
          </p:nvPr>
        </p:nvSpPr>
        <p:spPr>
          <a:xfrm>
            <a:off x="679450" y="4716463"/>
            <a:ext cx="5438775" cy="4465637"/>
          </a:xfrm>
          <a:prstGeom prst="rect">
            <a:avLst/>
          </a:prstGeom>
        </p:spPr>
        <p:txBody>
          <a:bodyPr vert="horz" lIns="95239" tIns="47619" rIns="95239" bIns="4761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527DC341-DB8B-4430-AF7E-42BAEE866830}"/>
              </a:ext>
            </a:extLst>
          </p:cNvPr>
          <p:cNvSpPr>
            <a:spLocks noGrp="1"/>
          </p:cNvSpPr>
          <p:nvPr>
            <p:ph type="ftr" sz="quarter" idx="4"/>
          </p:nvPr>
        </p:nvSpPr>
        <p:spPr>
          <a:xfrm>
            <a:off x="0" y="9428163"/>
            <a:ext cx="2946400" cy="496887"/>
          </a:xfrm>
          <a:prstGeom prst="rect">
            <a:avLst/>
          </a:prstGeom>
        </p:spPr>
        <p:txBody>
          <a:bodyPr vert="horz" lIns="95239" tIns="47619" rIns="95239" bIns="47619" rtlCol="0" anchor="b"/>
          <a:lstStyle>
            <a:lvl1pPr algn="l" eaLnBrk="1" fontAlgn="auto" hangingPunct="1">
              <a:spcBef>
                <a:spcPts val="0"/>
              </a:spcBef>
              <a:spcAft>
                <a:spcPts val="0"/>
              </a:spcAft>
              <a:defRPr sz="13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564DCEB7-5AF5-4986-B304-EF2005945218}"/>
              </a:ext>
            </a:extLst>
          </p:cNvPr>
          <p:cNvSpPr>
            <a:spLocks noGrp="1"/>
          </p:cNvSpPr>
          <p:nvPr>
            <p:ph type="sldNum" sz="quarter" idx="5"/>
          </p:nvPr>
        </p:nvSpPr>
        <p:spPr>
          <a:xfrm>
            <a:off x="3851275" y="9428163"/>
            <a:ext cx="2944813" cy="496887"/>
          </a:xfrm>
          <a:prstGeom prst="rect">
            <a:avLst/>
          </a:prstGeom>
        </p:spPr>
        <p:txBody>
          <a:bodyPr vert="horz" wrap="square" lIns="95239" tIns="47619" rIns="95239" bIns="47619" numCol="1" anchor="b" anchorCtr="0" compatLnSpc="1">
            <a:prstTxWarp prst="textNoShape">
              <a:avLst/>
            </a:prstTxWarp>
          </a:bodyPr>
          <a:lstStyle>
            <a:lvl1pPr algn="r" eaLnBrk="1" hangingPunct="1">
              <a:defRPr sz="1300"/>
            </a:lvl1pPr>
          </a:lstStyle>
          <a:p>
            <a:fld id="{E610103E-1548-432C-835B-1DCDF0135312}"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4DFB8EC3-0873-45CC-8820-5CBA33BB6B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7E4067DB-4BC1-4931-B9E4-2E68B6E478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1748" name="Slide Number Placeholder 3">
            <a:extLst>
              <a:ext uri="{FF2B5EF4-FFF2-40B4-BE49-F238E27FC236}">
                <a16:creationId xmlns:a16="http://schemas.microsoft.com/office/drawing/2014/main" id="{6BDD087F-3377-4928-980F-DE7B2720CD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62A46C8-C5B5-451D-88A0-800EF1D1B038}" type="slidenum">
              <a:rPr lang="en-GB" altLang="en-US"/>
              <a:pPr/>
              <a:t>28</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196213C-D0AA-4538-9B8F-6BFE60795D0B}"/>
              </a:ext>
            </a:extLst>
          </p:cNvPr>
          <p:cNvSpPr>
            <a:spLocks noGrp="1"/>
          </p:cNvSpPr>
          <p:nvPr>
            <p:ph type="dt" sz="half" idx="10"/>
          </p:nvPr>
        </p:nvSpPr>
        <p:spPr/>
        <p:txBody>
          <a:bodyPr/>
          <a:lstStyle>
            <a:lvl1pPr>
              <a:defRPr/>
            </a:lvl1pPr>
          </a:lstStyle>
          <a:p>
            <a:pPr>
              <a:defRPr/>
            </a:pPr>
            <a:fld id="{166EC218-D040-47E9-AD2D-8CE710BDEC83}" type="datetimeFigureOut">
              <a:rPr lang="en-GB"/>
              <a:pPr>
                <a:defRPr/>
              </a:pPr>
              <a:t>04/10/2022</a:t>
            </a:fld>
            <a:endParaRPr lang="en-GB"/>
          </a:p>
        </p:txBody>
      </p:sp>
      <p:sp>
        <p:nvSpPr>
          <p:cNvPr id="5" name="Footer Placeholder 4">
            <a:extLst>
              <a:ext uri="{FF2B5EF4-FFF2-40B4-BE49-F238E27FC236}">
                <a16:creationId xmlns:a16="http://schemas.microsoft.com/office/drawing/2014/main" id="{6B843313-451D-4F11-8E15-978EA6E3BEE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8E9253C-1A42-4850-B9AA-59642D5184E7}"/>
              </a:ext>
            </a:extLst>
          </p:cNvPr>
          <p:cNvSpPr>
            <a:spLocks noGrp="1"/>
          </p:cNvSpPr>
          <p:nvPr>
            <p:ph type="sldNum" sz="quarter" idx="12"/>
          </p:nvPr>
        </p:nvSpPr>
        <p:spPr/>
        <p:txBody>
          <a:bodyPr/>
          <a:lstStyle>
            <a:lvl1pPr>
              <a:defRPr/>
            </a:lvl1pPr>
          </a:lstStyle>
          <a:p>
            <a:fld id="{32461E54-DD4C-42AD-93DC-B22943EFB94D}" type="slidenum">
              <a:rPr lang="en-GB" altLang="en-US"/>
              <a:pPr/>
              <a:t>‹#›</a:t>
            </a:fld>
            <a:endParaRPr lang="en-GB" altLang="en-US"/>
          </a:p>
        </p:txBody>
      </p:sp>
    </p:spTree>
    <p:extLst>
      <p:ext uri="{BB962C8B-B14F-4D97-AF65-F5344CB8AC3E}">
        <p14:creationId xmlns:p14="http://schemas.microsoft.com/office/powerpoint/2010/main" val="421794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D99522-F259-4788-8EB1-444C8943C924}"/>
              </a:ext>
            </a:extLst>
          </p:cNvPr>
          <p:cNvSpPr>
            <a:spLocks noGrp="1"/>
          </p:cNvSpPr>
          <p:nvPr>
            <p:ph type="dt" sz="half" idx="10"/>
          </p:nvPr>
        </p:nvSpPr>
        <p:spPr/>
        <p:txBody>
          <a:bodyPr/>
          <a:lstStyle>
            <a:lvl1pPr>
              <a:defRPr/>
            </a:lvl1pPr>
          </a:lstStyle>
          <a:p>
            <a:pPr>
              <a:defRPr/>
            </a:pPr>
            <a:fld id="{C2C4A5F4-BE1B-4AEC-AB58-DFDBEDE9441D}" type="datetimeFigureOut">
              <a:rPr lang="en-GB"/>
              <a:pPr>
                <a:defRPr/>
              </a:pPr>
              <a:t>04/10/2022</a:t>
            </a:fld>
            <a:endParaRPr lang="en-GB"/>
          </a:p>
        </p:txBody>
      </p:sp>
      <p:sp>
        <p:nvSpPr>
          <p:cNvPr id="5" name="Footer Placeholder 4">
            <a:extLst>
              <a:ext uri="{FF2B5EF4-FFF2-40B4-BE49-F238E27FC236}">
                <a16:creationId xmlns:a16="http://schemas.microsoft.com/office/drawing/2014/main" id="{5CDF7AD8-D1E5-4B46-9CBF-5EBF5C40AD3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3B44DBD5-2E84-4DF5-BA38-2D852599FB3C}"/>
              </a:ext>
            </a:extLst>
          </p:cNvPr>
          <p:cNvSpPr>
            <a:spLocks noGrp="1"/>
          </p:cNvSpPr>
          <p:nvPr>
            <p:ph type="sldNum" sz="quarter" idx="12"/>
          </p:nvPr>
        </p:nvSpPr>
        <p:spPr/>
        <p:txBody>
          <a:bodyPr/>
          <a:lstStyle>
            <a:lvl1pPr>
              <a:defRPr/>
            </a:lvl1pPr>
          </a:lstStyle>
          <a:p>
            <a:fld id="{7BAE2842-5FE9-4093-9320-B8646B89DB83}" type="slidenum">
              <a:rPr lang="en-GB" altLang="en-US"/>
              <a:pPr/>
              <a:t>‹#›</a:t>
            </a:fld>
            <a:endParaRPr lang="en-GB" altLang="en-US"/>
          </a:p>
        </p:txBody>
      </p:sp>
    </p:spTree>
    <p:extLst>
      <p:ext uri="{BB962C8B-B14F-4D97-AF65-F5344CB8AC3E}">
        <p14:creationId xmlns:p14="http://schemas.microsoft.com/office/powerpoint/2010/main" val="4075370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568BA8-0B0B-438B-BDA5-4A9FCD7524ED}"/>
              </a:ext>
            </a:extLst>
          </p:cNvPr>
          <p:cNvSpPr>
            <a:spLocks noGrp="1"/>
          </p:cNvSpPr>
          <p:nvPr>
            <p:ph type="dt" sz="half" idx="10"/>
          </p:nvPr>
        </p:nvSpPr>
        <p:spPr/>
        <p:txBody>
          <a:bodyPr/>
          <a:lstStyle>
            <a:lvl1pPr>
              <a:defRPr/>
            </a:lvl1pPr>
          </a:lstStyle>
          <a:p>
            <a:pPr>
              <a:defRPr/>
            </a:pPr>
            <a:fld id="{0F7A726E-021C-463A-9E0B-953D0D4169EF}" type="datetimeFigureOut">
              <a:rPr lang="en-GB"/>
              <a:pPr>
                <a:defRPr/>
              </a:pPr>
              <a:t>04/10/2022</a:t>
            </a:fld>
            <a:endParaRPr lang="en-GB"/>
          </a:p>
        </p:txBody>
      </p:sp>
      <p:sp>
        <p:nvSpPr>
          <p:cNvPr id="5" name="Footer Placeholder 4">
            <a:extLst>
              <a:ext uri="{FF2B5EF4-FFF2-40B4-BE49-F238E27FC236}">
                <a16:creationId xmlns:a16="http://schemas.microsoft.com/office/drawing/2014/main" id="{F0661FF4-2965-4475-A3EB-E0A9D501430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802D03F2-3919-47FB-A2D2-6A7D5F0F2180}"/>
              </a:ext>
            </a:extLst>
          </p:cNvPr>
          <p:cNvSpPr>
            <a:spLocks noGrp="1"/>
          </p:cNvSpPr>
          <p:nvPr>
            <p:ph type="sldNum" sz="quarter" idx="12"/>
          </p:nvPr>
        </p:nvSpPr>
        <p:spPr/>
        <p:txBody>
          <a:bodyPr/>
          <a:lstStyle>
            <a:lvl1pPr>
              <a:defRPr/>
            </a:lvl1pPr>
          </a:lstStyle>
          <a:p>
            <a:fld id="{803247AB-5711-4072-8BA0-9B9BCA2369A8}" type="slidenum">
              <a:rPr lang="en-GB" altLang="en-US"/>
              <a:pPr/>
              <a:t>‹#›</a:t>
            </a:fld>
            <a:endParaRPr lang="en-GB" altLang="en-US"/>
          </a:p>
        </p:txBody>
      </p:sp>
    </p:spTree>
    <p:extLst>
      <p:ext uri="{BB962C8B-B14F-4D97-AF65-F5344CB8AC3E}">
        <p14:creationId xmlns:p14="http://schemas.microsoft.com/office/powerpoint/2010/main" val="1248704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4287253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6366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86503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628777"/>
            <a:ext cx="4038600" cy="348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628777"/>
            <a:ext cx="4038600" cy="348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192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02697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807970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42290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1195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F376A1-AF91-4C82-B994-62065859EC18}"/>
              </a:ext>
            </a:extLst>
          </p:cNvPr>
          <p:cNvSpPr>
            <a:spLocks noGrp="1"/>
          </p:cNvSpPr>
          <p:nvPr>
            <p:ph type="dt" sz="half" idx="10"/>
          </p:nvPr>
        </p:nvSpPr>
        <p:spPr/>
        <p:txBody>
          <a:bodyPr/>
          <a:lstStyle>
            <a:lvl1pPr>
              <a:defRPr/>
            </a:lvl1pPr>
          </a:lstStyle>
          <a:p>
            <a:pPr>
              <a:defRPr/>
            </a:pPr>
            <a:fld id="{E8954700-5297-46E8-9F3B-7799AD69F4F3}" type="datetimeFigureOut">
              <a:rPr lang="en-GB"/>
              <a:pPr>
                <a:defRPr/>
              </a:pPr>
              <a:t>04/10/2022</a:t>
            </a:fld>
            <a:endParaRPr lang="en-GB"/>
          </a:p>
        </p:txBody>
      </p:sp>
      <p:sp>
        <p:nvSpPr>
          <p:cNvPr id="5" name="Footer Placeholder 4">
            <a:extLst>
              <a:ext uri="{FF2B5EF4-FFF2-40B4-BE49-F238E27FC236}">
                <a16:creationId xmlns:a16="http://schemas.microsoft.com/office/drawing/2014/main" id="{5E20A04F-C090-4CB4-9042-8EBEE868B688}"/>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FD5A16D-2636-4E15-B27C-242D801ACE1A}"/>
              </a:ext>
            </a:extLst>
          </p:cNvPr>
          <p:cNvSpPr>
            <a:spLocks noGrp="1"/>
          </p:cNvSpPr>
          <p:nvPr>
            <p:ph type="sldNum" sz="quarter" idx="12"/>
          </p:nvPr>
        </p:nvSpPr>
        <p:spPr/>
        <p:txBody>
          <a:bodyPr/>
          <a:lstStyle>
            <a:lvl1pPr>
              <a:defRPr/>
            </a:lvl1pPr>
          </a:lstStyle>
          <a:p>
            <a:fld id="{9C55767C-2605-4883-A0D9-3CD69B11B4F3}" type="slidenum">
              <a:rPr lang="en-GB" altLang="en-US"/>
              <a:pPr/>
              <a:t>‹#›</a:t>
            </a:fld>
            <a:endParaRPr lang="en-GB" altLang="en-US"/>
          </a:p>
        </p:txBody>
      </p:sp>
    </p:spTree>
    <p:extLst>
      <p:ext uri="{BB962C8B-B14F-4D97-AF65-F5344CB8AC3E}">
        <p14:creationId xmlns:p14="http://schemas.microsoft.com/office/powerpoint/2010/main" val="5945717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203001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932690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48387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1" y="274638"/>
            <a:ext cx="6029325" cy="4838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5114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8E316-35A4-4A1C-BA5B-623BA94F25FA}"/>
              </a:ext>
            </a:extLst>
          </p:cNvPr>
          <p:cNvSpPr>
            <a:spLocks noGrp="1"/>
          </p:cNvSpPr>
          <p:nvPr>
            <p:ph type="dt" sz="half" idx="10"/>
          </p:nvPr>
        </p:nvSpPr>
        <p:spPr/>
        <p:txBody>
          <a:bodyPr/>
          <a:lstStyle>
            <a:lvl1pPr>
              <a:defRPr/>
            </a:lvl1pPr>
          </a:lstStyle>
          <a:p>
            <a:pPr>
              <a:defRPr/>
            </a:pPr>
            <a:fld id="{617AED49-7AE1-415F-9F06-748EBE7F2B51}" type="datetimeFigureOut">
              <a:rPr lang="en-GB"/>
              <a:pPr>
                <a:defRPr/>
              </a:pPr>
              <a:t>04/10/2022</a:t>
            </a:fld>
            <a:endParaRPr lang="en-GB"/>
          </a:p>
        </p:txBody>
      </p:sp>
      <p:sp>
        <p:nvSpPr>
          <p:cNvPr id="5" name="Footer Placeholder 4">
            <a:extLst>
              <a:ext uri="{FF2B5EF4-FFF2-40B4-BE49-F238E27FC236}">
                <a16:creationId xmlns:a16="http://schemas.microsoft.com/office/drawing/2014/main" id="{85C1ECBA-BBC3-4905-8B33-DF0093F48955}"/>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BDD56B8-F2D4-47D6-9C1D-7AF2E9531FD0}"/>
              </a:ext>
            </a:extLst>
          </p:cNvPr>
          <p:cNvSpPr>
            <a:spLocks noGrp="1"/>
          </p:cNvSpPr>
          <p:nvPr>
            <p:ph type="sldNum" sz="quarter" idx="12"/>
          </p:nvPr>
        </p:nvSpPr>
        <p:spPr/>
        <p:txBody>
          <a:bodyPr/>
          <a:lstStyle>
            <a:lvl1pPr>
              <a:defRPr/>
            </a:lvl1pPr>
          </a:lstStyle>
          <a:p>
            <a:fld id="{50CDEAD8-766B-477D-8FEF-AF62C2EE6035}" type="slidenum">
              <a:rPr lang="en-GB" altLang="en-US"/>
              <a:pPr/>
              <a:t>‹#›</a:t>
            </a:fld>
            <a:endParaRPr lang="en-GB" altLang="en-US"/>
          </a:p>
        </p:txBody>
      </p:sp>
    </p:spTree>
    <p:extLst>
      <p:ext uri="{BB962C8B-B14F-4D97-AF65-F5344CB8AC3E}">
        <p14:creationId xmlns:p14="http://schemas.microsoft.com/office/powerpoint/2010/main" val="3158590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5E30C8D7-2FC1-4412-B240-B7A5EC334342}"/>
              </a:ext>
            </a:extLst>
          </p:cNvPr>
          <p:cNvSpPr>
            <a:spLocks noGrp="1"/>
          </p:cNvSpPr>
          <p:nvPr>
            <p:ph type="dt" sz="half" idx="10"/>
          </p:nvPr>
        </p:nvSpPr>
        <p:spPr/>
        <p:txBody>
          <a:bodyPr/>
          <a:lstStyle>
            <a:lvl1pPr>
              <a:defRPr/>
            </a:lvl1pPr>
          </a:lstStyle>
          <a:p>
            <a:pPr>
              <a:defRPr/>
            </a:pPr>
            <a:fld id="{D66526DC-0D64-4E6B-B848-913B22372786}" type="datetimeFigureOut">
              <a:rPr lang="en-GB"/>
              <a:pPr>
                <a:defRPr/>
              </a:pPr>
              <a:t>04/10/2022</a:t>
            </a:fld>
            <a:endParaRPr lang="en-GB"/>
          </a:p>
        </p:txBody>
      </p:sp>
      <p:sp>
        <p:nvSpPr>
          <p:cNvPr id="6" name="Footer Placeholder 4">
            <a:extLst>
              <a:ext uri="{FF2B5EF4-FFF2-40B4-BE49-F238E27FC236}">
                <a16:creationId xmlns:a16="http://schemas.microsoft.com/office/drawing/2014/main" id="{9D375BCD-593C-4773-9E56-1CCC14951932}"/>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DE21EC85-4897-4476-8348-A1319F85D4A8}"/>
              </a:ext>
            </a:extLst>
          </p:cNvPr>
          <p:cNvSpPr>
            <a:spLocks noGrp="1"/>
          </p:cNvSpPr>
          <p:nvPr>
            <p:ph type="sldNum" sz="quarter" idx="12"/>
          </p:nvPr>
        </p:nvSpPr>
        <p:spPr/>
        <p:txBody>
          <a:bodyPr/>
          <a:lstStyle>
            <a:lvl1pPr>
              <a:defRPr/>
            </a:lvl1pPr>
          </a:lstStyle>
          <a:p>
            <a:fld id="{B5FC1D90-A2C0-4786-8A0F-BC951927AEC7}" type="slidenum">
              <a:rPr lang="en-GB" altLang="en-US"/>
              <a:pPr/>
              <a:t>‹#›</a:t>
            </a:fld>
            <a:endParaRPr lang="en-GB" altLang="en-US"/>
          </a:p>
        </p:txBody>
      </p:sp>
    </p:spTree>
    <p:extLst>
      <p:ext uri="{BB962C8B-B14F-4D97-AF65-F5344CB8AC3E}">
        <p14:creationId xmlns:p14="http://schemas.microsoft.com/office/powerpoint/2010/main" val="3637234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0E889062-843F-4455-AEF3-66AED8F99DEB}"/>
              </a:ext>
            </a:extLst>
          </p:cNvPr>
          <p:cNvSpPr>
            <a:spLocks noGrp="1"/>
          </p:cNvSpPr>
          <p:nvPr>
            <p:ph type="dt" sz="half" idx="10"/>
          </p:nvPr>
        </p:nvSpPr>
        <p:spPr/>
        <p:txBody>
          <a:bodyPr/>
          <a:lstStyle>
            <a:lvl1pPr>
              <a:defRPr/>
            </a:lvl1pPr>
          </a:lstStyle>
          <a:p>
            <a:pPr>
              <a:defRPr/>
            </a:pPr>
            <a:fld id="{117EA02F-AE9B-4219-B332-EA119280BB39}" type="datetimeFigureOut">
              <a:rPr lang="en-GB"/>
              <a:pPr>
                <a:defRPr/>
              </a:pPr>
              <a:t>04/10/2022</a:t>
            </a:fld>
            <a:endParaRPr lang="en-GB"/>
          </a:p>
        </p:txBody>
      </p:sp>
      <p:sp>
        <p:nvSpPr>
          <p:cNvPr id="8" name="Footer Placeholder 4">
            <a:extLst>
              <a:ext uri="{FF2B5EF4-FFF2-40B4-BE49-F238E27FC236}">
                <a16:creationId xmlns:a16="http://schemas.microsoft.com/office/drawing/2014/main" id="{8CC46352-F690-4BF4-8D7A-E51E7B901196}"/>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7203A808-DB42-4BED-8860-F6F7F62C206F}"/>
              </a:ext>
            </a:extLst>
          </p:cNvPr>
          <p:cNvSpPr>
            <a:spLocks noGrp="1"/>
          </p:cNvSpPr>
          <p:nvPr>
            <p:ph type="sldNum" sz="quarter" idx="12"/>
          </p:nvPr>
        </p:nvSpPr>
        <p:spPr/>
        <p:txBody>
          <a:bodyPr/>
          <a:lstStyle>
            <a:lvl1pPr>
              <a:defRPr/>
            </a:lvl1pPr>
          </a:lstStyle>
          <a:p>
            <a:fld id="{EC538218-3D39-4FEA-8DE6-F3F85925CE46}" type="slidenum">
              <a:rPr lang="en-GB" altLang="en-US"/>
              <a:pPr/>
              <a:t>‹#›</a:t>
            </a:fld>
            <a:endParaRPr lang="en-GB" altLang="en-US"/>
          </a:p>
        </p:txBody>
      </p:sp>
    </p:spTree>
    <p:extLst>
      <p:ext uri="{BB962C8B-B14F-4D97-AF65-F5344CB8AC3E}">
        <p14:creationId xmlns:p14="http://schemas.microsoft.com/office/powerpoint/2010/main" val="15519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AF8BF204-F86F-4CF0-AFDC-3AC97ACC25CC}"/>
              </a:ext>
            </a:extLst>
          </p:cNvPr>
          <p:cNvSpPr>
            <a:spLocks noGrp="1"/>
          </p:cNvSpPr>
          <p:nvPr>
            <p:ph type="dt" sz="half" idx="10"/>
          </p:nvPr>
        </p:nvSpPr>
        <p:spPr/>
        <p:txBody>
          <a:bodyPr/>
          <a:lstStyle>
            <a:lvl1pPr>
              <a:defRPr/>
            </a:lvl1pPr>
          </a:lstStyle>
          <a:p>
            <a:pPr>
              <a:defRPr/>
            </a:pPr>
            <a:fld id="{6B98D3F0-5DC5-4DC9-9BA7-97ECB924BF7E}" type="datetimeFigureOut">
              <a:rPr lang="en-GB"/>
              <a:pPr>
                <a:defRPr/>
              </a:pPr>
              <a:t>04/10/2022</a:t>
            </a:fld>
            <a:endParaRPr lang="en-GB"/>
          </a:p>
        </p:txBody>
      </p:sp>
      <p:sp>
        <p:nvSpPr>
          <p:cNvPr id="4" name="Footer Placeholder 4">
            <a:extLst>
              <a:ext uri="{FF2B5EF4-FFF2-40B4-BE49-F238E27FC236}">
                <a16:creationId xmlns:a16="http://schemas.microsoft.com/office/drawing/2014/main" id="{160F0A78-2D87-48EF-BAB4-D9C18062DA93}"/>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4ADBB899-4B7F-4247-AC88-52A55E39206C}"/>
              </a:ext>
            </a:extLst>
          </p:cNvPr>
          <p:cNvSpPr>
            <a:spLocks noGrp="1"/>
          </p:cNvSpPr>
          <p:nvPr>
            <p:ph type="sldNum" sz="quarter" idx="12"/>
          </p:nvPr>
        </p:nvSpPr>
        <p:spPr/>
        <p:txBody>
          <a:bodyPr/>
          <a:lstStyle>
            <a:lvl1pPr>
              <a:defRPr/>
            </a:lvl1pPr>
          </a:lstStyle>
          <a:p>
            <a:fld id="{17C1159C-1D18-42EE-A8FD-816DE965683A}" type="slidenum">
              <a:rPr lang="en-GB" altLang="en-US"/>
              <a:pPr/>
              <a:t>‹#›</a:t>
            </a:fld>
            <a:endParaRPr lang="en-GB" altLang="en-US"/>
          </a:p>
        </p:txBody>
      </p:sp>
    </p:spTree>
    <p:extLst>
      <p:ext uri="{BB962C8B-B14F-4D97-AF65-F5344CB8AC3E}">
        <p14:creationId xmlns:p14="http://schemas.microsoft.com/office/powerpoint/2010/main" val="3516716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BF4AE11-1262-4E66-A9FC-0E1E7B14E762}"/>
              </a:ext>
            </a:extLst>
          </p:cNvPr>
          <p:cNvSpPr>
            <a:spLocks noGrp="1"/>
          </p:cNvSpPr>
          <p:nvPr>
            <p:ph type="dt" sz="half" idx="10"/>
          </p:nvPr>
        </p:nvSpPr>
        <p:spPr/>
        <p:txBody>
          <a:bodyPr/>
          <a:lstStyle>
            <a:lvl1pPr>
              <a:defRPr/>
            </a:lvl1pPr>
          </a:lstStyle>
          <a:p>
            <a:pPr>
              <a:defRPr/>
            </a:pPr>
            <a:fld id="{6A503CC8-A965-4FEA-9386-F2AEFAAAFA28}" type="datetimeFigureOut">
              <a:rPr lang="en-GB"/>
              <a:pPr>
                <a:defRPr/>
              </a:pPr>
              <a:t>04/10/2022</a:t>
            </a:fld>
            <a:endParaRPr lang="en-GB"/>
          </a:p>
        </p:txBody>
      </p:sp>
      <p:sp>
        <p:nvSpPr>
          <p:cNvPr id="3" name="Footer Placeholder 4">
            <a:extLst>
              <a:ext uri="{FF2B5EF4-FFF2-40B4-BE49-F238E27FC236}">
                <a16:creationId xmlns:a16="http://schemas.microsoft.com/office/drawing/2014/main" id="{202554DD-A481-47D1-AE37-805E4084F5D2}"/>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62A02F85-A786-432E-BE52-7D5CDCA6E9B1}"/>
              </a:ext>
            </a:extLst>
          </p:cNvPr>
          <p:cNvSpPr>
            <a:spLocks noGrp="1"/>
          </p:cNvSpPr>
          <p:nvPr>
            <p:ph type="sldNum" sz="quarter" idx="12"/>
          </p:nvPr>
        </p:nvSpPr>
        <p:spPr/>
        <p:txBody>
          <a:bodyPr/>
          <a:lstStyle>
            <a:lvl1pPr>
              <a:defRPr/>
            </a:lvl1pPr>
          </a:lstStyle>
          <a:p>
            <a:fld id="{44EC2FDD-6030-4718-B4D3-7CF63899C9D4}" type="slidenum">
              <a:rPr lang="en-GB" altLang="en-US"/>
              <a:pPr/>
              <a:t>‹#›</a:t>
            </a:fld>
            <a:endParaRPr lang="en-GB" altLang="en-US"/>
          </a:p>
        </p:txBody>
      </p:sp>
    </p:spTree>
    <p:extLst>
      <p:ext uri="{BB962C8B-B14F-4D97-AF65-F5344CB8AC3E}">
        <p14:creationId xmlns:p14="http://schemas.microsoft.com/office/powerpoint/2010/main" val="4191837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41D6B27-6BFE-4F56-91B4-8CF5B6833D23}"/>
              </a:ext>
            </a:extLst>
          </p:cNvPr>
          <p:cNvSpPr>
            <a:spLocks noGrp="1"/>
          </p:cNvSpPr>
          <p:nvPr>
            <p:ph type="dt" sz="half" idx="10"/>
          </p:nvPr>
        </p:nvSpPr>
        <p:spPr/>
        <p:txBody>
          <a:bodyPr/>
          <a:lstStyle>
            <a:lvl1pPr>
              <a:defRPr/>
            </a:lvl1pPr>
          </a:lstStyle>
          <a:p>
            <a:pPr>
              <a:defRPr/>
            </a:pPr>
            <a:fld id="{C26650DF-4182-4F38-873A-69B3894773DF}" type="datetimeFigureOut">
              <a:rPr lang="en-GB"/>
              <a:pPr>
                <a:defRPr/>
              </a:pPr>
              <a:t>04/10/2022</a:t>
            </a:fld>
            <a:endParaRPr lang="en-GB"/>
          </a:p>
        </p:txBody>
      </p:sp>
      <p:sp>
        <p:nvSpPr>
          <p:cNvPr id="6" name="Footer Placeholder 4">
            <a:extLst>
              <a:ext uri="{FF2B5EF4-FFF2-40B4-BE49-F238E27FC236}">
                <a16:creationId xmlns:a16="http://schemas.microsoft.com/office/drawing/2014/main" id="{203B826A-87D7-48B0-AFBA-50AE079211F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9CF32935-4476-4748-830B-26CB3D91ED1F}"/>
              </a:ext>
            </a:extLst>
          </p:cNvPr>
          <p:cNvSpPr>
            <a:spLocks noGrp="1"/>
          </p:cNvSpPr>
          <p:nvPr>
            <p:ph type="sldNum" sz="quarter" idx="12"/>
          </p:nvPr>
        </p:nvSpPr>
        <p:spPr/>
        <p:txBody>
          <a:bodyPr/>
          <a:lstStyle>
            <a:lvl1pPr>
              <a:defRPr/>
            </a:lvl1pPr>
          </a:lstStyle>
          <a:p>
            <a:fld id="{E4F44CD4-5892-4FFA-A450-1E6C12F89087}" type="slidenum">
              <a:rPr lang="en-GB" altLang="en-US"/>
              <a:pPr/>
              <a:t>‹#›</a:t>
            </a:fld>
            <a:endParaRPr lang="en-GB" altLang="en-US"/>
          </a:p>
        </p:txBody>
      </p:sp>
    </p:spTree>
    <p:extLst>
      <p:ext uri="{BB962C8B-B14F-4D97-AF65-F5344CB8AC3E}">
        <p14:creationId xmlns:p14="http://schemas.microsoft.com/office/powerpoint/2010/main" val="1008593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071502E-F414-4216-BC06-347DF060EEEC}"/>
              </a:ext>
            </a:extLst>
          </p:cNvPr>
          <p:cNvSpPr>
            <a:spLocks noGrp="1"/>
          </p:cNvSpPr>
          <p:nvPr>
            <p:ph type="dt" sz="half" idx="10"/>
          </p:nvPr>
        </p:nvSpPr>
        <p:spPr/>
        <p:txBody>
          <a:bodyPr/>
          <a:lstStyle>
            <a:lvl1pPr>
              <a:defRPr/>
            </a:lvl1pPr>
          </a:lstStyle>
          <a:p>
            <a:pPr>
              <a:defRPr/>
            </a:pPr>
            <a:fld id="{D6EDF47E-BFFF-4EB2-926C-27E385CA5C88}" type="datetimeFigureOut">
              <a:rPr lang="en-GB"/>
              <a:pPr>
                <a:defRPr/>
              </a:pPr>
              <a:t>04/10/2022</a:t>
            </a:fld>
            <a:endParaRPr lang="en-GB"/>
          </a:p>
        </p:txBody>
      </p:sp>
      <p:sp>
        <p:nvSpPr>
          <p:cNvPr id="6" name="Footer Placeholder 4">
            <a:extLst>
              <a:ext uri="{FF2B5EF4-FFF2-40B4-BE49-F238E27FC236}">
                <a16:creationId xmlns:a16="http://schemas.microsoft.com/office/drawing/2014/main" id="{709B21BA-9677-4E8E-88CC-35EAC64B5A8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D2CD7474-E3A1-4BD7-96EB-28486F468960}"/>
              </a:ext>
            </a:extLst>
          </p:cNvPr>
          <p:cNvSpPr>
            <a:spLocks noGrp="1"/>
          </p:cNvSpPr>
          <p:nvPr>
            <p:ph type="sldNum" sz="quarter" idx="12"/>
          </p:nvPr>
        </p:nvSpPr>
        <p:spPr/>
        <p:txBody>
          <a:bodyPr/>
          <a:lstStyle>
            <a:lvl1pPr>
              <a:defRPr/>
            </a:lvl1pPr>
          </a:lstStyle>
          <a:p>
            <a:fld id="{822F7783-84A1-46CB-9ED2-291D089E3E6E}" type="slidenum">
              <a:rPr lang="en-GB" altLang="en-US"/>
              <a:pPr/>
              <a:t>‹#›</a:t>
            </a:fld>
            <a:endParaRPr lang="en-GB" altLang="en-US"/>
          </a:p>
        </p:txBody>
      </p:sp>
    </p:spTree>
    <p:extLst>
      <p:ext uri="{BB962C8B-B14F-4D97-AF65-F5344CB8AC3E}">
        <p14:creationId xmlns:p14="http://schemas.microsoft.com/office/powerpoint/2010/main" val="964361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15B2A02-BEB0-4E04-8FC2-8F7A5CA92C9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CBAA0C3B-FEC6-47D0-A1CB-0F21453BDCE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6245B238-FB34-4F5C-A73D-285189562BD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0F2D901-861D-409F-8A27-800FC492ECEB}" type="datetimeFigureOut">
              <a:rPr lang="en-GB"/>
              <a:pPr>
                <a:defRPr/>
              </a:pPr>
              <a:t>04/10/2022</a:t>
            </a:fld>
            <a:endParaRPr lang="en-GB"/>
          </a:p>
        </p:txBody>
      </p:sp>
      <p:sp>
        <p:nvSpPr>
          <p:cNvPr id="5" name="Footer Placeholder 4">
            <a:extLst>
              <a:ext uri="{FF2B5EF4-FFF2-40B4-BE49-F238E27FC236}">
                <a16:creationId xmlns:a16="http://schemas.microsoft.com/office/drawing/2014/main" id="{FD56A9BB-8C8A-4179-87D6-BC4B8C4EF73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a:extLst>
              <a:ext uri="{FF2B5EF4-FFF2-40B4-BE49-F238E27FC236}">
                <a16:creationId xmlns:a16="http://schemas.microsoft.com/office/drawing/2014/main" id="{2C68FAE1-6D4F-4245-8A79-AC486654B14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1A71E191-6BD6-43DD-86F0-F44E66284DAB}"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a:extLst>
              <a:ext uri="{FF2B5EF4-FFF2-40B4-BE49-F238E27FC236}">
                <a16:creationId xmlns:a16="http://schemas.microsoft.com/office/drawing/2014/main" id="{3CA5BA64-8419-4A38-AF41-02D9D56DB625}"/>
              </a:ext>
            </a:extLst>
          </p:cNvPr>
          <p:cNvSpPr>
            <a:spLocks noGrp="1" noChangeArrowheads="1"/>
          </p:cNvSpPr>
          <p:nvPr>
            <p:ph type="body" idx="1"/>
          </p:nvPr>
        </p:nvSpPr>
        <p:spPr bwMode="auto">
          <a:xfrm>
            <a:off x="468313" y="1628775"/>
            <a:ext cx="8229600" cy="348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endParaRPr lang="en-GB" altLang="en-US"/>
          </a:p>
          <a:p>
            <a:pPr lvl="0"/>
            <a:endParaRPr lang="en-GB" altLang="en-US"/>
          </a:p>
          <a:p>
            <a:pPr lvl="0"/>
            <a:endParaRPr lang="en-GB" altLang="en-US"/>
          </a:p>
          <a:p>
            <a:pPr lvl="0"/>
            <a:endParaRPr lang="en-GB" altLang="en-US"/>
          </a:p>
        </p:txBody>
      </p:sp>
      <p:sp>
        <p:nvSpPr>
          <p:cNvPr id="6151" name="Title 1">
            <a:extLst>
              <a:ext uri="{FF2B5EF4-FFF2-40B4-BE49-F238E27FC236}">
                <a16:creationId xmlns:a16="http://schemas.microsoft.com/office/drawing/2014/main" id="{73CAF90D-9441-413E-A9DA-E465D7CFDBC4}"/>
              </a:ext>
            </a:extLst>
          </p:cNvPr>
          <p:cNvSpPr txBox="1">
            <a:spLocks/>
          </p:cNvSpPr>
          <p:nvPr userDrawn="1"/>
        </p:nvSpPr>
        <p:spPr bwMode="auto">
          <a:xfrm>
            <a:off x="395288" y="476250"/>
            <a:ext cx="8424862" cy="755650"/>
          </a:xfrm>
          <a:prstGeom prst="rect">
            <a:avLst/>
          </a:prstGeom>
          <a:solidFill>
            <a:srgbClr val="00ABE5"/>
          </a:solidFill>
          <a:ln>
            <a:noFill/>
          </a:ln>
        </p:spPr>
        <p:txBody>
          <a:bodyPr anchor="ct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eaLnBrk="1" hangingPunct="1">
              <a:defRPr/>
            </a:pPr>
            <a:endParaRPr lang="en-US" altLang="en-US" sz="3200">
              <a:solidFill>
                <a:srgbClr val="FFFFFF"/>
              </a:solidFill>
              <a:ea typeface="ＭＳ Ｐゴシック" pitchFamily="34" charset="-128"/>
            </a:endParaRPr>
          </a:p>
        </p:txBody>
      </p:sp>
      <p:sp>
        <p:nvSpPr>
          <p:cNvPr id="2052" name="Rectangle 2">
            <a:extLst>
              <a:ext uri="{FF2B5EF4-FFF2-40B4-BE49-F238E27FC236}">
                <a16:creationId xmlns:a16="http://schemas.microsoft.com/office/drawing/2014/main" id="{6F2A789E-17A5-4E92-B843-80FFF56B0691}"/>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2053" name="Picture 10">
            <a:extLst>
              <a:ext uri="{FF2B5EF4-FFF2-40B4-BE49-F238E27FC236}">
                <a16:creationId xmlns:a16="http://schemas.microsoft.com/office/drawing/2014/main" id="{714A1355-152B-45FA-A95A-52C7FBF7420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288" y="5495925"/>
            <a:ext cx="8353425"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800">
          <a:solidFill>
            <a:schemeClr val="bg1"/>
          </a:solidFill>
          <a:latin typeface="+mj-lt"/>
          <a:ea typeface="+mj-ea"/>
          <a:cs typeface="+mj-cs"/>
        </a:defRPr>
      </a:lvl1pPr>
      <a:lvl2pPr algn="ctr" rtl="0" eaLnBrk="0" fontAlgn="base" hangingPunct="0">
        <a:spcBef>
          <a:spcPct val="0"/>
        </a:spcBef>
        <a:spcAft>
          <a:spcPct val="0"/>
        </a:spcAft>
        <a:defRPr sz="4800">
          <a:solidFill>
            <a:schemeClr val="bg1"/>
          </a:solidFill>
          <a:latin typeface="Arial" pitchFamily="34" charset="0"/>
        </a:defRPr>
      </a:lvl2pPr>
      <a:lvl3pPr algn="ctr" rtl="0" eaLnBrk="0" fontAlgn="base" hangingPunct="0">
        <a:spcBef>
          <a:spcPct val="0"/>
        </a:spcBef>
        <a:spcAft>
          <a:spcPct val="0"/>
        </a:spcAft>
        <a:defRPr sz="4800">
          <a:solidFill>
            <a:schemeClr val="bg1"/>
          </a:solidFill>
          <a:latin typeface="Arial" pitchFamily="34" charset="0"/>
        </a:defRPr>
      </a:lvl3pPr>
      <a:lvl4pPr algn="ctr" rtl="0" eaLnBrk="0" fontAlgn="base" hangingPunct="0">
        <a:spcBef>
          <a:spcPct val="0"/>
        </a:spcBef>
        <a:spcAft>
          <a:spcPct val="0"/>
        </a:spcAft>
        <a:defRPr sz="4800">
          <a:solidFill>
            <a:schemeClr val="bg1"/>
          </a:solidFill>
          <a:latin typeface="Arial" pitchFamily="34" charset="0"/>
        </a:defRPr>
      </a:lvl4pPr>
      <a:lvl5pPr algn="ctr" rtl="0" eaLnBrk="0" fontAlgn="base" hangingPunct="0">
        <a:spcBef>
          <a:spcPct val="0"/>
        </a:spcBef>
        <a:spcAft>
          <a:spcPct val="0"/>
        </a:spcAft>
        <a:defRPr sz="4800">
          <a:solidFill>
            <a:schemeClr val="bg1"/>
          </a:solidFill>
          <a:latin typeface="Arial" pitchFamily="34" charset="0"/>
        </a:defRPr>
      </a:lvl5pPr>
      <a:lvl6pPr marL="457200" algn="ctr" rtl="0" fontAlgn="base">
        <a:spcBef>
          <a:spcPct val="0"/>
        </a:spcBef>
        <a:spcAft>
          <a:spcPct val="0"/>
        </a:spcAft>
        <a:defRPr sz="4800">
          <a:solidFill>
            <a:schemeClr val="bg1"/>
          </a:solidFill>
          <a:latin typeface="Arial" pitchFamily="34" charset="0"/>
        </a:defRPr>
      </a:lvl6pPr>
      <a:lvl7pPr marL="914400" algn="ctr" rtl="0" fontAlgn="base">
        <a:spcBef>
          <a:spcPct val="0"/>
        </a:spcBef>
        <a:spcAft>
          <a:spcPct val="0"/>
        </a:spcAft>
        <a:defRPr sz="4800">
          <a:solidFill>
            <a:schemeClr val="bg1"/>
          </a:solidFill>
          <a:latin typeface="Arial" pitchFamily="34" charset="0"/>
        </a:defRPr>
      </a:lvl7pPr>
      <a:lvl8pPr marL="1371600" algn="ctr" rtl="0" fontAlgn="base">
        <a:spcBef>
          <a:spcPct val="0"/>
        </a:spcBef>
        <a:spcAft>
          <a:spcPct val="0"/>
        </a:spcAft>
        <a:defRPr sz="4800">
          <a:solidFill>
            <a:schemeClr val="bg1"/>
          </a:solidFill>
          <a:latin typeface="Arial" pitchFamily="34" charset="0"/>
        </a:defRPr>
      </a:lvl8pPr>
      <a:lvl9pPr marL="1828800" algn="ctr" rtl="0" fontAlgn="base">
        <a:spcBef>
          <a:spcPct val="0"/>
        </a:spcBef>
        <a:spcAft>
          <a:spcPct val="0"/>
        </a:spcAft>
        <a:defRPr sz="4800">
          <a:solidFill>
            <a:schemeClr val="bg1"/>
          </a:solidFill>
          <a:latin typeface="Arial" pitchFamily="34" charset="0"/>
        </a:defRPr>
      </a:lvl9pPr>
    </p:titleStyle>
    <p:bodyStyle>
      <a:lvl1pPr marL="342900" indent="-342900" algn="l" rtl="0" eaLnBrk="0" fontAlgn="base" hangingPunct="0">
        <a:spcBef>
          <a:spcPct val="20000"/>
        </a:spcBef>
        <a:spcAft>
          <a:spcPct val="0"/>
        </a:spcAft>
        <a:buChar char="•"/>
        <a:defRPr sz="3200">
          <a:solidFill>
            <a:srgbClr val="00ABE5"/>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assets.publishing.service.gov.uk/government/uploads/system/uploads/attachment_data/file/398815/SEND_Code_of_Practice_January_2015.pdf" TargetMode="External"/><Relationship Id="rId7" Type="http://schemas.openxmlformats.org/officeDocument/2006/relationships/hyperlink" Target="https://www.gov.uk/government/uploads/system/uploads/attachment_data/file/398815/SEND_Code_of_Practice_January_2015.pdf"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tocktoninformationdirectory.org/kb5/stockton/directory/localoffer.page" TargetMode="External"/><Relationship Id="rId4" Type="http://schemas.openxmlformats.org/officeDocument/2006/relationships/hyperlink" Target="http://www.gov.uk/government/publications/send-guide-for-parents-and-carers"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SENDIASS@Stockton.go.uk"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mailto:info@stocktonparentcarerforum.co.uk"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mailto:info@stocktonparentcarerforum.co.uk" TargetMode="External"/><Relationship Id="rId7" Type="http://schemas.openxmlformats.org/officeDocument/2006/relationships/hyperlink" Target="http://stocktoninformationdirectory.org/kb5/stockton/directory/localoffer.page"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www.gov.uk/government/publications/send-guide-for-parents-and-carers" TargetMode="External"/><Relationship Id="rId5" Type="http://schemas.openxmlformats.org/officeDocument/2006/relationships/hyperlink" Target="https://assets.publishing.service.gov.uk/government/uploads/system/uploads/attachment_data/file/398815/SEND_Code_of_Practice_January_2015.pdf" TargetMode="External"/><Relationship Id="rId10" Type="http://schemas.openxmlformats.org/officeDocument/2006/relationships/image" Target="../media/image5.png"/><Relationship Id="rId4" Type="http://schemas.openxmlformats.org/officeDocument/2006/relationships/hyperlink" Target="https://stocktonparentcarerforum.co.uk/" TargetMode="External"/><Relationship Id="rId9" Type="http://schemas.openxmlformats.org/officeDocument/2006/relationships/hyperlink" Target="https://www.gov.uk/government/uploads/system/uploads/attachment_data/file/398815/SEND_Code_of_Practice_January_2015.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SENDIASS@Stockton.go.uk"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mailto:info@stocktonparentcarerforum.co.uk" TargetMode="External"/><Relationship Id="rId4" Type="http://schemas.openxmlformats.org/officeDocument/2006/relationships/hyperlink" Target="https://stpauls.bhcet.org.uk/wp-content/uploads/2022/05/send_iass_service_leaflet_2015.pdf"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51194CA-2F54-4B81-BB88-3F018F13B9AF}"/>
              </a:ext>
            </a:extLst>
          </p:cNvPr>
          <p:cNvSpPr>
            <a:spLocks noChangeArrowheads="1"/>
          </p:cNvSpPr>
          <p:nvPr/>
        </p:nvSpPr>
        <p:spPr bwMode="auto">
          <a:xfrm>
            <a:off x="387350" y="333375"/>
            <a:ext cx="8605838" cy="5353050"/>
          </a:xfrm>
          <a:prstGeom prst="rect">
            <a:avLst/>
          </a:prstGeom>
          <a:solidFill>
            <a:srgbClr val="00ABE5"/>
          </a:solidFill>
          <a:ln>
            <a:noFill/>
          </a:ln>
          <a:extLst>
            <a:ext uri="{91240B29-F687-4F45-9708-019B960494DF}">
              <a14:hiddenLine xmlns:a14="http://schemas.microsoft.com/office/drawing/2010/main" w="38100">
                <a:solidFill>
                  <a:srgbClr val="000000"/>
                </a:solidFill>
                <a:miter lim="800000"/>
                <a:headEnd/>
                <a:tailEnd/>
              </a14:hiddenLine>
            </a:ext>
          </a:extLst>
        </p:spPr>
        <p:txBody>
          <a:bodyPr anchor="ctr"/>
          <a:lstStyle>
            <a:lvl1pPr defTabSz="457200">
              <a:spcBef>
                <a:spcPct val="20000"/>
              </a:spcBef>
              <a:buChar char="•"/>
              <a:defRPr sz="3200">
                <a:solidFill>
                  <a:srgbClr val="00ABE5"/>
                </a:solidFill>
                <a:latin typeface="Arial" panose="020B0604020202020204" pitchFamily="34" charset="0"/>
              </a:defRPr>
            </a:lvl1pPr>
            <a:lvl2pPr marL="742950" indent="-285750" defTabSz="457200">
              <a:spcBef>
                <a:spcPct val="20000"/>
              </a:spcBef>
              <a:buChar char="–"/>
              <a:defRPr sz="2800">
                <a:solidFill>
                  <a:schemeClr val="tx1"/>
                </a:solidFill>
                <a:latin typeface="Arial" panose="020B0604020202020204" pitchFamily="34" charset="0"/>
              </a:defRPr>
            </a:lvl2pPr>
            <a:lvl3pPr marL="1143000" indent="-228600" defTabSz="457200">
              <a:spcBef>
                <a:spcPct val="20000"/>
              </a:spcBef>
              <a:buChar char="•"/>
              <a:defRPr sz="2400">
                <a:solidFill>
                  <a:schemeClr val="tx1"/>
                </a:solidFill>
                <a:latin typeface="Arial" panose="020B0604020202020204" pitchFamily="34" charset="0"/>
              </a:defRPr>
            </a:lvl3pPr>
            <a:lvl4pPr marL="1600200" indent="-228600" defTabSz="457200">
              <a:spcBef>
                <a:spcPct val="20000"/>
              </a:spcBef>
              <a:buChar char="–"/>
              <a:defRPr sz="2000">
                <a:solidFill>
                  <a:schemeClr val="tx1"/>
                </a:solidFill>
                <a:latin typeface="Arial" panose="020B0604020202020204" pitchFamily="34" charset="0"/>
              </a:defRPr>
            </a:lvl4pPr>
            <a:lvl5pPr marL="2057400" indent="-228600" defTabSz="457200">
              <a:spcBef>
                <a:spcPct val="20000"/>
              </a:spcBef>
              <a:buChar char="»"/>
              <a:defRPr sz="20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FFFFFF"/>
              </a:solidFill>
            </a:endParaRPr>
          </a:p>
        </p:txBody>
      </p:sp>
      <p:sp>
        <p:nvSpPr>
          <p:cNvPr id="5123" name="Slide Number Placeholder 5">
            <a:extLst>
              <a:ext uri="{FF2B5EF4-FFF2-40B4-BE49-F238E27FC236}">
                <a16:creationId xmlns:a16="http://schemas.microsoft.com/office/drawing/2014/main" id="{8A7373D7-3D8E-4F5C-9CC1-67A3C70B4DB1}"/>
              </a:ext>
            </a:extLst>
          </p:cNvPr>
          <p:cNvSpPr txBox="1">
            <a:spLocks/>
          </p:cNvSpPr>
          <p:nvPr/>
        </p:nvSpPr>
        <p:spPr bwMode="auto">
          <a:xfrm>
            <a:off x="387350" y="6237288"/>
            <a:ext cx="471488"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ABE5"/>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E621675B-2DCE-4567-B564-33565C27F593}" type="slidenum">
              <a:rPr lang="en-US" altLang="en-US" sz="1000">
                <a:solidFill>
                  <a:schemeClr val="bg1"/>
                </a:solidFill>
                <a:latin typeface="Calibri" panose="020F0502020204030204" pitchFamily="34" charset="0"/>
                <a:ea typeface="ＭＳ Ｐゴシック" panose="020B0600070205080204" pitchFamily="34" charset="-128"/>
              </a:rPr>
              <a:pPr eaLnBrk="1" hangingPunct="1">
                <a:spcBef>
                  <a:spcPct val="0"/>
                </a:spcBef>
                <a:buFontTx/>
                <a:buNone/>
              </a:pPr>
              <a:t>1</a:t>
            </a:fld>
            <a:r>
              <a:rPr lang="en-US" altLang="en-US" sz="1000">
                <a:solidFill>
                  <a:schemeClr val="tx1"/>
                </a:solidFill>
                <a:latin typeface="Calibri" panose="020F0502020204030204" pitchFamily="34" charset="0"/>
                <a:ea typeface="ＭＳ Ｐゴシック" panose="020B0600070205080204" pitchFamily="34" charset="-128"/>
              </a:rPr>
              <a:t> </a:t>
            </a:r>
          </a:p>
        </p:txBody>
      </p:sp>
      <p:sp>
        <p:nvSpPr>
          <p:cNvPr id="5124" name="Date Placeholder 3">
            <a:extLst>
              <a:ext uri="{FF2B5EF4-FFF2-40B4-BE49-F238E27FC236}">
                <a16:creationId xmlns:a16="http://schemas.microsoft.com/office/drawing/2014/main" id="{C2C14CBB-B419-4409-8AE8-5CFC56A17AD1}"/>
              </a:ext>
            </a:extLst>
          </p:cNvPr>
          <p:cNvSpPr txBox="1">
            <a:spLocks/>
          </p:cNvSpPr>
          <p:nvPr/>
        </p:nvSpPr>
        <p:spPr bwMode="auto">
          <a:xfrm>
            <a:off x="6607175" y="6500813"/>
            <a:ext cx="19002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ct val="20000"/>
              </a:spcBef>
              <a:buChar char="•"/>
              <a:defRPr sz="3200">
                <a:solidFill>
                  <a:srgbClr val="00ABE5"/>
                </a:solidFill>
                <a:latin typeface="Arial" panose="020B0604020202020204" pitchFamily="34" charset="0"/>
              </a:defRPr>
            </a:lvl1pPr>
            <a:lvl2pPr marL="742950" indent="-285750" defTabSz="457200">
              <a:spcBef>
                <a:spcPct val="20000"/>
              </a:spcBef>
              <a:buChar char="–"/>
              <a:defRPr sz="2800">
                <a:solidFill>
                  <a:schemeClr val="tx1"/>
                </a:solidFill>
                <a:latin typeface="Arial" panose="020B0604020202020204" pitchFamily="34" charset="0"/>
              </a:defRPr>
            </a:lvl2pPr>
            <a:lvl3pPr marL="1143000" indent="-228600" defTabSz="457200">
              <a:spcBef>
                <a:spcPct val="20000"/>
              </a:spcBef>
              <a:buChar char="•"/>
              <a:defRPr sz="2400">
                <a:solidFill>
                  <a:schemeClr val="tx1"/>
                </a:solidFill>
                <a:latin typeface="Arial" panose="020B0604020202020204" pitchFamily="34" charset="0"/>
              </a:defRPr>
            </a:lvl3pPr>
            <a:lvl4pPr marL="1600200" indent="-228600" defTabSz="457200">
              <a:spcBef>
                <a:spcPct val="20000"/>
              </a:spcBef>
              <a:buChar char="–"/>
              <a:defRPr sz="2000">
                <a:solidFill>
                  <a:schemeClr val="tx1"/>
                </a:solidFill>
                <a:latin typeface="Arial" panose="020B0604020202020204" pitchFamily="34" charset="0"/>
              </a:defRPr>
            </a:lvl4pPr>
            <a:lvl5pPr marL="2057400" indent="-228600" defTabSz="457200">
              <a:spcBef>
                <a:spcPct val="20000"/>
              </a:spcBef>
              <a:buChar char="»"/>
              <a:defRPr sz="20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1A89483F-D95E-4FB5-9DEE-7A4D31FD9579}" type="datetime1">
              <a:rPr lang="en-US" altLang="en-US" sz="1000">
                <a:solidFill>
                  <a:schemeClr val="bg1"/>
                </a:solidFill>
                <a:latin typeface="Calibri" panose="020F0502020204030204" pitchFamily="34" charset="0"/>
                <a:ea typeface="ＭＳ Ｐゴシック" panose="020B0600070205080204" pitchFamily="34" charset="-128"/>
              </a:rPr>
              <a:pPr algn="r" eaLnBrk="1" hangingPunct="1">
                <a:spcBef>
                  <a:spcPct val="0"/>
                </a:spcBef>
                <a:buFontTx/>
                <a:buNone/>
              </a:pPr>
              <a:t>10/4/2022</a:t>
            </a:fld>
            <a:endParaRPr lang="en-US" altLang="en-US" sz="1000">
              <a:solidFill>
                <a:schemeClr val="bg1"/>
              </a:solidFill>
              <a:latin typeface="Calibri" panose="020F0502020204030204" pitchFamily="34" charset="0"/>
              <a:ea typeface="ＭＳ Ｐゴシック" panose="020B0600070205080204" pitchFamily="34" charset="-128"/>
            </a:endParaRPr>
          </a:p>
        </p:txBody>
      </p:sp>
      <p:sp>
        <p:nvSpPr>
          <p:cNvPr id="5125" name="TextBox 7">
            <a:extLst>
              <a:ext uri="{FF2B5EF4-FFF2-40B4-BE49-F238E27FC236}">
                <a16:creationId xmlns:a16="http://schemas.microsoft.com/office/drawing/2014/main" id="{32951B5C-6C3D-4C4C-9FA3-9E461DC797A7}"/>
              </a:ext>
            </a:extLst>
          </p:cNvPr>
          <p:cNvSpPr txBox="1">
            <a:spLocks noChangeArrowheads="1"/>
          </p:cNvSpPr>
          <p:nvPr/>
        </p:nvSpPr>
        <p:spPr bwMode="auto">
          <a:xfrm>
            <a:off x="560388" y="228600"/>
            <a:ext cx="8077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rgbClr val="00ABE5"/>
                </a:solidFill>
                <a:latin typeface="Arial" panose="020B0604020202020204" pitchFamily="34" charset="0"/>
              </a:defRPr>
            </a:lvl1pPr>
            <a:lvl2pPr marL="742950" indent="-285750" defTabSz="457200">
              <a:spcBef>
                <a:spcPct val="20000"/>
              </a:spcBef>
              <a:buChar char="–"/>
              <a:defRPr sz="2800">
                <a:solidFill>
                  <a:schemeClr val="tx1"/>
                </a:solidFill>
                <a:latin typeface="Arial" panose="020B0604020202020204" pitchFamily="34" charset="0"/>
              </a:defRPr>
            </a:lvl2pPr>
            <a:lvl3pPr marL="1143000" indent="-228600" defTabSz="457200">
              <a:spcBef>
                <a:spcPct val="20000"/>
              </a:spcBef>
              <a:buChar char="•"/>
              <a:defRPr sz="2400">
                <a:solidFill>
                  <a:schemeClr val="tx1"/>
                </a:solidFill>
                <a:latin typeface="Arial" panose="020B0604020202020204" pitchFamily="34" charset="0"/>
              </a:defRPr>
            </a:lvl3pPr>
            <a:lvl4pPr marL="1600200" indent="-228600" defTabSz="457200">
              <a:spcBef>
                <a:spcPct val="20000"/>
              </a:spcBef>
              <a:buChar char="–"/>
              <a:defRPr sz="2000">
                <a:solidFill>
                  <a:schemeClr val="tx1"/>
                </a:solidFill>
                <a:latin typeface="Arial" panose="020B0604020202020204" pitchFamily="34" charset="0"/>
              </a:defRPr>
            </a:lvl4pPr>
            <a:lvl5pPr marL="2057400" indent="-228600" defTabSz="457200">
              <a:spcBef>
                <a:spcPct val="20000"/>
              </a:spcBef>
              <a:buChar char="»"/>
              <a:defRPr sz="20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a:solidFill>
                  <a:schemeClr val="bg1"/>
                </a:solidFill>
                <a:latin typeface="Calibri" panose="020F0502020204030204" pitchFamily="34" charset="0"/>
                <a:ea typeface="ＭＳ Ｐゴシック" panose="020B0600070205080204" pitchFamily="34" charset="-128"/>
              </a:rPr>
              <a:t>St Paul’s Catholic Primary School</a:t>
            </a:r>
          </a:p>
          <a:p>
            <a:pPr algn="ctr" eaLnBrk="1" hangingPunct="1">
              <a:spcBef>
                <a:spcPct val="0"/>
              </a:spcBef>
              <a:buFontTx/>
              <a:buNone/>
            </a:pPr>
            <a:r>
              <a:rPr lang="en-US" altLang="en-US" sz="3600">
                <a:solidFill>
                  <a:schemeClr val="bg1"/>
                </a:solidFill>
                <a:latin typeface="Calibri" panose="020F0502020204030204" pitchFamily="34" charset="0"/>
                <a:ea typeface="ＭＳ Ｐゴシック" panose="020B0600070205080204" pitchFamily="34" charset="-128"/>
              </a:rPr>
              <a:t>SEN Information Report </a:t>
            </a:r>
          </a:p>
        </p:txBody>
      </p:sp>
      <p:pic>
        <p:nvPicPr>
          <p:cNvPr id="5126" name="Picture 2">
            <a:extLst>
              <a:ext uri="{FF2B5EF4-FFF2-40B4-BE49-F238E27FC236}">
                <a16:creationId xmlns:a16="http://schemas.microsoft.com/office/drawing/2014/main" id="{F9BFA7B1-2A10-438E-96B4-32E9B27B23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5525" y="3232150"/>
            <a:ext cx="2500313" cy="1501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id="{02BF8111-92B7-4B8D-9413-0307442C3BD7}"/>
              </a:ext>
            </a:extLst>
          </p:cNvPr>
          <p:cNvSpPr/>
          <p:nvPr/>
        </p:nvSpPr>
        <p:spPr>
          <a:xfrm>
            <a:off x="3551238" y="3163888"/>
            <a:ext cx="2528887" cy="160813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128" name="TextBox 2">
            <a:extLst>
              <a:ext uri="{FF2B5EF4-FFF2-40B4-BE49-F238E27FC236}">
                <a16:creationId xmlns:a16="http://schemas.microsoft.com/office/drawing/2014/main" id="{84DB6F2E-ECC3-407E-A43C-28DA905D2AF8}"/>
              </a:ext>
            </a:extLst>
          </p:cNvPr>
          <p:cNvSpPr txBox="1">
            <a:spLocks noChangeArrowheads="1"/>
          </p:cNvSpPr>
          <p:nvPr/>
        </p:nvSpPr>
        <p:spPr bwMode="auto">
          <a:xfrm>
            <a:off x="1885950" y="4984750"/>
            <a:ext cx="5400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ABE5"/>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en-US" sz="1200">
                <a:solidFill>
                  <a:schemeClr val="tx1"/>
                </a:solidFill>
                <a:latin typeface="Calibri" panose="020F0502020204030204" pitchFamily="34" charset="0"/>
              </a:rPr>
              <a:t>“There is nothing I cannot master with the help of the One who gives me strength”.   </a:t>
            </a:r>
          </a:p>
          <a:p>
            <a:pPr algn="ctr">
              <a:spcBef>
                <a:spcPct val="0"/>
              </a:spcBef>
              <a:buFontTx/>
              <a:buNone/>
            </a:pPr>
            <a:r>
              <a:rPr lang="en-GB" altLang="en-US" sz="1200">
                <a:solidFill>
                  <a:schemeClr val="tx1"/>
                </a:solidFill>
                <a:latin typeface="Calibri" panose="020F0502020204030204" pitchFamily="34" charset="0"/>
              </a:rPr>
              <a:t>Letter of St Paul to the Philippians. Ch4, v14.  </a:t>
            </a:r>
          </a:p>
        </p:txBody>
      </p:sp>
      <p:sp>
        <p:nvSpPr>
          <p:cNvPr id="5129" name="Rectangle 2">
            <a:extLst>
              <a:ext uri="{FF2B5EF4-FFF2-40B4-BE49-F238E27FC236}">
                <a16:creationId xmlns:a16="http://schemas.microsoft.com/office/drawing/2014/main" id="{19A8323D-F4D7-4E98-81CA-29EDE3D2BE9B}"/>
              </a:ext>
            </a:extLst>
          </p:cNvPr>
          <p:cNvSpPr>
            <a:spLocks noChangeArrowheads="1"/>
          </p:cNvSpPr>
          <p:nvPr/>
        </p:nvSpPr>
        <p:spPr bwMode="auto">
          <a:xfrm>
            <a:off x="4586288" y="6581775"/>
            <a:ext cx="33035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00ABE5"/>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200" dirty="0">
                <a:solidFill>
                  <a:schemeClr val="tx1"/>
                </a:solidFill>
                <a:latin typeface="Calibri" panose="020F0502020204030204" pitchFamily="34" charset="0"/>
              </a:rPr>
              <a:t>Reviewed September 2022.  Next review Jan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2F2C3F0-4ABA-459C-9B30-213BAF9FE430}"/>
              </a:ext>
            </a:extLst>
          </p:cNvPr>
          <p:cNvSpPr>
            <a:spLocks noChangeArrowheads="1"/>
          </p:cNvSpPr>
          <p:nvPr/>
        </p:nvSpPr>
        <p:spPr bwMode="auto">
          <a:xfrm>
            <a:off x="0" y="22225"/>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Arial" panose="020B0604020202020204" pitchFamily="34" charset="0"/>
              <a:buNone/>
            </a:pPr>
            <a:endParaRPr lang="en-GB" altLang="en-US" sz="1800" b="1" u="sng"/>
          </a:p>
          <a:p>
            <a:pPr algn="ctr" eaLnBrk="1" hangingPunct="1">
              <a:spcBef>
                <a:spcPct val="0"/>
              </a:spcBef>
              <a:buFont typeface="Arial" panose="020B0604020202020204" pitchFamily="34" charset="0"/>
              <a:buNone/>
            </a:pPr>
            <a:r>
              <a:rPr lang="en-GB" altLang="en-US" sz="1800" b="1" u="sng"/>
              <a:t>Staff  expertise in relation to SEND</a:t>
            </a:r>
          </a:p>
        </p:txBody>
      </p:sp>
      <p:pic>
        <p:nvPicPr>
          <p:cNvPr id="19459" name="Picture 9">
            <a:extLst>
              <a:ext uri="{FF2B5EF4-FFF2-40B4-BE49-F238E27FC236}">
                <a16:creationId xmlns:a16="http://schemas.microsoft.com/office/drawing/2014/main" id="{42904C4B-DB03-4D70-B262-C4B7C43AEF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85895" y="-268288"/>
            <a:ext cx="3210480" cy="3275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460" name="Group 5">
            <a:extLst>
              <a:ext uri="{FF2B5EF4-FFF2-40B4-BE49-F238E27FC236}">
                <a16:creationId xmlns:a16="http://schemas.microsoft.com/office/drawing/2014/main" id="{9CE18810-EFAB-459F-944A-3E6B0CE7BA4E}"/>
              </a:ext>
            </a:extLst>
          </p:cNvPr>
          <p:cNvGrpSpPr>
            <a:grpSpLocks/>
          </p:cNvGrpSpPr>
          <p:nvPr/>
        </p:nvGrpSpPr>
        <p:grpSpPr bwMode="auto">
          <a:xfrm>
            <a:off x="6110288" y="100013"/>
            <a:ext cx="2655887" cy="2513012"/>
            <a:chOff x="3997325" y="2449513"/>
            <a:chExt cx="2655888" cy="2513012"/>
          </a:xfrm>
        </p:grpSpPr>
        <p:sp>
          <p:nvSpPr>
            <p:cNvPr id="19465" name="WordArt 4">
              <a:extLst>
                <a:ext uri="{FF2B5EF4-FFF2-40B4-BE49-F238E27FC236}">
                  <a16:creationId xmlns:a16="http://schemas.microsoft.com/office/drawing/2014/main" id="{EA1EC7CF-77D1-466F-8EFF-42A5E0D084AF}"/>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
        <p:nvSpPr>
          <p:cNvPr id="2" name="TextBox 1">
            <a:extLst>
              <a:ext uri="{FF2B5EF4-FFF2-40B4-BE49-F238E27FC236}">
                <a16:creationId xmlns:a16="http://schemas.microsoft.com/office/drawing/2014/main" id="{931F8305-76AD-4E09-A557-190EA01673C0}"/>
              </a:ext>
            </a:extLst>
          </p:cNvPr>
          <p:cNvSpPr txBox="1"/>
          <p:nvPr/>
        </p:nvSpPr>
        <p:spPr>
          <a:xfrm>
            <a:off x="365111" y="914956"/>
            <a:ext cx="8056157" cy="5293757"/>
          </a:xfrm>
          <a:prstGeom prst="rect">
            <a:avLst/>
          </a:prstGeom>
          <a:noFill/>
        </p:spPr>
        <p:txBody>
          <a:bodyPr wrap="square" lIns="91440" tIns="45720" rIns="91440" bIns="45720" anchor="t">
            <a:spAutoFit/>
          </a:bodyPr>
          <a:lstStyle/>
          <a:p>
            <a:pPr>
              <a:defRPr/>
            </a:pPr>
            <a:r>
              <a:rPr lang="en-GB" sz="1600">
                <a:cs typeface="Arial" charset="0"/>
              </a:rPr>
              <a:t>The SENCO keeps up to date with current legislation </a:t>
            </a:r>
          </a:p>
          <a:p>
            <a:pPr>
              <a:defRPr/>
            </a:pPr>
            <a:r>
              <a:rPr lang="en-GB" sz="1600">
                <a:cs typeface="Arial" charset="0"/>
              </a:rPr>
              <a:t>around SEND. This is shared with staff. </a:t>
            </a:r>
          </a:p>
          <a:p>
            <a:pPr>
              <a:defRPr/>
            </a:pPr>
            <a:r>
              <a:rPr lang="en-GB" sz="1600">
                <a:latin typeface="Calibri"/>
                <a:cs typeface="Arial"/>
              </a:rPr>
              <a:t>Staff are directed to appropriate training and were specifically </a:t>
            </a:r>
          </a:p>
          <a:p>
            <a:pPr>
              <a:defRPr/>
            </a:pPr>
            <a:r>
              <a:rPr lang="en-GB" sz="1600">
                <a:latin typeface="Calibri"/>
                <a:cs typeface="Arial"/>
              </a:rPr>
              <a:t>encouraged to update their knowledge around mental health</a:t>
            </a:r>
          </a:p>
          <a:p>
            <a:pPr>
              <a:defRPr/>
            </a:pPr>
            <a:r>
              <a:rPr lang="en-GB" sz="1600">
                <a:latin typeface="Calibri"/>
                <a:cs typeface="Arial"/>
              </a:rPr>
              <a:t>awareness in preparation for the wider opening of schools during </a:t>
            </a:r>
          </a:p>
          <a:p>
            <a:pPr>
              <a:defRPr/>
            </a:pPr>
            <a:r>
              <a:rPr lang="en-GB" sz="1600">
                <a:latin typeface="Calibri"/>
                <a:cs typeface="Arial"/>
              </a:rPr>
              <a:t>the Coronavirus pandemic. Staff followed a Recovery Curriculum to fully</a:t>
            </a:r>
          </a:p>
          <a:p>
            <a:pPr>
              <a:defRPr/>
            </a:pPr>
            <a:r>
              <a:rPr lang="en-GB" sz="1600">
                <a:latin typeface="Calibri"/>
                <a:cs typeface="Arial"/>
              </a:rPr>
              <a:t>recognise the difficulties facing many children after a period of absence from school.  </a:t>
            </a:r>
            <a:endParaRPr lang="en-GB" sz="1600">
              <a:cs typeface="Arial" charset="0"/>
            </a:endParaRPr>
          </a:p>
          <a:p>
            <a:pPr>
              <a:defRPr/>
            </a:pPr>
            <a:r>
              <a:rPr lang="en-GB" sz="1600">
                <a:latin typeface="Calibri"/>
                <a:cs typeface="Arial"/>
              </a:rPr>
              <a:t>Staff are trained in </a:t>
            </a:r>
            <a:endParaRPr lang="en-GB" sz="1600">
              <a:cs typeface="Arial" charset="0"/>
            </a:endParaRPr>
          </a:p>
          <a:p>
            <a:pPr marL="285750" indent="-285750">
              <a:buFont typeface="Arial"/>
              <a:buChar char="•"/>
              <a:defRPr/>
            </a:pPr>
            <a:r>
              <a:rPr lang="en-GB" sz="1600">
                <a:latin typeface="Calibri"/>
                <a:cs typeface="Arial"/>
              </a:rPr>
              <a:t>Mental health and well-being</a:t>
            </a:r>
          </a:p>
          <a:p>
            <a:pPr marL="285750" indent="-285750">
              <a:buFont typeface="Arial" panose="020B0604020202020204" pitchFamily="34" charset="0"/>
              <a:buChar char="•"/>
              <a:defRPr/>
            </a:pPr>
            <a:r>
              <a:rPr lang="en-GB" sz="1600">
                <a:cs typeface="Arial" charset="0"/>
              </a:rPr>
              <a:t>Dyslexia </a:t>
            </a:r>
          </a:p>
          <a:p>
            <a:pPr marL="285750" indent="-285750">
              <a:buFont typeface="Arial" panose="020B0604020202020204" pitchFamily="34" charset="0"/>
              <a:buChar char="•"/>
              <a:defRPr/>
            </a:pPr>
            <a:r>
              <a:rPr lang="en-GB" sz="1600">
                <a:cs typeface="Arial" charset="0"/>
              </a:rPr>
              <a:t>Dyspraxia</a:t>
            </a:r>
          </a:p>
          <a:p>
            <a:pPr marL="285750" indent="-285750">
              <a:buFont typeface="Arial" panose="020B0604020202020204" pitchFamily="34" charset="0"/>
              <a:buChar char="•"/>
              <a:defRPr/>
            </a:pPr>
            <a:r>
              <a:rPr lang="en-GB" sz="1600">
                <a:cs typeface="Arial" charset="0"/>
              </a:rPr>
              <a:t>Autism </a:t>
            </a:r>
          </a:p>
          <a:p>
            <a:pPr marL="285750" indent="-285750">
              <a:buFont typeface="Arial" panose="020B0604020202020204" pitchFamily="34" charset="0"/>
              <a:buChar char="•"/>
              <a:defRPr/>
            </a:pPr>
            <a:r>
              <a:rPr lang="en-GB" sz="1600">
                <a:cs typeface="Arial" charset="0"/>
              </a:rPr>
              <a:t>ADHD</a:t>
            </a:r>
          </a:p>
          <a:p>
            <a:pPr marL="285750" indent="-285750">
              <a:buFont typeface="Arial" panose="020B0604020202020204" pitchFamily="34" charset="0"/>
              <a:buChar char="•"/>
              <a:defRPr/>
            </a:pPr>
            <a:r>
              <a:rPr lang="en-GB" sz="1600">
                <a:cs typeface="Arial" charset="0"/>
              </a:rPr>
              <a:t>Attachment disorder </a:t>
            </a:r>
          </a:p>
          <a:p>
            <a:pPr marL="285750" indent="-285750">
              <a:buFont typeface="Arial" panose="020B0604020202020204" pitchFamily="34" charset="0"/>
              <a:buChar char="•"/>
              <a:defRPr/>
            </a:pPr>
            <a:r>
              <a:rPr lang="en-GB" sz="1600">
                <a:cs typeface="Arial" charset="0"/>
              </a:rPr>
              <a:t>Team Teach</a:t>
            </a:r>
          </a:p>
          <a:p>
            <a:pPr marL="285750" indent="-285750">
              <a:buFont typeface="Arial" panose="020B0604020202020204" pitchFamily="34" charset="0"/>
              <a:buChar char="•"/>
              <a:defRPr/>
            </a:pPr>
            <a:r>
              <a:rPr lang="en-GB" sz="1600">
                <a:cs typeface="Arial" charset="0"/>
              </a:rPr>
              <a:t>De-escalation strategies </a:t>
            </a:r>
          </a:p>
          <a:p>
            <a:pPr marL="285750" indent="-285750">
              <a:buFont typeface="Arial" panose="020B0604020202020204" pitchFamily="34" charset="0"/>
              <a:buChar char="•"/>
              <a:defRPr/>
            </a:pPr>
            <a:r>
              <a:rPr lang="en-GB" sz="1600">
                <a:cs typeface="Arial" charset="0"/>
              </a:rPr>
              <a:t>Deaf awareness</a:t>
            </a:r>
          </a:p>
          <a:p>
            <a:pPr marL="285750" indent="-285750">
              <a:buFont typeface="Arial" panose="020B0604020202020204" pitchFamily="34" charset="0"/>
              <a:buChar char="•"/>
              <a:defRPr/>
            </a:pPr>
            <a:r>
              <a:rPr lang="en-GB" sz="1600">
                <a:cs typeface="Arial" charset="0"/>
              </a:rPr>
              <a:t>Foetal Alcohol Spectrum Disorders (FASD)</a:t>
            </a:r>
          </a:p>
          <a:p>
            <a:pPr>
              <a:defRPr/>
            </a:pPr>
            <a:r>
              <a:rPr lang="en-GB" sz="1600">
                <a:cs typeface="Arial" charset="0"/>
              </a:rPr>
              <a:t>Outside agencies deliver interventions in school, these include Speech and Language, Occupational Therapy, Specialist Learning Team and Educational Psychologists. Their skills are observed by school staff so that they can deliver the same interventions with our pupils.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2F2C3F0-4ABA-459C-9B30-213BAF9FE430}"/>
              </a:ext>
            </a:extLst>
          </p:cNvPr>
          <p:cNvSpPr>
            <a:spLocks noChangeArrowheads="1"/>
          </p:cNvSpPr>
          <p:nvPr/>
        </p:nvSpPr>
        <p:spPr bwMode="auto">
          <a:xfrm>
            <a:off x="0" y="22225"/>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Arial" panose="020B0604020202020204" pitchFamily="34" charset="0"/>
              <a:buNone/>
            </a:pPr>
            <a:endParaRPr lang="en-GB" altLang="en-US" sz="1800" b="1" u="sng"/>
          </a:p>
          <a:p>
            <a:pPr algn="ctr" eaLnBrk="1" hangingPunct="1">
              <a:spcBef>
                <a:spcPct val="0"/>
              </a:spcBef>
              <a:buFont typeface="Arial" panose="020B0604020202020204" pitchFamily="34" charset="0"/>
              <a:buNone/>
            </a:pPr>
            <a:r>
              <a:rPr lang="en-GB" altLang="en-US" sz="1800" b="1" u="sng"/>
              <a:t>Staff expertise in relation to SEND Cont.</a:t>
            </a:r>
          </a:p>
        </p:txBody>
      </p:sp>
      <p:pic>
        <p:nvPicPr>
          <p:cNvPr id="19459" name="Picture 9">
            <a:extLst>
              <a:ext uri="{FF2B5EF4-FFF2-40B4-BE49-F238E27FC236}">
                <a16:creationId xmlns:a16="http://schemas.microsoft.com/office/drawing/2014/main" id="{42904C4B-DB03-4D70-B262-C4B7C43AEF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17623" y="-152783"/>
            <a:ext cx="3078751" cy="3141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460" name="Group 5">
            <a:extLst>
              <a:ext uri="{FF2B5EF4-FFF2-40B4-BE49-F238E27FC236}">
                <a16:creationId xmlns:a16="http://schemas.microsoft.com/office/drawing/2014/main" id="{9CE18810-EFAB-459F-944A-3E6B0CE7BA4E}"/>
              </a:ext>
            </a:extLst>
          </p:cNvPr>
          <p:cNvGrpSpPr>
            <a:grpSpLocks/>
          </p:cNvGrpSpPr>
          <p:nvPr/>
        </p:nvGrpSpPr>
        <p:grpSpPr bwMode="auto">
          <a:xfrm>
            <a:off x="6110288" y="100013"/>
            <a:ext cx="2655887" cy="2513012"/>
            <a:chOff x="3997325" y="2449513"/>
            <a:chExt cx="2655888" cy="2513012"/>
          </a:xfrm>
        </p:grpSpPr>
        <p:sp>
          <p:nvSpPr>
            <p:cNvPr id="19465" name="WordArt 4">
              <a:extLst>
                <a:ext uri="{FF2B5EF4-FFF2-40B4-BE49-F238E27FC236}">
                  <a16:creationId xmlns:a16="http://schemas.microsoft.com/office/drawing/2014/main" id="{EA1EC7CF-77D1-466F-8EFF-42A5E0D084AF}"/>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
        <p:nvSpPr>
          <p:cNvPr id="2" name="TextBox 1">
            <a:extLst>
              <a:ext uri="{FF2B5EF4-FFF2-40B4-BE49-F238E27FC236}">
                <a16:creationId xmlns:a16="http://schemas.microsoft.com/office/drawing/2014/main" id="{931F8305-76AD-4E09-A557-190EA01673C0}"/>
              </a:ext>
            </a:extLst>
          </p:cNvPr>
          <p:cNvSpPr txBox="1"/>
          <p:nvPr/>
        </p:nvSpPr>
        <p:spPr>
          <a:xfrm>
            <a:off x="450172" y="990408"/>
            <a:ext cx="8056157" cy="5016758"/>
          </a:xfrm>
          <a:prstGeom prst="rect">
            <a:avLst/>
          </a:prstGeom>
          <a:noFill/>
        </p:spPr>
        <p:txBody>
          <a:bodyPr wrap="square" lIns="91440" tIns="45720" rIns="91440" bIns="45720" anchor="t">
            <a:spAutoFit/>
          </a:bodyPr>
          <a:lstStyle/>
          <a:p>
            <a:pPr marL="285750" indent="-285750">
              <a:buFont typeface="Arial" panose="020B0604020202020204" pitchFamily="34" charset="0"/>
              <a:buChar char="•"/>
              <a:defRPr/>
            </a:pPr>
            <a:r>
              <a:rPr lang="en-GB" sz="1600" dirty="0">
                <a:latin typeface="Calibri"/>
                <a:cs typeface="Arial"/>
              </a:rPr>
              <a:t>The school is an Enhanced Mainstream School (EMS) for the</a:t>
            </a:r>
          </a:p>
          <a:p>
            <a:pPr>
              <a:defRPr/>
            </a:pPr>
            <a:r>
              <a:rPr lang="en-GB" sz="1600" dirty="0">
                <a:latin typeface="Calibri"/>
                <a:cs typeface="Arial"/>
              </a:rPr>
              <a:t>      Local Authority to support children with Social, Emotional</a:t>
            </a:r>
          </a:p>
          <a:p>
            <a:pPr>
              <a:defRPr/>
            </a:pPr>
            <a:r>
              <a:rPr lang="en-GB" sz="1600" dirty="0">
                <a:latin typeface="Calibri"/>
                <a:cs typeface="Arial"/>
              </a:rPr>
              <a:t>      and Mental Health difficulties. The expertise of managing</a:t>
            </a:r>
          </a:p>
          <a:p>
            <a:pPr>
              <a:defRPr/>
            </a:pPr>
            <a:r>
              <a:rPr lang="en-GB" sz="1600" dirty="0">
                <a:latin typeface="Calibri"/>
                <a:cs typeface="Arial"/>
              </a:rPr>
              <a:t>      children with SEMH issues is consistent across the school. Mrs Davies</a:t>
            </a:r>
          </a:p>
          <a:p>
            <a:pPr>
              <a:defRPr/>
            </a:pPr>
            <a:r>
              <a:rPr lang="en-GB" sz="1600" dirty="0">
                <a:latin typeface="Calibri"/>
                <a:cs typeface="Arial"/>
              </a:rPr>
              <a:t>      is qualified to degree level in managing the behaviours of SEND pupils </a:t>
            </a:r>
          </a:p>
          <a:p>
            <a:pPr>
              <a:defRPr/>
            </a:pPr>
            <a:r>
              <a:rPr lang="en-GB" sz="1600" dirty="0">
                <a:latin typeface="Calibri"/>
                <a:cs typeface="Arial"/>
              </a:rPr>
              <a:t>      and offers advice and resources for staff.    </a:t>
            </a:r>
          </a:p>
          <a:p>
            <a:pPr marL="285750" indent="-285750">
              <a:buFont typeface="Arial" panose="020B0604020202020204" pitchFamily="34" charset="0"/>
              <a:buChar char="•"/>
              <a:defRPr/>
            </a:pPr>
            <a:r>
              <a:rPr lang="en-GB" sz="1600" dirty="0">
                <a:latin typeface="Calibri"/>
                <a:cs typeface="Arial"/>
              </a:rPr>
              <a:t>The SENCO attends regular SEND briefings (Trust led and Local Authority)  and has completed the National Award for SENCOs (a national requirement).</a:t>
            </a:r>
          </a:p>
          <a:p>
            <a:pPr marL="285750" indent="-285750">
              <a:buFont typeface="Arial" panose="020B0604020202020204" pitchFamily="34" charset="0"/>
              <a:buChar char="•"/>
              <a:defRPr/>
            </a:pPr>
            <a:r>
              <a:rPr lang="en-GB" sz="1600" dirty="0">
                <a:cs typeface="Arial" charset="0"/>
              </a:rPr>
              <a:t>The school is also recognised as an ‘Attachment Aware’ school following the SENCO’s completion of training from Brighton University.  </a:t>
            </a:r>
          </a:p>
          <a:p>
            <a:pPr marL="285750" indent="-285750">
              <a:buFont typeface="Arial" panose="020B0604020202020204" pitchFamily="34" charset="0"/>
              <a:buChar char="•"/>
              <a:defRPr/>
            </a:pPr>
            <a:r>
              <a:rPr lang="en-GB" sz="1600" dirty="0">
                <a:cs typeface="Arial" charset="0"/>
              </a:rPr>
              <a:t>The SENCO is also qualified as a Mental Health First Aider following training from MHFA, England. </a:t>
            </a:r>
          </a:p>
          <a:p>
            <a:pPr marL="285750" indent="-285750">
              <a:buFont typeface="Arial" panose="020B0604020202020204" pitchFamily="34" charset="0"/>
              <a:buChar char="•"/>
              <a:defRPr/>
            </a:pPr>
            <a:r>
              <a:rPr lang="en-GB" sz="1600" dirty="0">
                <a:cs typeface="Arial" charset="0"/>
              </a:rPr>
              <a:t>The SENCO has completed the Advanced Mental Health Lead Training for Senior Leaders.  (Level 4 Certificate in Mental Health Aware Leadership (Education)).  </a:t>
            </a:r>
          </a:p>
          <a:p>
            <a:pPr marL="285750" indent="-285750">
              <a:buFont typeface="Arial" panose="020B0604020202020204" pitchFamily="34" charset="0"/>
              <a:buChar char="•"/>
              <a:defRPr/>
            </a:pPr>
            <a:r>
              <a:rPr lang="en-GB" sz="1600" dirty="0">
                <a:cs typeface="Arial" charset="0"/>
              </a:rPr>
              <a:t>The school was recognised for the emphasis placed on supporting the mental health and wellbeing of staff during the </a:t>
            </a:r>
            <a:r>
              <a:rPr lang="en-GB" sz="1600" dirty="0" err="1">
                <a:cs typeface="Arial" charset="0"/>
              </a:rPr>
              <a:t>Coronovirus</a:t>
            </a:r>
            <a:r>
              <a:rPr lang="en-GB" sz="1600" dirty="0">
                <a:cs typeface="Arial" charset="0"/>
              </a:rPr>
              <a:t> pandemic. We achieved the </a:t>
            </a:r>
            <a:r>
              <a:rPr lang="en-GB" sz="1600" dirty="0" err="1">
                <a:cs typeface="Arial" charset="0"/>
              </a:rPr>
              <a:t>Teachwell</a:t>
            </a:r>
            <a:r>
              <a:rPr lang="en-GB" sz="1600" dirty="0">
                <a:cs typeface="Arial" charset="0"/>
              </a:rPr>
              <a:t> Alliance Award.    </a:t>
            </a:r>
          </a:p>
          <a:p>
            <a:pPr marL="285750" indent="-285750">
              <a:buFont typeface="Arial" panose="020B0604020202020204" pitchFamily="34" charset="0"/>
              <a:buChar char="•"/>
              <a:defRPr/>
            </a:pPr>
            <a:r>
              <a:rPr lang="en-GB" sz="1600" dirty="0">
                <a:cs typeface="Arial" charset="0"/>
              </a:rPr>
              <a:t>The SENCO attends the Personal Development Network Meetings covering all aspects of mental health and wellbeing for children in schools and ensures the appropriate information is shared amongst staff. </a:t>
            </a:r>
          </a:p>
        </p:txBody>
      </p:sp>
    </p:spTree>
    <p:extLst>
      <p:ext uri="{BB962C8B-B14F-4D97-AF65-F5344CB8AC3E}">
        <p14:creationId xmlns:p14="http://schemas.microsoft.com/office/powerpoint/2010/main" val="3927420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D43CD2A-83D0-49D9-A2BB-EBCF641FEFDF}"/>
              </a:ext>
            </a:extLst>
          </p:cNvPr>
          <p:cNvSpPr>
            <a:spLocks noChangeArrowheads="1"/>
          </p:cNvSpPr>
          <p:nvPr/>
        </p:nvSpPr>
        <p:spPr bwMode="auto">
          <a:xfrm>
            <a:off x="6350" y="22225"/>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GB" altLang="en-US" sz="1800" b="1"/>
          </a:p>
        </p:txBody>
      </p:sp>
      <p:pic>
        <p:nvPicPr>
          <p:cNvPr id="20483" name="Picture 9">
            <a:extLst>
              <a:ext uri="{FF2B5EF4-FFF2-40B4-BE49-F238E27FC236}">
                <a16:creationId xmlns:a16="http://schemas.microsoft.com/office/drawing/2014/main" id="{AC2D7CB6-C679-4469-8E4C-B28F933D9F2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484" name="Group 5">
            <a:extLst>
              <a:ext uri="{FF2B5EF4-FFF2-40B4-BE49-F238E27FC236}">
                <a16:creationId xmlns:a16="http://schemas.microsoft.com/office/drawing/2014/main" id="{43021E35-6F09-4CB2-A6A4-F6885FAB7FC2}"/>
              </a:ext>
            </a:extLst>
          </p:cNvPr>
          <p:cNvGrpSpPr>
            <a:grpSpLocks/>
          </p:cNvGrpSpPr>
          <p:nvPr/>
        </p:nvGrpSpPr>
        <p:grpSpPr bwMode="auto">
          <a:xfrm>
            <a:off x="6110288" y="100013"/>
            <a:ext cx="2655887" cy="2513012"/>
            <a:chOff x="3997325" y="2449513"/>
            <a:chExt cx="2655888" cy="2513012"/>
          </a:xfrm>
        </p:grpSpPr>
        <p:sp>
          <p:nvSpPr>
            <p:cNvPr id="20491" name="WordArt 4">
              <a:extLst>
                <a:ext uri="{FF2B5EF4-FFF2-40B4-BE49-F238E27FC236}">
                  <a16:creationId xmlns:a16="http://schemas.microsoft.com/office/drawing/2014/main" id="{9557690D-97E6-4258-AB0D-B57456231090}"/>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
        <p:nvSpPr>
          <p:cNvPr id="20486" name="Text Box 2">
            <a:extLst>
              <a:ext uri="{FF2B5EF4-FFF2-40B4-BE49-F238E27FC236}">
                <a16:creationId xmlns:a16="http://schemas.microsoft.com/office/drawing/2014/main" id="{F8749397-CF4E-4220-9363-EE0A0EF5E0D5}"/>
              </a:ext>
            </a:extLst>
          </p:cNvPr>
          <p:cNvSpPr txBox="1">
            <a:spLocks noChangeArrowheads="1"/>
          </p:cNvSpPr>
          <p:nvPr/>
        </p:nvSpPr>
        <p:spPr bwMode="auto">
          <a:xfrm>
            <a:off x="914400" y="2003425"/>
            <a:ext cx="6535738"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GB" altLang="en-US" sz="1800"/>
          </a:p>
        </p:txBody>
      </p:sp>
      <p:sp>
        <p:nvSpPr>
          <p:cNvPr id="3" name="TextBox 2">
            <a:extLst>
              <a:ext uri="{FF2B5EF4-FFF2-40B4-BE49-F238E27FC236}">
                <a16:creationId xmlns:a16="http://schemas.microsoft.com/office/drawing/2014/main" id="{FA0304DF-9C96-41D5-82A1-766E32009CB9}"/>
              </a:ext>
            </a:extLst>
          </p:cNvPr>
          <p:cNvSpPr txBox="1"/>
          <p:nvPr/>
        </p:nvSpPr>
        <p:spPr>
          <a:xfrm>
            <a:off x="313278" y="309563"/>
            <a:ext cx="6513158" cy="5078313"/>
          </a:xfrm>
          <a:prstGeom prst="rect">
            <a:avLst/>
          </a:prstGeom>
          <a:noFill/>
        </p:spPr>
        <p:txBody>
          <a:bodyPr wrap="square" lIns="91440" tIns="45720" rIns="91440" bIns="45720" anchor="t">
            <a:spAutoFit/>
          </a:bodyPr>
          <a:lstStyle/>
          <a:p>
            <a:pPr algn="ctr" eaLnBrk="1" hangingPunct="1">
              <a:defRPr/>
            </a:pPr>
            <a:r>
              <a:rPr lang="en-GB" b="1" u="sng">
                <a:cs typeface="Arial" charset="0"/>
              </a:rPr>
              <a:t>Plan – We ensure that information about a child’s SEND or EHC plan is shared and understood by </a:t>
            </a:r>
          </a:p>
          <a:p>
            <a:pPr algn="ctr" eaLnBrk="1" hangingPunct="1">
              <a:defRPr/>
            </a:pPr>
            <a:r>
              <a:rPr lang="en-GB" b="1" u="sng">
                <a:latin typeface="Calibri"/>
                <a:cs typeface="Arial"/>
              </a:rPr>
              <a:t>teachers and all relevant staff who come into contact with that child</a:t>
            </a:r>
          </a:p>
          <a:p>
            <a:pPr algn="ctr" eaLnBrk="1" hangingPunct="1">
              <a:defRPr/>
            </a:pPr>
            <a:endParaRPr lang="en-GB" altLang="en-US" b="1">
              <a:cs typeface="Arial" charset="0"/>
            </a:endParaRPr>
          </a:p>
          <a:p>
            <a:pPr algn="ctr" eaLnBrk="1" hangingPunct="1">
              <a:defRPr/>
            </a:pPr>
            <a:endParaRPr lang="en-GB" altLang="en-US" b="1">
              <a:cs typeface="Arial" charset="0"/>
            </a:endParaRPr>
          </a:p>
          <a:p>
            <a:pPr algn="ctr" eaLnBrk="1" hangingPunct="1">
              <a:defRPr/>
            </a:pPr>
            <a:r>
              <a:rPr lang="en-GB" b="1">
                <a:latin typeface="Calibri"/>
                <a:cs typeface="Arial"/>
              </a:rPr>
              <a:t>Children’s SEND information and EHCP is shared with the appropriate staff working with the child. </a:t>
            </a:r>
            <a:endParaRPr lang="en-GB" b="1">
              <a:cs typeface="Arial" charset="0"/>
            </a:endParaRPr>
          </a:p>
          <a:p>
            <a:pPr algn="ctr" eaLnBrk="1" hangingPunct="1">
              <a:defRPr/>
            </a:pPr>
            <a:endParaRPr lang="en-GB" altLang="en-US" b="1">
              <a:cs typeface="Arial" charset="0"/>
            </a:endParaRPr>
          </a:p>
          <a:p>
            <a:pPr>
              <a:defRPr/>
            </a:pPr>
            <a:r>
              <a:rPr lang="en-GB">
                <a:cs typeface="Arial" charset="0"/>
              </a:rPr>
              <a:t>Information includes</a:t>
            </a:r>
          </a:p>
          <a:p>
            <a:pPr marL="285750" indent="-285750">
              <a:buFont typeface="Arial" panose="020B0604020202020204" pitchFamily="34" charset="0"/>
              <a:buChar char="•"/>
              <a:defRPr/>
            </a:pPr>
            <a:r>
              <a:rPr lang="en-GB">
                <a:cs typeface="Arial" charset="0"/>
              </a:rPr>
              <a:t>Appropriate historic information</a:t>
            </a:r>
          </a:p>
          <a:p>
            <a:pPr marL="285750" indent="-285750">
              <a:buFont typeface="Arial" panose="020B0604020202020204" pitchFamily="34" charset="0"/>
              <a:buChar char="•"/>
              <a:defRPr/>
            </a:pPr>
            <a:r>
              <a:rPr lang="en-GB">
                <a:cs typeface="Arial" charset="0"/>
              </a:rPr>
              <a:t>SEND needs –primary and secondary needs</a:t>
            </a:r>
          </a:p>
          <a:p>
            <a:pPr marL="285750" indent="-285750">
              <a:buFont typeface="Arial" panose="020B0604020202020204" pitchFamily="34" charset="0"/>
              <a:buChar char="•"/>
              <a:defRPr/>
            </a:pPr>
            <a:r>
              <a:rPr lang="en-GB">
                <a:latin typeface="Calibri"/>
                <a:cs typeface="Arial"/>
              </a:rPr>
              <a:t>Child’s strengths and areas of difficulty</a:t>
            </a:r>
            <a:endParaRPr lang="en-GB">
              <a:cs typeface="Arial" charset="0"/>
            </a:endParaRPr>
          </a:p>
          <a:p>
            <a:pPr marL="285750" indent="-285750">
              <a:buFont typeface="Arial" panose="020B0604020202020204" pitchFamily="34" charset="0"/>
              <a:buChar char="•"/>
              <a:defRPr/>
            </a:pPr>
            <a:r>
              <a:rPr lang="en-GB">
                <a:latin typeface="Calibri"/>
                <a:cs typeface="Arial"/>
              </a:rPr>
              <a:t>Short and long-term targets in EHCP and provision required to achieve them, including interventions, strategies and resources</a:t>
            </a:r>
          </a:p>
          <a:p>
            <a:pPr marL="285750" indent="-285750">
              <a:buFont typeface="Arial" panose="020B0604020202020204" pitchFamily="34" charset="0"/>
              <a:buChar char="•"/>
              <a:defRPr/>
            </a:pPr>
            <a:r>
              <a:rPr lang="en-GB">
                <a:cs typeface="Arial" charset="0"/>
              </a:rPr>
              <a:t>Previous and current outside agency involvement</a:t>
            </a:r>
          </a:p>
          <a:p>
            <a:pPr marL="285750" indent="-285750">
              <a:buFont typeface="Arial" panose="020B0604020202020204" pitchFamily="34" charset="0"/>
              <a:buChar char="•"/>
              <a:defRPr/>
            </a:pPr>
            <a:r>
              <a:rPr lang="en-GB">
                <a:latin typeface="Calibri"/>
                <a:cs typeface="Arial"/>
              </a:rPr>
              <a:t>Dates of key meetings –Annual Reviews, Team around the Family meetings</a:t>
            </a:r>
            <a:endParaRPr lang="en-GB" altLang="en-US" b="1">
              <a:cs typeface="Arial" charset="0"/>
            </a:endParaRPr>
          </a:p>
        </p:txBody>
      </p:sp>
      <p:sp>
        <p:nvSpPr>
          <p:cNvPr id="20488" name="TextBox 3">
            <a:extLst>
              <a:ext uri="{FF2B5EF4-FFF2-40B4-BE49-F238E27FC236}">
                <a16:creationId xmlns:a16="http://schemas.microsoft.com/office/drawing/2014/main" id="{0A9FE1C5-6738-4630-BE4E-35050DC5F65E}"/>
              </a:ext>
            </a:extLst>
          </p:cNvPr>
          <p:cNvSpPr txBox="1">
            <a:spLocks noChangeArrowheads="1"/>
          </p:cNvSpPr>
          <p:nvPr/>
        </p:nvSpPr>
        <p:spPr bwMode="auto">
          <a:xfrm>
            <a:off x="285750" y="5285383"/>
            <a:ext cx="77406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1800" dirty="0"/>
              <a:t>Class teachers attend meetings with parents / carers to discuss progress towards targets set out in specific plans. Relevant staff attends meetings with outside agencies to discuss strategies and interventions to support a child in class.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BD3259A-47FF-4E87-9100-15A70A00E4A2}"/>
              </a:ext>
            </a:extLst>
          </p:cNvPr>
          <p:cNvSpPr>
            <a:spLocks noChangeArrowheads="1"/>
          </p:cNvSpPr>
          <p:nvPr/>
        </p:nvSpPr>
        <p:spPr bwMode="auto">
          <a:xfrm>
            <a:off x="-47625" y="22225"/>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lIns="91440" tIns="45720" rIns="91440" bIns="45720" anchor="t"/>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endParaRPr lang="en-GB" altLang="en-US" sz="1800" b="1"/>
          </a:p>
          <a:p>
            <a:pPr>
              <a:buFont typeface="Arial" panose="020B0604020202020204" pitchFamily="34" charset="0"/>
              <a:buNone/>
            </a:pPr>
            <a:endParaRPr lang="en-GB" altLang="en-US" sz="1800" b="1"/>
          </a:p>
          <a:p>
            <a:pPr>
              <a:buFont typeface="Arial" panose="020B0604020202020204" pitchFamily="34" charset="0"/>
              <a:buNone/>
            </a:pPr>
            <a:endParaRPr lang="en-GB" altLang="en-US" sz="1800" b="1"/>
          </a:p>
          <a:p>
            <a:pPr>
              <a:buNone/>
            </a:pPr>
            <a:r>
              <a:rPr lang="en-GB" altLang="en-US" sz="1800" b="1" u="sng">
                <a:latin typeface="Calibri"/>
                <a:cs typeface="Arial"/>
              </a:rPr>
              <a:t>How we include parents and the child/young person </a:t>
            </a:r>
          </a:p>
          <a:p>
            <a:pPr>
              <a:buFont typeface="Arial" panose="020B0604020202020204" pitchFamily="34" charset="0"/>
              <a:buNone/>
            </a:pPr>
            <a:r>
              <a:rPr lang="en-GB" altLang="en-US" sz="1800" b="1" u="sng">
                <a:latin typeface="Calibri"/>
                <a:cs typeface="Arial"/>
              </a:rPr>
              <a:t>in planning support</a:t>
            </a:r>
          </a:p>
          <a:p>
            <a:pPr>
              <a:buFont typeface="Arial" panose="020B0604020202020204" pitchFamily="34" charset="0"/>
              <a:buNone/>
            </a:pPr>
            <a:endParaRPr lang="en-GB" altLang="en-US" sz="1800" b="1"/>
          </a:p>
          <a:p>
            <a:pPr>
              <a:buFont typeface="Arial" panose="020B0604020202020204" pitchFamily="34" charset="0"/>
              <a:buNone/>
            </a:pPr>
            <a:r>
              <a:rPr lang="en-GB" altLang="en-US" sz="1700" b="1">
                <a:latin typeface="Calibri"/>
                <a:cs typeface="Arial"/>
              </a:rPr>
              <a:t>What role will you play in the additional provision?</a:t>
            </a:r>
          </a:p>
          <a:p>
            <a:pPr marL="285750" indent="-285750"/>
            <a:r>
              <a:rPr lang="en-GB" altLang="en-US" sz="1700">
                <a:latin typeface="Calibri"/>
                <a:cs typeface="Arial"/>
              </a:rPr>
              <a:t>Parents/Carers of children on the SEND register will be invited to </a:t>
            </a:r>
            <a:endParaRPr lang="en-GB" altLang="en-US" sz="1700"/>
          </a:p>
          <a:p>
            <a:pPr>
              <a:buNone/>
            </a:pPr>
            <a:r>
              <a:rPr lang="en-GB" altLang="en-US" sz="1700">
                <a:latin typeface="Calibri"/>
                <a:cs typeface="Arial"/>
              </a:rPr>
              <a:t>      review meetings where the SEN Support Plan will be shared.</a:t>
            </a:r>
          </a:p>
          <a:p>
            <a:pPr marL="285750" indent="-285750"/>
            <a:r>
              <a:rPr lang="en-GB" altLang="en-US" sz="1700">
                <a:latin typeface="Calibri"/>
                <a:cs typeface="Arial"/>
              </a:rPr>
              <a:t>Your child’s SEN Support Plan will outline the support your child will receive in school and how you can best support at home.</a:t>
            </a:r>
          </a:p>
          <a:p>
            <a:pPr marL="285750" indent="-285750"/>
            <a:r>
              <a:rPr lang="en-GB" altLang="en-US" sz="1700">
                <a:latin typeface="Calibri"/>
                <a:cs typeface="Arial"/>
              </a:rPr>
              <a:t>The class teacher may suggest ways of supporting your child’s learning.</a:t>
            </a:r>
          </a:p>
          <a:p>
            <a:pPr marL="285750" indent="-285750"/>
            <a:r>
              <a:rPr lang="en-GB" altLang="en-US" sz="1700">
                <a:latin typeface="Calibri"/>
                <a:cs typeface="Arial"/>
              </a:rPr>
              <a:t>When outside agencies meet with parents / carers and staff they may offer ideas and suggestions on how to support your child at home. </a:t>
            </a:r>
            <a:endParaRPr lang="en-GB" altLang="en-US" sz="1700">
              <a:solidFill>
                <a:srgbClr val="FFFF00"/>
              </a:solidFill>
            </a:endParaRPr>
          </a:p>
          <a:p>
            <a:pPr>
              <a:buFont typeface="Arial" panose="020B0604020202020204" pitchFamily="34" charset="0"/>
              <a:buNone/>
            </a:pPr>
            <a:endParaRPr lang="en-GB" altLang="en-US" sz="1700" b="1"/>
          </a:p>
          <a:p>
            <a:pPr>
              <a:buFont typeface="Arial" panose="020B0604020202020204" pitchFamily="34" charset="0"/>
              <a:buNone/>
            </a:pPr>
            <a:r>
              <a:rPr lang="en-GB" altLang="en-US" sz="1700" b="1">
                <a:latin typeface="Calibri"/>
                <a:cs typeface="Arial"/>
              </a:rPr>
              <a:t>What role will your child play in the additional provision?</a:t>
            </a:r>
          </a:p>
          <a:p>
            <a:pPr marL="285750" indent="-285750"/>
            <a:r>
              <a:rPr lang="en-GB" altLang="en-US" sz="1700">
                <a:latin typeface="Calibri"/>
                <a:cs typeface="Arial"/>
              </a:rPr>
              <a:t>Your child will be encouraged to take an active part in the intervention and will know what they need to do to improve. </a:t>
            </a:r>
          </a:p>
          <a:p>
            <a:pPr marL="285750" indent="-285750"/>
            <a:r>
              <a:rPr lang="en-GB" altLang="en-US" sz="1700">
                <a:latin typeface="Calibri"/>
                <a:cs typeface="Arial"/>
              </a:rPr>
              <a:t>Their views will be sought on how they perceive their learning has progressed. </a:t>
            </a:r>
            <a:endParaRPr lang="en-GB" altLang="en-US" sz="1700">
              <a:solidFill>
                <a:srgbClr val="FFFF00"/>
              </a:solidFill>
            </a:endParaRPr>
          </a:p>
        </p:txBody>
      </p:sp>
      <p:pic>
        <p:nvPicPr>
          <p:cNvPr id="21507" name="Picture 9">
            <a:extLst>
              <a:ext uri="{FF2B5EF4-FFF2-40B4-BE49-F238E27FC236}">
                <a16:creationId xmlns:a16="http://schemas.microsoft.com/office/drawing/2014/main" id="{1C0DF6C2-9287-4466-83DD-A82561B217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508" name="Group 5">
            <a:extLst>
              <a:ext uri="{FF2B5EF4-FFF2-40B4-BE49-F238E27FC236}">
                <a16:creationId xmlns:a16="http://schemas.microsoft.com/office/drawing/2014/main" id="{B37B9684-D712-47FC-8A39-E085B11B08A1}"/>
              </a:ext>
            </a:extLst>
          </p:cNvPr>
          <p:cNvGrpSpPr>
            <a:grpSpLocks/>
          </p:cNvGrpSpPr>
          <p:nvPr/>
        </p:nvGrpSpPr>
        <p:grpSpPr bwMode="auto">
          <a:xfrm>
            <a:off x="6110288" y="100013"/>
            <a:ext cx="2655887" cy="2513012"/>
            <a:chOff x="3997325" y="2449513"/>
            <a:chExt cx="2655888" cy="2513012"/>
          </a:xfrm>
        </p:grpSpPr>
        <p:sp>
          <p:nvSpPr>
            <p:cNvPr id="21512" name="WordArt 4">
              <a:extLst>
                <a:ext uri="{FF2B5EF4-FFF2-40B4-BE49-F238E27FC236}">
                  <a16:creationId xmlns:a16="http://schemas.microsoft.com/office/drawing/2014/main" id="{E195AE7D-6724-4DD8-937F-089DCA72255D}"/>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3E3C9C6-832E-4E80-A9D7-E72D95A7CC21}"/>
              </a:ext>
            </a:extLst>
          </p:cNvPr>
          <p:cNvSpPr>
            <a:spLocks noChangeArrowheads="1"/>
          </p:cNvSpPr>
          <p:nvPr/>
        </p:nvSpPr>
        <p:spPr bwMode="auto">
          <a:xfrm>
            <a:off x="31750" y="22225"/>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22531" name="Picture 9">
            <a:extLst>
              <a:ext uri="{FF2B5EF4-FFF2-40B4-BE49-F238E27FC236}">
                <a16:creationId xmlns:a16="http://schemas.microsoft.com/office/drawing/2014/main" id="{C89D4152-B4AD-44F3-93D6-98AC1039B0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532" name="Group 5">
            <a:extLst>
              <a:ext uri="{FF2B5EF4-FFF2-40B4-BE49-F238E27FC236}">
                <a16:creationId xmlns:a16="http://schemas.microsoft.com/office/drawing/2014/main" id="{CB728F19-00FE-4A6A-ADE9-B955B7B31B88}"/>
              </a:ext>
            </a:extLst>
          </p:cNvPr>
          <p:cNvGrpSpPr>
            <a:grpSpLocks/>
          </p:cNvGrpSpPr>
          <p:nvPr/>
        </p:nvGrpSpPr>
        <p:grpSpPr bwMode="auto">
          <a:xfrm>
            <a:off x="6110288" y="100013"/>
            <a:ext cx="2655887" cy="2513012"/>
            <a:chOff x="3997325" y="2449513"/>
            <a:chExt cx="2655888" cy="2513012"/>
          </a:xfrm>
        </p:grpSpPr>
        <p:sp>
          <p:nvSpPr>
            <p:cNvPr id="22537" name="WordArt 4">
              <a:extLst>
                <a:ext uri="{FF2B5EF4-FFF2-40B4-BE49-F238E27FC236}">
                  <a16:creationId xmlns:a16="http://schemas.microsoft.com/office/drawing/2014/main" id="{C7008CE1-676C-4477-809A-519F1AC40B84}"/>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
        <p:nvSpPr>
          <p:cNvPr id="23" name="Text Box 2">
            <a:extLst>
              <a:ext uri="{FF2B5EF4-FFF2-40B4-BE49-F238E27FC236}">
                <a16:creationId xmlns:a16="http://schemas.microsoft.com/office/drawing/2014/main" id="{C3B947FB-3E5C-4F73-A1ED-8713E122C4C3}"/>
              </a:ext>
            </a:extLst>
          </p:cNvPr>
          <p:cNvSpPr txBox="1">
            <a:spLocks noChangeArrowheads="1"/>
          </p:cNvSpPr>
          <p:nvPr/>
        </p:nvSpPr>
        <p:spPr bwMode="auto">
          <a:xfrm>
            <a:off x="136525" y="392113"/>
            <a:ext cx="7663667" cy="5551487"/>
          </a:xfrm>
          <a:prstGeom prst="rect">
            <a:avLst/>
          </a:prstGeom>
          <a:noFill/>
          <a:ln>
            <a:noFill/>
          </a:ln>
        </p:spPr>
        <p:txBody>
          <a:bodyPr lIns="91440" tIns="45720" rIns="91440" bIns="45720" anchor="t"/>
          <a:lstStyle/>
          <a:p>
            <a:pPr eaLnBrk="1" fontAlgn="auto" hangingPunct="1">
              <a:spcBef>
                <a:spcPts val="0"/>
              </a:spcBef>
              <a:spcAft>
                <a:spcPts val="0"/>
              </a:spcAft>
              <a:defRPr/>
            </a:pPr>
            <a:r>
              <a:rPr lang="en-GB" b="1" u="sng">
                <a:latin typeface="+mn-lt"/>
                <a:cs typeface="+mn-cs"/>
              </a:rPr>
              <a:t>Planning for Transition</a:t>
            </a:r>
          </a:p>
          <a:p>
            <a:pPr eaLnBrk="1" fontAlgn="auto" hangingPunct="1">
              <a:spcBef>
                <a:spcPts val="0"/>
              </a:spcBef>
              <a:spcAft>
                <a:spcPts val="0"/>
              </a:spcAft>
              <a:defRPr/>
            </a:pPr>
            <a:endParaRPr lang="en-GB" b="1">
              <a:latin typeface="+mn-lt"/>
              <a:cs typeface="+mn-cs"/>
            </a:endParaRPr>
          </a:p>
          <a:p>
            <a:pPr eaLnBrk="1" fontAlgn="auto" hangingPunct="1">
              <a:spcBef>
                <a:spcPts val="0"/>
              </a:spcBef>
              <a:spcAft>
                <a:spcPts val="0"/>
              </a:spcAft>
              <a:defRPr/>
            </a:pPr>
            <a:r>
              <a:rPr lang="en-GB" sz="1600">
                <a:cs typeface="Arial" charset="0"/>
              </a:rPr>
              <a:t>In respect of pupils with SEND, transfer procedures  must </a:t>
            </a:r>
          </a:p>
          <a:p>
            <a:pPr eaLnBrk="1" fontAlgn="auto" hangingPunct="1">
              <a:spcBef>
                <a:spcPts val="0"/>
              </a:spcBef>
              <a:spcAft>
                <a:spcPts val="0"/>
              </a:spcAft>
              <a:defRPr/>
            </a:pPr>
            <a:r>
              <a:rPr lang="en-GB" sz="1600">
                <a:cs typeface="Arial" charset="0"/>
              </a:rPr>
              <a:t>include effective communication to ensure appropriate</a:t>
            </a:r>
          </a:p>
          <a:p>
            <a:pPr eaLnBrk="1" fontAlgn="auto" hangingPunct="1">
              <a:spcBef>
                <a:spcPts val="0"/>
              </a:spcBef>
              <a:spcAft>
                <a:spcPts val="0"/>
              </a:spcAft>
              <a:defRPr/>
            </a:pPr>
            <a:r>
              <a:rPr lang="en-GB" sz="1600">
                <a:cs typeface="Arial" charset="0"/>
              </a:rPr>
              <a:t>planning and provision by the receiving school. </a:t>
            </a:r>
          </a:p>
          <a:p>
            <a:pPr eaLnBrk="1" fontAlgn="auto" hangingPunct="1">
              <a:spcBef>
                <a:spcPts val="0"/>
              </a:spcBef>
              <a:spcAft>
                <a:spcPts val="0"/>
              </a:spcAft>
              <a:defRPr/>
            </a:pPr>
            <a:endParaRPr lang="en-GB" sz="1600" b="1">
              <a:latin typeface="+mn-lt"/>
              <a:cs typeface="+mn-cs"/>
            </a:endParaRPr>
          </a:p>
          <a:p>
            <a:pPr>
              <a:defRPr/>
            </a:pPr>
            <a:r>
              <a:rPr lang="en-GB" sz="1600" b="1">
                <a:cs typeface="Arial" charset="0"/>
              </a:rPr>
              <a:t>Children transferring to St Paul’s </a:t>
            </a:r>
            <a:endParaRPr lang="en-GB" sz="1600">
              <a:cs typeface="Arial" charset="0"/>
            </a:endParaRPr>
          </a:p>
          <a:p>
            <a:pPr>
              <a:defRPr/>
            </a:pPr>
            <a:r>
              <a:rPr lang="en-GB" sz="1600">
                <a:latin typeface="Calibri"/>
                <a:cs typeface="Arial"/>
              </a:rPr>
              <a:t>The SENCO gathers information from previous nursery / school and talks to parents / carers of children joining the school. A gradual transition may be organised by the SENCO. </a:t>
            </a:r>
            <a:endParaRPr lang="en-GB" sz="1600" b="1">
              <a:cs typeface="Arial" charset="0"/>
            </a:endParaRPr>
          </a:p>
          <a:p>
            <a:pPr>
              <a:defRPr/>
            </a:pPr>
            <a:r>
              <a:rPr lang="en-GB" sz="1600" b="1">
                <a:cs typeface="Arial" charset="0"/>
              </a:rPr>
              <a:t>Children transferring to a new school or secondary school</a:t>
            </a:r>
          </a:p>
          <a:p>
            <a:pPr>
              <a:defRPr/>
            </a:pPr>
            <a:r>
              <a:rPr lang="en-GB" sz="1600">
                <a:latin typeface="Calibri"/>
                <a:cs typeface="Arial"/>
              </a:rPr>
              <a:t>The SENCO follows the Local Authority’s Transition process and holds meetings with the SENCO of the receiving school. The discussion involves the following:</a:t>
            </a:r>
          </a:p>
          <a:p>
            <a:pPr marL="285750" indent="-285750">
              <a:buFont typeface="Arial" panose="020B0604020202020204" pitchFamily="34" charset="0"/>
              <a:buChar char="•"/>
              <a:defRPr/>
            </a:pPr>
            <a:r>
              <a:rPr lang="en-GB" sz="1600">
                <a:cs typeface="Arial" charset="0"/>
              </a:rPr>
              <a:t>Primary and secondary needs</a:t>
            </a:r>
          </a:p>
          <a:p>
            <a:pPr marL="285750" indent="-285750">
              <a:buFont typeface="Arial" panose="020B0604020202020204" pitchFamily="34" charset="0"/>
              <a:buChar char="•"/>
              <a:defRPr/>
            </a:pPr>
            <a:r>
              <a:rPr lang="en-GB" sz="1600">
                <a:cs typeface="Arial" charset="0"/>
              </a:rPr>
              <a:t>Strengths and difficulties </a:t>
            </a:r>
          </a:p>
          <a:p>
            <a:pPr marL="285750" indent="-285750">
              <a:buFont typeface="Arial" panose="020B0604020202020204" pitchFamily="34" charset="0"/>
              <a:buChar char="•"/>
              <a:defRPr/>
            </a:pPr>
            <a:r>
              <a:rPr lang="en-GB" sz="1600">
                <a:latin typeface="Calibri"/>
                <a:cs typeface="Arial"/>
              </a:rPr>
              <a:t>Strategies used and support currently in place</a:t>
            </a:r>
            <a:endParaRPr lang="en-GB" sz="1600">
              <a:cs typeface="Arial" charset="0"/>
            </a:endParaRPr>
          </a:p>
          <a:p>
            <a:pPr marL="285750" indent="-285750">
              <a:buFont typeface="Arial" panose="020B0604020202020204" pitchFamily="34" charset="0"/>
              <a:buChar char="•"/>
              <a:defRPr/>
            </a:pPr>
            <a:r>
              <a:rPr lang="en-GB" sz="1600">
                <a:cs typeface="Arial" charset="0"/>
              </a:rPr>
              <a:t>Outside agency involvement</a:t>
            </a:r>
          </a:p>
          <a:p>
            <a:pPr marL="285750" indent="-285750">
              <a:buFont typeface="Arial" panose="020B0604020202020204" pitchFamily="34" charset="0"/>
              <a:buChar char="•"/>
              <a:defRPr/>
            </a:pPr>
            <a:r>
              <a:rPr lang="en-GB" sz="1600">
                <a:cs typeface="Arial" charset="0"/>
              </a:rPr>
              <a:t>Assessment –class teacher and outside agency</a:t>
            </a:r>
          </a:p>
          <a:p>
            <a:pPr marL="285750" indent="-285750">
              <a:buFont typeface="Arial" panose="020B0604020202020204" pitchFamily="34" charset="0"/>
              <a:buChar char="•"/>
              <a:defRPr/>
            </a:pPr>
            <a:r>
              <a:rPr lang="en-GB" sz="1600">
                <a:latin typeface="Calibri"/>
                <a:cs typeface="Arial"/>
              </a:rPr>
              <a:t>Proposed ongoing support needed </a:t>
            </a:r>
          </a:p>
          <a:p>
            <a:pPr>
              <a:defRPr/>
            </a:pPr>
            <a:r>
              <a:rPr lang="en-GB" sz="1600">
                <a:latin typeface="Calibri"/>
                <a:cs typeface="Arial"/>
              </a:rPr>
              <a:t>For some children, those with HNF or an EHCP, an enhanced transition plan may be created.  This outlines the support needed to ensure a smooth transition and may involve additional visits to the setting and meeting of staff. </a:t>
            </a:r>
            <a:endParaRPr lang="en-GB" sz="1600">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F9D1594B-480D-4268-8ECC-8F23A20EF7E2}"/>
              </a:ext>
            </a:extLst>
          </p:cNvPr>
          <p:cNvSpPr>
            <a:spLocks noChangeArrowheads="1"/>
          </p:cNvSpPr>
          <p:nvPr/>
        </p:nvSpPr>
        <p:spPr bwMode="auto">
          <a:xfrm>
            <a:off x="6350" y="-635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0" eaLnBrk="1" fontAlgn="auto" hangingPunct="1">
              <a:spcBef>
                <a:spcPts val="0"/>
              </a:spcBef>
              <a:spcAft>
                <a:spcPts val="0"/>
              </a:spcAft>
              <a:buNone/>
              <a:defRPr/>
            </a:pPr>
            <a:endParaRPr lang="en-GB" sz="1800" b="1" u="sng" dirty="0">
              <a:solidFill>
                <a:prstClr val="black"/>
              </a:solidFill>
              <a:latin typeface="Calibri"/>
            </a:endParaRPr>
          </a:p>
          <a:p>
            <a:pPr lvl="0" eaLnBrk="1" fontAlgn="auto" hangingPunct="1">
              <a:spcBef>
                <a:spcPts val="0"/>
              </a:spcBef>
              <a:spcAft>
                <a:spcPts val="0"/>
              </a:spcAft>
              <a:buNone/>
              <a:defRPr/>
            </a:pPr>
            <a:r>
              <a:rPr lang="en-GB" sz="1800" b="1" u="sng" dirty="0">
                <a:solidFill>
                  <a:prstClr val="black"/>
                </a:solidFill>
                <a:latin typeface="Calibri"/>
              </a:rPr>
              <a:t>Planning for specific areas of need</a:t>
            </a:r>
          </a:p>
        </p:txBody>
      </p:sp>
      <p:pic>
        <p:nvPicPr>
          <p:cNvPr id="36867" name="Picture 9">
            <a:extLst>
              <a:ext uri="{FF2B5EF4-FFF2-40B4-BE49-F238E27FC236}">
                <a16:creationId xmlns:a16="http://schemas.microsoft.com/office/drawing/2014/main" id="{0DDED61F-8E54-4141-94C6-82C72CC6D7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6868" name="Group 5">
            <a:extLst>
              <a:ext uri="{FF2B5EF4-FFF2-40B4-BE49-F238E27FC236}">
                <a16:creationId xmlns:a16="http://schemas.microsoft.com/office/drawing/2014/main" id="{75B05E73-A4B2-4BC1-84EB-F51E07936FCE}"/>
              </a:ext>
            </a:extLst>
          </p:cNvPr>
          <p:cNvGrpSpPr>
            <a:grpSpLocks/>
          </p:cNvGrpSpPr>
          <p:nvPr/>
        </p:nvGrpSpPr>
        <p:grpSpPr bwMode="auto">
          <a:xfrm>
            <a:off x="6110288" y="100013"/>
            <a:ext cx="2655887" cy="2513012"/>
            <a:chOff x="3997325" y="2449513"/>
            <a:chExt cx="2655888" cy="2513012"/>
          </a:xfrm>
        </p:grpSpPr>
        <p:sp>
          <p:nvSpPr>
            <p:cNvPr id="36876" name="WordArt 4">
              <a:extLst>
                <a:ext uri="{FF2B5EF4-FFF2-40B4-BE49-F238E27FC236}">
                  <a16:creationId xmlns:a16="http://schemas.microsoft.com/office/drawing/2014/main" id="{1D752E88-C47C-41BB-BDD0-E32E106B7C00}"/>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
        <p:nvSpPr>
          <p:cNvPr id="18" name="Rounded Rectangle 17">
            <a:extLst>
              <a:ext uri="{FF2B5EF4-FFF2-40B4-BE49-F238E27FC236}">
                <a16:creationId xmlns:a16="http://schemas.microsoft.com/office/drawing/2014/main" id="{B523E91B-1ADC-4A69-950A-7DFE60F15423}"/>
              </a:ext>
            </a:extLst>
          </p:cNvPr>
          <p:cNvSpPr/>
          <p:nvPr/>
        </p:nvSpPr>
        <p:spPr bwMode="auto">
          <a:xfrm>
            <a:off x="450056" y="2549525"/>
            <a:ext cx="3626644"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fontAlgn="auto" hangingPunct="1">
              <a:spcBef>
                <a:spcPts val="0"/>
              </a:spcBef>
              <a:spcAft>
                <a:spcPts val="0"/>
              </a:spcAft>
              <a:defRPr/>
            </a:pPr>
            <a:r>
              <a:rPr lang="en-GB"/>
              <a:t>Cognition and Learning</a:t>
            </a:r>
          </a:p>
        </p:txBody>
      </p:sp>
      <p:sp>
        <p:nvSpPr>
          <p:cNvPr id="15" name="Rounded Rectangle 17">
            <a:extLst>
              <a:ext uri="{FF2B5EF4-FFF2-40B4-BE49-F238E27FC236}">
                <a16:creationId xmlns:a16="http://schemas.microsoft.com/office/drawing/2014/main" id="{475AB29B-1C64-4FBA-BCBE-DDBC8409C120}"/>
              </a:ext>
            </a:extLst>
          </p:cNvPr>
          <p:cNvSpPr/>
          <p:nvPr/>
        </p:nvSpPr>
        <p:spPr bwMode="auto">
          <a:xfrm>
            <a:off x="431005" y="1814512"/>
            <a:ext cx="3636169"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fontAlgn="auto" hangingPunct="1">
              <a:spcBef>
                <a:spcPts val="0"/>
              </a:spcBef>
              <a:spcAft>
                <a:spcPts val="0"/>
              </a:spcAft>
              <a:defRPr/>
            </a:pPr>
            <a:r>
              <a:rPr lang="en-GB"/>
              <a:t>Communication and Interaction</a:t>
            </a:r>
          </a:p>
        </p:txBody>
      </p:sp>
      <p:sp>
        <p:nvSpPr>
          <p:cNvPr id="16" name="Rounded Rectangle 17">
            <a:extLst>
              <a:ext uri="{FF2B5EF4-FFF2-40B4-BE49-F238E27FC236}">
                <a16:creationId xmlns:a16="http://schemas.microsoft.com/office/drawing/2014/main" id="{739778C6-0072-428A-81D0-E68F6DB07D81}"/>
              </a:ext>
            </a:extLst>
          </p:cNvPr>
          <p:cNvSpPr/>
          <p:nvPr/>
        </p:nvSpPr>
        <p:spPr bwMode="auto">
          <a:xfrm>
            <a:off x="431006" y="3249612"/>
            <a:ext cx="3636169"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fontAlgn="auto" hangingPunct="1">
              <a:spcBef>
                <a:spcPts val="0"/>
              </a:spcBef>
              <a:spcAft>
                <a:spcPts val="0"/>
              </a:spcAft>
              <a:defRPr/>
            </a:pPr>
            <a:r>
              <a:rPr lang="en-GB"/>
              <a:t>Social, Emotional and Mental Health</a:t>
            </a:r>
          </a:p>
        </p:txBody>
      </p:sp>
      <p:sp>
        <p:nvSpPr>
          <p:cNvPr id="17" name="Rounded Rectangle 17">
            <a:extLst>
              <a:ext uri="{FF2B5EF4-FFF2-40B4-BE49-F238E27FC236}">
                <a16:creationId xmlns:a16="http://schemas.microsoft.com/office/drawing/2014/main" id="{7C936BA5-E656-422A-B19A-7552EE1F349A}"/>
              </a:ext>
            </a:extLst>
          </p:cNvPr>
          <p:cNvSpPr/>
          <p:nvPr/>
        </p:nvSpPr>
        <p:spPr bwMode="auto">
          <a:xfrm>
            <a:off x="431007" y="3984625"/>
            <a:ext cx="3636168" cy="3238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fontAlgn="auto" hangingPunct="1">
              <a:spcBef>
                <a:spcPts val="0"/>
              </a:spcBef>
              <a:spcAft>
                <a:spcPts val="0"/>
              </a:spcAft>
              <a:defRPr/>
            </a:pPr>
            <a:r>
              <a:rPr lang="en-GB"/>
              <a:t>Physical/ Sensory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B65B260-5E34-4BAA-9AEF-E0BAB42EFF54}"/>
              </a:ext>
            </a:extLst>
          </p:cNvPr>
          <p:cNvSpPr>
            <a:spLocks noChangeArrowheads="1"/>
          </p:cNvSpPr>
          <p:nvPr/>
        </p:nvSpPr>
        <p:spPr bwMode="auto">
          <a:xfrm>
            <a:off x="0" y="-30163"/>
            <a:ext cx="9144000" cy="6835776"/>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35843" name="Picture 9">
            <a:extLst>
              <a:ext uri="{FF2B5EF4-FFF2-40B4-BE49-F238E27FC236}">
                <a16:creationId xmlns:a16="http://schemas.microsoft.com/office/drawing/2014/main" id="{ADA918F0-FD86-46E2-A57F-B43F6FF216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844" name="Group 5">
            <a:extLst>
              <a:ext uri="{FF2B5EF4-FFF2-40B4-BE49-F238E27FC236}">
                <a16:creationId xmlns:a16="http://schemas.microsoft.com/office/drawing/2014/main" id="{C0166432-B28B-4759-9518-64A5AEFFD1FB}"/>
              </a:ext>
            </a:extLst>
          </p:cNvPr>
          <p:cNvGrpSpPr>
            <a:grpSpLocks/>
          </p:cNvGrpSpPr>
          <p:nvPr/>
        </p:nvGrpSpPr>
        <p:grpSpPr bwMode="auto">
          <a:xfrm>
            <a:off x="6110288" y="100013"/>
            <a:ext cx="2655887" cy="2513012"/>
            <a:chOff x="3997325" y="2449513"/>
            <a:chExt cx="2655888" cy="2513012"/>
          </a:xfrm>
        </p:grpSpPr>
        <p:sp>
          <p:nvSpPr>
            <p:cNvPr id="35851" name="WordArt 4">
              <a:extLst>
                <a:ext uri="{FF2B5EF4-FFF2-40B4-BE49-F238E27FC236}">
                  <a16:creationId xmlns:a16="http://schemas.microsoft.com/office/drawing/2014/main" id="{4B7D8331-3882-4293-8CE9-B734FBBCC96F}"/>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
        <p:nvSpPr>
          <p:cNvPr id="12" name="Rounded Rectangle 11">
            <a:extLst>
              <a:ext uri="{FF2B5EF4-FFF2-40B4-BE49-F238E27FC236}">
                <a16:creationId xmlns:a16="http://schemas.microsoft.com/office/drawing/2014/main" id="{0F9A85AD-7952-439A-9924-44D44A2ED870}"/>
              </a:ext>
            </a:extLst>
          </p:cNvPr>
          <p:cNvSpPr/>
          <p:nvPr/>
        </p:nvSpPr>
        <p:spPr>
          <a:xfrm>
            <a:off x="244475" y="461963"/>
            <a:ext cx="2590800" cy="32385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fontAlgn="auto" hangingPunct="1">
              <a:spcBef>
                <a:spcPts val="0"/>
              </a:spcBef>
              <a:spcAft>
                <a:spcPts val="0"/>
              </a:spcAft>
              <a:defRPr/>
            </a:pPr>
            <a:endParaRPr lang="en-GB"/>
          </a:p>
        </p:txBody>
      </p:sp>
      <p:sp>
        <p:nvSpPr>
          <p:cNvPr id="13" name="TextBox 12">
            <a:hlinkClick r:id="rId3" action="ppaction://hlinksldjump"/>
            <a:extLst>
              <a:ext uri="{FF2B5EF4-FFF2-40B4-BE49-F238E27FC236}">
                <a16:creationId xmlns:a16="http://schemas.microsoft.com/office/drawing/2014/main" id="{B0E5FA67-DEA3-47BC-A842-7E05555971BD}"/>
              </a:ext>
            </a:extLst>
          </p:cNvPr>
          <p:cNvSpPr txBox="1"/>
          <p:nvPr/>
        </p:nvSpPr>
        <p:spPr>
          <a:xfrm>
            <a:off x="268288" y="490538"/>
            <a:ext cx="2547937" cy="307975"/>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a:spAutoFit/>
          </a:bodyPr>
          <a:lstStyle/>
          <a:p>
            <a:pPr eaLnBrk="1" fontAlgn="auto" hangingPunct="1">
              <a:spcBef>
                <a:spcPts val="0"/>
              </a:spcBef>
              <a:spcAft>
                <a:spcPts val="0"/>
              </a:spcAft>
              <a:defRPr/>
            </a:pPr>
            <a:r>
              <a:rPr lang="en-GB" sz="1400" b="1"/>
              <a:t>Communication and Interaction</a:t>
            </a:r>
          </a:p>
        </p:txBody>
      </p:sp>
      <p:sp>
        <p:nvSpPr>
          <p:cNvPr id="20" name="Text Box 2">
            <a:extLst>
              <a:ext uri="{FF2B5EF4-FFF2-40B4-BE49-F238E27FC236}">
                <a16:creationId xmlns:a16="http://schemas.microsoft.com/office/drawing/2014/main" id="{ED2BD7FC-EA2E-4176-B914-C17DEFA44C3E}"/>
              </a:ext>
            </a:extLst>
          </p:cNvPr>
          <p:cNvSpPr txBox="1">
            <a:spLocks noChangeArrowheads="1"/>
          </p:cNvSpPr>
          <p:nvPr/>
        </p:nvSpPr>
        <p:spPr bwMode="auto">
          <a:xfrm>
            <a:off x="99385" y="1265237"/>
            <a:ext cx="8289122" cy="5102225"/>
          </a:xfrm>
          <a:prstGeom prst="rect">
            <a:avLst/>
          </a:prstGeom>
          <a:noFill/>
          <a:ln>
            <a:noFill/>
          </a:ln>
        </p:spPr>
        <p:txBody>
          <a:bodyPr/>
          <a:lstStyle/>
          <a:p>
            <a:pPr marL="285750" indent="-285750" algn="just" eaLnBrk="1" fontAlgn="auto" hangingPunct="1">
              <a:spcBef>
                <a:spcPts val="0"/>
              </a:spcBef>
              <a:spcAft>
                <a:spcPts val="0"/>
              </a:spcAft>
              <a:buFont typeface="Arial" panose="020B0604020202020204" pitchFamily="34" charset="0"/>
              <a:buChar char="•"/>
              <a:defRPr/>
            </a:pPr>
            <a:r>
              <a:rPr lang="en-GB" sz="1400" dirty="0">
                <a:solidFill>
                  <a:prstClr val="black"/>
                </a:solidFill>
              </a:rPr>
              <a:t>Curriculum is adapted to ensure it is accessible to the needs of the</a:t>
            </a:r>
          </a:p>
          <a:p>
            <a:pPr algn="just" eaLnBrk="1" fontAlgn="auto" hangingPunct="1">
              <a:spcBef>
                <a:spcPts val="0"/>
              </a:spcBef>
              <a:spcAft>
                <a:spcPts val="0"/>
              </a:spcAft>
              <a:defRPr/>
            </a:pPr>
            <a:r>
              <a:rPr lang="en-GB" sz="1400" dirty="0">
                <a:solidFill>
                  <a:prstClr val="black"/>
                </a:solidFill>
              </a:rPr>
              <a:t>      child/young person</a:t>
            </a:r>
          </a:p>
          <a:p>
            <a:pPr marL="285750" indent="-285750" algn="just" eaLnBrk="1" fontAlgn="auto" hangingPunct="1">
              <a:spcBef>
                <a:spcPts val="0"/>
              </a:spcBef>
              <a:spcAft>
                <a:spcPts val="0"/>
              </a:spcAft>
              <a:buFont typeface="Arial" panose="020B0604020202020204" pitchFamily="34" charset="0"/>
              <a:buChar char="•"/>
              <a:defRPr/>
            </a:pPr>
            <a:r>
              <a:rPr lang="en-GB" sz="1400" dirty="0">
                <a:solidFill>
                  <a:prstClr val="black"/>
                </a:solidFill>
                <a:latin typeface="+mn-lt"/>
                <a:cs typeface="+mn-cs"/>
              </a:rPr>
              <a:t>Short, clear instructions/simple vocabulary/broken down tasks</a:t>
            </a:r>
          </a:p>
          <a:p>
            <a:pPr marL="285750" indent="-285750" algn="just" eaLnBrk="1" fontAlgn="auto" hangingPunct="1">
              <a:spcBef>
                <a:spcPts val="0"/>
              </a:spcBef>
              <a:spcAft>
                <a:spcPts val="0"/>
              </a:spcAft>
              <a:buFont typeface="Arial" panose="020B0604020202020204" pitchFamily="34" charset="0"/>
              <a:buChar char="•"/>
              <a:defRPr/>
            </a:pPr>
            <a:r>
              <a:rPr lang="en-GB" sz="1400" dirty="0">
                <a:solidFill>
                  <a:prstClr val="black"/>
                </a:solidFill>
                <a:latin typeface="+mn-lt"/>
                <a:cs typeface="+mn-cs"/>
              </a:rPr>
              <a:t>Frequent repetition and reinforcement. </a:t>
            </a:r>
          </a:p>
          <a:p>
            <a:pPr marL="285750" indent="-285750" algn="just" eaLnBrk="1" fontAlgn="auto" hangingPunct="1">
              <a:spcBef>
                <a:spcPts val="0"/>
              </a:spcBef>
              <a:spcAft>
                <a:spcPts val="0"/>
              </a:spcAft>
              <a:buFont typeface="Arial" panose="020B0604020202020204" pitchFamily="34" charset="0"/>
              <a:buChar char="•"/>
              <a:defRPr/>
            </a:pPr>
            <a:r>
              <a:rPr lang="en-GB" sz="1400" dirty="0">
                <a:solidFill>
                  <a:prstClr val="black"/>
                </a:solidFill>
                <a:latin typeface="+mn-lt"/>
                <a:cs typeface="+mn-cs"/>
              </a:rPr>
              <a:t>An awareness to use the child’s name to engage and interact. </a:t>
            </a:r>
          </a:p>
          <a:p>
            <a:pPr marL="285750" indent="-285750" algn="just" eaLnBrk="1" fontAlgn="auto" hangingPunct="1">
              <a:spcBef>
                <a:spcPts val="0"/>
              </a:spcBef>
              <a:spcAft>
                <a:spcPts val="0"/>
              </a:spcAft>
              <a:buFont typeface="Arial" panose="020B0604020202020204" pitchFamily="34" charset="0"/>
              <a:buChar char="•"/>
              <a:defRPr/>
            </a:pPr>
            <a:r>
              <a:rPr lang="en-GB" sz="1400" dirty="0">
                <a:solidFill>
                  <a:prstClr val="black"/>
                </a:solidFill>
                <a:latin typeface="+mn-lt"/>
                <a:cs typeface="+mn-cs"/>
              </a:rPr>
              <a:t>The most appropriate seating in the classroom to access the board and adult support </a:t>
            </a:r>
          </a:p>
          <a:p>
            <a:pPr marL="285750" indent="-285750" eaLnBrk="1" fontAlgn="auto" hangingPunct="1">
              <a:spcBef>
                <a:spcPts val="0"/>
              </a:spcBef>
              <a:spcAft>
                <a:spcPts val="0"/>
              </a:spcAft>
              <a:buFont typeface="Arial" panose="020B0604020202020204" pitchFamily="34" charset="0"/>
              <a:buChar char="•"/>
              <a:defRPr/>
            </a:pPr>
            <a:r>
              <a:rPr lang="en-GB" sz="1400" dirty="0">
                <a:latin typeface="+mn-lt"/>
                <a:cs typeface="+mn-cs"/>
              </a:rPr>
              <a:t>Access to small group and/or individualised interventions to develop skills in communication, interaction,  emotional awareness, self care, flexible thinking</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mn-lt"/>
                <a:cs typeface="+mn-cs"/>
              </a:rPr>
              <a:t>Speech and Language Therapy monitored by school staff to learn strategies. </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mn-lt"/>
                <a:cs typeface="+mn-cs"/>
              </a:rPr>
              <a:t>Enhanced access to visual approaches – use of visual time-table and now and next cards.</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mn-lt"/>
                <a:cs typeface="+mn-cs"/>
              </a:rPr>
              <a:t>Opportunities to express feelings or communicate with adults using visual prompts.  </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mn-lt"/>
                <a:cs typeface="+mn-cs"/>
              </a:rPr>
              <a:t>Access to low stimulus area within and outside of the classroom</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mn-lt"/>
                <a:cs typeface="+mn-cs"/>
              </a:rPr>
              <a:t>Flexible approaches to timetable and mo</a:t>
            </a:r>
            <a:r>
              <a:rPr lang="en-GB" sz="1400" dirty="0"/>
              <a:t>difications to lunch/break times where needed</a:t>
            </a:r>
          </a:p>
          <a:p>
            <a:pPr marL="285750" indent="-285750" algn="just" eaLnBrk="1" fontAlgn="auto" hangingPunct="1">
              <a:spcBef>
                <a:spcPts val="0"/>
              </a:spcBef>
              <a:spcAft>
                <a:spcPts val="0"/>
              </a:spcAft>
              <a:buFont typeface="Arial" panose="020B0604020202020204" pitchFamily="34" charset="0"/>
              <a:buChar char="•"/>
              <a:defRPr/>
            </a:pPr>
            <a:r>
              <a:rPr lang="en-GB" sz="1400" dirty="0"/>
              <a:t>Enhanced access to additional aids</a:t>
            </a:r>
          </a:p>
          <a:p>
            <a:pPr marL="285750" indent="-285750" algn="just" eaLnBrk="1" fontAlgn="auto" hangingPunct="1">
              <a:spcBef>
                <a:spcPts val="0"/>
              </a:spcBef>
              <a:spcAft>
                <a:spcPts val="0"/>
              </a:spcAft>
              <a:buFont typeface="Arial" panose="020B0604020202020204" pitchFamily="34" charset="0"/>
              <a:buChar char="•"/>
              <a:defRPr/>
            </a:pPr>
            <a:r>
              <a:rPr lang="en-GB" sz="1400" dirty="0"/>
              <a:t>Access to technology (use of classroom computers, laptops / tablets) </a:t>
            </a:r>
          </a:p>
          <a:p>
            <a:pPr marL="285750" indent="-285750" algn="just" eaLnBrk="1" fontAlgn="auto" hangingPunct="1">
              <a:spcBef>
                <a:spcPts val="0"/>
              </a:spcBef>
              <a:spcAft>
                <a:spcPts val="0"/>
              </a:spcAft>
              <a:buFont typeface="Arial" panose="020B0604020202020204" pitchFamily="34" charset="0"/>
              <a:buChar char="•"/>
              <a:defRPr/>
            </a:pPr>
            <a:r>
              <a:rPr lang="en-GB" sz="1400" dirty="0"/>
              <a:t>Explicit teaching of generalising skills from one context to another</a:t>
            </a:r>
          </a:p>
          <a:p>
            <a:pPr marL="285750" indent="-285750" algn="just" eaLnBrk="1" fontAlgn="auto" hangingPunct="1">
              <a:spcBef>
                <a:spcPts val="0"/>
              </a:spcBef>
              <a:spcAft>
                <a:spcPts val="0"/>
              </a:spcAft>
              <a:buFont typeface="Arial" panose="020B0604020202020204" pitchFamily="34" charset="0"/>
              <a:buChar char="•"/>
              <a:defRPr/>
            </a:pPr>
            <a:r>
              <a:rPr lang="en-GB" sz="1400" dirty="0"/>
              <a:t>Careful planning of transitions – enhanced plan for key stage changes</a:t>
            </a:r>
          </a:p>
          <a:p>
            <a:pPr marL="285750" indent="-285750" algn="just" eaLnBrk="1" fontAlgn="auto" hangingPunct="1">
              <a:spcBef>
                <a:spcPts val="0"/>
              </a:spcBef>
              <a:spcAft>
                <a:spcPts val="0"/>
              </a:spcAft>
              <a:buFont typeface="Arial" panose="020B0604020202020204" pitchFamily="34" charset="0"/>
              <a:buChar char="•"/>
              <a:defRPr/>
            </a:pPr>
            <a:r>
              <a:rPr lang="en-GB" sz="1400" dirty="0"/>
              <a:t>Mentoring and/or buddy system</a:t>
            </a:r>
          </a:p>
          <a:p>
            <a:pPr marL="285750" indent="-285750" algn="just" eaLnBrk="1" fontAlgn="auto" hangingPunct="1">
              <a:spcBef>
                <a:spcPts val="0"/>
              </a:spcBef>
              <a:spcAft>
                <a:spcPts val="0"/>
              </a:spcAft>
              <a:buFont typeface="Arial" panose="020B0604020202020204" pitchFamily="34" charset="0"/>
              <a:buChar char="•"/>
              <a:defRPr/>
            </a:pPr>
            <a:r>
              <a:rPr lang="en-GB" sz="1400" dirty="0"/>
              <a:t>BLAST (EYFS)</a:t>
            </a:r>
          </a:p>
          <a:p>
            <a:pPr marL="285750" indent="-285750" algn="just" eaLnBrk="1" fontAlgn="auto" hangingPunct="1">
              <a:spcBef>
                <a:spcPts val="0"/>
              </a:spcBef>
              <a:spcAft>
                <a:spcPts val="0"/>
              </a:spcAft>
              <a:buFont typeface="Arial" panose="020B0604020202020204" pitchFamily="34" charset="0"/>
              <a:buChar char="•"/>
              <a:defRPr/>
            </a:pPr>
            <a:r>
              <a:rPr lang="en-GB" sz="1400" dirty="0"/>
              <a:t>Access to Mabel our wellbeing dog to help encourage good listening and interactions with others. She encourages responsibility and good social skills</a:t>
            </a:r>
            <a:r>
              <a:rPr lang="en-GB" sz="1600" dirty="0"/>
              <a:t>.  </a:t>
            </a:r>
            <a:endParaRPr lang="en-US" altLang="en-US" sz="1600" dirty="0">
              <a:latin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F9D1594B-480D-4268-8ECC-8F23A20EF7E2}"/>
              </a:ext>
            </a:extLst>
          </p:cNvPr>
          <p:cNvSpPr>
            <a:spLocks noChangeArrowheads="1"/>
          </p:cNvSpPr>
          <p:nvPr/>
        </p:nvSpPr>
        <p:spPr bwMode="auto">
          <a:xfrm>
            <a:off x="6350" y="-635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36867" name="Picture 9">
            <a:extLst>
              <a:ext uri="{FF2B5EF4-FFF2-40B4-BE49-F238E27FC236}">
                <a16:creationId xmlns:a16="http://schemas.microsoft.com/office/drawing/2014/main" id="{0DDED61F-8E54-4141-94C6-82C72CC6D7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6868" name="Group 5">
            <a:extLst>
              <a:ext uri="{FF2B5EF4-FFF2-40B4-BE49-F238E27FC236}">
                <a16:creationId xmlns:a16="http://schemas.microsoft.com/office/drawing/2014/main" id="{75B05E73-A4B2-4BC1-84EB-F51E07936FCE}"/>
              </a:ext>
            </a:extLst>
          </p:cNvPr>
          <p:cNvGrpSpPr>
            <a:grpSpLocks/>
          </p:cNvGrpSpPr>
          <p:nvPr/>
        </p:nvGrpSpPr>
        <p:grpSpPr bwMode="auto">
          <a:xfrm>
            <a:off x="6110288" y="100013"/>
            <a:ext cx="2655887" cy="2513012"/>
            <a:chOff x="3997325" y="2449513"/>
            <a:chExt cx="2655888" cy="2513012"/>
          </a:xfrm>
        </p:grpSpPr>
        <p:sp>
          <p:nvSpPr>
            <p:cNvPr id="36876" name="WordArt 4">
              <a:extLst>
                <a:ext uri="{FF2B5EF4-FFF2-40B4-BE49-F238E27FC236}">
                  <a16:creationId xmlns:a16="http://schemas.microsoft.com/office/drawing/2014/main" id="{1D752E88-C47C-41BB-BDD0-E32E106B7C00}"/>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grpSp>
        <p:nvGrpSpPr>
          <p:cNvPr id="36870" name="Group 16">
            <a:extLst>
              <a:ext uri="{FF2B5EF4-FFF2-40B4-BE49-F238E27FC236}">
                <a16:creationId xmlns:a16="http://schemas.microsoft.com/office/drawing/2014/main" id="{376099C5-D4F8-4478-AE14-5EF1390106D5}"/>
              </a:ext>
            </a:extLst>
          </p:cNvPr>
          <p:cNvGrpSpPr>
            <a:grpSpLocks/>
          </p:cNvGrpSpPr>
          <p:nvPr/>
        </p:nvGrpSpPr>
        <p:grpSpPr bwMode="auto">
          <a:xfrm>
            <a:off x="244475" y="1041400"/>
            <a:ext cx="2590800" cy="336550"/>
            <a:chOff x="285750" y="2952750"/>
            <a:chExt cx="2590800" cy="336352"/>
          </a:xfrm>
        </p:grpSpPr>
        <p:sp>
          <p:nvSpPr>
            <p:cNvPr id="18" name="Rounded Rectangle 17">
              <a:extLst>
                <a:ext uri="{FF2B5EF4-FFF2-40B4-BE49-F238E27FC236}">
                  <a16:creationId xmlns:a16="http://schemas.microsoft.com/office/drawing/2014/main" id="{B523E91B-1ADC-4A69-950A-7DFE60F15423}"/>
                </a:ext>
              </a:extLst>
            </p:cNvPr>
            <p:cNvSpPr/>
            <p:nvPr/>
          </p:nvSpPr>
          <p:spPr>
            <a:xfrm>
              <a:off x="285750" y="2952750"/>
              <a:ext cx="2590800" cy="323659"/>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fontAlgn="auto" hangingPunct="1">
                <a:spcBef>
                  <a:spcPts val="0"/>
                </a:spcBef>
                <a:spcAft>
                  <a:spcPts val="0"/>
                </a:spcAft>
                <a:defRPr/>
              </a:pPr>
              <a:endParaRPr lang="en-GB"/>
            </a:p>
          </p:txBody>
        </p:sp>
        <p:sp>
          <p:nvSpPr>
            <p:cNvPr id="19" name="TextBox 18">
              <a:hlinkClick r:id="rId3" action="ppaction://hlinksldjump"/>
              <a:extLst>
                <a:ext uri="{FF2B5EF4-FFF2-40B4-BE49-F238E27FC236}">
                  <a16:creationId xmlns:a16="http://schemas.microsoft.com/office/drawing/2014/main" id="{25891510-15E2-4E88-A065-82530F05B103}"/>
                </a:ext>
              </a:extLst>
            </p:cNvPr>
            <p:cNvSpPr txBox="1"/>
            <p:nvPr/>
          </p:nvSpPr>
          <p:spPr>
            <a:xfrm>
              <a:off x="409575" y="2981308"/>
              <a:ext cx="2447925" cy="307794"/>
            </a:xfrm>
            <a:prstGeom prst="rect">
              <a:avLst/>
            </a:prstGeom>
            <a:noFill/>
          </p:spPr>
          <p:txBody>
            <a:bodyPr>
              <a:spAutoFit/>
            </a:bodyPr>
            <a:lstStyle/>
            <a:p>
              <a:pPr algn="ctr" eaLnBrk="1" fontAlgn="auto" hangingPunct="1">
                <a:spcBef>
                  <a:spcPts val="0"/>
                </a:spcBef>
                <a:spcAft>
                  <a:spcPts val="0"/>
                </a:spcAft>
                <a:defRPr/>
              </a:pPr>
              <a:r>
                <a:rPr lang="en-GB" sz="1400" b="1">
                  <a:effectLst>
                    <a:outerShdw blurRad="50800" dist="38100" dir="2700000" algn="tl" rotWithShape="0">
                      <a:prstClr val="black">
                        <a:alpha val="40000"/>
                      </a:prstClr>
                    </a:outerShdw>
                  </a:effectLst>
                  <a:latin typeface="+mn-lt"/>
                  <a:cs typeface="+mn-cs"/>
                </a:rPr>
                <a:t>Cognition and Learning</a:t>
              </a:r>
            </a:p>
          </p:txBody>
        </p:sp>
      </p:grpSp>
      <p:sp>
        <p:nvSpPr>
          <p:cNvPr id="20" name="Text Box 2">
            <a:extLst>
              <a:ext uri="{FF2B5EF4-FFF2-40B4-BE49-F238E27FC236}">
                <a16:creationId xmlns:a16="http://schemas.microsoft.com/office/drawing/2014/main" id="{49516F09-69FA-4DF9-8395-6558BFC98EA7}"/>
              </a:ext>
            </a:extLst>
          </p:cNvPr>
          <p:cNvSpPr txBox="1">
            <a:spLocks noChangeArrowheads="1"/>
          </p:cNvSpPr>
          <p:nvPr/>
        </p:nvSpPr>
        <p:spPr bwMode="auto">
          <a:xfrm>
            <a:off x="257174" y="1524000"/>
            <a:ext cx="6717783" cy="4584700"/>
          </a:xfrm>
          <a:prstGeom prst="rect">
            <a:avLst/>
          </a:prstGeom>
          <a:noFill/>
          <a:ln>
            <a:noFill/>
          </a:ln>
        </p:spPr>
        <p:txBody>
          <a:bodyPr/>
          <a:lstStyle/>
          <a:p>
            <a:pPr marL="285750" indent="-285750" algn="just" eaLnBrk="1" fontAlgn="auto" hangingPunct="1">
              <a:spcBef>
                <a:spcPts val="0"/>
              </a:spcBef>
              <a:spcAft>
                <a:spcPts val="0"/>
              </a:spcAft>
              <a:buFont typeface="Arial" panose="020B0604020202020204" pitchFamily="34" charset="0"/>
              <a:buChar char="•"/>
              <a:defRPr/>
            </a:pPr>
            <a:r>
              <a:rPr lang="en-GB" sz="1600" dirty="0">
                <a:solidFill>
                  <a:prstClr val="black"/>
                </a:solidFill>
              </a:rPr>
              <a:t>Curriculum is adapted to adapted to ensure it is accessible</a:t>
            </a:r>
          </a:p>
          <a:p>
            <a:pPr algn="just" eaLnBrk="1" fontAlgn="auto" hangingPunct="1">
              <a:spcBef>
                <a:spcPts val="0"/>
              </a:spcBef>
              <a:spcAft>
                <a:spcPts val="0"/>
              </a:spcAft>
              <a:defRPr/>
            </a:pPr>
            <a:r>
              <a:rPr lang="en-GB" sz="1600" dirty="0">
                <a:solidFill>
                  <a:prstClr val="black"/>
                </a:solidFill>
              </a:rPr>
              <a:t>      to the needs of the child/young person</a:t>
            </a:r>
          </a:p>
          <a:p>
            <a:pPr marL="285750" indent="-285750" algn="just" eaLnBrk="1" fontAlgn="auto" hangingPunct="1">
              <a:spcBef>
                <a:spcPts val="0"/>
              </a:spcBef>
              <a:spcAft>
                <a:spcPts val="0"/>
              </a:spcAft>
              <a:buFont typeface="Arial" panose="020B0604020202020204" pitchFamily="34" charset="0"/>
              <a:buChar char="•"/>
              <a:defRPr/>
            </a:pPr>
            <a:r>
              <a:rPr lang="en-GB" sz="1600" dirty="0">
                <a:solidFill>
                  <a:prstClr val="black"/>
                </a:solidFill>
                <a:latin typeface="+mn-lt"/>
                <a:cs typeface="+mn-cs"/>
              </a:rPr>
              <a:t>Short, clear instructions/simple vocabulary/broken down tasks</a:t>
            </a:r>
          </a:p>
          <a:p>
            <a:pPr marL="285750" indent="-285750" algn="just" eaLnBrk="1" fontAlgn="auto" hangingPunct="1">
              <a:spcBef>
                <a:spcPts val="0"/>
              </a:spcBef>
              <a:spcAft>
                <a:spcPts val="0"/>
              </a:spcAft>
              <a:buFont typeface="Arial" panose="020B0604020202020204" pitchFamily="34" charset="0"/>
              <a:buChar char="•"/>
              <a:defRPr/>
            </a:pPr>
            <a:r>
              <a:rPr lang="en-GB" sz="1600" dirty="0">
                <a:solidFill>
                  <a:prstClr val="black"/>
                </a:solidFill>
                <a:latin typeface="+mn-lt"/>
                <a:cs typeface="+mn-cs"/>
              </a:rPr>
              <a:t>Frequent repetition and reinforcement. </a:t>
            </a:r>
          </a:p>
          <a:p>
            <a:pPr marL="285750" indent="-285750" algn="just" eaLnBrk="1" fontAlgn="auto" hangingPunct="1">
              <a:spcBef>
                <a:spcPts val="0"/>
              </a:spcBef>
              <a:spcAft>
                <a:spcPts val="0"/>
              </a:spcAft>
              <a:buFont typeface="Arial" panose="020B0604020202020204" pitchFamily="34" charset="0"/>
              <a:buChar char="•"/>
              <a:defRPr/>
            </a:pPr>
            <a:r>
              <a:rPr lang="en-GB" sz="1600" dirty="0">
                <a:solidFill>
                  <a:prstClr val="black"/>
                </a:solidFill>
                <a:latin typeface="+mn-lt"/>
                <a:cs typeface="+mn-cs"/>
              </a:rPr>
              <a:t>The most appropriate seating in the classroom to access the board and adult support </a:t>
            </a:r>
          </a:p>
          <a:p>
            <a:pPr marL="285750" indent="-285750" algn="just" eaLnBrk="1" fontAlgn="auto" hangingPunct="1">
              <a:spcBef>
                <a:spcPts val="0"/>
              </a:spcBef>
              <a:spcAft>
                <a:spcPts val="0"/>
              </a:spcAft>
              <a:buFont typeface="Arial" panose="020B0604020202020204" pitchFamily="34" charset="0"/>
              <a:buChar char="•"/>
              <a:defRPr/>
            </a:pPr>
            <a:r>
              <a:rPr lang="en-GB" sz="1600" dirty="0">
                <a:solidFill>
                  <a:prstClr val="black"/>
                </a:solidFill>
                <a:latin typeface="+mn-lt"/>
                <a:cs typeface="+mn-cs"/>
              </a:rPr>
              <a:t>A range of teaching activities/methods to suit different learning styles</a:t>
            </a:r>
            <a:endParaRPr lang="en-GB" sz="1600" dirty="0">
              <a:latin typeface="+mn-lt"/>
              <a:cs typeface="+mn-cs"/>
            </a:endParaRP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Regular, individually focused intervention – Maths, reading, spelling, comprehension. </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Practical aids for learning e.g. table squares, time/number lines, pictures, photos, accessible reading material suited to age, Numicon, coloured overlays, individual copies of texts, spellcheckers.  </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Appropriate interventions to support learning; Read Write Inc (phonic development), Numicon (practical Maths apparatus), Better Reading Scheme, Reading Eggs,  </a:t>
            </a:r>
            <a:r>
              <a:rPr lang="en-GB" sz="1600" dirty="0" err="1">
                <a:latin typeface="+mn-lt"/>
                <a:cs typeface="+mn-cs"/>
              </a:rPr>
              <a:t>PhonicsPlay</a:t>
            </a:r>
            <a:r>
              <a:rPr lang="en-GB" sz="1600" dirty="0">
                <a:latin typeface="+mn-lt"/>
                <a:cs typeface="+mn-cs"/>
              </a:rPr>
              <a:t>, Times-tables </a:t>
            </a:r>
            <a:r>
              <a:rPr lang="en-GB" sz="1600" dirty="0" err="1">
                <a:latin typeface="+mn-lt"/>
                <a:cs typeface="+mn-cs"/>
              </a:rPr>
              <a:t>Rockstars</a:t>
            </a:r>
            <a:r>
              <a:rPr lang="en-GB" sz="1600" dirty="0">
                <a:latin typeface="+mn-lt"/>
                <a:cs typeface="+mn-cs"/>
              </a:rPr>
              <a:t>, specific apps for </a:t>
            </a:r>
            <a:r>
              <a:rPr lang="en-GB" sz="1600" dirty="0" err="1">
                <a:latin typeface="+mn-lt"/>
                <a:cs typeface="+mn-cs"/>
              </a:rPr>
              <a:t>i</a:t>
            </a:r>
            <a:r>
              <a:rPr lang="en-GB" sz="1600" dirty="0">
                <a:latin typeface="+mn-lt"/>
                <a:cs typeface="+mn-cs"/>
              </a:rPr>
              <a:t>-pad use.   Games to promote recall/memory.</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Access to Mabel, our wellbeing dog to stimulate memory, problem solving and game-playing skills. She also provides an audience for story-telling.   </a:t>
            </a:r>
          </a:p>
          <a:p>
            <a:pPr marL="285750" indent="-285750" algn="just" eaLnBrk="1" fontAlgn="auto" hangingPunct="1">
              <a:spcBef>
                <a:spcPts val="0"/>
              </a:spcBef>
              <a:spcAft>
                <a:spcPts val="0"/>
              </a:spcAft>
              <a:buFont typeface="Arial" panose="020B0604020202020204" pitchFamily="34" charset="0"/>
              <a:buChar char="•"/>
              <a:defRPr/>
            </a:pPr>
            <a:endParaRPr lang="en-GB" dirty="0">
              <a:latin typeface="+mn-lt"/>
              <a:cs typeface="+mn-cs"/>
            </a:endParaRPr>
          </a:p>
          <a:p>
            <a:pPr marL="285750" indent="-285750" algn="just" eaLnBrk="1" fontAlgn="auto" hangingPunct="1">
              <a:spcBef>
                <a:spcPts val="0"/>
              </a:spcBef>
              <a:spcAft>
                <a:spcPts val="0"/>
              </a:spcAft>
              <a:buFont typeface="Arial" panose="020B0604020202020204" pitchFamily="34" charset="0"/>
              <a:buChar char="•"/>
              <a:defRPr/>
            </a:pPr>
            <a:endParaRPr lang="en-GB" dirty="0">
              <a:latin typeface="+mn-lt"/>
              <a:cs typeface="+mn-cs"/>
            </a:endParaRPr>
          </a:p>
          <a:p>
            <a:pPr marL="285750" indent="-285750" algn="just" eaLnBrk="1" fontAlgn="auto" hangingPunct="1">
              <a:spcBef>
                <a:spcPts val="0"/>
              </a:spcBef>
              <a:spcAft>
                <a:spcPts val="0"/>
              </a:spcAft>
              <a:buFont typeface="Arial" panose="020B0604020202020204" pitchFamily="34" charset="0"/>
              <a:buChar char="•"/>
              <a:defRPr/>
            </a:pPr>
            <a:endParaRPr lang="en-GB" dirty="0">
              <a:solidFill>
                <a:srgbClr val="00B050"/>
              </a:solidFill>
              <a:latin typeface="+mn-lt"/>
              <a:cs typeface="+mn-cs"/>
            </a:endParaRPr>
          </a:p>
          <a:p>
            <a:pPr marL="285750" indent="-285750" algn="just" eaLnBrk="1" fontAlgn="auto" hangingPunct="1">
              <a:spcBef>
                <a:spcPts val="0"/>
              </a:spcBef>
              <a:spcAft>
                <a:spcPts val="0"/>
              </a:spcAft>
              <a:buFont typeface="Arial" panose="020B0604020202020204" pitchFamily="34" charset="0"/>
              <a:buChar char="•"/>
              <a:defRPr/>
            </a:pPr>
            <a:endParaRPr lang="en-GB" dirty="0">
              <a:solidFill>
                <a:srgbClr val="00B050"/>
              </a:solidFill>
              <a:latin typeface="+mn-lt"/>
              <a:cs typeface="+mn-cs"/>
            </a:endParaRPr>
          </a:p>
          <a:p>
            <a:pPr eaLnBrk="1" hangingPunct="1">
              <a:defRPr/>
            </a:pPr>
            <a:endParaRPr lang="en-US" altLang="en-US" dirty="0">
              <a:latin typeface="Arial" pitchFamily="34" charset="0"/>
            </a:endParaRPr>
          </a:p>
        </p:txBody>
      </p:sp>
    </p:spTree>
    <p:extLst>
      <p:ext uri="{BB962C8B-B14F-4D97-AF65-F5344CB8AC3E}">
        <p14:creationId xmlns:p14="http://schemas.microsoft.com/office/powerpoint/2010/main" val="2644269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6BB9803-BD4F-4F16-BD96-3F68B5059153}"/>
              </a:ext>
            </a:extLst>
          </p:cNvPr>
          <p:cNvSpPr>
            <a:spLocks noChangeArrowheads="1"/>
          </p:cNvSpPr>
          <p:nvPr/>
        </p:nvSpPr>
        <p:spPr bwMode="auto">
          <a:xfrm>
            <a:off x="6350" y="-635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37891" name="Picture 9">
            <a:extLst>
              <a:ext uri="{FF2B5EF4-FFF2-40B4-BE49-F238E27FC236}">
                <a16:creationId xmlns:a16="http://schemas.microsoft.com/office/drawing/2014/main" id="{1B172771-AF22-4AD3-971D-D12758FEA18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7892" name="Group 5">
            <a:extLst>
              <a:ext uri="{FF2B5EF4-FFF2-40B4-BE49-F238E27FC236}">
                <a16:creationId xmlns:a16="http://schemas.microsoft.com/office/drawing/2014/main" id="{5853815E-9487-459B-8A8B-0C2BF08687D5}"/>
              </a:ext>
            </a:extLst>
          </p:cNvPr>
          <p:cNvGrpSpPr>
            <a:grpSpLocks/>
          </p:cNvGrpSpPr>
          <p:nvPr/>
        </p:nvGrpSpPr>
        <p:grpSpPr bwMode="auto">
          <a:xfrm>
            <a:off x="6110288" y="100013"/>
            <a:ext cx="2655887" cy="2513012"/>
            <a:chOff x="3997325" y="2449513"/>
            <a:chExt cx="2655888" cy="2513012"/>
          </a:xfrm>
        </p:grpSpPr>
        <p:sp>
          <p:nvSpPr>
            <p:cNvPr id="37899" name="WordArt 4">
              <a:extLst>
                <a:ext uri="{FF2B5EF4-FFF2-40B4-BE49-F238E27FC236}">
                  <a16:creationId xmlns:a16="http://schemas.microsoft.com/office/drawing/2014/main" id="{024F5458-AC50-4319-844E-EB41D68375DC}"/>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
        <p:nvSpPr>
          <p:cNvPr id="15" name="Rounded Rectangle 14">
            <a:extLst>
              <a:ext uri="{FF2B5EF4-FFF2-40B4-BE49-F238E27FC236}">
                <a16:creationId xmlns:a16="http://schemas.microsoft.com/office/drawing/2014/main" id="{1AEBB03C-F09D-4B18-ACC0-AB2E448A6015}"/>
              </a:ext>
            </a:extLst>
          </p:cNvPr>
          <p:cNvSpPr/>
          <p:nvPr/>
        </p:nvSpPr>
        <p:spPr>
          <a:xfrm>
            <a:off x="381000" y="904875"/>
            <a:ext cx="2590800" cy="32385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endParaRPr lang="en-GB"/>
          </a:p>
        </p:txBody>
      </p:sp>
      <p:sp>
        <p:nvSpPr>
          <p:cNvPr id="16" name="TextBox 15">
            <a:hlinkClick r:id="rId3" action="ppaction://hlinksldjump"/>
            <a:extLst>
              <a:ext uri="{FF2B5EF4-FFF2-40B4-BE49-F238E27FC236}">
                <a16:creationId xmlns:a16="http://schemas.microsoft.com/office/drawing/2014/main" id="{B6F41CAA-1A01-46DC-8CE6-38227393353B}"/>
              </a:ext>
            </a:extLst>
          </p:cNvPr>
          <p:cNvSpPr txBox="1"/>
          <p:nvPr/>
        </p:nvSpPr>
        <p:spPr>
          <a:xfrm>
            <a:off x="381000" y="866775"/>
            <a:ext cx="2447925" cy="400050"/>
          </a:xfrm>
          <a:prstGeom prst="rect">
            <a:avLst/>
          </a:prstGeom>
          <a:noFill/>
        </p:spPr>
        <p:txBody>
          <a:bodyPr>
            <a:spAutoFit/>
          </a:bodyPr>
          <a:lstStyle/>
          <a:p>
            <a:pPr algn="ctr" eaLnBrk="1" fontAlgn="auto" hangingPunct="1">
              <a:spcBef>
                <a:spcPts val="0"/>
              </a:spcBef>
              <a:spcAft>
                <a:spcPts val="0"/>
              </a:spcAft>
              <a:defRPr/>
            </a:pPr>
            <a:r>
              <a:rPr lang="en-GB" sz="1000" b="1">
                <a:effectLst>
                  <a:outerShdw blurRad="50800" dist="38100" dir="2700000" algn="tl" rotWithShape="0">
                    <a:prstClr val="black">
                      <a:alpha val="40000"/>
                    </a:prstClr>
                  </a:outerShdw>
                </a:effectLst>
                <a:latin typeface="+mn-lt"/>
                <a:cs typeface="+mn-cs"/>
              </a:rPr>
              <a:t>Social, Emotional and Mental </a:t>
            </a:r>
          </a:p>
          <a:p>
            <a:pPr algn="ctr" eaLnBrk="1" fontAlgn="auto" hangingPunct="1">
              <a:spcBef>
                <a:spcPts val="0"/>
              </a:spcBef>
              <a:spcAft>
                <a:spcPts val="0"/>
              </a:spcAft>
              <a:defRPr/>
            </a:pPr>
            <a:r>
              <a:rPr lang="en-GB" sz="1000" b="1">
                <a:effectLst>
                  <a:outerShdw blurRad="50800" dist="38100" dir="2700000" algn="tl" rotWithShape="0">
                    <a:prstClr val="black">
                      <a:alpha val="40000"/>
                    </a:prstClr>
                  </a:outerShdw>
                </a:effectLst>
                <a:latin typeface="+mn-lt"/>
                <a:cs typeface="+mn-cs"/>
              </a:rPr>
              <a:t>Health Difficulties</a:t>
            </a:r>
          </a:p>
        </p:txBody>
      </p:sp>
      <p:sp>
        <p:nvSpPr>
          <p:cNvPr id="20" name="Text Box 2">
            <a:extLst>
              <a:ext uri="{FF2B5EF4-FFF2-40B4-BE49-F238E27FC236}">
                <a16:creationId xmlns:a16="http://schemas.microsoft.com/office/drawing/2014/main" id="{34AA2762-5535-432F-9E2C-D01A2EAEEB41}"/>
              </a:ext>
            </a:extLst>
          </p:cNvPr>
          <p:cNvSpPr txBox="1">
            <a:spLocks noChangeArrowheads="1"/>
          </p:cNvSpPr>
          <p:nvPr/>
        </p:nvSpPr>
        <p:spPr bwMode="auto">
          <a:xfrm>
            <a:off x="336550" y="1567665"/>
            <a:ext cx="8470900" cy="4205288"/>
          </a:xfrm>
          <a:prstGeom prst="rect">
            <a:avLst/>
          </a:prstGeom>
          <a:noFill/>
          <a:ln>
            <a:noFill/>
          </a:ln>
        </p:spPr>
        <p:txBody>
          <a:bodyPr lIns="91440" tIns="45720" rIns="91440" bIns="45720" anchor="t"/>
          <a:lstStyle/>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mn-lt"/>
                <a:cs typeface="+mn-cs"/>
              </a:rPr>
              <a:t>The expertise of staff in our Enhanced Mainstream</a:t>
            </a:r>
          </a:p>
          <a:p>
            <a:pPr algn="just" eaLnBrk="1" fontAlgn="auto" hangingPunct="1">
              <a:spcBef>
                <a:spcPts val="0"/>
              </a:spcBef>
              <a:spcAft>
                <a:spcPts val="0"/>
              </a:spcAft>
              <a:defRPr/>
            </a:pPr>
            <a:r>
              <a:rPr lang="en-GB" sz="1400" dirty="0">
                <a:latin typeface="+mn-lt"/>
                <a:cs typeface="+mn-cs"/>
              </a:rPr>
              <a:t>      Provision with qualifications in SEMH.</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mn-lt"/>
                <a:cs typeface="+mn-cs"/>
              </a:rPr>
              <a:t>Access to time out/individual work area inside and outside </a:t>
            </a:r>
          </a:p>
          <a:p>
            <a:pPr algn="just" eaLnBrk="1" fontAlgn="auto" hangingPunct="1">
              <a:spcBef>
                <a:spcPts val="0"/>
              </a:spcBef>
              <a:spcAft>
                <a:spcPts val="0"/>
              </a:spcAft>
              <a:defRPr/>
            </a:pPr>
            <a:r>
              <a:rPr lang="en-GB" sz="1400" dirty="0">
                <a:latin typeface="+mn-lt"/>
                <a:cs typeface="+mn-cs"/>
              </a:rPr>
              <a:t>     of the classroom</a:t>
            </a:r>
          </a:p>
          <a:p>
            <a:pPr marL="285750" indent="-285750" eaLnBrk="1" fontAlgn="auto" hangingPunct="1">
              <a:spcBef>
                <a:spcPts val="0"/>
              </a:spcBef>
              <a:spcAft>
                <a:spcPts val="0"/>
              </a:spcAft>
              <a:buFont typeface="Arial" panose="020B0604020202020204" pitchFamily="34" charset="0"/>
              <a:buChar char="•"/>
              <a:defRPr/>
            </a:pPr>
            <a:r>
              <a:rPr lang="en-GB" sz="1400" dirty="0">
                <a:latin typeface="+mn-lt"/>
                <a:cs typeface="+mn-cs"/>
              </a:rPr>
              <a:t>A key adult and team around the child to develop positive relationships </a:t>
            </a:r>
          </a:p>
          <a:p>
            <a:pPr eaLnBrk="1" fontAlgn="auto" hangingPunct="1">
              <a:spcBef>
                <a:spcPts val="0"/>
              </a:spcBef>
              <a:spcAft>
                <a:spcPts val="0"/>
              </a:spcAft>
              <a:defRPr/>
            </a:pPr>
            <a:r>
              <a:rPr lang="en-GB" sz="1400" dirty="0">
                <a:latin typeface="+mn-lt"/>
                <a:cs typeface="+mn-cs"/>
              </a:rPr>
              <a:t>      with and to share successes</a:t>
            </a:r>
          </a:p>
          <a:p>
            <a:pPr marL="285750" indent="-285750" eaLnBrk="1" fontAlgn="auto" hangingPunct="1">
              <a:spcBef>
                <a:spcPts val="0"/>
              </a:spcBef>
              <a:spcAft>
                <a:spcPts val="0"/>
              </a:spcAft>
              <a:buFont typeface="Arial" panose="020B0604020202020204" pitchFamily="34" charset="0"/>
              <a:buChar char="•"/>
              <a:defRPr/>
            </a:pPr>
            <a:r>
              <a:rPr lang="en-GB" sz="1400" dirty="0">
                <a:latin typeface="+mn-lt"/>
                <a:cs typeface="+mn-cs"/>
              </a:rPr>
              <a:t>The use of The Thrive Approach, for individuals or groups to address emotional needs.  </a:t>
            </a:r>
          </a:p>
          <a:p>
            <a:pPr marL="285750" indent="-285750" eaLnBrk="1" hangingPunct="1">
              <a:buFont typeface="Arial" panose="020B0604020202020204" pitchFamily="34" charset="0"/>
              <a:buChar char="•"/>
              <a:defRPr/>
            </a:pPr>
            <a:r>
              <a:rPr lang="en-GB" sz="1400" dirty="0">
                <a:latin typeface="+mn-lt"/>
                <a:cs typeface="+mn-cs"/>
              </a:rPr>
              <a:t>Individualised rewards system appropriate to sensitivities of the child</a:t>
            </a:r>
          </a:p>
          <a:p>
            <a:pPr marL="285750" indent="-285750" eaLnBrk="1" hangingPunct="1">
              <a:buFont typeface="Arial" panose="020B0604020202020204" pitchFamily="34" charset="0"/>
              <a:buChar char="•"/>
              <a:defRPr/>
            </a:pPr>
            <a:r>
              <a:rPr lang="en-GB" sz="1400" dirty="0">
                <a:latin typeface="+mn-lt"/>
                <a:cs typeface="+mn-cs"/>
              </a:rPr>
              <a:t>Access to Mabel, our wellbeing dog. This is known to support children’s self-esteem, develop compassion for others and reduce anxiety. They can also support children who may be suffering from loss or bereavement. </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Calibri"/>
                <a:cs typeface="Arial"/>
              </a:rPr>
              <a:t>Access to counselling services – CAHMS / Alliance Psychology Service </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Calibri"/>
                <a:cs typeface="Arial"/>
              </a:rPr>
              <a:t>Increased access to additional adults in the classroom</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Calibri"/>
                <a:cs typeface="Arial"/>
              </a:rPr>
              <a:t>Alternative curriculum opportunities</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Calibri"/>
                <a:cs typeface="Arial"/>
              </a:rPr>
              <a:t>Opportunities to develop health and well-being through PSHE  </a:t>
            </a:r>
            <a:endParaRPr lang="en-GB" sz="1400" dirty="0"/>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Calibri"/>
                <a:cs typeface="Arial"/>
              </a:rPr>
              <a:t>Interventions to develop social skills; Thrive, Lego Therapy, </a:t>
            </a:r>
            <a:r>
              <a:rPr lang="en-GB" sz="1400" dirty="0" err="1">
                <a:latin typeface="Calibri"/>
                <a:cs typeface="Arial"/>
              </a:rPr>
              <a:t>Theraplay</a:t>
            </a:r>
            <a:r>
              <a:rPr lang="en-GB" sz="1400" dirty="0">
                <a:latin typeface="Calibri"/>
                <a:cs typeface="Arial"/>
              </a:rPr>
              <a:t>, social games.</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Calibri"/>
                <a:cs typeface="Arial"/>
              </a:rPr>
              <a:t>A range of practical resources to focus attention and develop memory.</a:t>
            </a:r>
          </a:p>
          <a:p>
            <a:pPr marL="285750" indent="-285750" algn="just" eaLnBrk="1" fontAlgn="auto" hangingPunct="1">
              <a:spcBef>
                <a:spcPts val="0"/>
              </a:spcBef>
              <a:spcAft>
                <a:spcPts val="0"/>
              </a:spcAft>
              <a:buFont typeface="Arial" panose="020B0604020202020204" pitchFamily="34" charset="0"/>
              <a:buChar char="•"/>
              <a:defRPr/>
            </a:pPr>
            <a:r>
              <a:rPr lang="en-GB" sz="1400" dirty="0">
                <a:latin typeface="Calibri"/>
                <a:cs typeface="Arial"/>
              </a:rPr>
              <a:t>Visual timetables and other visual resources to offer reliability and reassurance. (expressing emotions)</a:t>
            </a:r>
          </a:p>
          <a:p>
            <a:pPr marL="285750" indent="-285750" algn="just" eaLnBrk="1" fontAlgn="auto" hangingPunct="1">
              <a:spcBef>
                <a:spcPts val="0"/>
              </a:spcBef>
              <a:spcAft>
                <a:spcPts val="0"/>
              </a:spcAft>
              <a:buFont typeface="Arial" panose="020B0604020202020204" pitchFamily="34" charset="0"/>
              <a:buChar char="•"/>
              <a:defRPr/>
            </a:pPr>
            <a:r>
              <a:rPr lang="en-GB" sz="1400" dirty="0"/>
              <a:t>A well-structured lunchtime routine to promote positive play and interactions including a range of activities to suit all needs. </a:t>
            </a:r>
          </a:p>
          <a:p>
            <a:pPr algn="just" eaLnBrk="1" fontAlgn="auto" hangingPunct="1">
              <a:spcBef>
                <a:spcPts val="0"/>
              </a:spcBef>
              <a:spcAft>
                <a:spcPts val="0"/>
              </a:spcAft>
              <a:defRPr/>
            </a:pPr>
            <a:endParaRPr lang="en-GB" sz="1600" dirty="0"/>
          </a:p>
          <a:p>
            <a:pPr marL="285750" indent="-285750" eaLnBrk="1" hangingPunct="1">
              <a:buFont typeface="Arial" panose="020B0604020202020204" pitchFamily="34" charset="0"/>
              <a:buChar char="•"/>
              <a:defRPr/>
            </a:pPr>
            <a:endParaRPr lang="en-GB" dirty="0">
              <a:latin typeface="+mn-lt"/>
              <a:cs typeface="+mn-cs"/>
            </a:endParaRPr>
          </a:p>
          <a:p>
            <a:pPr eaLnBrk="1" hangingPunct="1">
              <a:defRPr/>
            </a:pPr>
            <a:r>
              <a:rPr lang="en-US" altLang="en-US" dirty="0">
                <a:latin typeface="Arial" pitchFamily="34"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E9B382B4-80A8-4242-AFDE-C90930F2E528}"/>
              </a:ext>
            </a:extLst>
          </p:cNvPr>
          <p:cNvSpPr>
            <a:spLocks noChangeArrowheads="1"/>
          </p:cNvSpPr>
          <p:nvPr/>
        </p:nvSpPr>
        <p:spPr bwMode="auto">
          <a:xfrm>
            <a:off x="6350" y="-635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38915" name="Picture 9">
            <a:extLst>
              <a:ext uri="{FF2B5EF4-FFF2-40B4-BE49-F238E27FC236}">
                <a16:creationId xmlns:a16="http://schemas.microsoft.com/office/drawing/2014/main" id="{925867FF-E1F0-4550-99F7-0E99440E21A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5488" y="-268288"/>
            <a:ext cx="32908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8916" name="Group 5">
            <a:extLst>
              <a:ext uri="{FF2B5EF4-FFF2-40B4-BE49-F238E27FC236}">
                <a16:creationId xmlns:a16="http://schemas.microsoft.com/office/drawing/2014/main" id="{499E36D2-8A3D-4252-864D-8A0C810AEE43}"/>
              </a:ext>
            </a:extLst>
          </p:cNvPr>
          <p:cNvGrpSpPr>
            <a:grpSpLocks/>
          </p:cNvGrpSpPr>
          <p:nvPr/>
        </p:nvGrpSpPr>
        <p:grpSpPr bwMode="auto">
          <a:xfrm>
            <a:off x="6110288" y="100013"/>
            <a:ext cx="2655887" cy="2513012"/>
            <a:chOff x="3997325" y="2449513"/>
            <a:chExt cx="2655888" cy="2513012"/>
          </a:xfrm>
        </p:grpSpPr>
        <p:sp>
          <p:nvSpPr>
            <p:cNvPr id="38923" name="WordArt 4">
              <a:extLst>
                <a:ext uri="{FF2B5EF4-FFF2-40B4-BE49-F238E27FC236}">
                  <a16:creationId xmlns:a16="http://schemas.microsoft.com/office/drawing/2014/main" id="{0884B816-D3DF-4681-BBE7-B9580A6646A1}"/>
                </a:ext>
              </a:extLst>
            </p:cNvPr>
            <p:cNvSpPr>
              <a:spLocks noChangeArrowheads="1" noChangeShapeType="1" noTextEdit="1"/>
            </p:cNvSpPr>
            <p:nvPr/>
          </p:nvSpPr>
          <p:spPr bwMode="auto">
            <a:xfrm rot="3874958">
              <a:off x="5685632" y="3124993"/>
              <a:ext cx="736600" cy="46196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
        <p:nvSpPr>
          <p:cNvPr id="21" name="Rounded Rectangle 20">
            <a:extLst>
              <a:ext uri="{FF2B5EF4-FFF2-40B4-BE49-F238E27FC236}">
                <a16:creationId xmlns:a16="http://schemas.microsoft.com/office/drawing/2014/main" id="{F0D0298D-35F6-4AD7-8288-B2DBFE189686}"/>
              </a:ext>
            </a:extLst>
          </p:cNvPr>
          <p:cNvSpPr/>
          <p:nvPr/>
        </p:nvSpPr>
        <p:spPr>
          <a:xfrm>
            <a:off x="414338" y="1363663"/>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endParaRPr lang="en-GB"/>
          </a:p>
        </p:txBody>
      </p:sp>
      <p:sp>
        <p:nvSpPr>
          <p:cNvPr id="22" name="TextBox 21">
            <a:hlinkClick r:id="rId3" action="ppaction://hlinksldjump"/>
            <a:extLst>
              <a:ext uri="{FF2B5EF4-FFF2-40B4-BE49-F238E27FC236}">
                <a16:creationId xmlns:a16="http://schemas.microsoft.com/office/drawing/2014/main" id="{DD9CEFDD-E022-4E65-8B1A-481875F5CED4}"/>
              </a:ext>
            </a:extLst>
          </p:cNvPr>
          <p:cNvSpPr txBox="1"/>
          <p:nvPr/>
        </p:nvSpPr>
        <p:spPr>
          <a:xfrm>
            <a:off x="387350" y="1387475"/>
            <a:ext cx="2447925" cy="276225"/>
          </a:xfrm>
          <a:prstGeom prst="rect">
            <a:avLst/>
          </a:prstGeom>
          <a:noFill/>
        </p:spPr>
        <p:txBody>
          <a:bodyPr>
            <a:spAutoFit/>
          </a:bodyPr>
          <a:lstStyle/>
          <a:p>
            <a:pPr algn="ctr" eaLnBrk="1" fontAlgn="auto" hangingPunct="1">
              <a:spcBef>
                <a:spcPts val="0"/>
              </a:spcBef>
              <a:spcAft>
                <a:spcPts val="0"/>
              </a:spcAft>
              <a:defRPr/>
            </a:pPr>
            <a:r>
              <a:rPr lang="en-GB" sz="1200" b="1">
                <a:effectLst>
                  <a:outerShdw blurRad="50800" dist="38100" dir="2700000" algn="tl" rotWithShape="0">
                    <a:prstClr val="black">
                      <a:alpha val="40000"/>
                    </a:prstClr>
                  </a:outerShdw>
                </a:effectLst>
                <a:latin typeface="+mn-lt"/>
                <a:cs typeface="+mn-cs"/>
              </a:rPr>
              <a:t>Sensory and/or Physical Needs</a:t>
            </a:r>
          </a:p>
        </p:txBody>
      </p:sp>
      <p:sp>
        <p:nvSpPr>
          <p:cNvPr id="14" name="Text Box 2">
            <a:extLst>
              <a:ext uri="{FF2B5EF4-FFF2-40B4-BE49-F238E27FC236}">
                <a16:creationId xmlns:a16="http://schemas.microsoft.com/office/drawing/2014/main" id="{685ADB6D-3E32-4FDC-8F95-78778EF6E72F}"/>
              </a:ext>
            </a:extLst>
          </p:cNvPr>
          <p:cNvSpPr txBox="1">
            <a:spLocks noChangeArrowheads="1"/>
          </p:cNvSpPr>
          <p:nvPr/>
        </p:nvSpPr>
        <p:spPr bwMode="auto">
          <a:xfrm>
            <a:off x="132557" y="2019299"/>
            <a:ext cx="8545513" cy="3321050"/>
          </a:xfrm>
          <a:prstGeom prst="rect">
            <a:avLst/>
          </a:prstGeom>
          <a:noFill/>
          <a:ln>
            <a:noFill/>
          </a:ln>
        </p:spPr>
        <p:txBody>
          <a:bodyPr/>
          <a:lstStyle/>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Appropriate practical resources to support full integration in lessons </a:t>
            </a:r>
          </a:p>
          <a:p>
            <a:pPr algn="just" eaLnBrk="1" fontAlgn="auto" hangingPunct="1">
              <a:spcBef>
                <a:spcPts val="0"/>
              </a:spcBef>
              <a:spcAft>
                <a:spcPts val="0"/>
              </a:spcAft>
              <a:defRPr/>
            </a:pPr>
            <a:r>
              <a:rPr lang="en-GB" sz="1600" dirty="0">
                <a:latin typeface="+mn-lt"/>
                <a:cs typeface="+mn-cs"/>
              </a:rPr>
              <a:t>      and the classroom environment (specialist seating, hearing aids)</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Modifications to lessons to ensure full engagement e.g. alternative recording devices, modified PE curriculum</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The use of Thrive activities linked to programmes of support for individual children. </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Sensory equipment to meet individual children’s needs; ear-defenders, weighted blankets/toys, wobble cushions, fiddle tools, chew tools, therapy balls, trampolines.   </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An awareness of child’s sensory overload; fears/triggers.  </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Access to calm space to alleviate over-stimulation in busy environment. </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Access to support for personal care, intimate care plans where needed. </a:t>
            </a:r>
          </a:p>
          <a:p>
            <a:pPr marL="285750" indent="-285750" eaLnBrk="1" fontAlgn="auto" hangingPunct="1">
              <a:spcBef>
                <a:spcPts val="0"/>
              </a:spcBef>
              <a:spcAft>
                <a:spcPts val="0"/>
              </a:spcAft>
              <a:buFont typeface="Arial" panose="020B0604020202020204" pitchFamily="34" charset="0"/>
              <a:buChar char="•"/>
              <a:defRPr/>
            </a:pPr>
            <a:r>
              <a:rPr lang="en-GB" sz="1600" dirty="0">
                <a:latin typeface="+mn-lt"/>
                <a:cs typeface="+mn-cs"/>
              </a:rPr>
              <a:t>The services of Future Steps, Occupational Therapy, as part of our EMS provision, to provide individualised programmes of support for specific children needing therapeutic support. The programmes are delivered by our specialist TA’s. </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Interaction with Mabel, our wellbeing dog helps to reduce blood pressure, provide tactile stimulation, assist with pain management and give motivation to walk and move.  </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Individual resources (use of ICT) </a:t>
            </a:r>
          </a:p>
          <a:p>
            <a:pPr marL="285750" indent="-285750" algn="just" eaLnBrk="1" fontAlgn="auto" hangingPunct="1">
              <a:spcBef>
                <a:spcPts val="0"/>
              </a:spcBef>
              <a:spcAft>
                <a:spcPts val="0"/>
              </a:spcAft>
              <a:buFont typeface="Arial" panose="020B0604020202020204" pitchFamily="34" charset="0"/>
              <a:buChar char="•"/>
              <a:defRPr/>
            </a:pPr>
            <a:r>
              <a:rPr lang="en-GB" sz="1600" dirty="0">
                <a:latin typeface="+mn-lt"/>
                <a:cs typeface="+mn-cs"/>
              </a:rPr>
              <a:t>Additional support provided for out of school activities.</a:t>
            </a:r>
            <a:endParaRPr lang="en-US" altLang="en-US" sz="1600" dirty="0">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a:extLst>
              <a:ext uri="{FF2B5EF4-FFF2-40B4-BE49-F238E27FC236}">
                <a16:creationId xmlns:a16="http://schemas.microsoft.com/office/drawing/2014/main" id="{CFA61417-7955-49C1-95F5-0ACDA71CCFE2}"/>
              </a:ext>
            </a:extLst>
          </p:cNvPr>
          <p:cNvSpPr>
            <a:spLocks noGrp="1" noChangeArrowheads="1"/>
          </p:cNvSpPr>
          <p:nvPr>
            <p:ph type="ctrTitle"/>
          </p:nvPr>
        </p:nvSpPr>
        <p:spPr>
          <a:xfrm>
            <a:off x="684213" y="2133600"/>
            <a:ext cx="7772400" cy="1470025"/>
          </a:xfrm>
        </p:spPr>
        <p:txBody>
          <a:bodyPr/>
          <a:lstStyle/>
          <a:p>
            <a:pPr eaLnBrk="1" hangingPunct="1"/>
            <a:r>
              <a:rPr lang="en-GB" altLang="en-US">
                <a:solidFill>
                  <a:srgbClr val="00ABE5"/>
                </a:solidFill>
              </a:rPr>
              <a:t> </a:t>
            </a:r>
          </a:p>
        </p:txBody>
      </p:sp>
      <p:sp>
        <p:nvSpPr>
          <p:cNvPr id="6147" name="Rectangle 6">
            <a:extLst>
              <a:ext uri="{FF2B5EF4-FFF2-40B4-BE49-F238E27FC236}">
                <a16:creationId xmlns:a16="http://schemas.microsoft.com/office/drawing/2014/main" id="{E52C9D42-C2DF-492C-B3B9-C7531EB4B8CB}"/>
              </a:ext>
            </a:extLst>
          </p:cNvPr>
          <p:cNvSpPr>
            <a:spLocks noGrp="1" noChangeArrowheads="1"/>
          </p:cNvSpPr>
          <p:nvPr>
            <p:ph type="subTitle" idx="1"/>
          </p:nvPr>
        </p:nvSpPr>
        <p:spPr/>
        <p:txBody>
          <a:bodyPr/>
          <a:lstStyle/>
          <a:p>
            <a:pPr eaLnBrk="1" hangingPunct="1"/>
            <a:r>
              <a:rPr lang="en-GB" altLang="en-US"/>
              <a:t> </a:t>
            </a:r>
          </a:p>
        </p:txBody>
      </p:sp>
      <p:sp>
        <p:nvSpPr>
          <p:cNvPr id="3" name="Rectangle 2">
            <a:extLst>
              <a:ext uri="{FF2B5EF4-FFF2-40B4-BE49-F238E27FC236}">
                <a16:creationId xmlns:a16="http://schemas.microsoft.com/office/drawing/2014/main" id="{E5A84ADE-0CBC-435F-B826-C63FA91627F0}"/>
              </a:ext>
            </a:extLst>
          </p:cNvPr>
          <p:cNvSpPr/>
          <p:nvPr/>
        </p:nvSpPr>
        <p:spPr>
          <a:xfrm>
            <a:off x="508000" y="546100"/>
            <a:ext cx="8366125" cy="7725192"/>
          </a:xfrm>
          <a:prstGeom prst="rect">
            <a:avLst/>
          </a:prstGeom>
        </p:spPr>
        <p:txBody>
          <a:bodyPr lIns="91440" tIns="45720" rIns="91440" bIns="45720" anchor="t">
            <a:spAutoFit/>
          </a:bodyPr>
          <a:lstStyle/>
          <a:p>
            <a:pPr algn="ctr" eaLnBrk="1" fontAlgn="auto" hangingPunct="1">
              <a:spcBef>
                <a:spcPts val="0"/>
              </a:spcBef>
              <a:spcAft>
                <a:spcPts val="0"/>
              </a:spcAft>
              <a:defRPr/>
            </a:pPr>
            <a:endParaRPr lang="en-GB" sz="4400" kern="0">
              <a:latin typeface="Calibri"/>
              <a:cs typeface="+mn-cs"/>
            </a:endParaRPr>
          </a:p>
          <a:p>
            <a:pPr eaLnBrk="1" fontAlgn="auto" hangingPunct="1">
              <a:spcBef>
                <a:spcPts val="0"/>
              </a:spcBef>
              <a:spcAft>
                <a:spcPts val="0"/>
              </a:spcAft>
              <a:defRPr/>
            </a:pPr>
            <a:r>
              <a:rPr lang="en-GB" b="1"/>
              <a:t>The local offer, available from Stockton Borough Council, outlines what is available for children and young people with SEND from 0-25. This enables families to easily access the support they can expect locally.   </a:t>
            </a:r>
          </a:p>
          <a:p>
            <a:pPr eaLnBrk="1" fontAlgn="auto" hangingPunct="1">
              <a:spcBef>
                <a:spcPts val="0"/>
              </a:spcBef>
              <a:spcAft>
                <a:spcPts val="0"/>
              </a:spcAft>
              <a:defRPr/>
            </a:pPr>
            <a:br>
              <a:rPr lang="en-GB" b="1"/>
            </a:br>
            <a:r>
              <a:rPr lang="en-GB" b="1"/>
              <a:t>In addition, a</a:t>
            </a:r>
            <a:r>
              <a:rPr lang="en-GB" b="1">
                <a:latin typeface="Calibri"/>
                <a:cs typeface="Arial"/>
              </a:rPr>
              <a:t>ll schools are required to provide information to parents on how to seek additional support beyond that which is ‘normally available’ for their child. This is our school offer. </a:t>
            </a:r>
          </a:p>
          <a:p>
            <a:pPr eaLnBrk="1" fontAlgn="auto" hangingPunct="1">
              <a:spcBef>
                <a:spcPts val="0"/>
              </a:spcBef>
              <a:spcAft>
                <a:spcPts val="0"/>
              </a:spcAft>
              <a:defRPr/>
            </a:pPr>
            <a:endParaRPr lang="en-GB" b="1">
              <a:latin typeface="Calibri"/>
              <a:cs typeface="Arial"/>
            </a:endParaRPr>
          </a:p>
          <a:p>
            <a:pPr eaLnBrk="1" fontAlgn="auto" hangingPunct="1">
              <a:spcBef>
                <a:spcPts val="0"/>
              </a:spcBef>
              <a:spcAft>
                <a:spcPts val="0"/>
              </a:spcAft>
              <a:defRPr/>
            </a:pPr>
            <a:r>
              <a:rPr lang="en-GB" b="1">
                <a:latin typeface="Calibri"/>
                <a:cs typeface="Arial"/>
              </a:rPr>
              <a:t>At St Paul’s we recognise that some pupils require more support than others and will need additional help throughout their time in school. We strive to identify and remove barriers to learning to ensure all pupils are able to achieve their full potential. </a:t>
            </a:r>
          </a:p>
          <a:p>
            <a:pPr eaLnBrk="1" fontAlgn="auto" hangingPunct="1">
              <a:spcBef>
                <a:spcPts val="0"/>
              </a:spcBef>
              <a:spcAft>
                <a:spcPts val="0"/>
              </a:spcAft>
              <a:defRPr/>
            </a:pPr>
            <a:r>
              <a:rPr lang="en-GB" b="1">
                <a:latin typeface="Calibri"/>
                <a:cs typeface="Arial"/>
              </a:rPr>
              <a:t>We aim to create an inclusive environment where children are nurtured and provided with a framework for living where sound relationships can be established and everyone has dignity and is valued. </a:t>
            </a:r>
            <a:br>
              <a:rPr lang="en-GB" b="1"/>
            </a:br>
            <a:r>
              <a:rPr lang="en-GB" b="1"/>
              <a:t>If there is </a:t>
            </a:r>
            <a:r>
              <a:rPr lang="en-GB" b="1">
                <a:latin typeface="Calibri"/>
                <a:cs typeface="Arial"/>
              </a:rPr>
              <a:t>any information that you would like to know that is not on the website then please do not hesitate to contact Mrs Peacock (DHT/SENCO). </a:t>
            </a:r>
          </a:p>
          <a:p>
            <a:pPr eaLnBrk="1" fontAlgn="auto" hangingPunct="1">
              <a:spcBef>
                <a:spcPts val="0"/>
              </a:spcBef>
              <a:spcAft>
                <a:spcPts val="0"/>
              </a:spcAft>
              <a:defRPr/>
            </a:pPr>
            <a:endParaRPr lang="en-US" b="1">
              <a:latin typeface="Calibri"/>
              <a:cs typeface="Arial"/>
            </a:endParaRPr>
          </a:p>
          <a:p>
            <a:pPr eaLnBrk="1" fontAlgn="auto" hangingPunct="1">
              <a:spcBef>
                <a:spcPts val="0"/>
              </a:spcBef>
              <a:spcAft>
                <a:spcPts val="0"/>
              </a:spcAft>
              <a:defRPr/>
            </a:pPr>
            <a:endParaRPr lang="en-GB" b="1"/>
          </a:p>
          <a:p>
            <a:pPr marL="285750" indent="-285750" eaLnBrk="1" fontAlgn="auto" hangingPunct="1">
              <a:spcBef>
                <a:spcPts val="0"/>
              </a:spcBef>
              <a:spcAft>
                <a:spcPts val="0"/>
              </a:spcAft>
              <a:buFont typeface="Arial" panose="020B0604020202020204" pitchFamily="34" charset="0"/>
              <a:buChar char="•"/>
              <a:defRPr/>
            </a:pPr>
            <a:endParaRPr lang="en-GB" sz="2400">
              <a:solidFill>
                <a:prstClr val="black"/>
              </a:solidFill>
              <a:latin typeface="Calibri"/>
              <a:cs typeface="+mn-cs"/>
            </a:endParaRPr>
          </a:p>
          <a:p>
            <a:pPr marL="285750" indent="-285750" eaLnBrk="1" fontAlgn="auto" hangingPunct="1">
              <a:spcBef>
                <a:spcPts val="0"/>
              </a:spcBef>
              <a:spcAft>
                <a:spcPts val="0"/>
              </a:spcAft>
              <a:buFont typeface="Arial" panose="020B0604020202020204" pitchFamily="34" charset="0"/>
              <a:buChar char="•"/>
              <a:defRPr/>
            </a:pPr>
            <a:endParaRPr lang="en-GB" sz="2400">
              <a:solidFill>
                <a:prstClr val="black"/>
              </a:solidFill>
              <a:latin typeface="Calibri"/>
              <a:cs typeface="+mn-cs"/>
            </a:endParaRPr>
          </a:p>
          <a:p>
            <a:pPr eaLnBrk="1" fontAlgn="auto" hangingPunct="1">
              <a:spcBef>
                <a:spcPts val="0"/>
              </a:spcBef>
              <a:spcAft>
                <a:spcPts val="0"/>
              </a:spcAft>
              <a:defRPr/>
            </a:pPr>
            <a:br>
              <a:rPr lang="en-GB" kern="0">
                <a:solidFill>
                  <a:prstClr val="black"/>
                </a:solidFill>
                <a:latin typeface="Calibri"/>
                <a:cs typeface="+mn-cs"/>
              </a:rPr>
            </a:br>
            <a:br>
              <a:rPr lang="en-GB" sz="4400" kern="0">
                <a:solidFill>
                  <a:prstClr val="black"/>
                </a:solidFill>
                <a:latin typeface="Calibri"/>
                <a:cs typeface="+mn-cs"/>
              </a:rPr>
            </a:br>
            <a:endParaRPr lang="en-GB" kern="0">
              <a:solidFill>
                <a:sysClr val="windowText" lastClr="000000"/>
              </a:solidFill>
              <a:latin typeface="+mn-lt"/>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9B3BDDD-9634-4794-91B1-A4EC1E3491BF}"/>
              </a:ext>
            </a:extLst>
          </p:cNvPr>
          <p:cNvSpPr>
            <a:spLocks noChangeArrowheads="1"/>
          </p:cNvSpPr>
          <p:nvPr/>
        </p:nvSpPr>
        <p:spPr bwMode="auto">
          <a:xfrm>
            <a:off x="0" y="0"/>
            <a:ext cx="9144000" cy="6858000"/>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23555" name="Picture 12">
            <a:extLst>
              <a:ext uri="{FF2B5EF4-FFF2-40B4-BE49-F238E27FC236}">
                <a16:creationId xmlns:a16="http://schemas.microsoft.com/office/drawing/2014/main" id="{D177D623-C4FC-4210-BE2A-F3CA3204995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89650" y="3357563"/>
            <a:ext cx="3290888"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556" name="Group 6">
            <a:extLst>
              <a:ext uri="{FF2B5EF4-FFF2-40B4-BE49-F238E27FC236}">
                <a16:creationId xmlns:a16="http://schemas.microsoft.com/office/drawing/2014/main" id="{DFB5A8D7-B1E8-42DB-BCBC-23FEC46A590C}"/>
              </a:ext>
            </a:extLst>
          </p:cNvPr>
          <p:cNvGrpSpPr>
            <a:grpSpLocks/>
          </p:cNvGrpSpPr>
          <p:nvPr/>
        </p:nvGrpSpPr>
        <p:grpSpPr bwMode="auto">
          <a:xfrm>
            <a:off x="6516688" y="3692525"/>
            <a:ext cx="2514600" cy="2655888"/>
            <a:chOff x="4057650" y="2416175"/>
            <a:chExt cx="2514600" cy="2655888"/>
          </a:xfrm>
        </p:grpSpPr>
        <p:sp>
          <p:nvSpPr>
            <p:cNvPr id="23561" name="WordArt 4">
              <a:extLst>
                <a:ext uri="{FF2B5EF4-FFF2-40B4-BE49-F238E27FC236}">
                  <a16:creationId xmlns:a16="http://schemas.microsoft.com/office/drawing/2014/main" id="{BB256684-F057-47B8-90E7-D86A1ADC6F2B}"/>
                </a:ext>
              </a:extLst>
            </p:cNvPr>
            <p:cNvSpPr>
              <a:spLocks noChangeArrowheads="1" noChangeShapeType="1" noTextEdit="1"/>
            </p:cNvSpPr>
            <p:nvPr/>
          </p:nvSpPr>
          <p:spPr bwMode="auto">
            <a:xfrm rot="8930439">
              <a:off x="5578475" y="4400550"/>
              <a:ext cx="355600" cy="222250"/>
            </a:xfrm>
            <a:prstGeom prst="rect">
              <a:avLst/>
            </a:prstGeom>
          </p:spPr>
          <p:txBody>
            <a:bodyPr spcFirstLastPara="1" wrap="none" fromWordArt="1">
              <a:prstTxWarp prst="textArchUp">
                <a:avLst>
                  <a:gd name="adj" fmla="val 11520593"/>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Do</a:t>
              </a:r>
            </a:p>
          </p:txBody>
        </p:sp>
      </p:grpSp>
      <p:sp>
        <p:nvSpPr>
          <p:cNvPr id="14" name="Text Box 2">
            <a:extLst>
              <a:ext uri="{FF2B5EF4-FFF2-40B4-BE49-F238E27FC236}">
                <a16:creationId xmlns:a16="http://schemas.microsoft.com/office/drawing/2014/main" id="{14654576-B3B7-4A0F-8376-EF5EED99429C}"/>
              </a:ext>
            </a:extLst>
          </p:cNvPr>
          <p:cNvSpPr txBox="1">
            <a:spLocks noChangeArrowheads="1"/>
          </p:cNvSpPr>
          <p:nvPr/>
        </p:nvSpPr>
        <p:spPr bwMode="auto">
          <a:xfrm>
            <a:off x="300038" y="501650"/>
            <a:ext cx="8434387" cy="5473700"/>
          </a:xfrm>
          <a:prstGeom prst="rect">
            <a:avLst/>
          </a:prstGeom>
          <a:noFill/>
          <a:ln>
            <a:noFill/>
          </a:ln>
        </p:spPr>
        <p:txBody>
          <a:bodyPr lIns="91440" tIns="45720" rIns="91440" bIns="45720" anchor="t"/>
          <a:lstStyle/>
          <a:p>
            <a:pPr algn="ctr" eaLnBrk="1" fontAlgn="auto" hangingPunct="1">
              <a:spcBef>
                <a:spcPts val="0"/>
              </a:spcBef>
              <a:spcAft>
                <a:spcPts val="0"/>
              </a:spcAft>
              <a:defRPr/>
            </a:pPr>
            <a:r>
              <a:rPr lang="en-GB" b="1" u="sng" dirty="0">
                <a:latin typeface="+mn-lt"/>
                <a:cs typeface="+mn-cs"/>
              </a:rPr>
              <a:t> </a:t>
            </a:r>
          </a:p>
          <a:p>
            <a:pPr eaLnBrk="1" fontAlgn="auto" hangingPunct="1">
              <a:spcBef>
                <a:spcPts val="0"/>
              </a:spcBef>
              <a:spcAft>
                <a:spcPts val="0"/>
              </a:spcAft>
              <a:defRPr/>
            </a:pPr>
            <a:r>
              <a:rPr lang="en-GB" b="1" u="sng" dirty="0">
                <a:latin typeface="+mn-lt"/>
                <a:cs typeface="+mn-cs"/>
              </a:rPr>
              <a:t>Do - What additional facilities does our school have to support children/young people?</a:t>
            </a:r>
          </a:p>
          <a:p>
            <a:pPr marL="285750" indent="-285750" eaLnBrk="1" fontAlgn="auto" hangingPunct="1">
              <a:spcBef>
                <a:spcPts val="0"/>
              </a:spcBef>
              <a:spcAft>
                <a:spcPts val="0"/>
              </a:spcAft>
              <a:buFont typeface="Arial" panose="020B0604020202020204" pitchFamily="34" charset="0"/>
              <a:buChar char="•"/>
              <a:defRPr/>
            </a:pPr>
            <a:endParaRPr lang="en-GB" dirty="0">
              <a:latin typeface="+mn-lt"/>
              <a:cs typeface="+mn-cs"/>
            </a:endParaRPr>
          </a:p>
          <a:p>
            <a:pPr marL="285750" indent="-285750">
              <a:buFont typeface="Arial" panose="020B0604020202020204" pitchFamily="34" charset="0"/>
              <a:buChar char="•"/>
              <a:defRPr/>
            </a:pPr>
            <a:r>
              <a:rPr lang="en-GB" sz="1600" dirty="0">
                <a:latin typeface="Calibri"/>
                <a:cs typeface="Arial"/>
              </a:rPr>
              <a:t>We have skilful and dedicated staff who have the progress, development and wellbeing of our children at the heart of everything they do. </a:t>
            </a:r>
          </a:p>
          <a:p>
            <a:pPr marL="285750" indent="-285750">
              <a:buFont typeface="Arial" panose="020B0604020202020204" pitchFamily="34" charset="0"/>
              <a:buChar char="•"/>
              <a:defRPr/>
            </a:pPr>
            <a:r>
              <a:rPr lang="en-GB" sz="1600" dirty="0">
                <a:latin typeface="Calibri"/>
                <a:cs typeface="Arial"/>
              </a:rPr>
              <a:t>Lessons are accessible for all learners, including those with SEND, with a repertoire of strategies to meet all pupil’s needs. </a:t>
            </a:r>
          </a:p>
          <a:p>
            <a:pPr marL="285750" indent="-285750">
              <a:buFont typeface="Arial" panose="020B0604020202020204" pitchFamily="34" charset="0"/>
              <a:buChar char="•"/>
              <a:defRPr/>
            </a:pPr>
            <a:r>
              <a:rPr lang="en-GB" sz="1600" dirty="0">
                <a:latin typeface="Calibri"/>
                <a:cs typeface="Arial"/>
              </a:rPr>
              <a:t>The school has access to a wide range of professionals and outside agencies that we can contact for further support and advice. We would always discuss this with parents/carers before a referral is made.  </a:t>
            </a:r>
            <a:endParaRPr lang="en-GB" sz="1600" dirty="0">
              <a:cs typeface="Arial" charset="0"/>
            </a:endParaRPr>
          </a:p>
          <a:p>
            <a:pPr marL="285750" indent="-285750">
              <a:buFont typeface="Arial" panose="020B0604020202020204" pitchFamily="34" charset="0"/>
              <a:buChar char="•"/>
              <a:defRPr/>
            </a:pPr>
            <a:r>
              <a:rPr lang="en-GB" sz="1600" dirty="0">
                <a:cs typeface="Arial" charset="0"/>
              </a:rPr>
              <a:t>The school is an Enhanced Mainstream School, meaning there is an additional provision funded by the LA to support children with Social, Emotional and Mental Health issues including attachment difficulties.   Our whole school benefits from the expertise we have in this area. </a:t>
            </a:r>
          </a:p>
          <a:p>
            <a:pPr marL="285750" indent="-285750">
              <a:buFont typeface="Arial" panose="020B0604020202020204" pitchFamily="34" charset="0"/>
              <a:buChar char="•"/>
              <a:defRPr/>
            </a:pPr>
            <a:r>
              <a:rPr lang="en-GB" sz="1600" dirty="0">
                <a:cs typeface="Arial" charset="0"/>
              </a:rPr>
              <a:t>We have a school wellbeing dog, Mabel, who provides support to our children, </a:t>
            </a:r>
          </a:p>
          <a:p>
            <a:pPr>
              <a:defRPr/>
            </a:pPr>
            <a:r>
              <a:rPr lang="en-GB" sz="1600" dirty="0">
                <a:cs typeface="Arial" charset="0"/>
              </a:rPr>
              <a:t>     in a therapeutic way as well as motivating them across the school day.    </a:t>
            </a:r>
          </a:p>
          <a:p>
            <a:pPr>
              <a:defRPr/>
            </a:pPr>
            <a:r>
              <a:rPr lang="en-GB" sz="1600" u="sng" dirty="0">
                <a:cs typeface="Arial" charset="0"/>
              </a:rPr>
              <a:t>We have access to:</a:t>
            </a:r>
            <a:br>
              <a:rPr lang="en-GB" sz="1600" dirty="0">
                <a:cs typeface="Arial" charset="0"/>
              </a:rPr>
            </a:br>
            <a:r>
              <a:rPr lang="en-GB" sz="1600" dirty="0">
                <a:cs typeface="Arial" charset="0"/>
              </a:rPr>
              <a:t>Speech and language therapists</a:t>
            </a:r>
          </a:p>
          <a:p>
            <a:pPr>
              <a:defRPr/>
            </a:pPr>
            <a:r>
              <a:rPr lang="en-GB" sz="1600" dirty="0">
                <a:cs typeface="Arial" charset="0"/>
              </a:rPr>
              <a:t>Occupational Health therapists</a:t>
            </a:r>
            <a:br>
              <a:rPr lang="en-GB" sz="1600" dirty="0">
                <a:cs typeface="Arial" charset="0"/>
              </a:rPr>
            </a:br>
            <a:r>
              <a:rPr lang="en-GB" sz="1600" dirty="0">
                <a:cs typeface="Arial" charset="0"/>
              </a:rPr>
              <a:t>Educational Psychologists</a:t>
            </a:r>
            <a:br>
              <a:rPr lang="en-GB" sz="1600" dirty="0">
                <a:cs typeface="Arial" charset="0"/>
              </a:rPr>
            </a:br>
            <a:r>
              <a:rPr lang="en-GB" sz="1600" dirty="0">
                <a:cs typeface="Arial" charset="0"/>
              </a:rPr>
              <a:t>The expertise of staff in our Enhanced Provision </a:t>
            </a:r>
            <a:br>
              <a:rPr lang="en-GB" sz="1600" dirty="0">
                <a:cs typeface="Arial" charset="0"/>
              </a:rPr>
            </a:br>
            <a:r>
              <a:rPr lang="en-GB" sz="1600" dirty="0">
                <a:cs typeface="Arial" charset="0"/>
              </a:rPr>
              <a:t>Social Care</a:t>
            </a:r>
            <a:br>
              <a:rPr lang="en-GB" sz="1600" dirty="0">
                <a:cs typeface="Arial" charset="0"/>
              </a:rPr>
            </a:br>
            <a:r>
              <a:rPr lang="en-GB" sz="1600" dirty="0">
                <a:cs typeface="Arial" charset="0"/>
              </a:rPr>
              <a:t>Looked After Children workers </a:t>
            </a:r>
          </a:p>
          <a:p>
            <a:pPr>
              <a:defRPr/>
            </a:pPr>
            <a:r>
              <a:rPr lang="en-GB" sz="1600" dirty="0">
                <a:cs typeface="Arial" charset="0"/>
              </a:rPr>
              <a:t>Cognitive Behaviour Therapists</a:t>
            </a:r>
          </a:p>
          <a:p>
            <a:pPr>
              <a:defRPr/>
            </a:pPr>
            <a:r>
              <a:rPr lang="en-GB" sz="1600" dirty="0">
                <a:cs typeface="Arial" charset="0"/>
              </a:rPr>
              <a:t>Health Professionals</a:t>
            </a:r>
          </a:p>
          <a:p>
            <a:pPr eaLnBrk="1" fontAlgn="auto" hangingPunct="1">
              <a:spcBef>
                <a:spcPts val="0"/>
              </a:spcBef>
              <a:spcAft>
                <a:spcPts val="0"/>
              </a:spcAft>
              <a:defRPr/>
            </a:pPr>
            <a:endParaRPr lang="en-GB" dirty="0">
              <a:latin typeface="+mn-lt"/>
              <a:cs typeface="+mn-cs"/>
            </a:endParaRPr>
          </a:p>
          <a:p>
            <a:pPr marL="285750" indent="-285750" eaLnBrk="1" fontAlgn="auto" hangingPunct="1">
              <a:spcBef>
                <a:spcPts val="0"/>
              </a:spcBef>
              <a:spcAft>
                <a:spcPts val="0"/>
              </a:spcAft>
              <a:buFont typeface="Arial" panose="020B0604020202020204" pitchFamily="34" charset="0"/>
              <a:buChar char="•"/>
              <a:defRPr/>
            </a:pPr>
            <a:endParaRPr lang="en-GB" dirty="0">
              <a:latin typeface="+mn-lt"/>
              <a:cs typeface="+mn-cs"/>
            </a:endParaRPr>
          </a:p>
          <a:p>
            <a:pPr eaLnBrk="1" hangingPunct="1">
              <a:defRPr/>
            </a:pPr>
            <a:endParaRPr lang="en-US" altLang="en-US" dirty="0">
              <a:latin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54D2DE0-98E0-4694-9E0D-EA6A93E4A027}"/>
              </a:ext>
            </a:extLst>
          </p:cNvPr>
          <p:cNvSpPr>
            <a:spLocks noChangeArrowheads="1"/>
          </p:cNvSpPr>
          <p:nvPr/>
        </p:nvSpPr>
        <p:spPr bwMode="auto">
          <a:xfrm>
            <a:off x="0" y="0"/>
            <a:ext cx="9144000" cy="6858000"/>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24579" name="Picture 12">
            <a:extLst>
              <a:ext uri="{FF2B5EF4-FFF2-40B4-BE49-F238E27FC236}">
                <a16:creationId xmlns:a16="http://schemas.microsoft.com/office/drawing/2014/main" id="{8404412C-0A33-491E-B305-7978492CDD6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89650" y="3357563"/>
            <a:ext cx="3290888"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580" name="Group 6">
            <a:extLst>
              <a:ext uri="{FF2B5EF4-FFF2-40B4-BE49-F238E27FC236}">
                <a16:creationId xmlns:a16="http://schemas.microsoft.com/office/drawing/2014/main" id="{43742613-B3C3-42B8-ACE0-31DA81B09B72}"/>
              </a:ext>
            </a:extLst>
          </p:cNvPr>
          <p:cNvGrpSpPr>
            <a:grpSpLocks/>
          </p:cNvGrpSpPr>
          <p:nvPr/>
        </p:nvGrpSpPr>
        <p:grpSpPr bwMode="auto">
          <a:xfrm>
            <a:off x="6516688" y="3692525"/>
            <a:ext cx="2514600" cy="2655888"/>
            <a:chOff x="4057650" y="2416175"/>
            <a:chExt cx="2514600" cy="2655888"/>
          </a:xfrm>
        </p:grpSpPr>
        <p:sp>
          <p:nvSpPr>
            <p:cNvPr id="24585" name="WordArt 4">
              <a:extLst>
                <a:ext uri="{FF2B5EF4-FFF2-40B4-BE49-F238E27FC236}">
                  <a16:creationId xmlns:a16="http://schemas.microsoft.com/office/drawing/2014/main" id="{BD5B620D-E4EF-4D6A-A9DF-4528BE5444FD}"/>
                </a:ext>
              </a:extLst>
            </p:cNvPr>
            <p:cNvSpPr>
              <a:spLocks noChangeArrowheads="1" noChangeShapeType="1" noTextEdit="1"/>
            </p:cNvSpPr>
            <p:nvPr/>
          </p:nvSpPr>
          <p:spPr bwMode="auto">
            <a:xfrm rot="8930439">
              <a:off x="5578475" y="4400550"/>
              <a:ext cx="355600" cy="222250"/>
            </a:xfrm>
            <a:prstGeom prst="rect">
              <a:avLst/>
            </a:prstGeom>
          </p:spPr>
          <p:txBody>
            <a:bodyPr spcFirstLastPara="1" wrap="none" fromWordArt="1">
              <a:prstTxWarp prst="textArchUp">
                <a:avLst>
                  <a:gd name="adj" fmla="val 11520593"/>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Do</a:t>
              </a:r>
            </a:p>
          </p:txBody>
        </p:sp>
      </p:grpSp>
      <p:sp>
        <p:nvSpPr>
          <p:cNvPr id="24582" name="Text Box 2">
            <a:extLst>
              <a:ext uri="{FF2B5EF4-FFF2-40B4-BE49-F238E27FC236}">
                <a16:creationId xmlns:a16="http://schemas.microsoft.com/office/drawing/2014/main" id="{F72A53C8-44A3-4B9D-A6F1-14F370770854}"/>
              </a:ext>
            </a:extLst>
          </p:cNvPr>
          <p:cNvSpPr txBox="1">
            <a:spLocks noChangeArrowheads="1"/>
          </p:cNvSpPr>
          <p:nvPr/>
        </p:nvSpPr>
        <p:spPr bwMode="auto">
          <a:xfrm>
            <a:off x="300037" y="501650"/>
            <a:ext cx="8657531" cy="6041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800" b="1" u="sng">
                <a:latin typeface="Calibri"/>
                <a:cs typeface="Arial"/>
              </a:rPr>
              <a:t>Accessibility</a:t>
            </a:r>
          </a:p>
          <a:p>
            <a:pPr>
              <a:spcBef>
                <a:spcPct val="0"/>
              </a:spcBef>
              <a:buFontTx/>
              <a:buNone/>
            </a:pPr>
            <a:r>
              <a:rPr lang="en-GB" altLang="en-US" sz="1800" b="1" u="sng">
                <a:latin typeface="Calibri"/>
                <a:cs typeface="Arial"/>
              </a:rPr>
              <a:t>How we ensure all pupils can participate in the school’s curriculum, facilities and wider services offered by the school.</a:t>
            </a:r>
          </a:p>
          <a:p>
            <a:pPr>
              <a:spcBef>
                <a:spcPct val="0"/>
              </a:spcBef>
              <a:buFontTx/>
              <a:buNone/>
            </a:pPr>
            <a:endParaRPr lang="en-GB" altLang="en-US" sz="1800" u="sng"/>
          </a:p>
          <a:p>
            <a:pPr>
              <a:spcBef>
                <a:spcPct val="0"/>
              </a:spcBef>
              <a:buFontTx/>
              <a:buNone/>
            </a:pPr>
            <a:r>
              <a:rPr lang="en-GB" altLang="en-US" sz="1600">
                <a:latin typeface="Calibri"/>
                <a:cs typeface="Arial"/>
              </a:rPr>
              <a:t>The school is accessible to all children, parents/carers and visitors with:</a:t>
            </a:r>
          </a:p>
          <a:p>
            <a:pPr>
              <a:spcBef>
                <a:spcPct val="0"/>
              </a:spcBef>
              <a:buFontTx/>
              <a:buNone/>
            </a:pPr>
            <a:r>
              <a:rPr lang="en-GB" altLang="en-US" sz="1600">
                <a:latin typeface="Calibri"/>
                <a:cs typeface="Arial"/>
              </a:rPr>
              <a:t>A disabled toilet facility</a:t>
            </a:r>
          </a:p>
          <a:p>
            <a:pPr>
              <a:spcBef>
                <a:spcPct val="0"/>
              </a:spcBef>
              <a:buNone/>
            </a:pPr>
            <a:r>
              <a:rPr lang="en-GB" altLang="en-US" sz="1600">
                <a:latin typeface="Calibri"/>
                <a:cs typeface="Arial"/>
              </a:rPr>
              <a:t>Disabled parking </a:t>
            </a:r>
          </a:p>
          <a:p>
            <a:pPr>
              <a:spcBef>
                <a:spcPct val="0"/>
              </a:spcBef>
              <a:buNone/>
            </a:pPr>
            <a:r>
              <a:rPr lang="en-GB" altLang="en-US" sz="1600">
                <a:latin typeface="Calibri"/>
                <a:cs typeface="Arial"/>
              </a:rPr>
              <a:t>Access ramp</a:t>
            </a:r>
          </a:p>
          <a:p>
            <a:pPr>
              <a:spcBef>
                <a:spcPct val="0"/>
              </a:spcBef>
              <a:buNone/>
            </a:pPr>
            <a:r>
              <a:rPr lang="en-GB" altLang="en-US" sz="1600">
                <a:latin typeface="Calibri"/>
                <a:cs typeface="Arial"/>
              </a:rPr>
              <a:t>Single floor site</a:t>
            </a:r>
          </a:p>
          <a:p>
            <a:pPr>
              <a:spcBef>
                <a:spcPct val="0"/>
              </a:spcBef>
              <a:buNone/>
            </a:pPr>
            <a:endParaRPr lang="en-GB" altLang="en-US" sz="1600"/>
          </a:p>
          <a:p>
            <a:pPr>
              <a:spcBef>
                <a:spcPct val="0"/>
              </a:spcBef>
              <a:buFontTx/>
              <a:buNone/>
            </a:pPr>
            <a:r>
              <a:rPr lang="en-GB" altLang="en-US" sz="1600">
                <a:latin typeface="Calibri"/>
                <a:cs typeface="Arial"/>
              </a:rPr>
              <a:t>St Paul’s School is a fully inclusive school where all children have the opportunity to take part in a wide range of extra-curricular activities. This enables them to learn new skills, improve existing skills and have the opportunity to mix socially with different children. </a:t>
            </a:r>
            <a:endParaRPr lang="en-GB" altLang="en-US" sz="1600"/>
          </a:p>
          <a:p>
            <a:pPr>
              <a:spcBef>
                <a:spcPct val="0"/>
              </a:spcBef>
              <a:buNone/>
            </a:pPr>
            <a:r>
              <a:rPr lang="en-GB" altLang="en-US" sz="1600">
                <a:latin typeface="Calibri"/>
                <a:cs typeface="Arial"/>
              </a:rPr>
              <a:t>We have a range of different clubs including, netball, football, art, French</a:t>
            </a:r>
          </a:p>
          <a:p>
            <a:pPr>
              <a:spcBef>
                <a:spcPct val="0"/>
              </a:spcBef>
              <a:buNone/>
            </a:pPr>
            <a:r>
              <a:rPr lang="en-GB" altLang="en-US" sz="1600">
                <a:latin typeface="Calibri"/>
                <a:cs typeface="Arial"/>
              </a:rPr>
              <a:t>Forrest School and  dance. All children regardless of need, have access</a:t>
            </a:r>
          </a:p>
          <a:p>
            <a:pPr>
              <a:spcBef>
                <a:spcPct val="0"/>
              </a:spcBef>
              <a:buNone/>
            </a:pPr>
            <a:r>
              <a:rPr lang="en-GB" altLang="en-US" sz="1600">
                <a:latin typeface="Calibri"/>
                <a:cs typeface="Arial"/>
              </a:rPr>
              <a:t>to extra-curricular activities including off-site visits and residential</a:t>
            </a:r>
          </a:p>
          <a:p>
            <a:pPr>
              <a:spcBef>
                <a:spcPct val="0"/>
              </a:spcBef>
              <a:buNone/>
            </a:pPr>
            <a:r>
              <a:rPr lang="en-GB" altLang="en-US" sz="1600">
                <a:latin typeface="Calibri"/>
                <a:cs typeface="Arial"/>
              </a:rPr>
              <a:t>trips. School will offer the adjustments needed to ensure all </a:t>
            </a:r>
          </a:p>
          <a:p>
            <a:pPr>
              <a:spcBef>
                <a:spcPct val="0"/>
              </a:spcBef>
              <a:buNone/>
            </a:pPr>
            <a:r>
              <a:rPr lang="en-GB" altLang="en-US" sz="1600">
                <a:latin typeface="Calibri"/>
                <a:cs typeface="Arial"/>
              </a:rPr>
              <a:t>children can participate in such events.     </a:t>
            </a:r>
          </a:p>
          <a:p>
            <a:pPr>
              <a:spcBef>
                <a:spcPct val="0"/>
              </a:spcBef>
              <a:buFontTx/>
              <a:buNone/>
            </a:pPr>
            <a:endParaRPr lang="en-GB" altLang="en-US"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FDF62B5-4B0C-4DFD-AFA7-D4B56C6823E2}"/>
              </a:ext>
            </a:extLst>
          </p:cNvPr>
          <p:cNvSpPr>
            <a:spLocks noChangeArrowheads="1"/>
          </p:cNvSpPr>
          <p:nvPr/>
        </p:nvSpPr>
        <p:spPr bwMode="auto">
          <a:xfrm>
            <a:off x="0" y="0"/>
            <a:ext cx="9144000" cy="6858000"/>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25603" name="Picture 12">
            <a:extLst>
              <a:ext uri="{FF2B5EF4-FFF2-40B4-BE49-F238E27FC236}">
                <a16:creationId xmlns:a16="http://schemas.microsoft.com/office/drawing/2014/main" id="{69BD9524-78FB-4B86-B3B3-DF00927636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89650" y="3357563"/>
            <a:ext cx="3290888"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5604" name="Group 6">
            <a:extLst>
              <a:ext uri="{FF2B5EF4-FFF2-40B4-BE49-F238E27FC236}">
                <a16:creationId xmlns:a16="http://schemas.microsoft.com/office/drawing/2014/main" id="{1943CBEB-BE04-4EA1-8878-4676EAC370E9}"/>
              </a:ext>
            </a:extLst>
          </p:cNvPr>
          <p:cNvGrpSpPr>
            <a:grpSpLocks/>
          </p:cNvGrpSpPr>
          <p:nvPr/>
        </p:nvGrpSpPr>
        <p:grpSpPr bwMode="auto">
          <a:xfrm>
            <a:off x="6516688" y="3692525"/>
            <a:ext cx="2514600" cy="2655888"/>
            <a:chOff x="4057650" y="2416175"/>
            <a:chExt cx="2514600" cy="2655888"/>
          </a:xfrm>
        </p:grpSpPr>
        <p:sp>
          <p:nvSpPr>
            <p:cNvPr id="25609" name="WordArt 4">
              <a:extLst>
                <a:ext uri="{FF2B5EF4-FFF2-40B4-BE49-F238E27FC236}">
                  <a16:creationId xmlns:a16="http://schemas.microsoft.com/office/drawing/2014/main" id="{A7ABCFF5-7BE4-479E-97FE-69A7D44551D4}"/>
                </a:ext>
              </a:extLst>
            </p:cNvPr>
            <p:cNvSpPr>
              <a:spLocks noChangeArrowheads="1" noChangeShapeType="1" noTextEdit="1"/>
            </p:cNvSpPr>
            <p:nvPr/>
          </p:nvSpPr>
          <p:spPr bwMode="auto">
            <a:xfrm rot="8930439">
              <a:off x="5578475" y="4400550"/>
              <a:ext cx="355600" cy="222250"/>
            </a:xfrm>
            <a:prstGeom prst="rect">
              <a:avLst/>
            </a:prstGeom>
          </p:spPr>
          <p:txBody>
            <a:bodyPr spcFirstLastPara="1" wrap="none" fromWordArt="1">
              <a:prstTxWarp prst="textArchUp">
                <a:avLst>
                  <a:gd name="adj" fmla="val 11520593"/>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Do</a:t>
              </a:r>
            </a:p>
          </p:txBody>
        </p:sp>
      </p:grpSp>
      <p:sp>
        <p:nvSpPr>
          <p:cNvPr id="25606" name="Text Box 2">
            <a:extLst>
              <a:ext uri="{FF2B5EF4-FFF2-40B4-BE49-F238E27FC236}">
                <a16:creationId xmlns:a16="http://schemas.microsoft.com/office/drawing/2014/main" id="{4B3D7D40-7F4A-4812-92F8-9D761470EE3E}"/>
              </a:ext>
            </a:extLst>
          </p:cNvPr>
          <p:cNvSpPr txBox="1">
            <a:spLocks noChangeArrowheads="1"/>
          </p:cNvSpPr>
          <p:nvPr/>
        </p:nvSpPr>
        <p:spPr bwMode="auto">
          <a:xfrm>
            <a:off x="300038" y="501650"/>
            <a:ext cx="8434387"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800" b="1" u="sng"/>
              <a:t>Accessibility</a:t>
            </a:r>
            <a:endParaRPr lang="en-GB" altLang="en-US" sz="1800" b="1" u="sng"/>
          </a:p>
          <a:p>
            <a:pPr algn="ctr" eaLnBrk="1" hangingPunct="1">
              <a:spcBef>
                <a:spcPct val="0"/>
              </a:spcBef>
              <a:buFontTx/>
              <a:buNone/>
            </a:pPr>
            <a:r>
              <a:rPr lang="en-GB" altLang="en-US" sz="1800" b="1" u="sng"/>
              <a:t>Specific curriculum adjustments that are made for children/young people with SEND</a:t>
            </a:r>
          </a:p>
          <a:p>
            <a:pPr eaLnBrk="1" hangingPunct="1">
              <a:spcBef>
                <a:spcPct val="0"/>
              </a:spcBef>
              <a:buFontTx/>
              <a:buNone/>
            </a:pPr>
            <a:endParaRPr lang="en-GB" altLang="en-US" sz="1800"/>
          </a:p>
          <a:p>
            <a:pPr eaLnBrk="1" hangingPunct="1">
              <a:spcBef>
                <a:spcPct val="0"/>
              </a:spcBef>
              <a:buFontTx/>
              <a:buNone/>
            </a:pPr>
            <a:r>
              <a:rPr lang="en-GB" altLang="en-US" sz="1800"/>
              <a:t>At St. Paul’s we have a duty to ensure that any child with SEND are identified, assessed and supported throughout their time in school and that their progress is regularly evaluated and monitored within the classroom. They have full entitlement to all aspects of the National Curriculum and we ensure that we enable these children to progress. </a:t>
            </a:r>
          </a:p>
          <a:p>
            <a:pPr eaLnBrk="1" hangingPunct="1">
              <a:spcBef>
                <a:spcPct val="0"/>
              </a:spcBef>
              <a:buFontTx/>
              <a:buNone/>
            </a:pPr>
            <a:endParaRPr lang="en-GB" altLang="en-US" sz="1800"/>
          </a:p>
          <a:p>
            <a:pPr eaLnBrk="1" hangingPunct="1">
              <a:spcBef>
                <a:spcPct val="0"/>
              </a:spcBef>
              <a:buFontTx/>
              <a:buNone/>
            </a:pPr>
            <a:r>
              <a:rPr lang="en-GB" altLang="en-US" sz="1800"/>
              <a:t>A range of reasonable adjustments are made depending on the need of the child. These are identified in the four primary areas of need above (Plan)</a:t>
            </a:r>
          </a:p>
          <a:p>
            <a:pPr eaLnBrk="1" hangingPunct="1">
              <a:spcBef>
                <a:spcPct val="0"/>
              </a:spcBef>
              <a:buFontTx/>
              <a:buNone/>
            </a:pPr>
            <a:endParaRPr lang="en-GB" altLang="en-US" sz="1800"/>
          </a:p>
          <a:p>
            <a:pPr eaLnBrk="1" hangingPunct="1">
              <a:spcBef>
                <a:spcPct val="0"/>
              </a:spcBef>
              <a:buFontTx/>
              <a:buNone/>
            </a:pPr>
            <a:r>
              <a:rPr lang="en-GB" altLang="en-US" sz="1800"/>
              <a:t>Children’s specific support arrangements and adaptations as well as their targets, current progress and views are recorded on their individual Support Plan.</a:t>
            </a:r>
          </a:p>
          <a:p>
            <a:pPr eaLnBrk="1" hangingPunct="1">
              <a:spcBef>
                <a:spcPct val="0"/>
              </a:spcBef>
              <a:buFontTx/>
              <a:buNone/>
            </a:pPr>
            <a:endParaRPr lang="en-US" altLang="en-US" sz="1800"/>
          </a:p>
          <a:p>
            <a:pPr eaLnBrk="1" hangingPunct="1">
              <a:spcBef>
                <a:spcPct val="0"/>
              </a:spcBef>
              <a:buFontTx/>
              <a:buNone/>
            </a:pPr>
            <a:r>
              <a:rPr lang="en-US" altLang="en-US" sz="1800"/>
              <a:t>R</a:t>
            </a:r>
            <a:r>
              <a:rPr lang="en-GB" altLang="en-US" sz="1800" err="1"/>
              <a:t>esources</a:t>
            </a:r>
            <a:r>
              <a:rPr lang="en-GB" altLang="en-US" sz="1800"/>
              <a:t> are provided to support specific needs; </a:t>
            </a:r>
            <a:r>
              <a:rPr lang="en-GB" altLang="en-US" sz="1800" err="1"/>
              <a:t>ie</a:t>
            </a:r>
            <a:r>
              <a:rPr lang="en-GB" altLang="en-US" sz="1800"/>
              <a:t> dyslexic</a:t>
            </a:r>
          </a:p>
          <a:p>
            <a:pPr eaLnBrk="1" hangingPunct="1">
              <a:spcBef>
                <a:spcPct val="0"/>
              </a:spcBef>
              <a:buFontTx/>
              <a:buNone/>
            </a:pPr>
            <a:r>
              <a:rPr lang="en-US" altLang="en-US" sz="1800"/>
              <a:t>l</a:t>
            </a:r>
            <a:r>
              <a:rPr lang="en-GB" altLang="en-US" sz="1800"/>
              <a:t>earners, visual resources for pupils with ASD; electronic devices </a:t>
            </a:r>
          </a:p>
          <a:p>
            <a:pPr eaLnBrk="1" hangingPunct="1">
              <a:spcBef>
                <a:spcPct val="0"/>
              </a:spcBef>
              <a:buFontTx/>
              <a:buNone/>
            </a:pPr>
            <a:r>
              <a:rPr lang="en-GB" altLang="en-US" sz="1800"/>
              <a:t>and sensory equipment. </a:t>
            </a:r>
          </a:p>
          <a:p>
            <a:pPr eaLnBrk="1" hangingPunct="1">
              <a:spcBef>
                <a:spcPct val="0"/>
              </a:spcBef>
              <a:buFontTx/>
              <a:buNone/>
            </a:pPr>
            <a:r>
              <a:rPr lang="en-US" altLang="en-US" sz="1800"/>
              <a:t>S</a:t>
            </a:r>
            <a:r>
              <a:rPr lang="en-GB" altLang="en-US" sz="1800" err="1"/>
              <a:t>taff</a:t>
            </a:r>
            <a:r>
              <a:rPr lang="en-GB" altLang="en-US" sz="1800"/>
              <a:t> are provided with appropriate training to ensure they </a:t>
            </a:r>
          </a:p>
          <a:p>
            <a:pPr eaLnBrk="1" hangingPunct="1">
              <a:spcBef>
                <a:spcPct val="0"/>
              </a:spcBef>
              <a:buFontTx/>
              <a:buNone/>
            </a:pPr>
            <a:r>
              <a:rPr lang="en-GB" altLang="en-US" sz="1800"/>
              <a:t>understand the needs of their pupils and to how to use any specific </a:t>
            </a:r>
          </a:p>
          <a:p>
            <a:pPr eaLnBrk="1" hangingPunct="1">
              <a:spcBef>
                <a:spcPct val="0"/>
              </a:spcBef>
              <a:buFontTx/>
              <a:buNone/>
            </a:pPr>
            <a:r>
              <a:rPr lang="en-US" altLang="en-US" sz="1800"/>
              <a:t>e</a:t>
            </a:r>
            <a:r>
              <a:rPr lang="en-GB" altLang="en-US" sz="1800" err="1"/>
              <a:t>quipment</a:t>
            </a:r>
            <a:r>
              <a:rPr lang="en-GB" altLang="en-US" sz="1800"/>
              <a:t> and resources.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9175F657-98AA-4FA7-9633-BE48F50F043F}"/>
              </a:ext>
            </a:extLst>
          </p:cNvPr>
          <p:cNvSpPr>
            <a:spLocks noChangeArrowheads="1"/>
          </p:cNvSpPr>
          <p:nvPr/>
        </p:nvSpPr>
        <p:spPr bwMode="auto">
          <a:xfrm>
            <a:off x="0" y="0"/>
            <a:ext cx="9144000" cy="6858000"/>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26627" name="Picture 12">
            <a:extLst>
              <a:ext uri="{FF2B5EF4-FFF2-40B4-BE49-F238E27FC236}">
                <a16:creationId xmlns:a16="http://schemas.microsoft.com/office/drawing/2014/main" id="{6BC0081E-716E-46A1-87FC-E8465245C2A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11913" y="3738563"/>
            <a:ext cx="2732087" cy="278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28" name="Group 6">
            <a:extLst>
              <a:ext uri="{FF2B5EF4-FFF2-40B4-BE49-F238E27FC236}">
                <a16:creationId xmlns:a16="http://schemas.microsoft.com/office/drawing/2014/main" id="{EEEA29DF-2034-4D8D-A4B1-BF8EC23AEC97}"/>
              </a:ext>
            </a:extLst>
          </p:cNvPr>
          <p:cNvGrpSpPr>
            <a:grpSpLocks/>
          </p:cNvGrpSpPr>
          <p:nvPr/>
        </p:nvGrpSpPr>
        <p:grpSpPr bwMode="auto">
          <a:xfrm>
            <a:off x="8029575" y="5703888"/>
            <a:ext cx="265113" cy="165100"/>
            <a:chOff x="5570144" y="4427910"/>
            <a:chExt cx="265802" cy="165009"/>
          </a:xfrm>
        </p:grpSpPr>
        <p:sp>
          <p:nvSpPr>
            <p:cNvPr id="26633" name="WordArt 4">
              <a:extLst>
                <a:ext uri="{FF2B5EF4-FFF2-40B4-BE49-F238E27FC236}">
                  <a16:creationId xmlns:a16="http://schemas.microsoft.com/office/drawing/2014/main" id="{5406CD76-C9CA-4F1F-965E-B869CBC6A633}"/>
                </a:ext>
              </a:extLst>
            </p:cNvPr>
            <p:cNvSpPr>
              <a:spLocks noChangeArrowheads="1" noChangeShapeType="1" noTextEdit="1"/>
            </p:cNvSpPr>
            <p:nvPr/>
          </p:nvSpPr>
          <p:spPr bwMode="auto">
            <a:xfrm rot="8930439">
              <a:off x="5570144" y="4427910"/>
              <a:ext cx="265802" cy="165009"/>
            </a:xfrm>
            <a:prstGeom prst="rect">
              <a:avLst/>
            </a:prstGeom>
          </p:spPr>
          <p:txBody>
            <a:bodyPr spcFirstLastPara="1" wrap="none" fromWordArt="1">
              <a:prstTxWarp prst="textArchUp">
                <a:avLst>
                  <a:gd name="adj" fmla="val 11520593"/>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Do</a:t>
              </a:r>
            </a:p>
          </p:txBody>
        </p:sp>
      </p:grpSp>
      <p:sp>
        <p:nvSpPr>
          <p:cNvPr id="18438" name="Text Box 2">
            <a:extLst>
              <a:ext uri="{FF2B5EF4-FFF2-40B4-BE49-F238E27FC236}">
                <a16:creationId xmlns:a16="http://schemas.microsoft.com/office/drawing/2014/main" id="{072687E0-0FE2-4B2E-922B-45958B158F43}"/>
              </a:ext>
            </a:extLst>
          </p:cNvPr>
          <p:cNvSpPr txBox="1">
            <a:spLocks noChangeArrowheads="1"/>
          </p:cNvSpPr>
          <p:nvPr/>
        </p:nvSpPr>
        <p:spPr bwMode="auto">
          <a:xfrm>
            <a:off x="249238" y="509588"/>
            <a:ext cx="8434387" cy="6018212"/>
          </a:xfrm>
          <a:prstGeom prst="rect">
            <a:avLst/>
          </a:prstGeom>
          <a:noFill/>
          <a:ln>
            <a:noFill/>
          </a:ln>
        </p:spPr>
        <p:txBody>
          <a:bodyPr/>
          <a:lstStyle>
            <a:lvl1pPr marL="285750" indent="-285750">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indent="0" algn="ctr" eaLnBrk="1" hangingPunct="1">
              <a:defRPr/>
            </a:pPr>
            <a:r>
              <a:rPr lang="en-GB" altLang="en-US" b="1" u="sng" dirty="0"/>
              <a:t>Do - Delivering specific intervention programmes</a:t>
            </a:r>
          </a:p>
          <a:p>
            <a:pPr marL="0" indent="0" eaLnBrk="1" hangingPunct="1">
              <a:defRPr/>
            </a:pPr>
            <a:endParaRPr lang="en-GB" altLang="en-US" b="1" dirty="0"/>
          </a:p>
          <a:p>
            <a:pPr algn="ctr">
              <a:defRPr/>
            </a:pPr>
            <a:r>
              <a:rPr lang="en-GB" sz="2400" b="1" dirty="0"/>
              <a:t>Every teacher is responsible and accountable for all pupils in their class wherever or with whoever the pupils are working</a:t>
            </a:r>
          </a:p>
          <a:p>
            <a:pPr>
              <a:defRPr/>
            </a:pPr>
            <a:endParaRPr lang="en-GB" dirty="0"/>
          </a:p>
          <a:p>
            <a:pPr>
              <a:buFont typeface="Arial" panose="020B0604020202020204" pitchFamily="34" charset="0"/>
              <a:buChar char="•"/>
              <a:defRPr/>
            </a:pPr>
            <a:r>
              <a:rPr lang="en-GB" dirty="0"/>
              <a:t>Teachers assess all children and then plan work accordingly.</a:t>
            </a:r>
          </a:p>
          <a:p>
            <a:pPr>
              <a:buFont typeface="Arial" panose="020B0604020202020204" pitchFamily="34" charset="0"/>
              <a:buChar char="•"/>
              <a:defRPr/>
            </a:pPr>
            <a:r>
              <a:rPr lang="en-GB" altLang="en-US" dirty="0"/>
              <a:t>Lesson objectives are adapted </a:t>
            </a:r>
            <a:r>
              <a:rPr lang="en-GB" dirty="0"/>
              <a:t>to ensure the learning outcomes are still the same. Any adaptation in place should be carefully thought out to enable them to get to the same end knowledge.</a:t>
            </a:r>
            <a:endParaRPr lang="en-GB" altLang="en-US" dirty="0"/>
          </a:p>
          <a:p>
            <a:pPr>
              <a:buFont typeface="Arial" panose="020B0604020202020204" pitchFamily="34" charset="0"/>
              <a:buChar char="•"/>
              <a:defRPr/>
            </a:pPr>
            <a:r>
              <a:rPr lang="en-GB" dirty="0"/>
              <a:t>Separate interventions and support out of the classroom are also planned and assessed by the teacher. All interventions are monitored closely to ensure progress is made.</a:t>
            </a:r>
            <a:endParaRPr lang="en-GB" altLang="en-US" dirty="0"/>
          </a:p>
          <a:p>
            <a:pPr>
              <a:buFont typeface="Arial" panose="020B0604020202020204" pitchFamily="34" charset="0"/>
              <a:buChar char="•"/>
              <a:defRPr/>
            </a:pPr>
            <a:r>
              <a:rPr lang="en-GB" altLang="en-US" dirty="0"/>
              <a:t>Additional work may be carried out in a small group or 1.1 with the </a:t>
            </a:r>
          </a:p>
          <a:p>
            <a:pPr marL="0" indent="0">
              <a:defRPr/>
            </a:pPr>
            <a:r>
              <a:rPr lang="en-GB" altLang="en-US" dirty="0"/>
              <a:t>     class teacher or a teaching assistant.</a:t>
            </a:r>
          </a:p>
          <a:p>
            <a:pPr>
              <a:buFont typeface="Arial" panose="020B0604020202020204" pitchFamily="34" charset="0"/>
              <a:buChar char="•"/>
              <a:defRPr/>
            </a:pPr>
            <a:r>
              <a:rPr lang="en-GB" altLang="en-US" dirty="0"/>
              <a:t>At St Paul’s we have several teaching assistants who are highly </a:t>
            </a:r>
          </a:p>
          <a:p>
            <a:pPr marL="0" indent="0">
              <a:defRPr/>
            </a:pPr>
            <a:r>
              <a:rPr lang="en-GB" altLang="en-US" dirty="0"/>
              <a:t>     trained in a variety of interventions such as: </a:t>
            </a:r>
          </a:p>
          <a:p>
            <a:pPr marL="0" indent="0">
              <a:defRPr/>
            </a:pPr>
            <a:r>
              <a:rPr lang="en-GB" altLang="en-US" dirty="0"/>
              <a:t>	Reading Eggs, Better Reading, Numicon, Read Write Inc,</a:t>
            </a:r>
          </a:p>
          <a:p>
            <a:pPr marL="0" indent="0">
              <a:defRPr/>
            </a:pPr>
            <a:r>
              <a:rPr lang="en-GB" altLang="en-US" dirty="0"/>
              <a:t>	Toe – by – Toe, Socially Speaking, 5 Minute Box,</a:t>
            </a:r>
          </a:p>
          <a:p>
            <a:pPr marL="0" indent="0">
              <a:defRPr/>
            </a:pPr>
            <a:r>
              <a:rPr lang="en-GB" altLang="en-US" dirty="0"/>
              <a:t>	Talk Boost, Phonics Play, Lego Therapy, </a:t>
            </a:r>
            <a:r>
              <a:rPr lang="en-GB" altLang="en-US" dirty="0" err="1"/>
              <a:t>Theraplay</a:t>
            </a:r>
            <a:r>
              <a:rPr lang="en-GB" altLang="en-US" dirty="0"/>
              <a:t>, </a:t>
            </a:r>
          </a:p>
          <a:p>
            <a:pPr marL="0" indent="0">
              <a:defRPr/>
            </a:pPr>
            <a:r>
              <a:rPr lang="en-GB" altLang="en-US" dirty="0"/>
              <a:t>	calming and regulating, de-escalation strategies. </a:t>
            </a:r>
          </a:p>
          <a:p>
            <a:pPr>
              <a:defRPr/>
            </a:pPr>
            <a:endParaRPr lang="en-GB" altLang="en-US" dirty="0"/>
          </a:p>
          <a:p>
            <a:pPr>
              <a:defRPr/>
            </a:pPr>
            <a:endParaRPr lang="en-GB" altLang="en-US" dirty="0"/>
          </a:p>
          <a:p>
            <a:pPr>
              <a:defRPr/>
            </a:pPr>
            <a:endParaRPr lang="en-GB" altLang="en-US" dirty="0"/>
          </a:p>
          <a:p>
            <a:pPr marL="0" indent="0" eaLnBrk="1" hangingPunct="1">
              <a:defRPr/>
            </a:pPr>
            <a:endParaRPr lang="en-GB"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9C581090-15C7-47C6-A5F3-2CD05B2BBDA1}"/>
              </a:ext>
            </a:extLst>
          </p:cNvPr>
          <p:cNvSpPr>
            <a:spLocks noChangeArrowheads="1"/>
          </p:cNvSpPr>
          <p:nvPr/>
        </p:nvSpPr>
        <p:spPr bwMode="auto">
          <a:xfrm>
            <a:off x="0" y="0"/>
            <a:ext cx="9144000" cy="6858000"/>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0486" name="Text Box 2">
            <a:extLst>
              <a:ext uri="{FF2B5EF4-FFF2-40B4-BE49-F238E27FC236}">
                <a16:creationId xmlns:a16="http://schemas.microsoft.com/office/drawing/2014/main" id="{6E786C66-02E1-422D-887E-52529970226E}"/>
              </a:ext>
            </a:extLst>
          </p:cNvPr>
          <p:cNvSpPr txBox="1">
            <a:spLocks noChangeArrowheads="1"/>
          </p:cNvSpPr>
          <p:nvPr/>
        </p:nvSpPr>
        <p:spPr bwMode="auto">
          <a:xfrm>
            <a:off x="300038" y="501650"/>
            <a:ext cx="8434387" cy="5353050"/>
          </a:xfrm>
          <a:prstGeom prst="rect">
            <a:avLst/>
          </a:prstGeom>
          <a:noFill/>
          <a:ln>
            <a:noFill/>
          </a:ln>
        </p:spPr>
        <p:txBody>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lgn="ctr" eaLnBrk="1" hangingPunct="1">
              <a:spcBef>
                <a:spcPct val="0"/>
              </a:spcBef>
              <a:buFont typeface="Arial" panose="020B0604020202020204" pitchFamily="34" charset="0"/>
              <a:buNone/>
              <a:defRPr/>
            </a:pPr>
            <a:r>
              <a:rPr lang="en-GB" altLang="en-US" sz="1800" b="1" u="sng"/>
              <a:t>Do - Adjustments that are made to secure access to activities such as trips and visits, enrichment activities. </a:t>
            </a:r>
          </a:p>
          <a:p>
            <a:pPr marL="0" indent="0" algn="ctr" eaLnBrk="1" hangingPunct="1">
              <a:spcBef>
                <a:spcPct val="0"/>
              </a:spcBef>
              <a:buFont typeface="Arial" panose="020B0604020202020204" pitchFamily="34" charset="0"/>
              <a:buNone/>
              <a:defRPr/>
            </a:pPr>
            <a:r>
              <a:rPr lang="en-GB" altLang="en-US" sz="1800" b="1" u="sng"/>
              <a:t>How parents/carers can contact school to discuss specific adaptations </a:t>
            </a:r>
          </a:p>
          <a:p>
            <a:pPr marL="0" indent="0" eaLnBrk="1" hangingPunct="1">
              <a:spcBef>
                <a:spcPct val="0"/>
              </a:spcBef>
              <a:buFont typeface="Arial" panose="020B0604020202020204" pitchFamily="34" charset="0"/>
              <a:buNone/>
              <a:defRPr/>
            </a:pPr>
            <a:endParaRPr lang="en-GB" altLang="en-US" sz="1800" b="1">
              <a:latin typeface="+mn-lt"/>
            </a:endParaRPr>
          </a:p>
          <a:p>
            <a:pPr marL="0" indent="0" eaLnBrk="1" hangingPunct="1">
              <a:spcBef>
                <a:spcPct val="0"/>
              </a:spcBef>
              <a:buFont typeface="Arial" panose="020B0604020202020204" pitchFamily="34" charset="0"/>
              <a:buNone/>
              <a:defRPr/>
            </a:pPr>
            <a:r>
              <a:rPr lang="en-GB" altLang="en-US" sz="1800">
                <a:latin typeface="+mn-lt"/>
              </a:rPr>
              <a:t>All reasonable adjustments are made so that all children are included in schools visits and enrichment activities. </a:t>
            </a:r>
          </a:p>
          <a:p>
            <a:pPr marL="0" indent="0" eaLnBrk="1" hangingPunct="1">
              <a:spcBef>
                <a:spcPct val="0"/>
              </a:spcBef>
              <a:buFont typeface="Arial" panose="020B0604020202020204" pitchFamily="34" charset="0"/>
              <a:buNone/>
              <a:defRPr/>
            </a:pPr>
            <a:endParaRPr lang="en-GB" altLang="en-US" sz="1800" b="1">
              <a:latin typeface="Arial" panose="020B0604020202020204" pitchFamily="34" charset="0"/>
            </a:endParaRPr>
          </a:p>
          <a:p>
            <a:pPr marL="0" indent="0" eaLnBrk="1" hangingPunct="1">
              <a:spcBef>
                <a:spcPct val="0"/>
              </a:spcBef>
              <a:buFont typeface="Arial" panose="020B0604020202020204" pitchFamily="34" charset="0"/>
              <a:buNone/>
              <a:defRPr/>
            </a:pPr>
            <a:r>
              <a:rPr lang="en-GB" sz="1800"/>
              <a:t>When planning a trip out of school all parents/carers of children taking part in the off-site activity will be provided with all appropriate information about the intended visit. Parents or carers must give their permission before a child can be involved in any off-site activities.</a:t>
            </a:r>
          </a:p>
          <a:p>
            <a:pPr marL="0" indent="0" eaLnBrk="1" hangingPunct="1">
              <a:spcBef>
                <a:spcPct val="0"/>
              </a:spcBef>
              <a:buFont typeface="Arial" panose="020B0604020202020204" pitchFamily="34" charset="0"/>
              <a:buNone/>
              <a:defRPr/>
            </a:pPr>
            <a:endParaRPr lang="en-GB" altLang="en-US" sz="1800" b="1">
              <a:latin typeface="Arial" panose="020B0604020202020204" pitchFamily="34" charset="0"/>
            </a:endParaRPr>
          </a:p>
          <a:p>
            <a:pPr marL="0" indent="0" eaLnBrk="1" hangingPunct="1">
              <a:spcBef>
                <a:spcPct val="0"/>
              </a:spcBef>
              <a:buFont typeface="Arial" panose="020B0604020202020204" pitchFamily="34" charset="0"/>
              <a:buNone/>
              <a:defRPr/>
            </a:pPr>
            <a:r>
              <a:rPr lang="en-GB" sz="1800"/>
              <a:t>If your child has SEND (including any medical conditions) you can discuss the school visit with your child’s class teacher or the SENCO. A Risk Assessment appropriate to the specific needs of the child may be completed.  The additional support needed will be discussed so that parents/carer can be assured their child’s needs will be met during the activity. </a:t>
            </a:r>
            <a:endParaRPr lang="en-US" altLang="en-US" sz="1800" b="1">
              <a:latin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C00E885-D38A-452A-B3AA-8860EB3406C4}"/>
              </a:ext>
            </a:extLst>
          </p:cNvPr>
          <p:cNvSpPr>
            <a:spLocks noChangeArrowheads="1"/>
          </p:cNvSpPr>
          <p:nvPr/>
        </p:nvSpPr>
        <p:spPr bwMode="auto">
          <a:xfrm>
            <a:off x="0" y="0"/>
            <a:ext cx="9144000" cy="6858000"/>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0486" name="Text Box 2">
            <a:extLst>
              <a:ext uri="{FF2B5EF4-FFF2-40B4-BE49-F238E27FC236}">
                <a16:creationId xmlns:a16="http://schemas.microsoft.com/office/drawing/2014/main" id="{A3791B62-90FE-4377-93D5-965A6F440C2E}"/>
              </a:ext>
            </a:extLst>
          </p:cNvPr>
          <p:cNvSpPr txBox="1">
            <a:spLocks noChangeArrowheads="1"/>
          </p:cNvSpPr>
          <p:nvPr/>
        </p:nvSpPr>
        <p:spPr bwMode="auto">
          <a:xfrm>
            <a:off x="300038" y="501650"/>
            <a:ext cx="8434387" cy="5353050"/>
          </a:xfrm>
          <a:prstGeom prst="rect">
            <a:avLst/>
          </a:prstGeom>
          <a:noFill/>
          <a:ln>
            <a:noFill/>
          </a:ln>
        </p:spPr>
        <p:txBody>
          <a:bodyPr lIns="91440" tIns="45720" rIns="91440" bIns="45720" anchor="t"/>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lgn="ctr" eaLnBrk="1" hangingPunct="1">
              <a:spcBef>
                <a:spcPct val="0"/>
              </a:spcBef>
              <a:buFont typeface="Arial" panose="020B0604020202020204" pitchFamily="34" charset="0"/>
              <a:buNone/>
              <a:defRPr/>
            </a:pPr>
            <a:r>
              <a:rPr lang="en-GB" altLang="en-US" sz="1800" b="1" u="sng" dirty="0"/>
              <a:t>How our school encourages parent/ careers to become involved in the additional provision</a:t>
            </a:r>
          </a:p>
          <a:p>
            <a:pPr marL="0" indent="0" eaLnBrk="1" hangingPunct="1">
              <a:spcBef>
                <a:spcPct val="0"/>
              </a:spcBef>
              <a:buFont typeface="Arial" panose="020B0604020202020204" pitchFamily="34" charset="0"/>
              <a:buNone/>
              <a:defRPr/>
            </a:pPr>
            <a:endParaRPr lang="en-GB" altLang="en-US" sz="1800" b="1" dirty="0">
              <a:latin typeface="+mn-lt"/>
            </a:endParaRPr>
          </a:p>
          <a:p>
            <a:pPr marL="0" indent="0" eaLnBrk="1" hangingPunct="1">
              <a:spcBef>
                <a:spcPct val="0"/>
              </a:spcBef>
              <a:buFont typeface="Arial" panose="020B0604020202020204" pitchFamily="34" charset="0"/>
              <a:buNone/>
              <a:defRPr/>
            </a:pPr>
            <a:endParaRPr lang="en-GB" altLang="en-US" sz="1800" b="1" dirty="0">
              <a:latin typeface="+mn-lt"/>
            </a:endParaRPr>
          </a:p>
          <a:p>
            <a:pPr>
              <a:defRPr/>
            </a:pPr>
            <a:r>
              <a:rPr lang="en-GB" sz="1800" dirty="0">
                <a:latin typeface="Calibri"/>
                <a:cs typeface="Arial"/>
              </a:rPr>
              <a:t>The class teacher may suggest ways of supporting your child’s learning.</a:t>
            </a:r>
          </a:p>
          <a:p>
            <a:pPr>
              <a:defRPr/>
            </a:pPr>
            <a:r>
              <a:rPr lang="en-GB" sz="1800" dirty="0">
                <a:latin typeface="Calibri"/>
                <a:cs typeface="Arial"/>
              </a:rPr>
              <a:t>Parents  / Carers of children on the SEND register will be encouraged to meet and discuss the progress of their child. Support Plans are reviewed termly. </a:t>
            </a:r>
          </a:p>
          <a:p>
            <a:pPr>
              <a:defRPr/>
            </a:pPr>
            <a:r>
              <a:rPr lang="en-GB" sz="1800" dirty="0">
                <a:latin typeface="Calibri"/>
                <a:cs typeface="Arial"/>
              </a:rPr>
              <a:t>When an EHCP is in place, annual review meetings are held and when needed, interim reviews. </a:t>
            </a:r>
            <a:endParaRPr lang="en-GB" sz="1800" dirty="0">
              <a:cs typeface="Arial" charset="0"/>
            </a:endParaRPr>
          </a:p>
          <a:p>
            <a:pPr>
              <a:defRPr/>
            </a:pPr>
            <a:r>
              <a:rPr lang="en-GB" sz="1800" dirty="0">
                <a:latin typeface="Calibri"/>
                <a:cs typeface="Arial"/>
              </a:rPr>
              <a:t>Multi-agency meetings are held termly, when the support for a family is referred to the Early Help team.  </a:t>
            </a:r>
            <a:endParaRPr lang="en-GB" sz="1800" dirty="0">
              <a:cs typeface="Arial" charset="0"/>
            </a:endParaRPr>
          </a:p>
          <a:p>
            <a:pPr>
              <a:defRPr/>
            </a:pPr>
            <a:r>
              <a:rPr lang="en-GB" sz="1800" dirty="0">
                <a:latin typeface="Calibri"/>
                <a:cs typeface="Arial"/>
              </a:rPr>
              <a:t>Additional support and advice can be sought from Alliance Psychological service who offer a package of support to our pupils and parents.  </a:t>
            </a:r>
          </a:p>
          <a:p>
            <a:pPr>
              <a:defRPr/>
            </a:pPr>
            <a:r>
              <a:rPr lang="en-GB" sz="1800" dirty="0">
                <a:cs typeface="Arial" charset="0"/>
              </a:rPr>
              <a:t>When outside agencies meet with parents / carers and staff they may offer ideas and suggestions on how to support your child at home, as well as  providing recommendations for class teachers to implement to best meet the child’s needs.  </a:t>
            </a:r>
            <a:endParaRPr lang="en-GB" altLang="en-US" sz="1800" dirty="0">
              <a:solidFill>
                <a:srgbClr val="FFFF00"/>
              </a:solidFill>
              <a:cs typeface="Arial" charset="0"/>
            </a:endParaRPr>
          </a:p>
          <a:p>
            <a:pPr marL="0" indent="0" eaLnBrk="1" hangingPunct="1">
              <a:spcBef>
                <a:spcPct val="0"/>
              </a:spcBef>
              <a:buFont typeface="Arial" panose="020B0604020202020204" pitchFamily="34" charset="0"/>
              <a:buNone/>
              <a:defRPr/>
            </a:pPr>
            <a:endParaRPr lang="en-US" altLang="en-US" sz="1800" b="1" dirty="0">
              <a:latin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C00E885-D38A-452A-B3AA-8860EB3406C4}"/>
              </a:ext>
            </a:extLst>
          </p:cNvPr>
          <p:cNvSpPr>
            <a:spLocks noChangeArrowheads="1"/>
          </p:cNvSpPr>
          <p:nvPr/>
        </p:nvSpPr>
        <p:spPr bwMode="auto">
          <a:xfrm>
            <a:off x="0" y="0"/>
            <a:ext cx="9144000" cy="6858000"/>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0486" name="Text Box 2">
            <a:extLst>
              <a:ext uri="{FF2B5EF4-FFF2-40B4-BE49-F238E27FC236}">
                <a16:creationId xmlns:a16="http://schemas.microsoft.com/office/drawing/2014/main" id="{A3791B62-90FE-4377-93D5-965A6F440C2E}"/>
              </a:ext>
            </a:extLst>
          </p:cNvPr>
          <p:cNvSpPr txBox="1">
            <a:spLocks noChangeArrowheads="1"/>
          </p:cNvSpPr>
          <p:nvPr/>
        </p:nvSpPr>
        <p:spPr bwMode="auto">
          <a:xfrm>
            <a:off x="300038" y="501650"/>
            <a:ext cx="8434387" cy="5353050"/>
          </a:xfrm>
          <a:prstGeom prst="rect">
            <a:avLst/>
          </a:prstGeom>
          <a:noFill/>
          <a:ln>
            <a:noFill/>
          </a:ln>
        </p:spPr>
        <p:txBody>
          <a:bodyPr lIns="91440" tIns="45720" rIns="91440" bIns="45720" anchor="t"/>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eaLnBrk="1" hangingPunct="1">
              <a:spcBef>
                <a:spcPct val="0"/>
              </a:spcBef>
              <a:buNone/>
              <a:defRPr/>
            </a:pPr>
            <a:r>
              <a:rPr lang="en-US" altLang="en-US" sz="1800" b="1" u="sng" dirty="0">
                <a:latin typeface="+mn-lt"/>
              </a:rPr>
              <a:t>How we provide First Aid when needed </a:t>
            </a:r>
          </a:p>
          <a:p>
            <a:pPr marL="0" indent="0" eaLnBrk="1" hangingPunct="1">
              <a:spcBef>
                <a:spcPct val="0"/>
              </a:spcBef>
              <a:buNone/>
              <a:defRPr/>
            </a:pPr>
            <a:endParaRPr lang="en-US" altLang="en-US" sz="1800" b="1" u="sng" dirty="0">
              <a:latin typeface="+mn-lt"/>
            </a:endParaRPr>
          </a:p>
          <a:p>
            <a:pPr marL="0" indent="0" eaLnBrk="1" hangingPunct="1">
              <a:spcBef>
                <a:spcPct val="0"/>
              </a:spcBef>
              <a:buNone/>
              <a:defRPr/>
            </a:pPr>
            <a:endParaRPr lang="en-US" altLang="en-US" sz="1800" b="1" u="sng" dirty="0">
              <a:latin typeface="+mn-lt"/>
            </a:endParaRPr>
          </a:p>
          <a:p>
            <a:pPr marL="0" indent="0" eaLnBrk="1" hangingPunct="1">
              <a:spcBef>
                <a:spcPct val="0"/>
              </a:spcBef>
              <a:buNone/>
              <a:defRPr/>
            </a:pPr>
            <a:endParaRPr lang="en-US" altLang="en-US" sz="1800" b="1" u="sng" dirty="0">
              <a:latin typeface="+mn-lt"/>
            </a:endParaRPr>
          </a:p>
          <a:p>
            <a:pPr marL="0" indent="0" eaLnBrk="1" hangingPunct="1">
              <a:spcBef>
                <a:spcPct val="0"/>
              </a:spcBef>
              <a:buNone/>
              <a:defRPr/>
            </a:pPr>
            <a:endParaRPr lang="en-US" altLang="en-US" sz="1800" b="1" u="sng" dirty="0">
              <a:latin typeface="+mn-lt"/>
            </a:endParaRPr>
          </a:p>
          <a:p>
            <a:pPr marL="0" indent="0" eaLnBrk="1" hangingPunct="1">
              <a:spcBef>
                <a:spcPct val="0"/>
              </a:spcBef>
              <a:buNone/>
              <a:defRPr/>
            </a:pPr>
            <a:endParaRPr lang="en-US" altLang="en-US" sz="1800" b="1" u="sng" dirty="0">
              <a:latin typeface="+mn-lt"/>
            </a:endParaRPr>
          </a:p>
          <a:p>
            <a:pPr marL="0" indent="0" eaLnBrk="1" hangingPunct="1">
              <a:spcBef>
                <a:spcPct val="0"/>
              </a:spcBef>
              <a:buNone/>
              <a:defRPr/>
            </a:pPr>
            <a:endParaRPr lang="en-US" altLang="en-US" sz="1800" b="1" u="sng" dirty="0">
              <a:latin typeface="+mn-lt"/>
            </a:endParaRPr>
          </a:p>
          <a:p>
            <a:pPr marL="0" indent="0" eaLnBrk="1" hangingPunct="1">
              <a:spcBef>
                <a:spcPct val="0"/>
              </a:spcBef>
              <a:buNone/>
              <a:defRPr/>
            </a:pPr>
            <a:endParaRPr lang="en-US" altLang="en-US" sz="1800" b="1" dirty="0">
              <a:latin typeface="Arial" panose="020B0604020202020204" pitchFamily="34" charset="0"/>
            </a:endParaRPr>
          </a:p>
          <a:p>
            <a:pPr eaLnBrk="1" hangingPunct="1">
              <a:spcBef>
                <a:spcPct val="0"/>
              </a:spcBef>
              <a:defRPr/>
            </a:pPr>
            <a:r>
              <a:rPr lang="en-US" altLang="en-US" sz="1800" dirty="0">
                <a:latin typeface="+mn-lt"/>
              </a:rPr>
              <a:t>All staff are trained to provide First Aid including emergency and </a:t>
            </a:r>
            <a:r>
              <a:rPr lang="en-US" altLang="en-US" sz="1800" dirty="0" err="1">
                <a:latin typeface="+mn-lt"/>
              </a:rPr>
              <a:t>paediatric</a:t>
            </a:r>
            <a:r>
              <a:rPr lang="en-US" altLang="en-US" sz="1800" dirty="0">
                <a:latin typeface="+mn-lt"/>
              </a:rPr>
              <a:t> first aid.</a:t>
            </a:r>
          </a:p>
          <a:p>
            <a:pPr eaLnBrk="1" hangingPunct="1">
              <a:spcBef>
                <a:spcPct val="0"/>
              </a:spcBef>
              <a:defRPr/>
            </a:pPr>
            <a:r>
              <a:rPr lang="en-US" altLang="en-US" sz="1800" dirty="0">
                <a:latin typeface="+mn-lt"/>
              </a:rPr>
              <a:t>Staff are trained in the administration of Epi-pens and have attended training by the school nurse service to raise awareness of asthma.</a:t>
            </a:r>
          </a:p>
          <a:p>
            <a:pPr eaLnBrk="1" hangingPunct="1">
              <a:spcBef>
                <a:spcPct val="0"/>
              </a:spcBef>
              <a:defRPr/>
            </a:pPr>
            <a:r>
              <a:rPr lang="en-US" altLang="en-US" sz="1800" dirty="0">
                <a:latin typeface="+mn-lt"/>
              </a:rPr>
              <a:t>Staff also complete allocated training sessions from </a:t>
            </a:r>
            <a:r>
              <a:rPr lang="en-US" altLang="en-US" sz="1800" dirty="0" err="1">
                <a:latin typeface="+mn-lt"/>
              </a:rPr>
              <a:t>iHASCO</a:t>
            </a:r>
            <a:r>
              <a:rPr lang="en-US" altLang="en-US" sz="1800" dirty="0">
                <a:latin typeface="+mn-lt"/>
              </a:rPr>
              <a:t> on a range of medical conditions including asthma and diabetes.  </a:t>
            </a:r>
          </a:p>
          <a:p>
            <a:pPr eaLnBrk="1" hangingPunct="1">
              <a:spcBef>
                <a:spcPct val="0"/>
              </a:spcBef>
              <a:defRPr/>
            </a:pPr>
            <a:r>
              <a:rPr lang="en-US" altLang="en-US" sz="1800" dirty="0">
                <a:latin typeface="+mn-lt"/>
              </a:rPr>
              <a:t>We have a comprehensive policy covering the administration of</a:t>
            </a:r>
          </a:p>
          <a:p>
            <a:pPr eaLnBrk="1" hangingPunct="1">
              <a:spcBef>
                <a:spcPct val="0"/>
              </a:spcBef>
              <a:defRPr/>
            </a:pPr>
            <a:r>
              <a:rPr lang="en-US" altLang="en-US" sz="1800" dirty="0">
                <a:latin typeface="+mn-lt"/>
              </a:rPr>
              <a:t>medicines in school.</a:t>
            </a:r>
          </a:p>
          <a:p>
            <a:pPr eaLnBrk="1" hangingPunct="1">
              <a:spcBef>
                <a:spcPct val="0"/>
              </a:spcBef>
              <a:defRPr/>
            </a:pPr>
            <a:r>
              <a:rPr lang="en-US" altLang="en-US" sz="1800" dirty="0">
                <a:latin typeface="+mn-lt"/>
              </a:rPr>
              <a:t>Children who have more severe medical conditions have detailed care plans which are devised in consultation with parents, school staff and medical professionals.</a:t>
            </a:r>
          </a:p>
        </p:txBody>
      </p:sp>
    </p:spTree>
    <p:extLst>
      <p:ext uri="{BB962C8B-B14F-4D97-AF65-F5344CB8AC3E}">
        <p14:creationId xmlns:p14="http://schemas.microsoft.com/office/powerpoint/2010/main" val="35469921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B61EE29-E152-4051-9669-2407BE57B919}"/>
              </a:ext>
            </a:extLst>
          </p:cNvPr>
          <p:cNvSpPr>
            <a:spLocks noChangeArrowheads="1"/>
          </p:cNvSpPr>
          <p:nvPr/>
        </p:nvSpPr>
        <p:spPr bwMode="auto">
          <a:xfrm>
            <a:off x="0" y="0"/>
            <a:ext cx="9144000" cy="6858000"/>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7" name="Text Box 2">
            <a:extLst>
              <a:ext uri="{FF2B5EF4-FFF2-40B4-BE49-F238E27FC236}">
                <a16:creationId xmlns:a16="http://schemas.microsoft.com/office/drawing/2014/main" id="{13B46CCC-0B47-4BC7-9727-68268B51553D}"/>
              </a:ext>
            </a:extLst>
          </p:cNvPr>
          <p:cNvSpPr txBox="1">
            <a:spLocks noChangeArrowheads="1"/>
          </p:cNvSpPr>
          <p:nvPr/>
        </p:nvSpPr>
        <p:spPr bwMode="auto">
          <a:xfrm>
            <a:off x="568325" y="612775"/>
            <a:ext cx="8434388" cy="5378450"/>
          </a:xfrm>
          <a:prstGeom prst="rect">
            <a:avLst/>
          </a:prstGeom>
          <a:noFill/>
          <a:ln>
            <a:noFill/>
          </a:ln>
        </p:spPr>
        <p:txBody>
          <a:bodyPr lIns="91440" tIns="45720" rIns="91440" bIns="45720" anchor="t"/>
          <a:lstStyle/>
          <a:p>
            <a:pPr algn="ctr" eaLnBrk="1" fontAlgn="auto" hangingPunct="1">
              <a:spcBef>
                <a:spcPts val="0"/>
              </a:spcBef>
              <a:spcAft>
                <a:spcPts val="0"/>
              </a:spcAft>
              <a:defRPr/>
            </a:pPr>
            <a:r>
              <a:rPr lang="en-GB" b="1" u="sng">
                <a:latin typeface="+mn-lt"/>
                <a:cs typeface="+mn-cs"/>
              </a:rPr>
              <a:t>Review - How often do we review progress of our SEND children/young people?</a:t>
            </a:r>
          </a:p>
          <a:p>
            <a:pPr eaLnBrk="1" fontAlgn="auto" hangingPunct="1">
              <a:spcBef>
                <a:spcPts val="0"/>
              </a:spcBef>
              <a:spcAft>
                <a:spcPts val="0"/>
              </a:spcAft>
              <a:defRPr/>
            </a:pPr>
            <a:endParaRPr lang="en-GB">
              <a:latin typeface="+mn-lt"/>
              <a:cs typeface="+mn-cs"/>
            </a:endParaRPr>
          </a:p>
          <a:p>
            <a:pPr eaLnBrk="1" fontAlgn="auto" hangingPunct="1">
              <a:spcBef>
                <a:spcPts val="0"/>
              </a:spcBef>
              <a:spcAft>
                <a:spcPts val="0"/>
              </a:spcAft>
              <a:defRPr/>
            </a:pPr>
            <a:r>
              <a:rPr lang="en-GB">
                <a:latin typeface="+mn-lt"/>
                <a:cs typeface="+mn-cs"/>
              </a:rPr>
              <a:t>SEND children’s progress is reviewed termly in line with the school’s assessment process. Their Support Plan is reviewed and updated. This is discussed with parents and targets and next steps are agreed jointly. </a:t>
            </a:r>
          </a:p>
          <a:p>
            <a:pPr eaLnBrk="1" fontAlgn="auto" hangingPunct="1">
              <a:spcBef>
                <a:spcPts val="0"/>
              </a:spcBef>
              <a:spcAft>
                <a:spcPts val="0"/>
              </a:spcAft>
              <a:defRPr/>
            </a:pPr>
            <a:endParaRPr lang="en-GB">
              <a:latin typeface="+mn-lt"/>
              <a:cs typeface="+mn-cs"/>
            </a:endParaRPr>
          </a:p>
          <a:p>
            <a:pPr eaLnBrk="1" fontAlgn="auto" hangingPunct="1">
              <a:spcBef>
                <a:spcPts val="0"/>
              </a:spcBef>
              <a:spcAft>
                <a:spcPts val="0"/>
              </a:spcAft>
              <a:defRPr/>
            </a:pPr>
            <a:r>
              <a:rPr lang="en-GB">
                <a:latin typeface="+mn-lt"/>
                <a:cs typeface="+mn-cs"/>
              </a:rPr>
              <a:t>Each term, teachers meet with the Senior leadership team to discuss all childrens’ progress.</a:t>
            </a:r>
          </a:p>
          <a:p>
            <a:pPr eaLnBrk="1" fontAlgn="auto" hangingPunct="1">
              <a:spcBef>
                <a:spcPts val="0"/>
              </a:spcBef>
              <a:spcAft>
                <a:spcPts val="0"/>
              </a:spcAft>
              <a:defRPr/>
            </a:pPr>
            <a:endParaRPr lang="en-GB">
              <a:latin typeface="+mn-lt"/>
              <a:cs typeface="+mn-cs"/>
            </a:endParaRPr>
          </a:p>
          <a:p>
            <a:pPr eaLnBrk="1" fontAlgn="auto" hangingPunct="1">
              <a:spcBef>
                <a:spcPts val="0"/>
              </a:spcBef>
              <a:spcAft>
                <a:spcPts val="0"/>
              </a:spcAft>
              <a:defRPr/>
            </a:pPr>
            <a:r>
              <a:rPr lang="en-GB">
                <a:latin typeface="+mn-lt"/>
                <a:cs typeface="+mn-cs"/>
              </a:rPr>
              <a:t>The SENCO monitors the progress that SEND children are making, including a brief overview of the child’s strengths, barriers and next steps.</a:t>
            </a:r>
          </a:p>
          <a:p>
            <a:pPr eaLnBrk="1" fontAlgn="auto" hangingPunct="1">
              <a:spcBef>
                <a:spcPts val="0"/>
              </a:spcBef>
              <a:spcAft>
                <a:spcPts val="0"/>
              </a:spcAft>
              <a:defRPr/>
            </a:pPr>
            <a:endParaRPr lang="en-US">
              <a:latin typeface="+mn-lt"/>
              <a:cs typeface="+mn-cs"/>
            </a:endParaRPr>
          </a:p>
          <a:p>
            <a:pPr eaLnBrk="1" fontAlgn="auto" hangingPunct="1">
              <a:spcBef>
                <a:spcPts val="0"/>
              </a:spcBef>
              <a:spcAft>
                <a:spcPts val="0"/>
              </a:spcAft>
              <a:defRPr/>
            </a:pPr>
            <a:r>
              <a:rPr lang="en-US">
                <a:latin typeface="+mn-lt"/>
                <a:cs typeface="+mn-cs"/>
              </a:rPr>
              <a:t>I</a:t>
            </a:r>
            <a:r>
              <a:rPr lang="en-GB">
                <a:latin typeface="+mn-lt"/>
                <a:cs typeface="+mn-cs"/>
              </a:rPr>
              <a:t>f it is felt additional support is needed in meeting the needs of your child, further advice will be obtained from the Local Authority. This could involve requesting additional funding to provide additional adult support to deliver a specific intervention or to access a particular resource. This is allocated as High Needs Funding and is applied for in consultation with teacher, parents and the child.  </a:t>
            </a:r>
          </a:p>
          <a:p>
            <a:pPr eaLnBrk="1" fontAlgn="auto" hangingPunct="1">
              <a:spcBef>
                <a:spcPts val="0"/>
              </a:spcBef>
              <a:spcAft>
                <a:spcPts val="0"/>
              </a:spcAft>
              <a:defRPr/>
            </a:pPr>
            <a:endParaRPr lang="en-GB">
              <a:latin typeface="+mn-lt"/>
              <a:cs typeface="+mn-cs"/>
            </a:endParaRPr>
          </a:p>
          <a:p>
            <a:pPr eaLnBrk="1" fontAlgn="auto" hangingPunct="1">
              <a:spcBef>
                <a:spcPts val="0"/>
              </a:spcBef>
              <a:spcAft>
                <a:spcPts val="0"/>
              </a:spcAft>
              <a:defRPr/>
            </a:pPr>
            <a:endParaRPr lang="en-GB">
              <a:latin typeface="+mn-lt"/>
              <a:cs typeface="+mn-cs"/>
            </a:endParaRPr>
          </a:p>
          <a:p>
            <a:pPr eaLnBrk="1" hangingPunct="1">
              <a:defRPr/>
            </a:pPr>
            <a:endParaRPr lang="en-US" altLang="en-US" b="1">
              <a:latin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6DE5F09-E78D-4110-A88C-B2B0E47F8E5A}"/>
              </a:ext>
            </a:extLst>
          </p:cNvPr>
          <p:cNvSpPr>
            <a:spLocks noChangeArrowheads="1"/>
          </p:cNvSpPr>
          <p:nvPr/>
        </p:nvSpPr>
        <p:spPr bwMode="auto">
          <a:xfrm>
            <a:off x="-204788" y="0"/>
            <a:ext cx="9144001" cy="6858000"/>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7" name="Text Box 2">
            <a:extLst>
              <a:ext uri="{FF2B5EF4-FFF2-40B4-BE49-F238E27FC236}">
                <a16:creationId xmlns:a16="http://schemas.microsoft.com/office/drawing/2014/main" id="{939CA901-5F3C-4B1F-9685-F440808B06B0}"/>
              </a:ext>
            </a:extLst>
          </p:cNvPr>
          <p:cNvSpPr txBox="1">
            <a:spLocks noChangeArrowheads="1"/>
          </p:cNvSpPr>
          <p:nvPr/>
        </p:nvSpPr>
        <p:spPr bwMode="auto">
          <a:xfrm>
            <a:off x="300038" y="501650"/>
            <a:ext cx="8434387" cy="5378450"/>
          </a:xfrm>
          <a:prstGeom prst="rect">
            <a:avLst/>
          </a:prstGeom>
          <a:noFill/>
          <a:ln>
            <a:noFill/>
          </a:ln>
        </p:spPr>
        <p:txBody>
          <a:bodyPr lIns="91440" tIns="45720" rIns="91440" bIns="45720" anchor="t"/>
          <a:lstStyle/>
          <a:p>
            <a:pPr algn="ctr" eaLnBrk="1" fontAlgn="auto" hangingPunct="1">
              <a:spcBef>
                <a:spcPts val="0"/>
              </a:spcBef>
              <a:spcAft>
                <a:spcPts val="0"/>
              </a:spcAft>
              <a:defRPr/>
            </a:pPr>
            <a:r>
              <a:rPr lang="en-GB" b="1" u="sng" dirty="0">
                <a:latin typeface="+mn-lt"/>
                <a:cs typeface="+mn-cs"/>
              </a:rPr>
              <a:t>How we assess and evaluate the provision we have arranged for your child (effectiveness, outcomes, progress)</a:t>
            </a: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r>
              <a:rPr lang="en-GB" dirty="0">
                <a:latin typeface="+mn-lt"/>
                <a:cs typeface="+mn-cs"/>
              </a:rPr>
              <a:t>Children on the SEN register have their own individual Support Plan.</a:t>
            </a: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r>
              <a:rPr lang="en-GB" dirty="0">
                <a:latin typeface="+mn-lt"/>
                <a:cs typeface="+mn-cs"/>
              </a:rPr>
              <a:t>                                                                        </a:t>
            </a: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endParaRPr lang="en-GB" dirty="0">
              <a:latin typeface="+mn-lt"/>
              <a:cs typeface="+mn-cs"/>
            </a:endParaRPr>
          </a:p>
          <a:p>
            <a:pPr eaLnBrk="1" fontAlgn="auto" hangingPunct="1">
              <a:spcBef>
                <a:spcPts val="0"/>
              </a:spcBef>
              <a:spcAft>
                <a:spcPts val="0"/>
              </a:spcAft>
              <a:defRPr/>
            </a:pPr>
            <a:endParaRPr lang="en-GB" dirty="0">
              <a:latin typeface="+mn-lt"/>
              <a:cs typeface="+mn-cs"/>
            </a:endParaRPr>
          </a:p>
          <a:p>
            <a:pPr>
              <a:defRPr/>
            </a:pPr>
            <a:r>
              <a:rPr lang="en-GB" dirty="0">
                <a:latin typeface="Calibri"/>
                <a:cs typeface="Arial"/>
              </a:rPr>
              <a:t>Their needs are identified and a plan put in place to achieve these. If an intervention is needed the children are assessed before it begins. They are monitored throughout the process. At the end of the programme children are re assessed to look at the progress they have made. </a:t>
            </a:r>
            <a:endParaRPr lang="en-GB" dirty="0">
              <a:cs typeface="Arial" charset="0"/>
            </a:endParaRPr>
          </a:p>
          <a:p>
            <a:pPr>
              <a:defRPr/>
            </a:pPr>
            <a:r>
              <a:rPr lang="en-GB" dirty="0">
                <a:latin typeface="Calibri"/>
                <a:cs typeface="Arial"/>
              </a:rPr>
              <a:t>The effectiveness of the programme is discussed with the class teacher and SENCO and if required a further programme is implemented. </a:t>
            </a:r>
            <a:endParaRPr lang="en-GB" dirty="0">
              <a:cs typeface="Arial" charset="0"/>
            </a:endParaRPr>
          </a:p>
          <a:p>
            <a:pPr>
              <a:defRPr/>
            </a:pPr>
            <a:endParaRPr lang="en-GB" dirty="0">
              <a:cs typeface="Arial" charset="0"/>
            </a:endParaRPr>
          </a:p>
          <a:p>
            <a:pPr>
              <a:defRPr/>
            </a:pPr>
            <a:endParaRPr lang="en-GB" dirty="0">
              <a:cs typeface="Arial" charset="0"/>
            </a:endParaRPr>
          </a:p>
          <a:p>
            <a:pPr eaLnBrk="1" hangingPunct="1">
              <a:defRPr/>
            </a:pPr>
            <a:endParaRPr lang="en-US" altLang="en-US" b="1" dirty="0">
              <a:latin typeface="Arial" pitchFamily="34" charset="0"/>
            </a:endParaRPr>
          </a:p>
        </p:txBody>
      </p:sp>
      <p:pic>
        <p:nvPicPr>
          <p:cNvPr id="6" name="Picture 5">
            <a:extLst>
              <a:ext uri="{FF2B5EF4-FFF2-40B4-BE49-F238E27FC236}">
                <a16:creationId xmlns:a16="http://schemas.microsoft.com/office/drawing/2014/main" id="{F67BF60B-440D-4783-8729-59FABDD6ED48}"/>
              </a:ext>
            </a:extLst>
          </p:cNvPr>
          <p:cNvPicPr/>
          <p:nvPr/>
        </p:nvPicPr>
        <p:blipFill rotWithShape="1">
          <a:blip r:embed="rId3"/>
          <a:srcRect l="26590" t="19500" r="17905" b="6343"/>
          <a:stretch/>
        </p:blipFill>
        <p:spPr bwMode="auto">
          <a:xfrm>
            <a:off x="409575" y="1780489"/>
            <a:ext cx="4029260" cy="2791511"/>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17A8F6F2-2D41-4AFE-8EB6-BE0AFC1B1D1B}"/>
              </a:ext>
            </a:extLst>
          </p:cNvPr>
          <p:cNvSpPr>
            <a:spLocks noChangeArrowheads="1"/>
          </p:cNvSpPr>
          <p:nvPr/>
        </p:nvSpPr>
        <p:spPr bwMode="auto">
          <a:xfrm>
            <a:off x="0" y="0"/>
            <a:ext cx="9144000" cy="6858000"/>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32771" name="Picture 15">
            <a:extLst>
              <a:ext uri="{FF2B5EF4-FFF2-40B4-BE49-F238E27FC236}">
                <a16:creationId xmlns:a16="http://schemas.microsoft.com/office/drawing/2014/main" id="{45A0E240-5A60-4371-A7F1-8DF59CA353C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800" y="3768725"/>
            <a:ext cx="32908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772" name="Group 6">
            <a:extLst>
              <a:ext uri="{FF2B5EF4-FFF2-40B4-BE49-F238E27FC236}">
                <a16:creationId xmlns:a16="http://schemas.microsoft.com/office/drawing/2014/main" id="{36D6649B-81B0-4E15-874A-147AB13CC430}"/>
              </a:ext>
            </a:extLst>
          </p:cNvPr>
          <p:cNvGrpSpPr>
            <a:grpSpLocks/>
          </p:cNvGrpSpPr>
          <p:nvPr/>
        </p:nvGrpSpPr>
        <p:grpSpPr bwMode="auto">
          <a:xfrm>
            <a:off x="763588" y="5330825"/>
            <a:ext cx="585787" cy="936625"/>
            <a:chOff x="4389438" y="3643311"/>
            <a:chExt cx="585787" cy="936625"/>
          </a:xfrm>
        </p:grpSpPr>
        <p:sp>
          <p:nvSpPr>
            <p:cNvPr id="32777" name="WordArt 4">
              <a:extLst>
                <a:ext uri="{FF2B5EF4-FFF2-40B4-BE49-F238E27FC236}">
                  <a16:creationId xmlns:a16="http://schemas.microsoft.com/office/drawing/2014/main" id="{D0E34AB6-9A14-4FCF-80F0-33EAA88BD661}"/>
                </a:ext>
              </a:extLst>
            </p:cNvPr>
            <p:cNvSpPr>
              <a:spLocks noChangeArrowheads="1" noChangeShapeType="1" noTextEdit="1"/>
            </p:cNvSpPr>
            <p:nvPr/>
          </p:nvSpPr>
          <p:spPr bwMode="auto">
            <a:xfrm rot="14214046">
              <a:off x="4214019" y="3818730"/>
              <a:ext cx="936625" cy="585787"/>
            </a:xfrm>
            <a:prstGeom prst="rect">
              <a:avLst/>
            </a:prstGeom>
          </p:spPr>
          <p:txBody>
            <a:bodyPr spcFirstLastPara="1" wrap="none" fromWordArt="1">
              <a:prstTxWarp prst="textArchUp">
                <a:avLst>
                  <a:gd name="adj" fmla="val 11521066"/>
                </a:avLst>
              </a:prstTxWarp>
            </a:bodyPr>
            <a:lstStyle/>
            <a:p>
              <a:pPr algn="ctr"/>
              <a:r>
                <a:rPr lang="en-GB" sz="3600" kern="10" dirty="0">
                  <a:ln w="9525">
                    <a:solidFill>
                      <a:srgbClr val="000000"/>
                    </a:solidFill>
                    <a:round/>
                    <a:headEnd/>
                    <a:tailEnd/>
                  </a:ln>
                  <a:solidFill>
                    <a:srgbClr val="000000"/>
                  </a:solidFill>
                  <a:latin typeface="Arial Black" panose="020B0A04020102020204" pitchFamily="34" charset="0"/>
                </a:rPr>
                <a:t>Review</a:t>
              </a:r>
            </a:p>
          </p:txBody>
        </p:sp>
      </p:grpSp>
      <p:sp>
        <p:nvSpPr>
          <p:cNvPr id="17" name="Text Box 2">
            <a:extLst>
              <a:ext uri="{FF2B5EF4-FFF2-40B4-BE49-F238E27FC236}">
                <a16:creationId xmlns:a16="http://schemas.microsoft.com/office/drawing/2014/main" id="{1A5E545E-3D9D-401E-BE99-6884B4505E8F}"/>
              </a:ext>
            </a:extLst>
          </p:cNvPr>
          <p:cNvSpPr txBox="1">
            <a:spLocks noChangeArrowheads="1"/>
          </p:cNvSpPr>
          <p:nvPr/>
        </p:nvSpPr>
        <p:spPr bwMode="auto">
          <a:xfrm>
            <a:off x="300038" y="501650"/>
            <a:ext cx="8434387" cy="2430463"/>
          </a:xfrm>
          <a:prstGeom prst="rect">
            <a:avLst/>
          </a:prstGeom>
          <a:noFill/>
          <a:ln>
            <a:noFill/>
          </a:ln>
        </p:spPr>
        <p:txBody>
          <a:bodyPr/>
          <a:lstStyle/>
          <a:p>
            <a:pPr algn="ctr" eaLnBrk="1" fontAlgn="auto" hangingPunct="1">
              <a:spcBef>
                <a:spcPts val="0"/>
              </a:spcBef>
              <a:spcAft>
                <a:spcPts val="0"/>
              </a:spcAft>
              <a:defRPr/>
            </a:pPr>
            <a:r>
              <a:rPr lang="en-GB" b="1" u="sng">
                <a:latin typeface="+mn-lt"/>
                <a:cs typeface="+mn-cs"/>
              </a:rPr>
              <a:t>How we involve children/young people in reviewing their provision</a:t>
            </a:r>
          </a:p>
          <a:p>
            <a:pPr eaLnBrk="1" fontAlgn="auto" hangingPunct="1">
              <a:spcBef>
                <a:spcPts val="0"/>
              </a:spcBef>
              <a:spcAft>
                <a:spcPts val="0"/>
              </a:spcAft>
              <a:defRPr/>
            </a:pPr>
            <a:endParaRPr lang="en-GB"/>
          </a:p>
          <a:p>
            <a:pPr eaLnBrk="1" fontAlgn="auto" hangingPunct="1">
              <a:spcBef>
                <a:spcPts val="0"/>
              </a:spcBef>
              <a:spcAft>
                <a:spcPts val="0"/>
              </a:spcAft>
              <a:defRPr/>
            </a:pPr>
            <a:r>
              <a:rPr lang="en-GB"/>
              <a:t>Any additional support provided for children is reviewed regularly. Children are asked to provide their views through discussions with the class teacher / teaching assistant. They are asked to complete ‘Your Views Count’ booklet, on a half-termly basis which provides the SENCO with the voice of the child and how they view their progress and support in school. </a:t>
            </a:r>
            <a:endParaRPr lang="en-US" altLang="en-US">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8">
            <a:extLst>
              <a:ext uri="{FF2B5EF4-FFF2-40B4-BE49-F238E27FC236}">
                <a16:creationId xmlns:a16="http://schemas.microsoft.com/office/drawing/2014/main" id="{B5A6E74D-4EB9-48B2-90FB-365FDE36FD37}"/>
              </a:ext>
            </a:extLst>
          </p:cNvPr>
          <p:cNvSpPr>
            <a:spLocks noGrp="1"/>
          </p:cNvSpPr>
          <p:nvPr>
            <p:ph type="ctrTitle"/>
          </p:nvPr>
        </p:nvSpPr>
        <p:spPr>
          <a:xfrm>
            <a:off x="685800" y="2130425"/>
            <a:ext cx="7772400" cy="1470025"/>
          </a:xfrm>
        </p:spPr>
        <p:txBody>
          <a:bodyPr/>
          <a:lstStyle/>
          <a:p>
            <a:pPr eaLnBrk="1" hangingPunct="1"/>
            <a:r>
              <a:rPr lang="en-GB" altLang="en-US">
                <a:solidFill>
                  <a:srgbClr val="00ABE5"/>
                </a:solidFill>
              </a:rPr>
              <a:t> </a:t>
            </a:r>
          </a:p>
        </p:txBody>
      </p:sp>
      <p:sp>
        <p:nvSpPr>
          <p:cNvPr id="2054" name="Rectangle 6">
            <a:extLst>
              <a:ext uri="{FF2B5EF4-FFF2-40B4-BE49-F238E27FC236}">
                <a16:creationId xmlns:a16="http://schemas.microsoft.com/office/drawing/2014/main" id="{16A84A76-A5C9-49BD-8658-AD3A3AB56718}"/>
              </a:ext>
            </a:extLst>
          </p:cNvPr>
          <p:cNvSpPr>
            <a:spLocks noGrp="1" noChangeArrowheads="1"/>
          </p:cNvSpPr>
          <p:nvPr>
            <p:ph type="subTitle" idx="1"/>
          </p:nvPr>
        </p:nvSpPr>
        <p:spPr/>
        <p:txBody>
          <a:bodyPr rtlCol="0">
            <a:normAutofit/>
          </a:bodyPr>
          <a:lstStyle/>
          <a:p>
            <a:pPr eaLnBrk="1" fontAlgn="auto" hangingPunct="1">
              <a:spcAft>
                <a:spcPts val="0"/>
              </a:spcAft>
              <a:defRPr/>
            </a:pPr>
            <a:r>
              <a:rPr lang="en-GB" altLang="en-US"/>
              <a:t> </a:t>
            </a:r>
          </a:p>
        </p:txBody>
      </p:sp>
      <p:grpSp>
        <p:nvGrpSpPr>
          <p:cNvPr id="39940" name="Group 4">
            <a:extLst>
              <a:ext uri="{FF2B5EF4-FFF2-40B4-BE49-F238E27FC236}">
                <a16:creationId xmlns:a16="http://schemas.microsoft.com/office/drawing/2014/main" id="{D8B8E307-9307-4788-90EF-1102EA9641A5}"/>
              </a:ext>
            </a:extLst>
          </p:cNvPr>
          <p:cNvGrpSpPr>
            <a:grpSpLocks/>
          </p:cNvGrpSpPr>
          <p:nvPr/>
        </p:nvGrpSpPr>
        <p:grpSpPr bwMode="auto">
          <a:xfrm>
            <a:off x="2130425" y="790575"/>
            <a:ext cx="5153025" cy="5689600"/>
            <a:chOff x="3949065" y="2419851"/>
            <a:chExt cx="2712085" cy="2994887"/>
          </a:xfrm>
        </p:grpSpPr>
        <p:sp>
          <p:nvSpPr>
            <p:cNvPr id="39941" name="Oval 48">
              <a:extLst>
                <a:ext uri="{FF2B5EF4-FFF2-40B4-BE49-F238E27FC236}">
                  <a16:creationId xmlns:a16="http://schemas.microsoft.com/office/drawing/2014/main" id="{78DD855C-1904-4C81-BC4E-2458F06D95F7}"/>
                </a:ext>
              </a:extLst>
            </p:cNvPr>
            <p:cNvSpPr>
              <a:spLocks noChangeArrowheads="1"/>
            </p:cNvSpPr>
            <p:nvPr/>
          </p:nvSpPr>
          <p:spPr bwMode="auto">
            <a:xfrm>
              <a:off x="4325938" y="2693988"/>
              <a:ext cx="2082800" cy="2082800"/>
            </a:xfrm>
            <a:prstGeom prst="ellipse">
              <a:avLst/>
            </a:prstGeom>
            <a:solidFill>
              <a:srgbClr val="FFFFFF"/>
            </a:solidFill>
            <a:ln w="9525">
              <a:solidFill>
                <a:srgbClr val="0000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grpSp>
          <p:nvGrpSpPr>
            <p:cNvPr id="39942" name="Group 6">
              <a:extLst>
                <a:ext uri="{FF2B5EF4-FFF2-40B4-BE49-F238E27FC236}">
                  <a16:creationId xmlns:a16="http://schemas.microsoft.com/office/drawing/2014/main" id="{62C35ED9-3E40-4214-B2B9-7B96E24FA08F}"/>
                </a:ext>
              </a:extLst>
            </p:cNvPr>
            <p:cNvGrpSpPr>
              <a:grpSpLocks/>
            </p:cNvGrpSpPr>
            <p:nvPr/>
          </p:nvGrpSpPr>
          <p:grpSpPr bwMode="auto">
            <a:xfrm>
              <a:off x="3949065" y="2419851"/>
              <a:ext cx="2712085" cy="2994887"/>
              <a:chOff x="3949065" y="2409825"/>
              <a:chExt cx="2712085" cy="2994887"/>
            </a:xfrm>
          </p:grpSpPr>
          <p:grpSp>
            <p:nvGrpSpPr>
              <p:cNvPr id="39943" name="Group 7">
                <a:extLst>
                  <a:ext uri="{FF2B5EF4-FFF2-40B4-BE49-F238E27FC236}">
                    <a16:creationId xmlns:a16="http://schemas.microsoft.com/office/drawing/2014/main" id="{D0AA5569-150C-424F-AEBA-A3DF6C96914F}"/>
                  </a:ext>
                </a:extLst>
              </p:cNvPr>
              <p:cNvGrpSpPr>
                <a:grpSpLocks/>
              </p:cNvGrpSpPr>
              <p:nvPr/>
            </p:nvGrpSpPr>
            <p:grpSpPr bwMode="auto">
              <a:xfrm>
                <a:off x="3949065" y="2409825"/>
                <a:ext cx="2712085" cy="2984500"/>
                <a:chOff x="3949065" y="2416175"/>
                <a:chExt cx="2712085" cy="2984500"/>
              </a:xfrm>
            </p:grpSpPr>
            <p:grpSp>
              <p:nvGrpSpPr>
                <p:cNvPr id="39945" name="Group 29">
                  <a:extLst>
                    <a:ext uri="{FF2B5EF4-FFF2-40B4-BE49-F238E27FC236}">
                      <a16:creationId xmlns:a16="http://schemas.microsoft.com/office/drawing/2014/main" id="{05DE5899-D9CB-4250-A3B6-FBA94FE4E266}"/>
                    </a:ext>
                  </a:extLst>
                </p:cNvPr>
                <p:cNvGrpSpPr>
                  <a:grpSpLocks/>
                </p:cNvGrpSpPr>
                <p:nvPr/>
              </p:nvGrpSpPr>
              <p:grpSpPr bwMode="auto">
                <a:xfrm>
                  <a:off x="3949065" y="2416175"/>
                  <a:ext cx="2712085" cy="2967351"/>
                  <a:chOff x="6219" y="3806"/>
                  <a:chExt cx="4271" cy="4672"/>
                </a:xfrm>
              </p:grpSpPr>
              <p:sp>
                <p:nvSpPr>
                  <p:cNvPr id="39949" name="AutoShape 30">
                    <a:extLst>
                      <a:ext uri="{FF2B5EF4-FFF2-40B4-BE49-F238E27FC236}">
                        <a16:creationId xmlns:a16="http://schemas.microsoft.com/office/drawing/2014/main" id="{6BF6A0F6-DCE8-4333-917F-5AA19D3D6CC9}"/>
                      </a:ext>
                    </a:extLst>
                  </p:cNvPr>
                  <p:cNvSpPr>
                    <a:spLocks noChangeArrowheads="1"/>
                  </p:cNvSpPr>
                  <p:nvPr/>
                </p:nvSpPr>
                <p:spPr bwMode="auto">
                  <a:xfrm rot="8676369">
                    <a:off x="6423" y="380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39950" name="Group 31">
                    <a:extLst>
                      <a:ext uri="{FF2B5EF4-FFF2-40B4-BE49-F238E27FC236}">
                        <a16:creationId xmlns:a16="http://schemas.microsoft.com/office/drawing/2014/main" id="{8E56D967-501B-43B5-ACD9-CCFC50A59377}"/>
                      </a:ext>
                    </a:extLst>
                  </p:cNvPr>
                  <p:cNvGrpSpPr>
                    <a:grpSpLocks/>
                  </p:cNvGrpSpPr>
                  <p:nvPr/>
                </p:nvGrpSpPr>
                <p:grpSpPr bwMode="auto">
                  <a:xfrm>
                    <a:off x="6219" y="3817"/>
                    <a:ext cx="4271" cy="4661"/>
                    <a:chOff x="6219" y="3817"/>
                    <a:chExt cx="4271" cy="4661"/>
                  </a:xfrm>
                </p:grpSpPr>
                <p:sp>
                  <p:nvSpPr>
                    <p:cNvPr id="39951" name="AutoShape 32">
                      <a:extLst>
                        <a:ext uri="{FF2B5EF4-FFF2-40B4-BE49-F238E27FC236}">
                          <a16:creationId xmlns:a16="http://schemas.microsoft.com/office/drawing/2014/main" id="{01316D51-BDA2-4D43-A061-76FF2E2F3836}"/>
                        </a:ext>
                      </a:extLst>
                    </p:cNvPr>
                    <p:cNvSpPr>
                      <a:spLocks noChangeArrowheads="1"/>
                    </p:cNvSpPr>
                    <p:nvPr/>
                  </p:nvSpPr>
                  <p:spPr bwMode="auto">
                    <a:xfrm rot="3370115">
                      <a:off x="6331" y="374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39952" name="AutoShape 33">
                      <a:extLst>
                        <a:ext uri="{FF2B5EF4-FFF2-40B4-BE49-F238E27FC236}">
                          <a16:creationId xmlns:a16="http://schemas.microsoft.com/office/drawing/2014/main" id="{0E7ABAF3-B351-4CB5-8677-1694BB1208CA}"/>
                        </a:ext>
                      </a:extLst>
                    </p:cNvPr>
                    <p:cNvSpPr>
                      <a:spLocks noChangeArrowheads="1"/>
                    </p:cNvSpPr>
                    <p:nvPr/>
                  </p:nvSpPr>
                  <p:spPr bwMode="auto">
                    <a:xfrm rot="-2051268">
                      <a:off x="6391" y="3817"/>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39953" name="AutoShape 34">
                      <a:extLst>
                        <a:ext uri="{FF2B5EF4-FFF2-40B4-BE49-F238E27FC236}">
                          <a16:creationId xmlns:a16="http://schemas.microsoft.com/office/drawing/2014/main" id="{2B2650FD-C099-4752-9F6A-3D82293FA172}"/>
                        </a:ext>
                      </a:extLst>
                    </p:cNvPr>
                    <p:cNvSpPr>
                      <a:spLocks noChangeArrowheads="1"/>
                    </p:cNvSpPr>
                    <p:nvPr/>
                  </p:nvSpPr>
                  <p:spPr bwMode="auto">
                    <a:xfrm rot="-7484141">
                      <a:off x="6420" y="3842"/>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39954" name="WordArt 35">
                      <a:extLst>
                        <a:ext uri="{FF2B5EF4-FFF2-40B4-BE49-F238E27FC236}">
                          <a16:creationId xmlns:a16="http://schemas.microsoft.com/office/drawing/2014/main" id="{FBD089FC-920D-40DE-90EF-6730AE89A683}"/>
                        </a:ext>
                      </a:extLst>
                    </p:cNvPr>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Assess</a:t>
                      </a:r>
                    </a:p>
                  </p:txBody>
                </p:sp>
                <p:sp>
                  <p:nvSpPr>
                    <p:cNvPr id="39955" name="WordArt 36">
                      <a:extLst>
                        <a:ext uri="{FF2B5EF4-FFF2-40B4-BE49-F238E27FC236}">
                          <a16:creationId xmlns:a16="http://schemas.microsoft.com/office/drawing/2014/main" id="{0B49C767-7778-42B3-8A62-64FAE6CBD326}"/>
                        </a:ext>
                      </a:extLst>
                    </p:cNvPr>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sp>
                  <p:nvSpPr>
                    <p:cNvPr id="39956" name="WordArt 37">
                      <a:extLst>
                        <a:ext uri="{FF2B5EF4-FFF2-40B4-BE49-F238E27FC236}">
                          <a16:creationId xmlns:a16="http://schemas.microsoft.com/office/drawing/2014/main" id="{DC31815E-52C0-432B-B803-73D095439ED4}"/>
                        </a:ext>
                      </a:extLst>
                    </p:cNvPr>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Do</a:t>
                      </a:r>
                    </a:p>
                  </p:txBody>
                </p:sp>
                <p:sp>
                  <p:nvSpPr>
                    <p:cNvPr id="39957" name="WordArt 38">
                      <a:extLst>
                        <a:ext uri="{FF2B5EF4-FFF2-40B4-BE49-F238E27FC236}">
                          <a16:creationId xmlns:a16="http://schemas.microsoft.com/office/drawing/2014/main" id="{A6FDDCC5-4C24-4731-A85B-ED3CDC16F008}"/>
                        </a:ext>
                      </a:extLst>
                    </p:cNvPr>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Review</a:t>
                      </a:r>
                    </a:p>
                  </p:txBody>
                </p:sp>
                <p:sp>
                  <p:nvSpPr>
                    <p:cNvPr id="39958" name="AutoShape 39">
                      <a:extLst>
                        <a:ext uri="{FF2B5EF4-FFF2-40B4-BE49-F238E27FC236}">
                          <a16:creationId xmlns:a16="http://schemas.microsoft.com/office/drawing/2014/main" id="{BA02554F-AB8D-4308-AB58-05F3FCAC281D}"/>
                        </a:ext>
                      </a:extLst>
                    </p:cNvPr>
                    <p:cNvSpPr>
                      <a:spLocks noChangeArrowheads="1"/>
                    </p:cNvSpPr>
                    <p:nvPr/>
                  </p:nvSpPr>
                  <p:spPr bwMode="auto">
                    <a:xfrm rot="-5400000">
                      <a:off x="6986" y="7027"/>
                      <a:ext cx="1940" cy="962"/>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grpSp>
            </p:grpSp>
            <p:cxnSp>
              <p:nvCxnSpPr>
                <p:cNvPr id="39946" name="AutoShape 40">
                  <a:extLst>
                    <a:ext uri="{FF2B5EF4-FFF2-40B4-BE49-F238E27FC236}">
                      <a16:creationId xmlns:a16="http://schemas.microsoft.com/office/drawing/2014/main" id="{DCCFE55F-FE27-4B0C-B4BD-02AA36C9C307}"/>
                    </a:ext>
                  </a:extLst>
                </p:cNvPr>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39947" name="AutoShape 41">
                  <a:extLst>
                    <a:ext uri="{FF2B5EF4-FFF2-40B4-BE49-F238E27FC236}">
                      <a16:creationId xmlns:a16="http://schemas.microsoft.com/office/drawing/2014/main" id="{CA958F2B-8883-4DD4-90D7-4F3CFD047941}"/>
                    </a:ext>
                  </a:extLst>
                </p:cNvPr>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39948" name="AutoShape 42">
                  <a:extLst>
                    <a:ext uri="{FF2B5EF4-FFF2-40B4-BE49-F238E27FC236}">
                      <a16:creationId xmlns:a16="http://schemas.microsoft.com/office/drawing/2014/main" id="{7CABECB7-228D-4969-A884-7F1541FA60A4}"/>
                    </a:ext>
                  </a:extLst>
                </p:cNvPr>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39944" name="AutoShape 40">
                <a:extLst>
                  <a:ext uri="{FF2B5EF4-FFF2-40B4-BE49-F238E27FC236}">
                    <a16:creationId xmlns:a16="http://schemas.microsoft.com/office/drawing/2014/main" id="{3C5C6F6C-141E-44D7-80DC-3D98AD45B490}"/>
                  </a:ext>
                </a:extLst>
              </p:cNvPr>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Tree>
    <p:extLst>
      <p:ext uri="{BB962C8B-B14F-4D97-AF65-F5344CB8AC3E}">
        <p14:creationId xmlns:p14="http://schemas.microsoft.com/office/powerpoint/2010/main" val="191751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B6D12C8-DB76-42E0-9662-D13C5865FAAB}"/>
              </a:ext>
            </a:extLst>
          </p:cNvPr>
          <p:cNvSpPr>
            <a:spLocks noChangeArrowheads="1"/>
          </p:cNvSpPr>
          <p:nvPr/>
        </p:nvSpPr>
        <p:spPr bwMode="auto">
          <a:xfrm>
            <a:off x="0" y="0"/>
            <a:ext cx="9144000" cy="6858000"/>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33795" name="Picture 15">
            <a:extLst>
              <a:ext uri="{FF2B5EF4-FFF2-40B4-BE49-F238E27FC236}">
                <a16:creationId xmlns:a16="http://schemas.microsoft.com/office/drawing/2014/main" id="{A0BB0AFA-3DA4-4EBB-8BCB-815194295B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433" y="3830869"/>
            <a:ext cx="32908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3796" name="Group 6">
            <a:extLst>
              <a:ext uri="{FF2B5EF4-FFF2-40B4-BE49-F238E27FC236}">
                <a16:creationId xmlns:a16="http://schemas.microsoft.com/office/drawing/2014/main" id="{41971270-A9F2-4B40-BD16-C115DEA91BE9}"/>
              </a:ext>
            </a:extLst>
          </p:cNvPr>
          <p:cNvGrpSpPr>
            <a:grpSpLocks/>
          </p:cNvGrpSpPr>
          <p:nvPr/>
        </p:nvGrpSpPr>
        <p:grpSpPr bwMode="auto">
          <a:xfrm>
            <a:off x="379413" y="4198938"/>
            <a:ext cx="2655887" cy="2513012"/>
            <a:chOff x="4005263" y="2511425"/>
            <a:chExt cx="2655887" cy="2513013"/>
          </a:xfrm>
        </p:grpSpPr>
        <p:sp>
          <p:nvSpPr>
            <p:cNvPr id="33801" name="WordArt 4">
              <a:extLst>
                <a:ext uri="{FF2B5EF4-FFF2-40B4-BE49-F238E27FC236}">
                  <a16:creationId xmlns:a16="http://schemas.microsoft.com/office/drawing/2014/main" id="{2A81DEA7-3D65-4FB1-8686-FB4EE4BADDB1}"/>
                </a:ext>
              </a:extLst>
            </p:cNvPr>
            <p:cNvSpPr>
              <a:spLocks noChangeArrowheads="1" noChangeShapeType="1" noTextEdit="1"/>
            </p:cNvSpPr>
            <p:nvPr/>
          </p:nvSpPr>
          <p:spPr bwMode="auto">
            <a:xfrm rot="-7385954">
              <a:off x="4214019" y="3818732"/>
              <a:ext cx="936625" cy="585787"/>
            </a:xfrm>
            <a:prstGeom prst="rect">
              <a:avLst/>
            </a:prstGeom>
          </p:spPr>
          <p:txBody>
            <a:bodyPr spcFirstLastPara="1" wrap="none" fromWordArt="1">
              <a:prstTxWarp prst="textArchUp">
                <a:avLst>
                  <a:gd name="adj" fmla="val 1152106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Review</a:t>
              </a:r>
            </a:p>
          </p:txBody>
        </p:sp>
      </p:grpSp>
      <p:sp>
        <p:nvSpPr>
          <p:cNvPr id="17" name="Text Box 2">
            <a:extLst>
              <a:ext uri="{FF2B5EF4-FFF2-40B4-BE49-F238E27FC236}">
                <a16:creationId xmlns:a16="http://schemas.microsoft.com/office/drawing/2014/main" id="{ED1A1193-60E9-4240-A866-A1796BBCF0A2}"/>
              </a:ext>
            </a:extLst>
          </p:cNvPr>
          <p:cNvSpPr txBox="1">
            <a:spLocks noChangeArrowheads="1"/>
          </p:cNvSpPr>
          <p:nvPr/>
        </p:nvSpPr>
        <p:spPr bwMode="auto">
          <a:xfrm>
            <a:off x="555625" y="412750"/>
            <a:ext cx="8434388" cy="3605213"/>
          </a:xfrm>
          <a:prstGeom prst="rect">
            <a:avLst/>
          </a:prstGeom>
          <a:noFill/>
          <a:ln>
            <a:noFill/>
          </a:ln>
        </p:spPr>
        <p:txBody>
          <a:bodyPr lIns="91440" tIns="45720" rIns="91440" bIns="45720" anchor="t"/>
          <a:lstStyle/>
          <a:p>
            <a:pPr eaLnBrk="1" fontAlgn="auto" hangingPunct="1">
              <a:spcBef>
                <a:spcPts val="0"/>
              </a:spcBef>
              <a:spcAft>
                <a:spcPts val="0"/>
              </a:spcAft>
              <a:defRPr/>
            </a:pPr>
            <a:r>
              <a:rPr lang="en-GB" b="1" u="sng">
                <a:latin typeface="+mn-lt"/>
                <a:cs typeface="+mn-cs"/>
              </a:rPr>
              <a:t>How we involve parents/carers in the review of provision</a:t>
            </a:r>
          </a:p>
          <a:p>
            <a:pPr eaLnBrk="1" fontAlgn="auto" hangingPunct="1">
              <a:spcBef>
                <a:spcPts val="0"/>
              </a:spcBef>
              <a:spcAft>
                <a:spcPts val="0"/>
              </a:spcAft>
              <a:defRPr/>
            </a:pPr>
            <a:endParaRPr lang="en-GB" b="1">
              <a:latin typeface="+mn-lt"/>
              <a:cs typeface="+mn-cs"/>
            </a:endParaRPr>
          </a:p>
          <a:p>
            <a:pPr eaLnBrk="1" fontAlgn="auto" hangingPunct="1">
              <a:spcBef>
                <a:spcPts val="0"/>
              </a:spcBef>
              <a:spcAft>
                <a:spcPts val="0"/>
              </a:spcAft>
              <a:defRPr/>
            </a:pPr>
            <a:r>
              <a:rPr lang="en-GB">
                <a:cs typeface="Arial" charset="0"/>
              </a:rPr>
              <a:t>Parents will be kept informed about their child’s progress. </a:t>
            </a:r>
            <a:endParaRPr lang="en-GB"/>
          </a:p>
          <a:p>
            <a:pPr eaLnBrk="1" fontAlgn="auto" hangingPunct="1">
              <a:spcBef>
                <a:spcPts val="0"/>
              </a:spcBef>
              <a:spcAft>
                <a:spcPts val="0"/>
              </a:spcAft>
              <a:defRPr/>
            </a:pPr>
            <a:r>
              <a:rPr lang="en-GB">
                <a:cs typeface="Arial" charset="0"/>
              </a:rPr>
              <a:t>If your child is on school SEND register – you will be invited to discuss their progress with their class teacher and/or SENCO at least termly.</a:t>
            </a:r>
          </a:p>
          <a:p>
            <a:pPr eaLnBrk="1" fontAlgn="auto" hangingPunct="1">
              <a:spcBef>
                <a:spcPts val="0"/>
              </a:spcBef>
              <a:spcAft>
                <a:spcPts val="0"/>
              </a:spcAft>
              <a:defRPr/>
            </a:pPr>
            <a:r>
              <a:rPr lang="en-GB">
                <a:cs typeface="Arial" charset="0"/>
              </a:rPr>
              <a:t>Parent’s views are gathered in preparation for the annual review of an EHCP and also to support a new application or renewal of High Needs Funding from the Local Authority.  </a:t>
            </a:r>
          </a:p>
          <a:p>
            <a:pPr eaLnBrk="1" fontAlgn="auto" hangingPunct="1">
              <a:spcBef>
                <a:spcPts val="0"/>
              </a:spcBef>
              <a:spcAft>
                <a:spcPts val="0"/>
              </a:spcAft>
              <a:defRPr/>
            </a:pPr>
            <a:r>
              <a:rPr lang="en-GB">
                <a:cs typeface="Arial" charset="0"/>
              </a:rPr>
              <a:t>Parents are also invited to team around the family meetings with outside professionals. You are also welcome to speak with the SENCO at any time by contacting school;</a:t>
            </a:r>
          </a:p>
          <a:p>
            <a:pPr eaLnBrk="1" fontAlgn="auto" hangingPunct="1">
              <a:spcBef>
                <a:spcPts val="0"/>
              </a:spcBef>
              <a:spcAft>
                <a:spcPts val="0"/>
              </a:spcAft>
              <a:defRPr/>
            </a:pPr>
            <a:r>
              <a:rPr lang="en-GB">
                <a:cs typeface="Arial" charset="0"/>
              </a:rPr>
              <a:t> Mrs ML Peacock 01642 360022</a:t>
            </a:r>
            <a:r>
              <a:rPr lang="en-GB">
                <a:latin typeface="Calibri"/>
                <a:cs typeface="Arial"/>
              </a:rPr>
              <a:t>. </a:t>
            </a:r>
          </a:p>
          <a:p>
            <a:pPr>
              <a:defRPr/>
            </a:pPr>
            <a:endParaRPr lang="en-GB">
              <a:latin typeface="Calibri"/>
              <a:cs typeface="Arial"/>
            </a:endParaRPr>
          </a:p>
          <a:p>
            <a:pPr eaLnBrk="1" fontAlgn="auto" hangingPunct="1">
              <a:spcBef>
                <a:spcPts val="0"/>
              </a:spcBef>
              <a:spcAft>
                <a:spcPts val="0"/>
              </a:spcAft>
              <a:defRPr/>
            </a:pPr>
            <a:endParaRPr lang="en-GB" b="1">
              <a:latin typeface="+mn-lt"/>
              <a:cs typeface="+mn-cs"/>
            </a:endParaRPr>
          </a:p>
          <a:p>
            <a:pPr eaLnBrk="1" fontAlgn="auto" hangingPunct="1">
              <a:spcBef>
                <a:spcPts val="0"/>
              </a:spcBef>
              <a:spcAft>
                <a:spcPts val="0"/>
              </a:spcAft>
              <a:defRPr/>
            </a:pPr>
            <a:endParaRPr lang="en-GB">
              <a:latin typeface="+mn-lt"/>
              <a:cs typeface="+mn-cs"/>
            </a:endParaRPr>
          </a:p>
          <a:p>
            <a:pPr marL="285750" indent="-285750" eaLnBrk="1" fontAlgn="auto" hangingPunct="1">
              <a:spcBef>
                <a:spcPts val="0"/>
              </a:spcBef>
              <a:spcAft>
                <a:spcPts val="0"/>
              </a:spcAft>
              <a:buFont typeface="Arial" panose="020B0604020202020204" pitchFamily="34" charset="0"/>
              <a:buChar char="•"/>
              <a:defRPr/>
            </a:pPr>
            <a:endParaRPr lang="en-GB">
              <a:latin typeface="+mn-lt"/>
              <a:cs typeface="+mn-cs"/>
            </a:endParaRPr>
          </a:p>
          <a:p>
            <a:pPr marL="285750" indent="-285750" eaLnBrk="1" fontAlgn="auto" hangingPunct="1">
              <a:spcBef>
                <a:spcPts val="0"/>
              </a:spcBef>
              <a:spcAft>
                <a:spcPts val="0"/>
              </a:spcAft>
              <a:buFont typeface="Arial" panose="020B0604020202020204" pitchFamily="34" charset="0"/>
              <a:buChar char="•"/>
              <a:defRPr/>
            </a:pPr>
            <a:endParaRPr lang="en-GB">
              <a:latin typeface="+mn-lt"/>
              <a:cs typeface="+mn-cs"/>
            </a:endParaRPr>
          </a:p>
          <a:p>
            <a:pPr eaLnBrk="1" hangingPunct="1">
              <a:defRPr/>
            </a:pPr>
            <a:endParaRPr lang="en-US" altLang="en-US">
              <a:latin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6BF403BC-B12F-441B-84F1-B2197BC2A3C1}"/>
              </a:ext>
            </a:extLst>
          </p:cNvPr>
          <p:cNvSpPr>
            <a:spLocks noChangeArrowheads="1"/>
          </p:cNvSpPr>
          <p:nvPr/>
        </p:nvSpPr>
        <p:spPr bwMode="auto">
          <a:xfrm>
            <a:off x="0" y="0"/>
            <a:ext cx="9144000" cy="6858000"/>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34819" name="Picture 15">
            <a:extLst>
              <a:ext uri="{FF2B5EF4-FFF2-40B4-BE49-F238E27FC236}">
                <a16:creationId xmlns:a16="http://schemas.microsoft.com/office/drawing/2014/main" id="{A3E53B8E-2EA7-46E4-8E1A-698A9EDDBF7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783285"/>
            <a:ext cx="2289056" cy="233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4820" name="Group 6">
            <a:extLst>
              <a:ext uri="{FF2B5EF4-FFF2-40B4-BE49-F238E27FC236}">
                <a16:creationId xmlns:a16="http://schemas.microsoft.com/office/drawing/2014/main" id="{932D5FC2-FCA3-4A44-A77F-B662594075AD}"/>
              </a:ext>
            </a:extLst>
          </p:cNvPr>
          <p:cNvGrpSpPr>
            <a:grpSpLocks/>
          </p:cNvGrpSpPr>
          <p:nvPr/>
        </p:nvGrpSpPr>
        <p:grpSpPr bwMode="auto">
          <a:xfrm>
            <a:off x="800101" y="5886450"/>
            <a:ext cx="333374" cy="554964"/>
            <a:chOff x="4494213" y="3817275"/>
            <a:chExt cx="585787" cy="936625"/>
          </a:xfrm>
        </p:grpSpPr>
        <p:sp>
          <p:nvSpPr>
            <p:cNvPr id="34825" name="WordArt 4">
              <a:extLst>
                <a:ext uri="{FF2B5EF4-FFF2-40B4-BE49-F238E27FC236}">
                  <a16:creationId xmlns:a16="http://schemas.microsoft.com/office/drawing/2014/main" id="{0743C72B-97E0-42CD-ABFF-96258ABC1436}"/>
                </a:ext>
              </a:extLst>
            </p:cNvPr>
            <p:cNvSpPr>
              <a:spLocks noChangeArrowheads="1" noChangeShapeType="1" noTextEdit="1"/>
            </p:cNvSpPr>
            <p:nvPr/>
          </p:nvSpPr>
          <p:spPr bwMode="auto">
            <a:xfrm rot="14214046">
              <a:off x="4318794" y="3992694"/>
              <a:ext cx="936625" cy="585787"/>
            </a:xfrm>
            <a:prstGeom prst="rect">
              <a:avLst/>
            </a:prstGeom>
          </p:spPr>
          <p:txBody>
            <a:bodyPr spcFirstLastPara="1" wrap="none" fromWordArt="1">
              <a:prstTxWarp prst="textArchUp">
                <a:avLst>
                  <a:gd name="adj" fmla="val 1152106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Review</a:t>
              </a:r>
            </a:p>
          </p:txBody>
        </p:sp>
      </p:grpSp>
      <p:sp>
        <p:nvSpPr>
          <p:cNvPr id="34822" name="Text Box 2">
            <a:extLst>
              <a:ext uri="{FF2B5EF4-FFF2-40B4-BE49-F238E27FC236}">
                <a16:creationId xmlns:a16="http://schemas.microsoft.com/office/drawing/2014/main" id="{C7AD7E64-1C2E-4E1B-935A-66D1B6D64400}"/>
              </a:ext>
            </a:extLst>
          </p:cNvPr>
          <p:cNvSpPr txBox="1">
            <a:spLocks noChangeArrowheads="1"/>
          </p:cNvSpPr>
          <p:nvPr/>
        </p:nvSpPr>
        <p:spPr bwMode="auto">
          <a:xfrm>
            <a:off x="555625" y="412750"/>
            <a:ext cx="8434388" cy="360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1800" b="1" u="sng">
                <a:latin typeface="Calibri"/>
                <a:cs typeface="Arial"/>
              </a:rPr>
              <a:t>The role of the Governing Body</a:t>
            </a:r>
            <a:endParaRPr lang="en-GB" altLang="en-US" sz="1800" u="sng">
              <a:latin typeface="Calibri"/>
              <a:cs typeface="Arial"/>
            </a:endParaRPr>
          </a:p>
          <a:p>
            <a:pPr>
              <a:spcBef>
                <a:spcPct val="0"/>
              </a:spcBef>
              <a:buFontTx/>
              <a:buNone/>
            </a:pPr>
            <a:endParaRPr lang="en-GB" altLang="en-US" sz="1800"/>
          </a:p>
          <a:p>
            <a:pPr>
              <a:spcBef>
                <a:spcPct val="0"/>
              </a:spcBef>
              <a:buFontTx/>
              <a:buNone/>
            </a:pPr>
            <a:r>
              <a:rPr lang="en-GB" altLang="en-US" sz="1600">
                <a:latin typeface="Calibri"/>
                <a:cs typeface="Arial"/>
              </a:rPr>
              <a:t>The Governing Body challenges the school and its members to secure necessary provision for any pupil identified as having special educational needs. They ask probing questions to ensure all teachers are aware of the importance of providing for these children and to ensure that funds and resources are used effectively.</a:t>
            </a:r>
          </a:p>
          <a:p>
            <a:pPr>
              <a:spcBef>
                <a:spcPct val="0"/>
              </a:spcBef>
              <a:buFontTx/>
              <a:buNone/>
            </a:pPr>
            <a:endParaRPr lang="en-GB" altLang="en-US" sz="1600"/>
          </a:p>
          <a:p>
            <a:pPr>
              <a:spcBef>
                <a:spcPct val="0"/>
              </a:spcBef>
              <a:buFontTx/>
              <a:buNone/>
            </a:pPr>
            <a:r>
              <a:rPr lang="en-GB" altLang="en-US" sz="1600">
                <a:latin typeface="Calibri"/>
                <a:cs typeface="Arial"/>
              </a:rPr>
              <a:t>The Governing Body has decided that children with special educational needs will be admitted to the school in line with the school’s agreed admissions policy.</a:t>
            </a:r>
          </a:p>
          <a:p>
            <a:pPr>
              <a:spcBef>
                <a:spcPct val="0"/>
              </a:spcBef>
              <a:buFontTx/>
              <a:buNone/>
            </a:pPr>
            <a:endParaRPr lang="en-GB" altLang="en-US" sz="1600"/>
          </a:p>
          <a:p>
            <a:pPr>
              <a:spcBef>
                <a:spcPct val="0"/>
              </a:spcBef>
              <a:buFontTx/>
              <a:buNone/>
            </a:pPr>
            <a:r>
              <a:rPr lang="en-GB" altLang="en-US" sz="1600">
                <a:latin typeface="Calibri"/>
                <a:cs typeface="Arial"/>
              </a:rPr>
              <a:t>The Governing Body reviews this policy annually and considers any amendments in light of the annual review findings. The Head teacher reports the outcome of the review to the full governing body.</a:t>
            </a:r>
          </a:p>
          <a:p>
            <a:pPr>
              <a:spcBef>
                <a:spcPct val="0"/>
              </a:spcBef>
              <a:buNone/>
            </a:pPr>
            <a:r>
              <a:rPr lang="en-GB" altLang="en-US" sz="1600">
                <a:latin typeface="Calibri"/>
                <a:cs typeface="Arial"/>
              </a:rPr>
              <a:t>		The SENCO reports to the Governing Body on a termly basis and meets        			regularly with the SEND Governor.   </a:t>
            </a:r>
            <a:endParaRPr lang="en-GB" altLang="en-US" sz="16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281A784-4E7A-4272-A269-780D9D6A21CE}"/>
              </a:ext>
            </a:extLst>
          </p:cNvPr>
          <p:cNvSpPr>
            <a:spLocks noChangeArrowheads="1"/>
          </p:cNvSpPr>
          <p:nvPr/>
        </p:nvSpPr>
        <p:spPr bwMode="auto">
          <a:xfrm>
            <a:off x="0" y="3175"/>
            <a:ext cx="9144000" cy="6835775"/>
          </a:xfrm>
          <a:prstGeom prst="rect">
            <a:avLst/>
          </a:prstGeom>
          <a:noFill/>
          <a:ln>
            <a:noFill/>
          </a:ln>
          <a:effectLst>
            <a:outerShdw dist="28398" dir="3806097" algn="ctr" rotWithShape="0">
              <a:srgbClr val="3F3151">
                <a:alpha val="50000"/>
              </a:srgbClr>
            </a:outerShdw>
          </a:effec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16387" name="Picture 44">
            <a:extLst>
              <a:ext uri="{FF2B5EF4-FFF2-40B4-BE49-F238E27FC236}">
                <a16:creationId xmlns:a16="http://schemas.microsoft.com/office/drawing/2014/main" id="{4C109E97-D1B5-4BA3-A18C-B62BDE8CF0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750" y="-27782"/>
            <a:ext cx="32908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Text Box 2">
            <a:extLst>
              <a:ext uri="{FF2B5EF4-FFF2-40B4-BE49-F238E27FC236}">
                <a16:creationId xmlns:a16="http://schemas.microsoft.com/office/drawing/2014/main" id="{2D928829-4FFD-410C-939D-6C2CFEA16791}"/>
              </a:ext>
            </a:extLst>
          </p:cNvPr>
          <p:cNvSpPr txBox="1">
            <a:spLocks noChangeArrowheads="1"/>
          </p:cNvSpPr>
          <p:nvPr/>
        </p:nvSpPr>
        <p:spPr bwMode="auto">
          <a:xfrm>
            <a:off x="2870200" y="501650"/>
            <a:ext cx="5864225" cy="4705350"/>
          </a:xfrm>
          <a:prstGeom prst="rect">
            <a:avLst/>
          </a:prstGeom>
          <a:noFill/>
          <a:ln>
            <a:noFill/>
          </a:ln>
        </p:spPr>
        <p:txBody>
          <a:bodyPr/>
          <a:lstStyle>
            <a:lvl1pPr marL="285750" indent="-285750">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indent="0" eaLnBrk="1" hangingPunct="1">
              <a:defRPr/>
            </a:pPr>
            <a:r>
              <a:rPr lang="en-GB" altLang="en-US" b="1" u="sng" dirty="0"/>
              <a:t>Further information:</a:t>
            </a:r>
            <a:endParaRPr lang="en-GB" altLang="en-US" dirty="0"/>
          </a:p>
          <a:p>
            <a:pPr marL="0" indent="0" eaLnBrk="1" hangingPunct="1">
              <a:defRPr/>
            </a:pPr>
            <a:r>
              <a:rPr lang="en-GB" altLang="en-US" sz="1600" dirty="0"/>
              <a:t>Paula Allison is our SEND Information Advice and Support Partner. She can be contacted by e-mail SENDIASS@Stockton.go.uk  </a:t>
            </a:r>
          </a:p>
          <a:p>
            <a:pPr marL="0" indent="0" eaLnBrk="1" hangingPunct="1">
              <a:defRPr/>
            </a:pPr>
            <a:r>
              <a:rPr lang="en-GB" altLang="en-US" sz="1600" dirty="0"/>
              <a:t>or 01642 527158</a:t>
            </a:r>
          </a:p>
          <a:p>
            <a:pPr eaLnBrk="1" hangingPunct="1">
              <a:buFont typeface="Arial" charset="0"/>
              <a:buChar char="•"/>
              <a:defRPr/>
            </a:pPr>
            <a:r>
              <a:rPr lang="en-GB" altLang="en-US" sz="1600" dirty="0"/>
              <a:t>The recognised Parent Carer Forum can be contacted on </a:t>
            </a:r>
          </a:p>
          <a:p>
            <a:pPr marL="0" indent="0" eaLnBrk="1" hangingPunct="1">
              <a:defRPr/>
            </a:pPr>
            <a:r>
              <a:rPr lang="en-GB" altLang="en-US" sz="1600" dirty="0"/>
              <a:t>07985 245668  info@stocktonparentcarerforum.co.uk</a:t>
            </a:r>
          </a:p>
          <a:p>
            <a:pPr eaLnBrk="1" hangingPunct="1">
              <a:buFont typeface="Arial" charset="0"/>
              <a:buChar char="•"/>
              <a:defRPr/>
            </a:pPr>
            <a:endParaRPr lang="en-GB" altLang="en-US" sz="1600" dirty="0"/>
          </a:p>
          <a:p>
            <a:pPr marL="0" indent="0" eaLnBrk="1" hangingPunct="1">
              <a:defRPr/>
            </a:pPr>
            <a:r>
              <a:rPr lang="en-GB" altLang="en-US" sz="1600" dirty="0"/>
              <a:t>SEND Code of Practice – </a:t>
            </a:r>
          </a:p>
          <a:p>
            <a:pPr marL="0" indent="0" eaLnBrk="1" hangingPunct="1">
              <a:defRPr/>
            </a:pPr>
            <a:r>
              <a:rPr lang="en-GB" altLang="en-US" sz="1600" dirty="0"/>
              <a:t>for more information  please go to </a:t>
            </a:r>
          </a:p>
          <a:p>
            <a:pPr marL="0" indent="0" eaLnBrk="1" hangingPunct="1">
              <a:defRPr/>
            </a:pPr>
            <a:r>
              <a:rPr lang="en-GB" sz="1600" dirty="0">
                <a:hlinkClick r:id="rId3"/>
              </a:rPr>
              <a:t>SEND_Code_of_Practice_January_2015.pdf (publishing.service.gov.uk)</a:t>
            </a:r>
            <a:endParaRPr lang="en-GB" altLang="en-US" sz="1600" dirty="0"/>
          </a:p>
          <a:p>
            <a:pPr marL="0" indent="0" eaLnBrk="1" hangingPunct="1">
              <a:defRPr/>
            </a:pPr>
            <a:endParaRPr lang="en-GB" altLang="en-US" sz="1600" dirty="0"/>
          </a:p>
          <a:p>
            <a:pPr marL="0" indent="0" eaLnBrk="1" hangingPunct="1">
              <a:defRPr/>
            </a:pPr>
            <a:r>
              <a:rPr lang="en-GB" altLang="en-US" sz="1600" dirty="0"/>
              <a:t>Special Educational Needs and Disabilities: A guide for parents and carers</a:t>
            </a:r>
          </a:p>
          <a:p>
            <a:pPr marL="0" indent="0" eaLnBrk="1" hangingPunct="1">
              <a:defRPr/>
            </a:pPr>
            <a:r>
              <a:rPr lang="en-GB" altLang="en-US" sz="1600" dirty="0">
                <a:hlinkClick r:id="rId4"/>
              </a:rPr>
              <a:t>http://www.gov.uk/government/publications/send-guide-for-parents-and-carers</a:t>
            </a:r>
            <a:endParaRPr lang="en-GB" altLang="en-US" sz="1600" dirty="0"/>
          </a:p>
          <a:p>
            <a:pPr marL="0" indent="0" eaLnBrk="1" hangingPunct="1">
              <a:defRPr/>
            </a:pPr>
            <a:r>
              <a:rPr lang="en-GB" altLang="en-US" sz="1600" dirty="0"/>
              <a:t> </a:t>
            </a:r>
          </a:p>
          <a:p>
            <a:pPr marL="0" indent="0" eaLnBrk="1" hangingPunct="1">
              <a:defRPr/>
            </a:pPr>
            <a:r>
              <a:rPr lang="en-GB" altLang="en-US" sz="1600" dirty="0"/>
              <a:t>Stockton on Tees – Local Offer - for more information – please go to  </a:t>
            </a:r>
            <a:r>
              <a:rPr lang="en-GB" altLang="en-US" sz="1600" i="1" dirty="0"/>
              <a:t>(click on the image below) </a:t>
            </a:r>
          </a:p>
          <a:p>
            <a:pPr marL="0" indent="0" eaLnBrk="1" hangingPunct="1">
              <a:defRPr/>
            </a:pPr>
            <a:endParaRPr lang="en-GB" altLang="en-US" dirty="0">
              <a:solidFill>
                <a:srgbClr val="FFFF00"/>
              </a:solidFill>
            </a:endParaRPr>
          </a:p>
          <a:p>
            <a:pPr marL="0" indent="0" eaLnBrk="1" hangingPunct="1">
              <a:defRPr/>
            </a:pPr>
            <a:endParaRPr lang="en-GB" altLang="en-US" dirty="0">
              <a:solidFill>
                <a:srgbClr val="FFFF00"/>
              </a:solidFill>
            </a:endParaRPr>
          </a:p>
          <a:p>
            <a:pPr marL="0" indent="0" eaLnBrk="1" hangingPunct="1">
              <a:defRPr/>
            </a:pPr>
            <a:endParaRPr lang="en-GB" altLang="en-US" dirty="0">
              <a:solidFill>
                <a:srgbClr val="FFFF00"/>
              </a:solidFill>
            </a:endParaRPr>
          </a:p>
          <a:p>
            <a:pPr marL="0" indent="0" eaLnBrk="1" hangingPunct="1">
              <a:defRPr/>
            </a:pPr>
            <a:endParaRPr lang="en-GB" altLang="en-US" dirty="0"/>
          </a:p>
        </p:txBody>
      </p:sp>
      <p:pic>
        <p:nvPicPr>
          <p:cNvPr id="16391" name="Picture 1">
            <a:hlinkClick r:id="rId5"/>
            <a:extLst>
              <a:ext uri="{FF2B5EF4-FFF2-40B4-BE49-F238E27FC236}">
                <a16:creationId xmlns:a16="http://schemas.microsoft.com/office/drawing/2014/main" id="{3057E5ED-966F-446F-8CDE-DB402ECF211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627438" y="5375275"/>
            <a:ext cx="28575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2">
            <a:hlinkClick r:id="rId7"/>
            <a:extLst>
              <a:ext uri="{FF2B5EF4-FFF2-40B4-BE49-F238E27FC236}">
                <a16:creationId xmlns:a16="http://schemas.microsoft.com/office/drawing/2014/main" id="{38B9283E-8106-4A90-B128-69A3E19A9A79}"/>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077913" y="3138488"/>
            <a:ext cx="1509712" cy="206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1211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51D08B0-522C-4B1C-9677-207DE782BD5C}"/>
              </a:ext>
            </a:extLst>
          </p:cNvPr>
          <p:cNvSpPr>
            <a:spLocks noChangeArrowheads="1"/>
          </p:cNvSpPr>
          <p:nvPr/>
        </p:nvSpPr>
        <p:spPr bwMode="auto">
          <a:xfrm>
            <a:off x="0" y="3175"/>
            <a:ext cx="9144000" cy="6835775"/>
          </a:xfrm>
          <a:prstGeom prst="rect">
            <a:avLst/>
          </a:prstGeom>
          <a:noFill/>
          <a:ln>
            <a:noFill/>
          </a:ln>
          <a:effectLst>
            <a:outerShdw dist="28398" dir="3806097" algn="ctr" rotWithShape="0">
              <a:srgbClr val="3F3151">
                <a:alpha val="50000"/>
              </a:srgbClr>
            </a:outerShdw>
          </a:effec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17411" name="Picture 44">
            <a:extLst>
              <a:ext uri="{FF2B5EF4-FFF2-40B4-BE49-F238E27FC236}">
                <a16:creationId xmlns:a16="http://schemas.microsoft.com/office/drawing/2014/main" id="{2A99ED72-3F04-4125-A494-91BE2985B8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5275" y="-31750"/>
            <a:ext cx="32908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 Box 2">
            <a:extLst>
              <a:ext uri="{FF2B5EF4-FFF2-40B4-BE49-F238E27FC236}">
                <a16:creationId xmlns:a16="http://schemas.microsoft.com/office/drawing/2014/main" id="{259FAAE5-B721-4E86-8321-B2392A77CB50}"/>
              </a:ext>
            </a:extLst>
          </p:cNvPr>
          <p:cNvSpPr txBox="1">
            <a:spLocks noChangeArrowheads="1"/>
          </p:cNvSpPr>
          <p:nvPr/>
        </p:nvSpPr>
        <p:spPr bwMode="auto">
          <a:xfrm>
            <a:off x="2870200" y="501650"/>
            <a:ext cx="5864225" cy="2430463"/>
          </a:xfrm>
          <a:prstGeom prst="rect">
            <a:avLst/>
          </a:prstGeom>
          <a:noFill/>
          <a:ln>
            <a:noFill/>
          </a:ln>
        </p:spPr>
        <p:txBody>
          <a:bodyPr/>
          <a:lstStyle>
            <a:lvl1pPr marL="285750" indent="-285750">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indent="0" algn="ctr" eaLnBrk="1" hangingPunct="1">
              <a:defRPr/>
            </a:pPr>
            <a:r>
              <a:rPr lang="en-GB" altLang="en-US" b="1" u="sng" dirty="0"/>
              <a:t>School’s complaints procedure</a:t>
            </a:r>
          </a:p>
          <a:p>
            <a:pPr marL="0" indent="0" eaLnBrk="1" hangingPunct="1">
              <a:defRPr/>
            </a:pPr>
            <a:endParaRPr lang="en-GB" altLang="en-US" dirty="0"/>
          </a:p>
          <a:p>
            <a:pPr marL="0" indent="0" eaLnBrk="1" hangingPunct="1">
              <a:defRPr/>
            </a:pPr>
            <a:r>
              <a:rPr lang="en-GB" altLang="en-US" dirty="0"/>
              <a:t>Any complaints with regards to SEND provision should be referred to the Head-Teacher and Governing Body following the complaints procedure established by the school. (Please see school’s complaints policy) </a:t>
            </a:r>
          </a:p>
          <a:p>
            <a:pPr eaLnBrk="1" hangingPunct="1">
              <a:buFont typeface="Arial" charset="0"/>
              <a:buChar char="•"/>
              <a:defRPr/>
            </a:pPr>
            <a:endParaRPr lang="en-GB" altLang="en-US" dirty="0"/>
          </a:p>
          <a:p>
            <a:pPr marL="0" indent="0" eaLnBrk="1" hangingPunct="1">
              <a:defRPr/>
            </a:pPr>
            <a:r>
              <a:rPr lang="en-GB" altLang="en-US" dirty="0"/>
              <a:t>Advice and support could also be obtained from our SEND Information Advice and Support Partner, Paula Allison. She can be contacted by e-mail </a:t>
            </a:r>
            <a:r>
              <a:rPr lang="en-GB" altLang="en-US" dirty="0">
                <a:hlinkClick r:id="rId3"/>
              </a:rPr>
              <a:t>SENDIASS@Stockton.go.uk</a:t>
            </a:r>
            <a:r>
              <a:rPr lang="en-GB" altLang="en-US" dirty="0"/>
              <a:t> or by phone 01642 527158</a:t>
            </a:r>
          </a:p>
          <a:p>
            <a:pPr marL="0" indent="0" eaLnBrk="1" hangingPunct="1">
              <a:defRPr/>
            </a:pPr>
            <a:endParaRPr lang="en-GB" altLang="en-US" dirty="0"/>
          </a:p>
          <a:p>
            <a:pPr marL="0" indent="0" eaLnBrk="1" hangingPunct="1">
              <a:defRPr/>
            </a:pPr>
            <a:r>
              <a:rPr lang="en-GB" altLang="en-US" dirty="0"/>
              <a:t>Support can be obtained from Stockton Parent Carer Forum 07985 245668</a:t>
            </a:r>
          </a:p>
          <a:p>
            <a:pPr marL="0" indent="0" eaLnBrk="1" hangingPunct="1">
              <a:defRPr/>
            </a:pPr>
            <a:r>
              <a:rPr lang="en-GB" altLang="en-US" dirty="0">
                <a:hlinkClick r:id="rId4"/>
              </a:rPr>
              <a:t>info@stocktonparentcarerforum.co.uk</a:t>
            </a:r>
            <a:r>
              <a:rPr lang="en-GB" altLang="en-US" dirty="0"/>
              <a:t>   </a:t>
            </a:r>
          </a:p>
          <a:p>
            <a:pPr eaLnBrk="1" hangingPunct="1">
              <a:buFont typeface="Arial" charset="0"/>
              <a:buChar char="•"/>
              <a:defRPr/>
            </a:pPr>
            <a:endParaRPr lang="en-GB" altLang="en-US" dirty="0"/>
          </a:p>
          <a:p>
            <a:pPr marL="0" indent="0" eaLnBrk="1" hangingPunct="1">
              <a:defRPr/>
            </a:pPr>
            <a:endParaRPr lang="en-GB" altLang="en-US" dirty="0"/>
          </a:p>
        </p:txBody>
      </p:sp>
    </p:spTree>
    <p:extLst>
      <p:ext uri="{BB962C8B-B14F-4D97-AF65-F5344CB8AC3E}">
        <p14:creationId xmlns:p14="http://schemas.microsoft.com/office/powerpoint/2010/main" val="23155028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8">
            <a:extLst>
              <a:ext uri="{FF2B5EF4-FFF2-40B4-BE49-F238E27FC236}">
                <a16:creationId xmlns:a16="http://schemas.microsoft.com/office/drawing/2014/main" id="{B5A6E74D-4EB9-48B2-90FB-365FDE36FD37}"/>
              </a:ext>
            </a:extLst>
          </p:cNvPr>
          <p:cNvSpPr>
            <a:spLocks noGrp="1"/>
          </p:cNvSpPr>
          <p:nvPr>
            <p:ph type="ctrTitle"/>
          </p:nvPr>
        </p:nvSpPr>
        <p:spPr>
          <a:xfrm>
            <a:off x="685800" y="2130425"/>
            <a:ext cx="7772400" cy="1470025"/>
          </a:xfrm>
        </p:spPr>
        <p:txBody>
          <a:bodyPr/>
          <a:lstStyle/>
          <a:p>
            <a:pPr eaLnBrk="1" hangingPunct="1"/>
            <a:r>
              <a:rPr lang="en-GB" altLang="en-US">
                <a:solidFill>
                  <a:srgbClr val="00ABE5"/>
                </a:solidFill>
              </a:rPr>
              <a:t> </a:t>
            </a:r>
          </a:p>
        </p:txBody>
      </p:sp>
      <p:sp>
        <p:nvSpPr>
          <p:cNvPr id="2054" name="Rectangle 6">
            <a:extLst>
              <a:ext uri="{FF2B5EF4-FFF2-40B4-BE49-F238E27FC236}">
                <a16:creationId xmlns:a16="http://schemas.microsoft.com/office/drawing/2014/main" id="{16A84A76-A5C9-49BD-8658-AD3A3AB56718}"/>
              </a:ext>
            </a:extLst>
          </p:cNvPr>
          <p:cNvSpPr>
            <a:spLocks noGrp="1" noChangeArrowheads="1"/>
          </p:cNvSpPr>
          <p:nvPr>
            <p:ph type="subTitle" idx="1"/>
          </p:nvPr>
        </p:nvSpPr>
        <p:spPr/>
        <p:txBody>
          <a:bodyPr rtlCol="0">
            <a:normAutofit/>
          </a:bodyPr>
          <a:lstStyle/>
          <a:p>
            <a:pPr eaLnBrk="1" fontAlgn="auto" hangingPunct="1">
              <a:spcAft>
                <a:spcPts val="0"/>
              </a:spcAft>
              <a:defRPr/>
            </a:pPr>
            <a:r>
              <a:rPr lang="en-GB" altLang="en-US"/>
              <a:t> </a:t>
            </a:r>
          </a:p>
        </p:txBody>
      </p:sp>
      <p:grpSp>
        <p:nvGrpSpPr>
          <p:cNvPr id="39940" name="Group 4">
            <a:extLst>
              <a:ext uri="{FF2B5EF4-FFF2-40B4-BE49-F238E27FC236}">
                <a16:creationId xmlns:a16="http://schemas.microsoft.com/office/drawing/2014/main" id="{D8B8E307-9307-4788-90EF-1102EA9641A5}"/>
              </a:ext>
            </a:extLst>
          </p:cNvPr>
          <p:cNvGrpSpPr>
            <a:grpSpLocks/>
          </p:cNvGrpSpPr>
          <p:nvPr/>
        </p:nvGrpSpPr>
        <p:grpSpPr bwMode="auto">
          <a:xfrm>
            <a:off x="2130425" y="790575"/>
            <a:ext cx="5153025" cy="5689600"/>
            <a:chOff x="3949065" y="2419851"/>
            <a:chExt cx="2712085" cy="2994887"/>
          </a:xfrm>
        </p:grpSpPr>
        <p:sp>
          <p:nvSpPr>
            <p:cNvPr id="39941" name="Oval 48">
              <a:extLst>
                <a:ext uri="{FF2B5EF4-FFF2-40B4-BE49-F238E27FC236}">
                  <a16:creationId xmlns:a16="http://schemas.microsoft.com/office/drawing/2014/main" id="{78DD855C-1904-4C81-BC4E-2458F06D95F7}"/>
                </a:ext>
              </a:extLst>
            </p:cNvPr>
            <p:cNvSpPr>
              <a:spLocks noChangeArrowheads="1"/>
            </p:cNvSpPr>
            <p:nvPr/>
          </p:nvSpPr>
          <p:spPr bwMode="auto">
            <a:xfrm>
              <a:off x="4325938" y="2693988"/>
              <a:ext cx="2082800" cy="2082800"/>
            </a:xfrm>
            <a:prstGeom prst="ellipse">
              <a:avLst/>
            </a:prstGeom>
            <a:solidFill>
              <a:srgbClr val="FFFFFF"/>
            </a:solidFill>
            <a:ln w="9525">
              <a:solidFill>
                <a:srgbClr val="000000"/>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grpSp>
          <p:nvGrpSpPr>
            <p:cNvPr id="39942" name="Group 6">
              <a:extLst>
                <a:ext uri="{FF2B5EF4-FFF2-40B4-BE49-F238E27FC236}">
                  <a16:creationId xmlns:a16="http://schemas.microsoft.com/office/drawing/2014/main" id="{62C35ED9-3E40-4214-B2B9-7B96E24FA08F}"/>
                </a:ext>
              </a:extLst>
            </p:cNvPr>
            <p:cNvGrpSpPr>
              <a:grpSpLocks/>
            </p:cNvGrpSpPr>
            <p:nvPr/>
          </p:nvGrpSpPr>
          <p:grpSpPr bwMode="auto">
            <a:xfrm>
              <a:off x="3949065" y="2419851"/>
              <a:ext cx="2712085" cy="2994887"/>
              <a:chOff x="3949065" y="2409825"/>
              <a:chExt cx="2712085" cy="2994887"/>
            </a:xfrm>
          </p:grpSpPr>
          <p:grpSp>
            <p:nvGrpSpPr>
              <p:cNvPr id="39943" name="Group 7">
                <a:extLst>
                  <a:ext uri="{FF2B5EF4-FFF2-40B4-BE49-F238E27FC236}">
                    <a16:creationId xmlns:a16="http://schemas.microsoft.com/office/drawing/2014/main" id="{D0AA5569-150C-424F-AEBA-A3DF6C96914F}"/>
                  </a:ext>
                </a:extLst>
              </p:cNvPr>
              <p:cNvGrpSpPr>
                <a:grpSpLocks/>
              </p:cNvGrpSpPr>
              <p:nvPr/>
            </p:nvGrpSpPr>
            <p:grpSpPr bwMode="auto">
              <a:xfrm>
                <a:off x="3949065" y="2409825"/>
                <a:ext cx="2712085" cy="2984500"/>
                <a:chOff x="3949065" y="2416175"/>
                <a:chExt cx="2712085" cy="2984500"/>
              </a:xfrm>
            </p:grpSpPr>
            <p:grpSp>
              <p:nvGrpSpPr>
                <p:cNvPr id="39945" name="Group 29">
                  <a:extLst>
                    <a:ext uri="{FF2B5EF4-FFF2-40B4-BE49-F238E27FC236}">
                      <a16:creationId xmlns:a16="http://schemas.microsoft.com/office/drawing/2014/main" id="{05DE5899-D9CB-4250-A3B6-FBA94FE4E266}"/>
                    </a:ext>
                  </a:extLst>
                </p:cNvPr>
                <p:cNvGrpSpPr>
                  <a:grpSpLocks/>
                </p:cNvGrpSpPr>
                <p:nvPr/>
              </p:nvGrpSpPr>
              <p:grpSpPr bwMode="auto">
                <a:xfrm>
                  <a:off x="3949065" y="2416175"/>
                  <a:ext cx="2712085" cy="2967351"/>
                  <a:chOff x="6219" y="3806"/>
                  <a:chExt cx="4271" cy="4672"/>
                </a:xfrm>
              </p:grpSpPr>
              <p:sp>
                <p:nvSpPr>
                  <p:cNvPr id="39949" name="AutoShape 30">
                    <a:extLst>
                      <a:ext uri="{FF2B5EF4-FFF2-40B4-BE49-F238E27FC236}">
                        <a16:creationId xmlns:a16="http://schemas.microsoft.com/office/drawing/2014/main" id="{6BF6A0F6-DCE8-4333-917F-5AA19D3D6CC9}"/>
                      </a:ext>
                    </a:extLst>
                  </p:cNvPr>
                  <p:cNvSpPr>
                    <a:spLocks noChangeArrowheads="1"/>
                  </p:cNvSpPr>
                  <p:nvPr/>
                </p:nvSpPr>
                <p:spPr bwMode="auto">
                  <a:xfrm rot="8676369">
                    <a:off x="6423" y="380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a:lstStyle/>
                  <a:p>
                    <a:endParaRPr lang="en-GB"/>
                  </a:p>
                </p:txBody>
              </p:sp>
              <p:grpSp>
                <p:nvGrpSpPr>
                  <p:cNvPr id="39950" name="Group 31">
                    <a:extLst>
                      <a:ext uri="{FF2B5EF4-FFF2-40B4-BE49-F238E27FC236}">
                        <a16:creationId xmlns:a16="http://schemas.microsoft.com/office/drawing/2014/main" id="{8E56D967-501B-43B5-ACD9-CCFC50A59377}"/>
                      </a:ext>
                    </a:extLst>
                  </p:cNvPr>
                  <p:cNvGrpSpPr>
                    <a:grpSpLocks/>
                  </p:cNvGrpSpPr>
                  <p:nvPr/>
                </p:nvGrpSpPr>
                <p:grpSpPr bwMode="auto">
                  <a:xfrm>
                    <a:off x="6219" y="3817"/>
                    <a:ext cx="4271" cy="4661"/>
                    <a:chOff x="6219" y="3817"/>
                    <a:chExt cx="4271" cy="4661"/>
                  </a:xfrm>
                </p:grpSpPr>
                <p:sp>
                  <p:nvSpPr>
                    <p:cNvPr id="39951" name="AutoShape 32">
                      <a:extLst>
                        <a:ext uri="{FF2B5EF4-FFF2-40B4-BE49-F238E27FC236}">
                          <a16:creationId xmlns:a16="http://schemas.microsoft.com/office/drawing/2014/main" id="{01316D51-BDA2-4D43-A061-76FF2E2F3836}"/>
                        </a:ext>
                      </a:extLst>
                    </p:cNvPr>
                    <p:cNvSpPr>
                      <a:spLocks noChangeArrowheads="1"/>
                    </p:cNvSpPr>
                    <p:nvPr/>
                  </p:nvSpPr>
                  <p:spPr bwMode="auto">
                    <a:xfrm rot="3370115">
                      <a:off x="6331" y="3746"/>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a:lstStyle/>
                    <a:p>
                      <a:endParaRPr lang="en-GB"/>
                    </a:p>
                  </p:txBody>
                </p:sp>
                <p:sp>
                  <p:nvSpPr>
                    <p:cNvPr id="39952" name="AutoShape 33">
                      <a:extLst>
                        <a:ext uri="{FF2B5EF4-FFF2-40B4-BE49-F238E27FC236}">
                          <a16:creationId xmlns:a16="http://schemas.microsoft.com/office/drawing/2014/main" id="{0E7ABAF3-B351-4CB5-8677-1694BB1208CA}"/>
                        </a:ext>
                      </a:extLst>
                    </p:cNvPr>
                    <p:cNvSpPr>
                      <a:spLocks noChangeArrowheads="1"/>
                    </p:cNvSpPr>
                    <p:nvPr/>
                  </p:nvSpPr>
                  <p:spPr bwMode="auto">
                    <a:xfrm rot="-2051268">
                      <a:off x="6391" y="3817"/>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a:lstStyle/>
                    <a:p>
                      <a:endParaRPr lang="en-GB"/>
                    </a:p>
                  </p:txBody>
                </p:sp>
                <p:sp>
                  <p:nvSpPr>
                    <p:cNvPr id="39953" name="AutoShape 34">
                      <a:extLst>
                        <a:ext uri="{FF2B5EF4-FFF2-40B4-BE49-F238E27FC236}">
                          <a16:creationId xmlns:a16="http://schemas.microsoft.com/office/drawing/2014/main" id="{2B2650FD-C099-4752-9F6A-3D82293FA172}"/>
                        </a:ext>
                      </a:extLst>
                    </p:cNvPr>
                    <p:cNvSpPr>
                      <a:spLocks noChangeArrowheads="1"/>
                    </p:cNvSpPr>
                    <p:nvPr/>
                  </p:nvSpPr>
                  <p:spPr bwMode="auto">
                    <a:xfrm rot="-7484141">
                      <a:off x="6420" y="3842"/>
                      <a:ext cx="3958" cy="41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5 w 21600"/>
                        <a:gd name="T19" fmla="*/ 3161 h 21600"/>
                        <a:gd name="T20" fmla="*/ 18435 w 21600"/>
                        <a:gd name="T21" fmla="*/ 1843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a:lstStyle/>
                    <a:p>
                      <a:endParaRPr lang="en-GB"/>
                    </a:p>
                  </p:txBody>
                </p:sp>
                <p:sp>
                  <p:nvSpPr>
                    <p:cNvPr id="39954" name="WordArt 35">
                      <a:extLst>
                        <a:ext uri="{FF2B5EF4-FFF2-40B4-BE49-F238E27FC236}">
                          <a16:creationId xmlns:a16="http://schemas.microsoft.com/office/drawing/2014/main" id="{FBD089FC-920D-40DE-90EF-6730AE89A683}"/>
                        </a:ext>
                      </a:extLst>
                    </p:cNvPr>
                    <p:cNvSpPr>
                      <a:spLocks noChangeArrowheads="1" noChangeShapeType="1" noTextEdit="1"/>
                    </p:cNvSpPr>
                    <p:nvPr/>
                  </p:nvSpPr>
                  <p:spPr bwMode="auto">
                    <a:xfrm rot="-1723048">
                      <a:off x="7166" y="4381"/>
                      <a:ext cx="1476" cy="924"/>
                    </a:xfrm>
                    <a:prstGeom prst="rect">
                      <a:avLst/>
                    </a:prstGeom>
                  </p:spPr>
                  <p:txBody>
                    <a:bodyPr spcFirstLastPara="1" wrap="none" fromWordArt="1">
                      <a:prstTxWarp prst="textArchUp">
                        <a:avLst>
                          <a:gd name="adj" fmla="val 11521730"/>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Assess</a:t>
                      </a:r>
                    </a:p>
                  </p:txBody>
                </p:sp>
                <p:sp>
                  <p:nvSpPr>
                    <p:cNvPr id="39955" name="WordArt 36">
                      <a:extLst>
                        <a:ext uri="{FF2B5EF4-FFF2-40B4-BE49-F238E27FC236}">
                          <a16:creationId xmlns:a16="http://schemas.microsoft.com/office/drawing/2014/main" id="{0B49C767-7778-42B3-8A62-64FAE6CBD326}"/>
                        </a:ext>
                      </a:extLst>
                    </p:cNvPr>
                    <p:cNvSpPr>
                      <a:spLocks noChangeArrowheads="1" noChangeShapeType="1" noTextEdit="1"/>
                    </p:cNvSpPr>
                    <p:nvPr/>
                  </p:nvSpPr>
                  <p:spPr bwMode="auto">
                    <a:xfrm rot="3874958">
                      <a:off x="8864" y="4922"/>
                      <a:ext cx="1160" cy="726"/>
                    </a:xfrm>
                    <a:prstGeom prst="rect">
                      <a:avLst/>
                    </a:prstGeom>
                  </p:spPr>
                  <p:txBody>
                    <a:bodyPr spcFirstLastPara="1" wrap="none" fromWordArt="1">
                      <a:prstTxWarp prst="textArchUp">
                        <a:avLst>
                          <a:gd name="adj" fmla="val 11521558"/>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sp>
                  <p:nvSpPr>
                    <p:cNvPr id="39956" name="WordArt 37">
                      <a:extLst>
                        <a:ext uri="{FF2B5EF4-FFF2-40B4-BE49-F238E27FC236}">
                          <a16:creationId xmlns:a16="http://schemas.microsoft.com/office/drawing/2014/main" id="{DC31815E-52C0-432B-B803-73D095439ED4}"/>
                        </a:ext>
                      </a:extLst>
                    </p:cNvPr>
                    <p:cNvSpPr>
                      <a:spLocks noChangeArrowheads="1" noChangeShapeType="1" noTextEdit="1"/>
                    </p:cNvSpPr>
                    <p:nvPr/>
                  </p:nvSpPr>
                  <p:spPr bwMode="auto">
                    <a:xfrm rot="8930439">
                      <a:off x="8786" y="6967"/>
                      <a:ext cx="559" cy="350"/>
                    </a:xfrm>
                    <a:prstGeom prst="rect">
                      <a:avLst/>
                    </a:prstGeom>
                  </p:spPr>
                  <p:txBody>
                    <a:bodyPr spcFirstLastPara="1" wrap="none" fromWordArt="1">
                      <a:prstTxWarp prst="textArchUp">
                        <a:avLst>
                          <a:gd name="adj" fmla="val 11521844"/>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Do</a:t>
                      </a:r>
                    </a:p>
                  </p:txBody>
                </p:sp>
                <p:sp>
                  <p:nvSpPr>
                    <p:cNvPr id="39957" name="WordArt 38">
                      <a:extLst>
                        <a:ext uri="{FF2B5EF4-FFF2-40B4-BE49-F238E27FC236}">
                          <a16:creationId xmlns:a16="http://schemas.microsoft.com/office/drawing/2014/main" id="{A6FDDCC5-4C24-4731-A85B-ED3CDC16F008}"/>
                        </a:ext>
                      </a:extLst>
                    </p:cNvPr>
                    <p:cNvSpPr>
                      <a:spLocks noChangeArrowheads="1" noChangeShapeType="1" noTextEdit="1"/>
                    </p:cNvSpPr>
                    <p:nvPr/>
                  </p:nvSpPr>
                  <p:spPr bwMode="auto">
                    <a:xfrm rot="-7385954">
                      <a:off x="6572" y="5923"/>
                      <a:ext cx="1476" cy="924"/>
                    </a:xfrm>
                    <a:prstGeom prst="rect">
                      <a:avLst/>
                    </a:prstGeom>
                  </p:spPr>
                  <p:txBody>
                    <a:bodyPr spcFirstLastPara="1" wrap="none" fromWordArt="1">
                      <a:prstTxWarp prst="textArchUp">
                        <a:avLst>
                          <a:gd name="adj" fmla="val 11521730"/>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Review</a:t>
                      </a:r>
                    </a:p>
                  </p:txBody>
                </p:sp>
                <p:sp>
                  <p:nvSpPr>
                    <p:cNvPr id="39958" name="AutoShape 39">
                      <a:extLst>
                        <a:ext uri="{FF2B5EF4-FFF2-40B4-BE49-F238E27FC236}">
                          <a16:creationId xmlns:a16="http://schemas.microsoft.com/office/drawing/2014/main" id="{BA02554F-AB8D-4308-AB58-05F3FCAC281D}"/>
                        </a:ext>
                      </a:extLst>
                    </p:cNvPr>
                    <p:cNvSpPr>
                      <a:spLocks noChangeArrowheads="1"/>
                    </p:cNvSpPr>
                    <p:nvPr/>
                  </p:nvSpPr>
                  <p:spPr bwMode="auto">
                    <a:xfrm rot="-5400000">
                      <a:off x="6986" y="7027"/>
                      <a:ext cx="1940" cy="962"/>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grpSp>
            </p:grpSp>
            <p:cxnSp>
              <p:nvCxnSpPr>
                <p:cNvPr id="39946" name="AutoShape 40">
                  <a:extLst>
                    <a:ext uri="{FF2B5EF4-FFF2-40B4-BE49-F238E27FC236}">
                      <a16:creationId xmlns:a16="http://schemas.microsoft.com/office/drawing/2014/main" id="{DCCFE55F-FE27-4B0C-B4BD-02AA36C9C307}"/>
                    </a:ext>
                  </a:extLst>
                </p:cNvPr>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39947" name="AutoShape 41">
                  <a:extLst>
                    <a:ext uri="{FF2B5EF4-FFF2-40B4-BE49-F238E27FC236}">
                      <a16:creationId xmlns:a16="http://schemas.microsoft.com/office/drawing/2014/main" id="{CA958F2B-8883-4DD4-90D7-4F3CFD047941}"/>
                    </a:ext>
                  </a:extLst>
                </p:cNvPr>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39948" name="AutoShape 42">
                  <a:extLst>
                    <a:ext uri="{FF2B5EF4-FFF2-40B4-BE49-F238E27FC236}">
                      <a16:creationId xmlns:a16="http://schemas.microsoft.com/office/drawing/2014/main" id="{7CABECB7-228D-4969-A884-7F1541FA60A4}"/>
                    </a:ext>
                  </a:extLst>
                </p:cNvPr>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39944" name="AutoShape 40">
                <a:extLst>
                  <a:ext uri="{FF2B5EF4-FFF2-40B4-BE49-F238E27FC236}">
                    <a16:creationId xmlns:a16="http://schemas.microsoft.com/office/drawing/2014/main" id="{3C5C6F6C-141E-44D7-80DC-3D98AD45B490}"/>
                  </a:ext>
                </a:extLst>
              </p:cNvPr>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D61B3E3-6193-4934-A43C-A0001B356AD8}"/>
              </a:ext>
            </a:extLst>
          </p:cNvPr>
          <p:cNvSpPr>
            <a:spLocks noChangeArrowheads="1"/>
          </p:cNvSpPr>
          <p:nvPr/>
        </p:nvSpPr>
        <p:spPr bwMode="auto">
          <a:xfrm>
            <a:off x="0" y="3175"/>
            <a:ext cx="9144000" cy="6835775"/>
          </a:xfrm>
          <a:prstGeom prst="rect">
            <a:avLst/>
          </a:prstGeom>
          <a:noFill/>
          <a:ln>
            <a:noFill/>
          </a:ln>
          <a:effectLst>
            <a:outerShdw dist="28398" dir="3806097" algn="ctr" rotWithShape="0">
              <a:srgbClr val="3F3151">
                <a:alpha val="50000"/>
              </a:srgbClr>
            </a:outerShdw>
          </a:effec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9220" name="Text Box 2">
            <a:extLst>
              <a:ext uri="{FF2B5EF4-FFF2-40B4-BE49-F238E27FC236}">
                <a16:creationId xmlns:a16="http://schemas.microsoft.com/office/drawing/2014/main" id="{42272803-54D9-48B7-B5FD-616163DC848C}"/>
              </a:ext>
            </a:extLst>
          </p:cNvPr>
          <p:cNvSpPr txBox="1">
            <a:spLocks noChangeArrowheads="1"/>
          </p:cNvSpPr>
          <p:nvPr/>
        </p:nvSpPr>
        <p:spPr bwMode="auto">
          <a:xfrm>
            <a:off x="138113" y="501650"/>
            <a:ext cx="8523287" cy="572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 typeface="Arial" panose="020B0604020202020204" pitchFamily="34" charset="0"/>
              <a:buNone/>
            </a:pPr>
            <a:r>
              <a:rPr lang="en-GB" altLang="en-US" sz="1800" b="1" u="sng" dirty="0"/>
              <a:t>Our Core Offer</a:t>
            </a:r>
          </a:p>
          <a:p>
            <a:pPr>
              <a:spcBef>
                <a:spcPct val="0"/>
              </a:spcBef>
              <a:buNone/>
            </a:pPr>
            <a:endParaRPr lang="en-GB" altLang="en-US" sz="1800" b="1" dirty="0"/>
          </a:p>
          <a:p>
            <a:pPr marL="285750" indent="-285750">
              <a:spcBef>
                <a:spcPct val="0"/>
              </a:spcBef>
            </a:pPr>
            <a:r>
              <a:rPr lang="en-US" sz="1800" dirty="0"/>
              <a:t>Teachers are responsible for the progress of ALL pupils in their class. High quality teaching is </a:t>
            </a:r>
            <a:r>
              <a:rPr lang="en-US" sz="1800" dirty="0" err="1"/>
              <a:t>personalised</a:t>
            </a:r>
            <a:r>
              <a:rPr lang="en-US" sz="1800" dirty="0"/>
              <a:t> to meet every child’s need. This is the first step in supporting pupils who may have SEND (Special Educational Needs and Disabilities). </a:t>
            </a:r>
          </a:p>
          <a:p>
            <a:pPr marL="285750" indent="-285750">
              <a:spcBef>
                <a:spcPct val="0"/>
              </a:spcBef>
            </a:pPr>
            <a:r>
              <a:rPr lang="en-US" sz="1800" dirty="0"/>
              <a:t>All children are challenged to do their very best.  </a:t>
            </a:r>
          </a:p>
          <a:p>
            <a:pPr marL="285750" indent="-285750">
              <a:spcBef>
                <a:spcPct val="0"/>
              </a:spcBef>
            </a:pPr>
            <a:r>
              <a:rPr lang="en-US" sz="1800" dirty="0"/>
              <a:t> All children are taught a broad and balanced curriculum; where children require extra support, specialist resources or additional materials, these will be provided wherever possible.</a:t>
            </a:r>
          </a:p>
          <a:p>
            <a:pPr marL="285750" indent="-285750">
              <a:spcBef>
                <a:spcPct val="0"/>
              </a:spcBef>
            </a:pPr>
            <a:r>
              <a:rPr lang="en-US" sz="1800" dirty="0"/>
              <a:t>  All children are known well by their class teacher, who develops strong relationships with them. </a:t>
            </a:r>
          </a:p>
          <a:p>
            <a:pPr marL="285750" indent="-285750">
              <a:spcBef>
                <a:spcPct val="0"/>
              </a:spcBef>
            </a:pPr>
            <a:r>
              <a:rPr lang="en-US" sz="1800" dirty="0"/>
              <a:t>  Children can express their views in several ways, these include speaking to a trusted adult, through the Student Council or via our Pupil Voice system.  </a:t>
            </a:r>
          </a:p>
          <a:p>
            <a:pPr marL="285750" indent="-285750">
              <a:spcBef>
                <a:spcPct val="0"/>
              </a:spcBef>
            </a:pPr>
            <a:r>
              <a:rPr lang="en-US" sz="1800" dirty="0"/>
              <a:t> We manage medical needs by working closely with parents and healthcare professionals. We listen to, and act on their advice, providing staff training when needed. </a:t>
            </a:r>
          </a:p>
          <a:p>
            <a:pPr marL="285750" indent="-285750">
              <a:spcBef>
                <a:spcPct val="0"/>
              </a:spcBef>
            </a:pPr>
            <a:r>
              <a:rPr lang="en-US" sz="1800" dirty="0"/>
              <a:t> We run a wide range of extra curricular clubs including football, netball, multi-sports, French and Dance. </a:t>
            </a:r>
          </a:p>
          <a:p>
            <a:pPr marL="285750" indent="-285750">
              <a:spcBef>
                <a:spcPct val="0"/>
              </a:spcBef>
            </a:pPr>
            <a:r>
              <a:rPr lang="en-US" sz="1800" dirty="0"/>
              <a:t>There is also an SEN governor who has particular involvement with SEND policy and provision. </a:t>
            </a:r>
            <a:endParaRPr lang="en-GB" altLang="en-US" sz="1800" b="1" dirty="0"/>
          </a:p>
          <a:p>
            <a:pPr algn="ctr">
              <a:spcBef>
                <a:spcPct val="0"/>
              </a:spcBef>
              <a:buFontTx/>
              <a:buNone/>
            </a:pPr>
            <a:endParaRPr lang="en-GB" altLang="en-US" sz="1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33A7D5A-B414-4C84-B1DB-2D2AC1F24FD7}"/>
              </a:ext>
            </a:extLst>
          </p:cNvPr>
          <p:cNvSpPr>
            <a:spLocks noChangeArrowheads="1"/>
          </p:cNvSpPr>
          <p:nvPr/>
        </p:nvSpPr>
        <p:spPr bwMode="auto">
          <a:xfrm>
            <a:off x="0" y="3175"/>
            <a:ext cx="9144000" cy="6835775"/>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1268" name="Text Box 2">
            <a:extLst>
              <a:ext uri="{FF2B5EF4-FFF2-40B4-BE49-F238E27FC236}">
                <a16:creationId xmlns:a16="http://schemas.microsoft.com/office/drawing/2014/main" id="{20390D55-9F6A-41A7-AB0B-3F5EB1392783}"/>
              </a:ext>
            </a:extLst>
          </p:cNvPr>
          <p:cNvSpPr txBox="1">
            <a:spLocks noChangeArrowheads="1"/>
          </p:cNvSpPr>
          <p:nvPr/>
        </p:nvSpPr>
        <p:spPr bwMode="auto">
          <a:xfrm>
            <a:off x="138113" y="501650"/>
            <a:ext cx="8523287" cy="572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800" b="1" u="sng">
                <a:latin typeface="Calibri"/>
                <a:cs typeface="Arial"/>
              </a:rPr>
              <a:t>Assess – Early Identification</a:t>
            </a:r>
          </a:p>
          <a:p>
            <a:pPr marL="285750" indent="-285750" algn="ctr">
              <a:spcBef>
                <a:spcPct val="0"/>
              </a:spcBef>
            </a:pPr>
            <a:endParaRPr lang="en-GB" altLang="en-US" sz="1800" b="1" u="sng"/>
          </a:p>
          <a:p>
            <a:pPr marL="285750" indent="-285750">
              <a:spcBef>
                <a:spcPct val="0"/>
              </a:spcBef>
            </a:pPr>
            <a:r>
              <a:rPr lang="en-US" sz="1800"/>
              <a:t>Identification – Your child will be identified as having SEN and/or a disability if they have significantly greater difficulty in learning than the majority of children of the same age or if they have a disability preventing or hindering the use of educational facilities provided for children of the same age within the Local Education Authority.</a:t>
            </a:r>
          </a:p>
          <a:p>
            <a:pPr marL="285750" indent="-285750">
              <a:spcBef>
                <a:spcPct val="0"/>
              </a:spcBef>
            </a:pPr>
            <a:r>
              <a:rPr lang="en-US" sz="1800"/>
              <a:t>If from our monitoring of your child’s progress, it becomes apparent that he/she is not making expected progress then this will be discussed with along with their teacher and </a:t>
            </a:r>
            <a:r>
              <a:rPr lang="en-US" sz="1800" err="1"/>
              <a:t>Mrs</a:t>
            </a:r>
            <a:r>
              <a:rPr lang="en-US" sz="1800"/>
              <a:t> Peacock (DHT/SENCO). At the meeting we will begin to explore the possible barriers to learning and you will be asked how we can best support your child. </a:t>
            </a:r>
          </a:p>
          <a:p>
            <a:pPr marL="285750" indent="-285750">
              <a:spcBef>
                <a:spcPct val="0"/>
              </a:spcBef>
            </a:pPr>
            <a:r>
              <a:rPr lang="en-US" sz="1800"/>
              <a:t>Observations and assessments will then be carried out and, if required, input from specialist services may be sought with your permission. </a:t>
            </a:r>
          </a:p>
          <a:p>
            <a:pPr marL="285750" indent="-285750">
              <a:spcBef>
                <a:spcPct val="0"/>
              </a:spcBef>
            </a:pPr>
            <a:r>
              <a:rPr lang="en-US" sz="1800"/>
              <a:t>Your child may be noted as a Cause for Concern until further assessments have been carried out before being placed on our SEN Register.  </a:t>
            </a:r>
          </a:p>
          <a:p>
            <a:pPr marL="285750" indent="-285750">
              <a:spcBef>
                <a:spcPct val="0"/>
              </a:spcBef>
            </a:pPr>
            <a:r>
              <a:rPr lang="en-US" sz="1800"/>
              <a:t>Your child will have a Support Plan created where achievable targets will be set. This will be reviewed and amended termly and shared with you as parents.  </a:t>
            </a:r>
          </a:p>
          <a:p>
            <a:pPr marL="285750" indent="-285750">
              <a:spcBef>
                <a:spcPct val="0"/>
              </a:spcBef>
            </a:pPr>
            <a:r>
              <a:rPr lang="en-US" sz="1800"/>
              <a:t>An EHCP (Education, Health and Care Plans) will be requested when a child’s needs are deemed more complex and require the input from a range of outside agencies. This could be in the form of Educational Psychologists, Occupational Therapists or other professionals with an area of expertise, e.g. Autism.</a:t>
            </a:r>
          </a:p>
          <a:p>
            <a:pPr marL="285750" indent="-285750">
              <a:spcBef>
                <a:spcPct val="0"/>
              </a:spcBef>
            </a:pPr>
            <a:r>
              <a:rPr lang="en-US" sz="1800"/>
              <a:t>If you are concerned about your child’s progress or that your child may have SEN and/or a disability, please contact </a:t>
            </a:r>
            <a:r>
              <a:rPr lang="en-US" sz="1800" err="1"/>
              <a:t>Mrs</a:t>
            </a:r>
            <a:r>
              <a:rPr lang="en-US" sz="1800"/>
              <a:t> Peacock (SENCO)  on 01642 360022.</a:t>
            </a:r>
            <a:endParaRPr lang="en-GB" altLang="en-US" sz="1800">
              <a:latin typeface="Calibri"/>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79B4015-AE0D-463D-AE91-DF87119573D5}"/>
              </a:ext>
            </a:extLst>
          </p:cNvPr>
          <p:cNvSpPr>
            <a:spLocks noChangeArrowheads="1"/>
          </p:cNvSpPr>
          <p:nvPr/>
        </p:nvSpPr>
        <p:spPr bwMode="auto">
          <a:xfrm>
            <a:off x="0" y="3175"/>
            <a:ext cx="9144000" cy="6835775"/>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46" name="Text Box 2">
            <a:extLst>
              <a:ext uri="{FF2B5EF4-FFF2-40B4-BE49-F238E27FC236}">
                <a16:creationId xmlns:a16="http://schemas.microsoft.com/office/drawing/2014/main" id="{54EDD85E-E5DC-4ED6-90C2-47B13DB58952}"/>
              </a:ext>
            </a:extLst>
          </p:cNvPr>
          <p:cNvSpPr txBox="1">
            <a:spLocks noChangeArrowheads="1"/>
          </p:cNvSpPr>
          <p:nvPr/>
        </p:nvSpPr>
        <p:spPr bwMode="auto">
          <a:xfrm>
            <a:off x="783771" y="501650"/>
            <a:ext cx="7814129" cy="5238750"/>
          </a:xfrm>
          <a:prstGeom prst="rect">
            <a:avLst/>
          </a:prstGeom>
          <a:noFill/>
          <a:ln>
            <a:noFill/>
          </a:ln>
        </p:spPr>
        <p:txBody>
          <a:bodyPr lIns="91440" tIns="45720" rIns="91440" bIns="45720" anchor="t"/>
          <a:lstStyle/>
          <a:p>
            <a:pPr algn="ctr" eaLnBrk="1" hangingPunct="1">
              <a:defRPr/>
            </a:pPr>
            <a:r>
              <a:rPr lang="en-GB" altLang="en-US" b="1" u="sng" dirty="0"/>
              <a:t>Practical steps school will take if SEND are identified</a:t>
            </a:r>
          </a:p>
          <a:p>
            <a:pPr algn="just" eaLnBrk="1" hangingPunct="1">
              <a:defRPr/>
            </a:pPr>
            <a:endParaRPr lang="en-GB" altLang="en-US" dirty="0"/>
          </a:p>
          <a:p>
            <a:pPr algn="just" eaLnBrk="1" hangingPunct="1">
              <a:defRPr/>
            </a:pPr>
            <a:r>
              <a:rPr lang="en-GB" altLang="en-US" dirty="0">
                <a:latin typeface="Calibri"/>
                <a:cs typeface="Arial"/>
              </a:rPr>
              <a:t>If we think your child has Special Educational Needs then we will discuss with parents/carers what action we will take. This will obviously depend on the difficulties identified. </a:t>
            </a:r>
          </a:p>
          <a:p>
            <a:pPr algn="just" eaLnBrk="1" hangingPunct="1">
              <a:defRPr/>
            </a:pPr>
            <a:r>
              <a:rPr lang="en-GB" altLang="en-US" dirty="0"/>
              <a:t>This might be:</a:t>
            </a:r>
          </a:p>
          <a:p>
            <a:pPr marL="285750" indent="-285750" algn="just" eaLnBrk="1" hangingPunct="1">
              <a:buFont typeface="Arial" panose="020B0604020202020204" pitchFamily="34" charset="0"/>
              <a:buChar char="•"/>
              <a:defRPr/>
            </a:pPr>
            <a:r>
              <a:rPr lang="en-GB" altLang="en-US" dirty="0">
                <a:latin typeface="Calibri"/>
                <a:cs typeface="Arial"/>
              </a:rPr>
              <a:t>Changing the way your child is taught: e.g. giving instructions in a different way, breaking down tasks or simplifying reading books etc.</a:t>
            </a:r>
          </a:p>
          <a:p>
            <a:pPr marL="285750" indent="-285750" algn="just" eaLnBrk="1" hangingPunct="1">
              <a:buFont typeface="Arial" panose="020B0604020202020204" pitchFamily="34" charset="0"/>
              <a:buChar char="•"/>
              <a:defRPr/>
            </a:pPr>
            <a:r>
              <a:rPr lang="en-GB" altLang="en-US" dirty="0"/>
              <a:t>Specific teaching, where appropriate in small groups or 1.1.</a:t>
            </a:r>
          </a:p>
          <a:p>
            <a:pPr marL="285750" indent="-285750" algn="just" eaLnBrk="1" hangingPunct="1">
              <a:buFont typeface="Arial" panose="020B0604020202020204" pitchFamily="34" charset="0"/>
              <a:buChar char="•"/>
              <a:defRPr/>
            </a:pPr>
            <a:r>
              <a:rPr lang="en-GB" altLang="en-US" dirty="0">
                <a:latin typeface="Calibri"/>
                <a:cs typeface="Arial"/>
              </a:rPr>
              <a:t>Support from a teacher or teaching assistant.</a:t>
            </a:r>
          </a:p>
          <a:p>
            <a:pPr marL="285750" indent="-285750" algn="just" eaLnBrk="1" hangingPunct="1">
              <a:buFont typeface="Arial" panose="020B0604020202020204" pitchFamily="34" charset="0"/>
              <a:buChar char="•"/>
              <a:defRPr/>
            </a:pPr>
            <a:r>
              <a:rPr lang="en-GB" altLang="en-US" dirty="0">
                <a:latin typeface="Calibri"/>
                <a:cs typeface="Arial"/>
              </a:rPr>
              <a:t>Access to additional resources or equipment including visual resources.</a:t>
            </a:r>
          </a:p>
          <a:p>
            <a:pPr marL="285750" indent="-285750" algn="just" eaLnBrk="1" hangingPunct="1">
              <a:buFont typeface="Arial" panose="020B0604020202020204" pitchFamily="34" charset="0"/>
              <a:buChar char="•"/>
              <a:defRPr/>
            </a:pPr>
            <a:r>
              <a:rPr lang="en-GB" altLang="en-US" dirty="0">
                <a:latin typeface="Calibri"/>
                <a:cs typeface="Arial"/>
              </a:rPr>
              <a:t>Access to specialist Computer programs or equipment</a:t>
            </a:r>
          </a:p>
          <a:p>
            <a:pPr marL="285750" indent="-285750" algn="just" eaLnBrk="1" hangingPunct="1">
              <a:buFont typeface="Arial" panose="020B0604020202020204" pitchFamily="34" charset="0"/>
              <a:buChar char="•"/>
              <a:defRPr/>
            </a:pPr>
            <a:r>
              <a:rPr lang="en-GB" altLang="en-US" dirty="0">
                <a:latin typeface="Calibri"/>
                <a:cs typeface="Arial"/>
              </a:rPr>
              <a:t>Referral to other outside agencies (for example a health professional or an educational psychologist)</a:t>
            </a:r>
          </a:p>
          <a:p>
            <a:pPr marL="285750" indent="-285750" algn="just" eaLnBrk="1" hangingPunct="1">
              <a:buFont typeface="Arial" panose="020B0604020202020204" pitchFamily="34" charset="0"/>
              <a:buChar char="•"/>
              <a:defRPr/>
            </a:pPr>
            <a:r>
              <a:rPr lang="en-GB" altLang="en-US" dirty="0">
                <a:latin typeface="Calibri"/>
                <a:cs typeface="Arial"/>
              </a:rPr>
              <a:t>We will also place your child on the SEND register and create a Support Plan identifying their needs and how we can best support these needs. This is reviewed termly.  </a:t>
            </a:r>
            <a:endParaRPr lang="en-GB" altLang="en-US" dirty="0"/>
          </a:p>
          <a:p>
            <a:pPr algn="just" eaLnBrk="1" hangingPunct="1">
              <a:defRPr/>
            </a:pPr>
            <a:endParaRPr lang="en-GB"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281A784-4E7A-4272-A269-780D9D6A21CE}"/>
              </a:ext>
            </a:extLst>
          </p:cNvPr>
          <p:cNvSpPr>
            <a:spLocks noChangeArrowheads="1"/>
          </p:cNvSpPr>
          <p:nvPr/>
        </p:nvSpPr>
        <p:spPr bwMode="auto">
          <a:xfrm>
            <a:off x="0" y="3175"/>
            <a:ext cx="9144000" cy="6835775"/>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16387" name="Picture 44">
            <a:extLst>
              <a:ext uri="{FF2B5EF4-FFF2-40B4-BE49-F238E27FC236}">
                <a16:creationId xmlns:a16="http://schemas.microsoft.com/office/drawing/2014/main" id="{4C109E97-D1B5-4BA3-A18C-B62BDE8CF0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5275" y="-31750"/>
            <a:ext cx="32908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388" name="Group 6">
            <a:extLst>
              <a:ext uri="{FF2B5EF4-FFF2-40B4-BE49-F238E27FC236}">
                <a16:creationId xmlns:a16="http://schemas.microsoft.com/office/drawing/2014/main" id="{10E07E45-2CA3-44FE-B978-C14BBD6B329D}"/>
              </a:ext>
            </a:extLst>
          </p:cNvPr>
          <p:cNvGrpSpPr>
            <a:grpSpLocks/>
          </p:cNvGrpSpPr>
          <p:nvPr/>
        </p:nvGrpSpPr>
        <p:grpSpPr bwMode="auto">
          <a:xfrm>
            <a:off x="115888" y="304800"/>
            <a:ext cx="2514600" cy="2655888"/>
            <a:chOff x="2796370" y="2449513"/>
            <a:chExt cx="2514600" cy="2655887"/>
          </a:xfrm>
        </p:grpSpPr>
        <p:sp>
          <p:nvSpPr>
            <p:cNvPr id="16395" name="WordArt 4">
              <a:extLst>
                <a:ext uri="{FF2B5EF4-FFF2-40B4-BE49-F238E27FC236}">
                  <a16:creationId xmlns:a16="http://schemas.microsoft.com/office/drawing/2014/main" id="{B233AB9E-0605-4DCA-A1EB-4D814BF093BE}"/>
                </a:ext>
              </a:extLst>
            </p:cNvPr>
            <p:cNvSpPr>
              <a:spLocks noChangeArrowheads="1" noChangeShapeType="1" noTextEdit="1"/>
            </p:cNvSpPr>
            <p:nvPr/>
          </p:nvSpPr>
          <p:spPr bwMode="auto">
            <a:xfrm rot="-1723048">
              <a:off x="3288495" y="2808288"/>
              <a:ext cx="938213" cy="585787"/>
            </a:xfrm>
            <a:prstGeom prst="rect">
              <a:avLst/>
            </a:prstGeom>
          </p:spPr>
          <p:txBody>
            <a:bodyPr spcFirstLastPara="1" wrap="none" fromWordArt="1">
              <a:prstTxWarp prst="textArchUp">
                <a:avLst>
                  <a:gd name="adj" fmla="val 11519881"/>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Assess</a:t>
              </a:r>
            </a:p>
          </p:txBody>
        </p:sp>
      </p:grpSp>
      <p:sp>
        <p:nvSpPr>
          <p:cNvPr id="13318" name="Text Box 2">
            <a:extLst>
              <a:ext uri="{FF2B5EF4-FFF2-40B4-BE49-F238E27FC236}">
                <a16:creationId xmlns:a16="http://schemas.microsoft.com/office/drawing/2014/main" id="{2D928829-4FFD-410C-939D-6C2CFEA16791}"/>
              </a:ext>
            </a:extLst>
          </p:cNvPr>
          <p:cNvSpPr txBox="1">
            <a:spLocks noChangeArrowheads="1"/>
          </p:cNvSpPr>
          <p:nvPr/>
        </p:nvSpPr>
        <p:spPr bwMode="auto">
          <a:xfrm>
            <a:off x="2870200" y="501650"/>
            <a:ext cx="5864225" cy="4705350"/>
          </a:xfrm>
          <a:prstGeom prst="rect">
            <a:avLst/>
          </a:prstGeom>
          <a:noFill/>
          <a:ln>
            <a:noFill/>
          </a:ln>
        </p:spPr>
        <p:txBody>
          <a:bodyPr/>
          <a:lstStyle>
            <a:lvl1pPr marL="285750" indent="-285750">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indent="0" eaLnBrk="1" hangingPunct="1">
              <a:defRPr/>
            </a:pPr>
            <a:r>
              <a:rPr lang="en-GB" altLang="en-US" b="1" u="sng" dirty="0"/>
              <a:t>Further information:</a:t>
            </a:r>
            <a:endParaRPr lang="en-GB" altLang="en-US" dirty="0"/>
          </a:p>
          <a:p>
            <a:pPr marL="0" indent="0" eaLnBrk="1" hangingPunct="1">
              <a:defRPr/>
            </a:pPr>
            <a:r>
              <a:rPr lang="en-GB" altLang="en-US" sz="1600" dirty="0"/>
              <a:t>Paula Allison is our SEND Information Advice and Support Partner. She can be contacted by e-mail SENDIASS@Stockton.go.uk  </a:t>
            </a:r>
          </a:p>
          <a:p>
            <a:pPr marL="0" indent="0" eaLnBrk="1" hangingPunct="1">
              <a:defRPr/>
            </a:pPr>
            <a:r>
              <a:rPr lang="en-GB" altLang="en-US" sz="1600" dirty="0"/>
              <a:t>or 01642 527158</a:t>
            </a:r>
          </a:p>
          <a:p>
            <a:pPr eaLnBrk="1" hangingPunct="1">
              <a:buFont typeface="Arial" charset="0"/>
              <a:buChar char="•"/>
              <a:defRPr/>
            </a:pPr>
            <a:r>
              <a:rPr lang="en-GB" altLang="en-US" sz="1600" dirty="0"/>
              <a:t>The recognised Parent Carer Forum can be contacted on </a:t>
            </a:r>
          </a:p>
          <a:p>
            <a:pPr marL="0" indent="0" eaLnBrk="1" hangingPunct="1">
              <a:defRPr/>
            </a:pPr>
            <a:r>
              <a:rPr lang="en-GB" altLang="en-US" sz="1600" dirty="0"/>
              <a:t>07985 245668  </a:t>
            </a:r>
            <a:r>
              <a:rPr lang="en-GB" altLang="en-US" sz="1600" dirty="0">
                <a:hlinkClick r:id="rId3"/>
              </a:rPr>
              <a:t>info@stocktonparentcarerforum.co.uk</a:t>
            </a:r>
            <a:endParaRPr lang="en-GB" altLang="en-US" sz="1600" dirty="0"/>
          </a:p>
          <a:p>
            <a:pPr marL="0" indent="0" eaLnBrk="1" hangingPunct="1">
              <a:defRPr/>
            </a:pPr>
            <a:r>
              <a:rPr lang="en-GB" altLang="en-US" sz="1600" dirty="0"/>
              <a:t>Their website can be viewed here:</a:t>
            </a:r>
          </a:p>
          <a:p>
            <a:pPr eaLnBrk="1" hangingPunct="1">
              <a:buFont typeface="Arial" charset="0"/>
              <a:buChar char="•"/>
              <a:defRPr/>
            </a:pPr>
            <a:r>
              <a:rPr lang="en-GB" sz="1600" dirty="0">
                <a:hlinkClick r:id="rId4"/>
              </a:rPr>
              <a:t>Stockton Parent Carer Forum</a:t>
            </a:r>
            <a:endParaRPr lang="en-GB" altLang="en-US" sz="1600" dirty="0"/>
          </a:p>
          <a:p>
            <a:pPr marL="0" indent="0" eaLnBrk="1" hangingPunct="1">
              <a:defRPr/>
            </a:pPr>
            <a:r>
              <a:rPr lang="en-GB" altLang="en-US" sz="1600" dirty="0"/>
              <a:t>SEND Code of Practice – </a:t>
            </a:r>
          </a:p>
          <a:p>
            <a:pPr marL="0" indent="0" eaLnBrk="1" hangingPunct="1">
              <a:defRPr/>
            </a:pPr>
            <a:r>
              <a:rPr lang="en-GB" altLang="en-US" sz="1600" dirty="0"/>
              <a:t>for more information  please go to </a:t>
            </a:r>
          </a:p>
          <a:p>
            <a:pPr marL="0" indent="0" eaLnBrk="1" hangingPunct="1">
              <a:defRPr/>
            </a:pPr>
            <a:r>
              <a:rPr lang="en-GB" sz="1600" dirty="0">
                <a:hlinkClick r:id="rId5"/>
              </a:rPr>
              <a:t>SEND_Code_of_Practice_January_2015.pdf (publishing.service.gov.uk)</a:t>
            </a:r>
            <a:endParaRPr lang="en-GB" altLang="en-US" sz="1600" dirty="0"/>
          </a:p>
          <a:p>
            <a:pPr marL="0" indent="0" eaLnBrk="1" hangingPunct="1">
              <a:defRPr/>
            </a:pPr>
            <a:r>
              <a:rPr lang="en-GB" altLang="en-US" sz="1600" dirty="0"/>
              <a:t>Special Educational Needs and Disabilities: A guide for parents and carers</a:t>
            </a:r>
          </a:p>
          <a:p>
            <a:pPr marL="0" indent="0" eaLnBrk="1" hangingPunct="1">
              <a:defRPr/>
            </a:pPr>
            <a:r>
              <a:rPr lang="en-GB" altLang="en-US" sz="1600" dirty="0">
                <a:hlinkClick r:id="rId6"/>
              </a:rPr>
              <a:t>http://www.gov.uk/government/publications/send-guide-for-parents-and-carers</a:t>
            </a:r>
            <a:endParaRPr lang="en-GB" altLang="en-US" sz="1600" dirty="0"/>
          </a:p>
          <a:p>
            <a:pPr marL="0" indent="0" eaLnBrk="1" hangingPunct="1">
              <a:defRPr/>
            </a:pPr>
            <a:r>
              <a:rPr lang="en-GB" altLang="en-US" sz="1600" dirty="0"/>
              <a:t> </a:t>
            </a:r>
            <a:r>
              <a:rPr lang="en-GB" sz="1600" dirty="0">
                <a:hlinkClick r:id="rId4"/>
              </a:rPr>
              <a:t>|</a:t>
            </a:r>
            <a:endParaRPr lang="en-GB" altLang="en-US" sz="1600" dirty="0"/>
          </a:p>
          <a:p>
            <a:pPr marL="0" indent="0" eaLnBrk="1" hangingPunct="1">
              <a:defRPr/>
            </a:pPr>
            <a:r>
              <a:rPr lang="en-GB" altLang="en-US" sz="1600" dirty="0"/>
              <a:t>Stockton on Tees – Local Offer - for more information – please go to  </a:t>
            </a:r>
            <a:r>
              <a:rPr lang="en-GB" altLang="en-US" sz="1600" i="1" dirty="0"/>
              <a:t>(click on the image below) </a:t>
            </a:r>
          </a:p>
          <a:p>
            <a:pPr marL="0" indent="0" eaLnBrk="1" hangingPunct="1">
              <a:defRPr/>
            </a:pPr>
            <a:endParaRPr lang="en-GB" altLang="en-US" dirty="0">
              <a:solidFill>
                <a:srgbClr val="FFFF00"/>
              </a:solidFill>
            </a:endParaRPr>
          </a:p>
          <a:p>
            <a:pPr marL="0" indent="0" eaLnBrk="1" hangingPunct="1">
              <a:defRPr/>
            </a:pPr>
            <a:endParaRPr lang="en-GB" altLang="en-US" dirty="0">
              <a:solidFill>
                <a:srgbClr val="FFFF00"/>
              </a:solidFill>
            </a:endParaRPr>
          </a:p>
          <a:p>
            <a:pPr marL="0" indent="0" eaLnBrk="1" hangingPunct="1">
              <a:defRPr/>
            </a:pPr>
            <a:endParaRPr lang="en-GB" altLang="en-US" dirty="0">
              <a:solidFill>
                <a:srgbClr val="FFFF00"/>
              </a:solidFill>
            </a:endParaRPr>
          </a:p>
          <a:p>
            <a:pPr marL="0" indent="0" eaLnBrk="1" hangingPunct="1">
              <a:defRPr/>
            </a:pPr>
            <a:endParaRPr lang="en-GB" altLang="en-US" dirty="0"/>
          </a:p>
        </p:txBody>
      </p:sp>
      <p:pic>
        <p:nvPicPr>
          <p:cNvPr id="16391" name="Picture 1">
            <a:hlinkClick r:id="rId7"/>
            <a:extLst>
              <a:ext uri="{FF2B5EF4-FFF2-40B4-BE49-F238E27FC236}">
                <a16:creationId xmlns:a16="http://schemas.microsoft.com/office/drawing/2014/main" id="{3057E5ED-966F-446F-8CDE-DB402ECF211B}"/>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627438" y="5375275"/>
            <a:ext cx="28575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2">
            <a:hlinkClick r:id="rId9"/>
            <a:extLst>
              <a:ext uri="{FF2B5EF4-FFF2-40B4-BE49-F238E27FC236}">
                <a16:creationId xmlns:a16="http://schemas.microsoft.com/office/drawing/2014/main" id="{38B9283E-8106-4A90-B128-69A3E19A9A79}"/>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077913" y="3138488"/>
            <a:ext cx="1509712" cy="206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51D08B0-522C-4B1C-9677-207DE782BD5C}"/>
              </a:ext>
            </a:extLst>
          </p:cNvPr>
          <p:cNvSpPr>
            <a:spLocks noChangeArrowheads="1"/>
          </p:cNvSpPr>
          <p:nvPr/>
        </p:nvSpPr>
        <p:spPr bwMode="auto">
          <a:xfrm>
            <a:off x="0" y="3175"/>
            <a:ext cx="9144000" cy="6835775"/>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17411" name="Picture 44">
            <a:extLst>
              <a:ext uri="{FF2B5EF4-FFF2-40B4-BE49-F238E27FC236}">
                <a16:creationId xmlns:a16="http://schemas.microsoft.com/office/drawing/2014/main" id="{2A99ED72-3F04-4125-A494-91BE2985B8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5275" y="-31750"/>
            <a:ext cx="32908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2" name="Group 6">
            <a:extLst>
              <a:ext uri="{FF2B5EF4-FFF2-40B4-BE49-F238E27FC236}">
                <a16:creationId xmlns:a16="http://schemas.microsoft.com/office/drawing/2014/main" id="{5400E404-C3A3-4F71-A847-5FD2BC46C213}"/>
              </a:ext>
            </a:extLst>
          </p:cNvPr>
          <p:cNvGrpSpPr>
            <a:grpSpLocks/>
          </p:cNvGrpSpPr>
          <p:nvPr/>
        </p:nvGrpSpPr>
        <p:grpSpPr bwMode="auto">
          <a:xfrm>
            <a:off x="115888" y="304800"/>
            <a:ext cx="2514600" cy="2655888"/>
            <a:chOff x="2796370" y="2449513"/>
            <a:chExt cx="2514600" cy="2655887"/>
          </a:xfrm>
        </p:grpSpPr>
        <p:sp>
          <p:nvSpPr>
            <p:cNvPr id="17417" name="WordArt 4">
              <a:extLst>
                <a:ext uri="{FF2B5EF4-FFF2-40B4-BE49-F238E27FC236}">
                  <a16:creationId xmlns:a16="http://schemas.microsoft.com/office/drawing/2014/main" id="{B8A1439B-287E-405B-805B-0BA9AE68B7FD}"/>
                </a:ext>
              </a:extLst>
            </p:cNvPr>
            <p:cNvSpPr>
              <a:spLocks noChangeArrowheads="1" noChangeShapeType="1" noTextEdit="1"/>
            </p:cNvSpPr>
            <p:nvPr/>
          </p:nvSpPr>
          <p:spPr bwMode="auto">
            <a:xfrm rot="-1723048">
              <a:off x="3288495" y="2808288"/>
              <a:ext cx="938213" cy="585787"/>
            </a:xfrm>
            <a:prstGeom prst="rect">
              <a:avLst/>
            </a:prstGeom>
          </p:spPr>
          <p:txBody>
            <a:bodyPr spcFirstLastPara="1" wrap="none" fromWordArt="1">
              <a:prstTxWarp prst="textArchUp">
                <a:avLst>
                  <a:gd name="adj" fmla="val 11519881"/>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Assess</a:t>
              </a:r>
            </a:p>
          </p:txBody>
        </p:sp>
      </p:grpSp>
      <p:sp>
        <p:nvSpPr>
          <p:cNvPr id="14342" name="Text Box 2">
            <a:extLst>
              <a:ext uri="{FF2B5EF4-FFF2-40B4-BE49-F238E27FC236}">
                <a16:creationId xmlns:a16="http://schemas.microsoft.com/office/drawing/2014/main" id="{259FAAE5-B721-4E86-8321-B2392A77CB50}"/>
              </a:ext>
            </a:extLst>
          </p:cNvPr>
          <p:cNvSpPr txBox="1">
            <a:spLocks noChangeArrowheads="1"/>
          </p:cNvSpPr>
          <p:nvPr/>
        </p:nvSpPr>
        <p:spPr bwMode="auto">
          <a:xfrm>
            <a:off x="2870200" y="501650"/>
            <a:ext cx="5864225" cy="2430463"/>
          </a:xfrm>
          <a:prstGeom prst="rect">
            <a:avLst/>
          </a:prstGeom>
          <a:noFill/>
          <a:ln>
            <a:noFill/>
          </a:ln>
        </p:spPr>
        <p:txBody>
          <a:bodyPr lIns="91440" tIns="45720" rIns="91440" bIns="45720" anchor="t"/>
          <a:lstStyle>
            <a:lvl1pPr marL="285750" indent="-285750">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indent="0" algn="ctr" eaLnBrk="1" hangingPunct="1">
              <a:defRPr/>
            </a:pPr>
            <a:r>
              <a:rPr lang="en-GB" altLang="en-US" b="1" u="sng" dirty="0"/>
              <a:t>School’s complaints procedure</a:t>
            </a:r>
          </a:p>
          <a:p>
            <a:pPr marL="0" indent="0" eaLnBrk="1" hangingPunct="1">
              <a:defRPr/>
            </a:pPr>
            <a:endParaRPr lang="en-GB" altLang="en-US" dirty="0"/>
          </a:p>
          <a:p>
            <a:pPr marL="0" indent="0" eaLnBrk="1" hangingPunct="1">
              <a:defRPr/>
            </a:pPr>
            <a:r>
              <a:rPr lang="en-GB" altLang="en-US" dirty="0"/>
              <a:t>Any complaints with regards to SEND provision should be referred to the Head-Teacher and Governing Body following the complaints procedure established by the school. (Please see school’s complaints policy) </a:t>
            </a:r>
          </a:p>
          <a:p>
            <a:pPr eaLnBrk="1" hangingPunct="1">
              <a:buFont typeface="Arial" charset="0"/>
              <a:buChar char="•"/>
              <a:defRPr/>
            </a:pPr>
            <a:endParaRPr lang="en-GB" altLang="en-US" dirty="0"/>
          </a:p>
          <a:p>
            <a:pPr marL="0" indent="0" eaLnBrk="1" hangingPunct="1">
              <a:defRPr/>
            </a:pPr>
            <a:r>
              <a:rPr lang="en-GB" altLang="en-US" dirty="0"/>
              <a:t>Advice and support could also be obtained from our SEND Information Advice and Support Partner, Paula Allison. She can be contacted by e-mail </a:t>
            </a:r>
            <a:r>
              <a:rPr lang="en-GB" altLang="en-US" dirty="0">
                <a:hlinkClick r:id="rId3"/>
              </a:rPr>
              <a:t>SENDIASS@Stockton.go.uk</a:t>
            </a:r>
            <a:r>
              <a:rPr lang="en-GB" altLang="en-US" dirty="0"/>
              <a:t> or by phone 01642 527158</a:t>
            </a:r>
          </a:p>
          <a:p>
            <a:pPr marL="0" indent="0">
              <a:defRPr/>
            </a:pPr>
            <a:endParaRPr lang="en-GB" altLang="en-US" dirty="0"/>
          </a:p>
          <a:p>
            <a:pPr marL="0" indent="0">
              <a:defRPr/>
            </a:pPr>
            <a:r>
              <a:rPr lang="en-GB" altLang="en-US" dirty="0">
                <a:hlinkClick r:id="rId4"/>
              </a:rPr>
              <a:t>Special Educational Needs and Disability Information, Advice and Support Service (SEND IASS)</a:t>
            </a:r>
            <a:endParaRPr lang="en-GB" altLang="en-US" dirty="0"/>
          </a:p>
          <a:p>
            <a:pPr marL="0" indent="0" eaLnBrk="1" hangingPunct="1">
              <a:defRPr/>
            </a:pPr>
            <a:endParaRPr lang="en-GB" altLang="en-US" dirty="0"/>
          </a:p>
          <a:p>
            <a:pPr marL="0" indent="0" eaLnBrk="1" hangingPunct="1">
              <a:defRPr/>
            </a:pPr>
            <a:r>
              <a:rPr lang="en-GB" altLang="en-US" dirty="0"/>
              <a:t>Support can be obtained from Stockton Parent Carer Forum 07985 245668</a:t>
            </a:r>
          </a:p>
          <a:p>
            <a:pPr marL="0" indent="0" eaLnBrk="1" hangingPunct="1">
              <a:defRPr/>
            </a:pPr>
            <a:r>
              <a:rPr lang="en-GB" altLang="en-US" dirty="0">
                <a:latin typeface="Calibri"/>
                <a:cs typeface="Arial"/>
                <a:hlinkClick r:id="rId5"/>
              </a:rPr>
              <a:t>info@stocktonparentcarerforum.co.uk</a:t>
            </a:r>
            <a:r>
              <a:rPr lang="en-GB" altLang="en-US" dirty="0">
                <a:latin typeface="Calibri"/>
                <a:cs typeface="Arial"/>
              </a:rPr>
              <a:t>   </a:t>
            </a:r>
            <a:endParaRPr lang="en-GB" altLang="en-US" dirty="0"/>
          </a:p>
          <a:p>
            <a:pPr eaLnBrk="1" hangingPunct="1">
              <a:buFont typeface="Arial" charset="0"/>
              <a:buChar char="•"/>
              <a:defRPr/>
            </a:pPr>
            <a:endParaRPr lang="en-GB" altLang="en-US" dirty="0"/>
          </a:p>
          <a:p>
            <a:pPr marL="0" indent="0" eaLnBrk="1" hangingPunct="1">
              <a:defRPr/>
            </a:pPr>
            <a:endParaRPr lang="en-GB"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56074F8-38C1-452F-BBB3-217D820451D8}"/>
              </a:ext>
            </a:extLst>
          </p:cNvPr>
          <p:cNvSpPr>
            <a:spLocks noChangeArrowheads="1"/>
          </p:cNvSpPr>
          <p:nvPr/>
        </p:nvSpPr>
        <p:spPr bwMode="auto">
          <a:xfrm>
            <a:off x="0" y="0"/>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pic>
        <p:nvPicPr>
          <p:cNvPr id="18435" name="Picture 9">
            <a:extLst>
              <a:ext uri="{FF2B5EF4-FFF2-40B4-BE49-F238E27FC236}">
                <a16:creationId xmlns:a16="http://schemas.microsoft.com/office/drawing/2014/main" id="{E4EC89EA-479F-420F-8E37-A8FF74A5B14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94463" y="171980"/>
            <a:ext cx="2138819" cy="218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436" name="Group 5">
            <a:extLst>
              <a:ext uri="{FF2B5EF4-FFF2-40B4-BE49-F238E27FC236}">
                <a16:creationId xmlns:a16="http://schemas.microsoft.com/office/drawing/2014/main" id="{E9AD187B-0D41-4CCC-A47E-877EBC7EE52B}"/>
              </a:ext>
            </a:extLst>
          </p:cNvPr>
          <p:cNvGrpSpPr>
            <a:grpSpLocks/>
          </p:cNvGrpSpPr>
          <p:nvPr/>
        </p:nvGrpSpPr>
        <p:grpSpPr bwMode="auto">
          <a:xfrm>
            <a:off x="8193597" y="597231"/>
            <a:ext cx="98523" cy="665825"/>
            <a:chOff x="7204048" y="3352516"/>
            <a:chExt cx="165713" cy="724268"/>
          </a:xfrm>
        </p:grpSpPr>
        <p:sp>
          <p:nvSpPr>
            <p:cNvPr id="18441" name="WordArt 4">
              <a:extLst>
                <a:ext uri="{FF2B5EF4-FFF2-40B4-BE49-F238E27FC236}">
                  <a16:creationId xmlns:a16="http://schemas.microsoft.com/office/drawing/2014/main" id="{C4620D51-4EBC-423E-BCB0-5A4AE57C6220}"/>
                </a:ext>
              </a:extLst>
            </p:cNvPr>
            <p:cNvSpPr>
              <a:spLocks noChangeArrowheads="1" noChangeShapeType="1" noTextEdit="1"/>
            </p:cNvSpPr>
            <p:nvPr/>
          </p:nvSpPr>
          <p:spPr bwMode="auto">
            <a:xfrm rot="3874958">
              <a:off x="6924771" y="3631793"/>
              <a:ext cx="724268" cy="165713"/>
            </a:xfrm>
            <a:prstGeom prst="rect">
              <a:avLst/>
            </a:prstGeom>
          </p:spPr>
          <p:txBody>
            <a:bodyPr spcFirstLastPara="1" wrap="none" fromWordArt="1">
              <a:prstTxWarp prst="textArchUp">
                <a:avLst>
                  <a:gd name="adj" fmla="val 11523006"/>
                </a:avLst>
              </a:prstTxWarp>
            </a:bodyPr>
            <a:lstStyle/>
            <a:p>
              <a:pPr algn="ctr"/>
              <a:r>
                <a:rPr lang="en-GB" sz="3600" kern="10">
                  <a:ln w="9525">
                    <a:solidFill>
                      <a:srgbClr val="000000"/>
                    </a:solidFill>
                    <a:round/>
                    <a:headEnd/>
                    <a:tailEnd/>
                  </a:ln>
                  <a:solidFill>
                    <a:srgbClr val="000000"/>
                  </a:solidFill>
                  <a:latin typeface="Arial Black" panose="020B0A04020102020204" pitchFamily="34" charset="0"/>
                </a:rPr>
                <a:t>Plan</a:t>
              </a:r>
            </a:p>
          </p:txBody>
        </p:sp>
      </p:grpSp>
      <p:sp>
        <p:nvSpPr>
          <p:cNvPr id="18438" name="Text Box 2">
            <a:extLst>
              <a:ext uri="{FF2B5EF4-FFF2-40B4-BE49-F238E27FC236}">
                <a16:creationId xmlns:a16="http://schemas.microsoft.com/office/drawing/2014/main" id="{2E290AA6-70F3-44D8-ACCA-581CDD82EC2B}"/>
              </a:ext>
            </a:extLst>
          </p:cNvPr>
          <p:cNvSpPr txBox="1">
            <a:spLocks noChangeArrowheads="1"/>
          </p:cNvSpPr>
          <p:nvPr/>
        </p:nvSpPr>
        <p:spPr bwMode="auto">
          <a:xfrm>
            <a:off x="157495" y="1544716"/>
            <a:ext cx="8085364" cy="3945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600" b="1" u="sng" dirty="0">
                <a:solidFill>
                  <a:srgbClr val="000000"/>
                </a:solidFill>
                <a:latin typeface="Calibri"/>
                <a:cs typeface="Arial"/>
              </a:rPr>
              <a:t>Plan -</a:t>
            </a:r>
          </a:p>
          <a:p>
            <a:pPr algn="ctr">
              <a:spcBef>
                <a:spcPct val="0"/>
              </a:spcBef>
              <a:buFontTx/>
              <a:buNone/>
            </a:pPr>
            <a:r>
              <a:rPr lang="en-GB" altLang="en-US" sz="1600" b="1" u="sng" dirty="0">
                <a:solidFill>
                  <a:srgbClr val="000000"/>
                </a:solidFill>
                <a:latin typeface="Calibri"/>
                <a:cs typeface="Arial"/>
              </a:rPr>
              <a:t>How our school teaches and supports children with SEND</a:t>
            </a:r>
          </a:p>
          <a:p>
            <a:pPr>
              <a:spcBef>
                <a:spcPct val="0"/>
              </a:spcBef>
              <a:buFontTx/>
              <a:buNone/>
            </a:pPr>
            <a:endParaRPr lang="en-GB" altLang="en-US" sz="1600" dirty="0">
              <a:solidFill>
                <a:srgbClr val="000000"/>
              </a:solidFill>
            </a:endParaRPr>
          </a:p>
          <a:p>
            <a:pPr>
              <a:spcBef>
                <a:spcPct val="0"/>
              </a:spcBef>
              <a:buNone/>
            </a:pPr>
            <a:r>
              <a:rPr lang="en-GB" altLang="en-US" sz="1600" dirty="0">
                <a:solidFill>
                  <a:srgbClr val="000000"/>
                </a:solidFill>
                <a:latin typeface="Calibri"/>
                <a:cs typeface="Arial"/>
              </a:rPr>
              <a:t>Class teachers deliver Quality First Teaching by differentiating their planning, activities and using appropriate resources to support learning to ensure individual needs are met. Lessons are exciting and engaging to support all learning styles. </a:t>
            </a:r>
          </a:p>
          <a:p>
            <a:pPr>
              <a:spcBef>
                <a:spcPct val="0"/>
              </a:spcBef>
              <a:buNone/>
            </a:pPr>
            <a:r>
              <a:rPr lang="en-GB" altLang="en-US" sz="1600" dirty="0">
                <a:solidFill>
                  <a:srgbClr val="000000"/>
                </a:solidFill>
                <a:latin typeface="Calibri"/>
                <a:cs typeface="Arial"/>
              </a:rPr>
              <a:t>Small group or 1:1  sessions ensure children’s individual needs are met and they are able to learn confidently with a high level of support.   As well as academic support, children are offered small group interventions in social and emotional skills, occupational and sensory therapy and physical development.   The SENCO oversees the programmes monitoring the children’s progress. </a:t>
            </a:r>
            <a:endParaRPr lang="en-GB" altLang="en-US" sz="1600" dirty="0">
              <a:solidFill>
                <a:srgbClr val="000000"/>
              </a:solidFill>
            </a:endParaRPr>
          </a:p>
          <a:p>
            <a:pPr>
              <a:spcBef>
                <a:spcPct val="0"/>
              </a:spcBef>
              <a:buFontTx/>
              <a:buNone/>
            </a:pPr>
            <a:r>
              <a:rPr lang="en-GB" altLang="en-US" sz="1600" dirty="0">
                <a:solidFill>
                  <a:srgbClr val="000000"/>
                </a:solidFill>
                <a:latin typeface="Calibri"/>
                <a:cs typeface="Arial"/>
              </a:rPr>
              <a:t>If appropriate, specialist equipment may be given to the pupil. These include the use of </a:t>
            </a:r>
            <a:r>
              <a:rPr lang="en-GB" altLang="en-US" sz="1600" dirty="0" err="1">
                <a:solidFill>
                  <a:srgbClr val="000000"/>
                </a:solidFill>
                <a:latin typeface="Calibri"/>
                <a:cs typeface="Arial"/>
              </a:rPr>
              <a:t>i</a:t>
            </a:r>
            <a:r>
              <a:rPr lang="en-GB" altLang="en-US" sz="1600" dirty="0">
                <a:solidFill>
                  <a:srgbClr val="000000"/>
                </a:solidFill>
                <a:latin typeface="Calibri"/>
                <a:cs typeface="Arial"/>
              </a:rPr>
              <a:t>-pads, writing slopes, concentration cushions, coloured overlays, pen/pencils grips, easy to use scissors, and fiddle tools.</a:t>
            </a:r>
          </a:p>
          <a:p>
            <a:pPr>
              <a:spcBef>
                <a:spcPct val="0"/>
              </a:spcBef>
              <a:buNone/>
            </a:pPr>
            <a:r>
              <a:rPr lang="en-GB" altLang="en-US" sz="1600" dirty="0">
                <a:solidFill>
                  <a:srgbClr val="000000"/>
                </a:solidFill>
                <a:latin typeface="Calibri"/>
                <a:cs typeface="Arial"/>
              </a:rPr>
              <a:t>Outside agencies including Occupational Therapy, Speech and Language Therapy, Specialist Learning Team and Educational Psychologists deliver interventions to support children within school. In addition, they can train staff on suitable intervention programmes and then oversee the progress the child makes towards their targets. </a:t>
            </a:r>
            <a:endParaRPr lang="en-US" altLang="en-US" sz="1600" dirty="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321D0CF50E6DE419EBD7B2615A4B5B0" ma:contentTypeVersion="18" ma:contentTypeDescription="Create a new document." ma:contentTypeScope="" ma:versionID="8acc8ab0718419b3d4565a9bd9dd039d">
  <xsd:schema xmlns:xsd="http://www.w3.org/2001/XMLSchema" xmlns:xs="http://www.w3.org/2001/XMLSchema" xmlns:p="http://schemas.microsoft.com/office/2006/metadata/properties" xmlns:ns2="d2f8d3da-03d0-40ca-80bd-9bf91d80f499" xmlns:ns3="b8b864ad-068f-4caf-9d66-2fd630814f6e" targetNamespace="http://schemas.microsoft.com/office/2006/metadata/properties" ma:root="true" ma:fieldsID="a364174a4b59c5ce0719ea422cee551a" ns2:_="" ns3:_="">
    <xsd:import namespace="d2f8d3da-03d0-40ca-80bd-9bf91d80f499"/>
    <xsd:import namespace="b8b864ad-068f-4caf-9d66-2fd630814f6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date" minOccurs="0"/>
                <xsd:element ref="ns2:MediaLengthInSeconds" minOccurs="0"/>
                <xsd:element ref="ns2:LastModified"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f8d3da-03d0-40ca-80bd-9bf91d80f4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astModified" ma:index="22" nillable="true" ma:displayName="Last Modified" ma:format="DateOnly" ma:internalName="LastModified">
      <xsd:simpleType>
        <xsd:restriction base="dms:DateTim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71c919f5-f631-4f93-bec3-e00ef083d9f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8b864ad-068f-4caf-9d66-2fd630814f6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9f2eb50c-ceae-4fd3-8e43-f8c42dbd41f5}" ma:internalName="TaxCatchAll" ma:showField="CatchAllData" ma:web="b8b864ad-068f-4caf-9d66-2fd63081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SharedWithUsers xmlns="b8b864ad-068f-4caf-9d66-2fd630814f6e">
      <UserInfo>
        <DisplayName>Lisa Sharkey</DisplayName>
        <AccountId>23</AccountId>
        <AccountType/>
      </UserInfo>
      <UserInfo>
        <DisplayName>Sheena Sinclair</DisplayName>
        <AccountId>12</AccountId>
        <AccountType/>
      </UserInfo>
    </SharedWithUsers>
    <date xmlns="d2f8d3da-03d0-40ca-80bd-9bf91d80f499" xsi:nil="true"/>
    <LastModified xmlns="d2f8d3da-03d0-40ca-80bd-9bf91d80f499" xsi:nil="true"/>
    <TaxCatchAll xmlns="b8b864ad-068f-4caf-9d66-2fd630814f6e" xsi:nil="true"/>
    <lcf76f155ced4ddcb4097134ff3c332f xmlns="d2f8d3da-03d0-40ca-80bd-9bf91d80f49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434281D-61F3-4495-8553-BA132F8919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f8d3da-03d0-40ca-80bd-9bf91d80f499"/>
    <ds:schemaRef ds:uri="b8b864ad-068f-4caf-9d66-2fd63081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B6FA3AE-2A3B-4603-BC4C-4AF47572B09F}">
  <ds:schemaRefs>
    <ds:schemaRef ds:uri="http://schemas.microsoft.com/sharepoint/v3/contenttype/forms"/>
  </ds:schemaRefs>
</ds:datastoreItem>
</file>

<file path=customXml/itemProps3.xml><?xml version="1.0" encoding="utf-8"?>
<ds:datastoreItem xmlns:ds="http://schemas.openxmlformats.org/officeDocument/2006/customXml" ds:itemID="{1FF7D4D2-47D9-41E5-9A63-EA7B7D02DBC5}">
  <ds:schemaRefs>
    <ds:schemaRef ds:uri="http://schemas.microsoft.com/office/2006/metadata/longProperties"/>
  </ds:schemaRefs>
</ds:datastoreItem>
</file>

<file path=customXml/itemProps4.xml><?xml version="1.0" encoding="utf-8"?>
<ds:datastoreItem xmlns:ds="http://schemas.openxmlformats.org/officeDocument/2006/customXml" ds:itemID="{8A35A1F0-C056-4283-B7A8-965633328EC4}">
  <ds:schemaRefs>
    <ds:schemaRef ds:uri="b8b864ad-068f-4caf-9d66-2fd630814f6e"/>
    <ds:schemaRef ds:uri="http://purl.org/dc/elements/1.1/"/>
    <ds:schemaRef ds:uri="http://schemas.openxmlformats.org/package/2006/metadata/core-properties"/>
    <ds:schemaRef ds:uri="http://purl.org/dc/terms/"/>
    <ds:schemaRef ds:uri="http://purl.org/dc/dcmitype/"/>
    <ds:schemaRef ds:uri="http://www.w3.org/XML/1998/namespace"/>
    <ds:schemaRef ds:uri="http://schemas.microsoft.com/office/2006/documentManagement/types"/>
    <ds:schemaRef ds:uri="http://schemas.microsoft.com/office/infopath/2007/PartnerControls"/>
    <ds:schemaRef ds:uri="d2f8d3da-03d0-40ca-80bd-9bf91d80f49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56</TotalTime>
  <Words>5087</Words>
  <Application>Microsoft Office PowerPoint</Application>
  <PresentationFormat>On-screen Show (4:3)</PresentationFormat>
  <Paragraphs>438</Paragraphs>
  <Slides>34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34</vt:i4>
      </vt:variant>
    </vt:vector>
  </HeadingPairs>
  <TitlesOfParts>
    <vt:vector size="40" baseType="lpstr">
      <vt:lpstr>ＭＳ Ｐゴシック</vt:lpstr>
      <vt:lpstr>Arial</vt:lpstr>
      <vt:lpstr>Arial Black</vt:lpstr>
      <vt:lpstr>Calibri</vt:lpstr>
      <vt:lpstr>Office Theme</vt:lpstr>
      <vt:lpstr>Custom Design</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dc:creator>
  <cp:lastModifiedBy>Marie-Louise Peacock</cp:lastModifiedBy>
  <cp:revision>5</cp:revision>
  <cp:lastPrinted>2015-12-04T13:29:36Z</cp:lastPrinted>
  <dcterms:created xsi:type="dcterms:W3CDTF">2014-05-13T13:08:59Z</dcterms:created>
  <dcterms:modified xsi:type="dcterms:W3CDTF">2022-10-04T16:13:47Z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SharedWithUsers">
    <vt:lpwstr>Lisa Sharkey</vt:lpwstr>
  </property>
  <property fmtid="{D5CDD505-2E9C-101B-9397-08002B2CF9AE}" pid="3" name="SharedWithUsers">
    <vt:lpwstr>23;#Lisa Sharkey</vt:lpwstr>
  </property>
  <property fmtid="{D5CDD505-2E9C-101B-9397-08002B2CF9AE}" pid="4" name="ContentTypeId">
    <vt:lpwstr>0x0101001321D0CF50E6DE419EBD7B2615A4B5B0</vt:lpwstr>
  </property>
  <property fmtid="{D5CDD505-2E9C-101B-9397-08002B2CF9AE}" pid="5" name="MediaServiceImageTags">
    <vt:lpwstr/>
  </property>
</Properties>
</file>