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8"/>
  </p:handoutMasterIdLst>
  <p:sldIdLst>
    <p:sldId id="289" r:id="rId5"/>
    <p:sldId id="290" r:id="rId6"/>
    <p:sldId id="318" r:id="rId7"/>
    <p:sldId id="324" r:id="rId8"/>
    <p:sldId id="319" r:id="rId9"/>
    <p:sldId id="320" r:id="rId10"/>
    <p:sldId id="323" r:id="rId11"/>
    <p:sldId id="325" r:id="rId12"/>
    <p:sldId id="326" r:id="rId13"/>
    <p:sldId id="327" r:id="rId14"/>
    <p:sldId id="328" r:id="rId15"/>
    <p:sldId id="329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93725" autoAdjust="0"/>
  </p:normalViewPr>
  <p:slideViewPr>
    <p:cSldViewPr snapToGrid="0" showGuides="1">
      <p:cViewPr varScale="1">
        <p:scale>
          <a:sx n="68" d="100"/>
          <a:sy n="68" d="100"/>
        </p:scale>
        <p:origin x="84" y="16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resource/29496324/can-you-identify-the-significant-individ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9496716/the-potteries-quiz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rdwall.net/resource/29496849/what-were-the-positives-and-negatives-of-the-industria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resource/29497274/history/wedgwoods-achievem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ordwall.net/resource/29497566/history/missing-words-bottle-kil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+mj-lt"/>
              </a:rPr>
              <a:t>St Peter’s Primary School </a:t>
            </a:r>
            <a:br>
              <a:rPr lang="en-US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655064"/>
            <a:ext cx="10624457" cy="1143000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The Potteries Retrieval Practice</a:t>
            </a:r>
            <a:endParaRPr lang="en-US" dirty="0"/>
          </a:p>
        </p:txBody>
      </p:sp>
      <p:pic>
        <p:nvPicPr>
          <p:cNvPr id="5" name="Picture 4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402A5247-2107-48B0-BB34-6EDBB64A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" b="98695" l="2145" r="95710">
                        <a14:foregroundMark x1="41254" y1="5091" x2="20462" y2="30809"/>
                        <a14:foregroundMark x1="20462" y1="30809" x2="20792" y2="69452"/>
                        <a14:foregroundMark x1="20792" y1="69452" x2="32178" y2="84204"/>
                        <a14:foregroundMark x1="32178" y1="84204" x2="15677" y2="74804"/>
                        <a14:foregroundMark x1="15677" y1="74804" x2="8086" y2="53786"/>
                        <a14:foregroundMark x1="8086" y1="53786" x2="8086" y2="51828"/>
                        <a14:foregroundMark x1="8086" y1="51828" x2="4290" y2="60444"/>
                        <a14:foregroundMark x1="4290" y1="60444" x2="4125" y2="65535"/>
                        <a14:foregroundMark x1="44224" y1="6397" x2="79703" y2="30026"/>
                        <a14:foregroundMark x1="79703" y1="30026" x2="82673" y2="59791"/>
                        <a14:foregroundMark x1="82673" y1="59791" x2="71287" y2="81070"/>
                        <a14:foregroundMark x1="71287" y1="81070" x2="49340" y2="94386"/>
                        <a14:foregroundMark x1="49340" y1="94386" x2="49340" y2="94386"/>
                        <a14:foregroundMark x1="50000" y1="98695" x2="50000" y2="98695"/>
                        <a14:foregroundMark x1="90264" y1="72715" x2="91419" y2="57702"/>
                        <a14:foregroundMark x1="91419" y1="57702" x2="83993" y2="30548"/>
                        <a14:foregroundMark x1="83993" y1="30548" x2="69307" y2="15144"/>
                        <a14:foregroundMark x1="69307" y1="15144" x2="51815" y2="7441"/>
                        <a14:foregroundMark x1="51815" y1="7441" x2="34983" y2="8486"/>
                        <a14:foregroundMark x1="34983" y1="8486" x2="21122" y2="20235"/>
                        <a14:foregroundMark x1="21122" y1="20235" x2="16007" y2="38381"/>
                        <a14:foregroundMark x1="16007" y1="38381" x2="18152" y2="82115"/>
                        <a14:foregroundMark x1="52145" y1="5614" x2="76073" y2="16319"/>
                        <a14:foregroundMark x1="76073" y1="16319" x2="93729" y2="42428"/>
                        <a14:foregroundMark x1="93729" y1="42428" x2="95710" y2="57572"/>
                        <a14:foregroundMark x1="95710" y1="57572" x2="94059" y2="62924"/>
                        <a14:foregroundMark x1="50000" y1="914" x2="50000" y2="914"/>
                        <a14:foregroundMark x1="2145" y1="47128" x2="2145" y2="47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72" y="2488525"/>
            <a:ext cx="3260349" cy="41193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9AF1B14-EF1C-4308-AD19-250B2D72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7" y="2356132"/>
            <a:ext cx="2892806" cy="42517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Picture Links: 1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2464904" y="866554"/>
            <a:ext cx="735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links these pictures?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DC6EE1D-6393-4744-9D48-D9E07057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0" y="1663286"/>
            <a:ext cx="3271167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FCFD8B39-DE4A-44D7-8997-F26CCF43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4403090"/>
            <a:ext cx="571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5B86E182-C4ED-4531-B40C-E3A0A0D7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09" y="180754"/>
            <a:ext cx="2669713" cy="3923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3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Picture Links: 2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2464904" y="866554"/>
            <a:ext cx="735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links these pictures?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1AED3-6CC7-4867-A9BA-0FA27BE32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7" y="2616834"/>
            <a:ext cx="4248593" cy="282892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ACF5E-4C23-443E-952C-C513296C3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68" y="2616834"/>
            <a:ext cx="4243386" cy="282892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FE0F4-9AD9-47CF-9043-D267918A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490" y="2783203"/>
            <a:ext cx="2630388" cy="24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Word Sorts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2464904" y="866554"/>
            <a:ext cx="7354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can we group these words? Are there any words that don’t fit into this topic?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CA44D-F9FC-4B5F-B811-774F0F06967C}"/>
              </a:ext>
            </a:extLst>
          </p:cNvPr>
          <p:cNvSpPr txBox="1"/>
          <p:nvPr/>
        </p:nvSpPr>
        <p:spPr>
          <a:xfrm rot="184905">
            <a:off x="1037323" y="273016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slabs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5995A-8EC2-49BA-9860-60E4C10FB1F2}"/>
              </a:ext>
            </a:extLst>
          </p:cNvPr>
          <p:cNvSpPr txBox="1"/>
          <p:nvPr/>
        </p:nvSpPr>
        <p:spPr>
          <a:xfrm rot="731182">
            <a:off x="7155327" y="3145046"/>
            <a:ext cx="294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Bumrawle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3D06C-764C-4E13-81BA-0DC08F8AAD3F}"/>
              </a:ext>
            </a:extLst>
          </p:cNvPr>
          <p:cNvSpPr txBox="1"/>
          <p:nvPr/>
        </p:nvSpPr>
        <p:spPr>
          <a:xfrm>
            <a:off x="3806350" y="320366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Corset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B7D50-94A6-4472-9B4C-8540A62C045E}"/>
              </a:ext>
            </a:extLst>
          </p:cNvPr>
          <p:cNvSpPr txBox="1"/>
          <p:nvPr/>
        </p:nvSpPr>
        <p:spPr>
          <a:xfrm rot="20831209">
            <a:off x="313012" y="170767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  <a:r>
              <a:rPr lang="en-GB" sz="4000" dirty="0" err="1"/>
              <a:t>hrower</a:t>
            </a:r>
            <a:endParaRPr lang="en-GB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12C12-94C7-4074-90FB-FD18A273F663}"/>
              </a:ext>
            </a:extLst>
          </p:cNvPr>
          <p:cNvSpPr txBox="1"/>
          <p:nvPr/>
        </p:nvSpPr>
        <p:spPr>
          <a:xfrm rot="530880">
            <a:off x="8724532" y="213253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GB" sz="4000" dirty="0" err="1"/>
              <a:t>abal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23483-46DB-4E9D-BDD4-16450D3BEEF5}"/>
              </a:ext>
            </a:extLst>
          </p:cNvPr>
          <p:cNvSpPr txBox="1"/>
          <p:nvPr/>
        </p:nvSpPr>
        <p:spPr>
          <a:xfrm rot="21435869">
            <a:off x="4359861" y="206533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</a:t>
            </a:r>
            <a:r>
              <a:rPr lang="en-GB" sz="4000" dirty="0"/>
              <a:t>laze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38A19-BD2E-4874-B608-94D159C5CD13}"/>
              </a:ext>
            </a:extLst>
          </p:cNvPr>
          <p:cNvSpPr txBox="1"/>
          <p:nvPr/>
        </p:nvSpPr>
        <p:spPr>
          <a:xfrm rot="20831209">
            <a:off x="9497887" y="422475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Cardinal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715E1-65F3-40FE-8DEC-0AD92E025AFB}"/>
              </a:ext>
            </a:extLst>
          </p:cNvPr>
          <p:cNvSpPr txBox="1"/>
          <p:nvPr/>
        </p:nvSpPr>
        <p:spPr>
          <a:xfrm rot="20831209">
            <a:off x="308445" y="3803161"/>
            <a:ext cx="265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</a:t>
            </a:r>
            <a:r>
              <a:rPr lang="en-GB" sz="4000" dirty="0"/>
              <a:t>otter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0058E-68D6-4654-975C-52169CC1693B}"/>
              </a:ext>
            </a:extLst>
          </p:cNvPr>
          <p:cNvSpPr txBox="1"/>
          <p:nvPr/>
        </p:nvSpPr>
        <p:spPr>
          <a:xfrm>
            <a:off x="5970839" y="393391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Ruff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3A17A-B73D-457C-B0CA-85DFA0F43358}"/>
              </a:ext>
            </a:extLst>
          </p:cNvPr>
          <p:cNvSpPr txBox="1"/>
          <p:nvPr/>
        </p:nvSpPr>
        <p:spPr>
          <a:xfrm rot="695578">
            <a:off x="9121139" y="563750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Pewter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59ED4-5553-482F-B732-21F4B9169C92}"/>
              </a:ext>
            </a:extLst>
          </p:cNvPr>
          <p:cNvSpPr txBox="1"/>
          <p:nvPr/>
        </p:nvSpPr>
        <p:spPr>
          <a:xfrm rot="20831209">
            <a:off x="302830" y="5814775"/>
            <a:ext cx="310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Slip-casting</a:t>
            </a:r>
            <a:endParaRPr lang="en-GB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519F-BC60-45C2-AC5A-F1EE0E723038}"/>
              </a:ext>
            </a:extLst>
          </p:cNvPr>
          <p:cNvSpPr txBox="1"/>
          <p:nvPr/>
        </p:nvSpPr>
        <p:spPr>
          <a:xfrm rot="20831209">
            <a:off x="9869893" y="33951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wares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0E9A15-66D7-4BA8-8906-C4F149E72A3A}"/>
              </a:ext>
            </a:extLst>
          </p:cNvPr>
          <p:cNvSpPr txBox="1"/>
          <p:nvPr/>
        </p:nvSpPr>
        <p:spPr>
          <a:xfrm rot="20831209">
            <a:off x="6631802" y="5019313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Potter’s wheel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F2FDE-8537-46F3-ACBE-5673BA3504AA}"/>
              </a:ext>
            </a:extLst>
          </p:cNvPr>
          <p:cNvSpPr txBox="1"/>
          <p:nvPr/>
        </p:nvSpPr>
        <p:spPr>
          <a:xfrm rot="496489">
            <a:off x="3343432" y="566668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Pedlars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B7675B-D134-44A3-8317-1F9844B28CDF}"/>
              </a:ext>
            </a:extLst>
          </p:cNvPr>
          <p:cNvSpPr txBox="1"/>
          <p:nvPr/>
        </p:nvSpPr>
        <p:spPr>
          <a:xfrm rot="20831209">
            <a:off x="9620772" y="274815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Doublet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7986A-6601-48AB-8383-BC3CAE1E1AEF}"/>
              </a:ext>
            </a:extLst>
          </p:cNvPr>
          <p:cNvSpPr txBox="1"/>
          <p:nvPr/>
        </p:nvSpPr>
        <p:spPr>
          <a:xfrm rot="20831209">
            <a:off x="3045888" y="428785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Dipper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1F1BAB-EDCF-49A7-B4AB-AC7010A91BB5}"/>
              </a:ext>
            </a:extLst>
          </p:cNvPr>
          <p:cNvSpPr txBox="1"/>
          <p:nvPr/>
        </p:nvSpPr>
        <p:spPr>
          <a:xfrm rot="425971">
            <a:off x="7050379" y="194072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Clay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F8A903-2DDF-44A0-AF16-53C0E4C93CC6}"/>
              </a:ext>
            </a:extLst>
          </p:cNvPr>
          <p:cNvSpPr txBox="1"/>
          <p:nvPr/>
        </p:nvSpPr>
        <p:spPr>
          <a:xfrm rot="20831209">
            <a:off x="378432" y="483864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Saggar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6865A9-18A5-4080-BB1B-FC76211D9588}"/>
              </a:ext>
            </a:extLst>
          </p:cNvPr>
          <p:cNvSpPr txBox="1"/>
          <p:nvPr/>
        </p:nvSpPr>
        <p:spPr>
          <a:xfrm rot="530880">
            <a:off x="10246713" y="155386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Kiln </a:t>
            </a:r>
          </a:p>
        </p:txBody>
      </p:sp>
    </p:spTree>
    <p:extLst>
      <p:ext uri="{BB962C8B-B14F-4D97-AF65-F5344CB8AC3E}">
        <p14:creationId xmlns:p14="http://schemas.microsoft.com/office/powerpoint/2010/main" val="265885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 err="1"/>
              <a:t>Noughts</a:t>
            </a:r>
            <a:r>
              <a:rPr lang="en-US" dirty="0"/>
              <a:t> and Crosses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496958" y="1471016"/>
            <a:ext cx="3949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was Josiah Wedgwood born?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7EBE10-0E60-4121-8BC3-70CAC4E2F1BD}"/>
              </a:ext>
            </a:extLst>
          </p:cNvPr>
          <p:cNvCxnSpPr/>
          <p:nvPr/>
        </p:nvCxnSpPr>
        <p:spPr>
          <a:xfrm>
            <a:off x="4439478" y="1099929"/>
            <a:ext cx="0" cy="53671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AFE7F-11EF-485B-B984-6BA365C858FB}"/>
              </a:ext>
            </a:extLst>
          </p:cNvPr>
          <p:cNvCxnSpPr/>
          <p:nvPr/>
        </p:nvCxnSpPr>
        <p:spPr>
          <a:xfrm>
            <a:off x="7745895" y="1099929"/>
            <a:ext cx="0" cy="53671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884E14-754F-4DC5-9092-3C50F68387F9}"/>
              </a:ext>
            </a:extLst>
          </p:cNvPr>
          <p:cNvCxnSpPr/>
          <p:nvPr/>
        </p:nvCxnSpPr>
        <p:spPr>
          <a:xfrm>
            <a:off x="712143" y="2796209"/>
            <a:ext cx="10764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6443-C144-495D-B832-70C995F58EB1}"/>
              </a:ext>
            </a:extLst>
          </p:cNvPr>
          <p:cNvCxnSpPr/>
          <p:nvPr/>
        </p:nvCxnSpPr>
        <p:spPr>
          <a:xfrm>
            <a:off x="712143" y="4631635"/>
            <a:ext cx="10764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69AA48-5AC9-4D58-9CC0-86A58FFFE533}"/>
              </a:ext>
            </a:extLst>
          </p:cNvPr>
          <p:cNvSpPr txBox="1"/>
          <p:nvPr/>
        </p:nvSpPr>
        <p:spPr>
          <a:xfrm>
            <a:off x="4491700" y="2832036"/>
            <a:ext cx="326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GB" sz="2800" dirty="0"/>
              <a:t>hat were three positives of the Industrial Revolution?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C41E3-943C-414A-AA2D-E39B7FF8EA0B}"/>
              </a:ext>
            </a:extLst>
          </p:cNvPr>
          <p:cNvSpPr txBox="1"/>
          <p:nvPr/>
        </p:nvSpPr>
        <p:spPr>
          <a:xfrm>
            <a:off x="4446106" y="4833316"/>
            <a:ext cx="326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GB" sz="2800" dirty="0"/>
              <a:t>hen did the Pottery industry begin in Stoke-On-Trent?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64724-BC72-4767-9BFA-B6F9846F7411}"/>
              </a:ext>
            </a:extLst>
          </p:cNvPr>
          <p:cNvSpPr txBox="1"/>
          <p:nvPr/>
        </p:nvSpPr>
        <p:spPr>
          <a:xfrm>
            <a:off x="4491700" y="1430315"/>
            <a:ext cx="3260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 did the </a:t>
            </a:r>
            <a:r>
              <a:rPr lang="en-US" sz="2800"/>
              <a:t>Industrial Revolution begin?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DF0CB-B32A-4265-A8C8-150CA9D2E027}"/>
              </a:ext>
            </a:extLst>
          </p:cNvPr>
          <p:cNvSpPr txBox="1"/>
          <p:nvPr/>
        </p:nvSpPr>
        <p:spPr>
          <a:xfrm>
            <a:off x="7959506" y="4881662"/>
            <a:ext cx="326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GB" sz="2800" dirty="0"/>
              <a:t>hat were three negatives of the Industrial Revolution?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24B12-1462-4157-A60D-0EAB89042A93}"/>
              </a:ext>
            </a:extLst>
          </p:cNvPr>
          <p:cNvSpPr txBox="1"/>
          <p:nvPr/>
        </p:nvSpPr>
        <p:spPr>
          <a:xfrm>
            <a:off x="255499" y="2996614"/>
            <a:ext cx="3949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did Josiah Wedgwood support the building of the canal?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242B6-9428-41ED-9BB0-1EE10B4AFB14}"/>
              </a:ext>
            </a:extLst>
          </p:cNvPr>
          <p:cNvSpPr txBox="1"/>
          <p:nvPr/>
        </p:nvSpPr>
        <p:spPr>
          <a:xfrm>
            <a:off x="8166814" y="1443639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Who created Fine Bone China?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3BE81-1C69-4CA2-9245-83CC8CE91C82}"/>
              </a:ext>
            </a:extLst>
          </p:cNvPr>
          <p:cNvSpPr txBox="1"/>
          <p:nvPr/>
        </p:nvSpPr>
        <p:spPr>
          <a:xfrm>
            <a:off x="8147166" y="3177476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Who was Josiah Spode?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B0895-3468-42ED-90F2-7483C7406563}"/>
              </a:ext>
            </a:extLst>
          </p:cNvPr>
          <p:cNvSpPr txBox="1"/>
          <p:nvPr/>
        </p:nvSpPr>
        <p:spPr>
          <a:xfrm>
            <a:off x="943822" y="4881662"/>
            <a:ext cx="3260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Who invented the Pyrometer? And what did it do?</a:t>
            </a:r>
          </a:p>
        </p:txBody>
      </p:sp>
    </p:spTree>
    <p:extLst>
      <p:ext uri="{BB962C8B-B14F-4D97-AF65-F5344CB8AC3E}">
        <p14:creationId xmlns:p14="http://schemas.microsoft.com/office/powerpoint/2010/main" val="120980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8803997" cy="685800"/>
          </a:xfrm>
        </p:spPr>
        <p:txBody>
          <a:bodyPr/>
          <a:lstStyle/>
          <a:p>
            <a:r>
              <a:rPr lang="en-US" dirty="0"/>
              <a:t>The Potteries Retrieval Contents:</a:t>
            </a:r>
            <a:br>
              <a:rPr lang="en-US" dirty="0"/>
            </a:b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Illustration of a purple book character">
            <a:extLst>
              <a:ext uri="{FF2B5EF4-FFF2-40B4-BE49-F238E27FC236}">
                <a16:creationId xmlns:a16="http://schemas.microsoft.com/office/drawing/2014/main" id="{1B65A41C-6929-4645-9B93-15995A3C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50295" y="2074690"/>
            <a:ext cx="2240025" cy="2708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27F48-D2A2-4762-AA8A-01CBF2CF4B5E}"/>
              </a:ext>
            </a:extLst>
          </p:cNvPr>
          <p:cNvSpPr txBox="1"/>
          <p:nvPr/>
        </p:nvSpPr>
        <p:spPr>
          <a:xfrm>
            <a:off x="525780" y="1097280"/>
            <a:ext cx="7406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Significant Individuals Anagrams</a:t>
            </a:r>
          </a:p>
          <a:p>
            <a:r>
              <a:rPr lang="en-GB" dirty="0"/>
              <a:t>The Potteries Quiz</a:t>
            </a:r>
          </a:p>
          <a:p>
            <a:r>
              <a:rPr lang="en-GB" dirty="0"/>
              <a:t>Positives  and Negatives of the Industrial Revolution</a:t>
            </a:r>
          </a:p>
          <a:p>
            <a:r>
              <a:rPr lang="en-GB" dirty="0"/>
              <a:t>Wordsearch: Josiah Wedgwood’s Achievements</a:t>
            </a:r>
          </a:p>
          <a:p>
            <a:r>
              <a:rPr lang="en-GB" dirty="0"/>
              <a:t>Missing Words: Bottle Kiln </a:t>
            </a:r>
            <a:br>
              <a:rPr lang="en-GB" dirty="0"/>
            </a:br>
            <a:r>
              <a:rPr lang="en-US" dirty="0"/>
              <a:t>Cops and Robbers</a:t>
            </a:r>
          </a:p>
          <a:p>
            <a:r>
              <a:rPr lang="en-US" dirty="0"/>
              <a:t>True or False</a:t>
            </a:r>
          </a:p>
          <a:p>
            <a:r>
              <a:rPr lang="en-US" dirty="0"/>
              <a:t>Picture Links: 1</a:t>
            </a:r>
          </a:p>
          <a:p>
            <a:r>
              <a:rPr lang="en-US" dirty="0"/>
              <a:t>Picture Links: 2</a:t>
            </a:r>
          </a:p>
          <a:p>
            <a:r>
              <a:rPr lang="en-US" dirty="0"/>
              <a:t>Word Sorts</a:t>
            </a:r>
          </a:p>
          <a:p>
            <a:r>
              <a:rPr lang="en-US" dirty="0" err="1"/>
              <a:t>Noughts</a:t>
            </a:r>
            <a:r>
              <a:rPr lang="en-US" dirty="0"/>
              <a:t> and Crosses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8952852" cy="685800"/>
          </a:xfrm>
        </p:spPr>
        <p:txBody>
          <a:bodyPr/>
          <a:lstStyle/>
          <a:p>
            <a:r>
              <a:rPr lang="en-US" dirty="0"/>
              <a:t>Significant Individuals Anagrams: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33A48-6562-41CC-BE23-4342AC6F9780}"/>
              </a:ext>
            </a:extLst>
          </p:cNvPr>
          <p:cNvSpPr/>
          <p:nvPr/>
        </p:nvSpPr>
        <p:spPr>
          <a:xfrm>
            <a:off x="0" y="6307914"/>
            <a:ext cx="699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Can you identify the significant individual? - Anagram (wordwall.net)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B5230-3124-4359-8FA7-28F3DDCC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352550"/>
            <a:ext cx="8801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Quiz Show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ADD4B-65A7-44F4-A573-0041DAEC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266825"/>
            <a:ext cx="6810375" cy="4324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C8D5F4-7A14-4915-AEA6-E04388F02981}"/>
              </a:ext>
            </a:extLst>
          </p:cNvPr>
          <p:cNvSpPr/>
          <p:nvPr/>
        </p:nvSpPr>
        <p:spPr>
          <a:xfrm>
            <a:off x="106017" y="6332569"/>
            <a:ext cx="528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The Potteries Quiz - Gameshow quiz (wordwall.net)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39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10974641" cy="685800"/>
          </a:xfrm>
        </p:spPr>
        <p:txBody>
          <a:bodyPr/>
          <a:lstStyle/>
          <a:p>
            <a:r>
              <a:rPr lang="en-US" dirty="0"/>
              <a:t>What were the Positives and Negatives of the Industrial Revolution?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93CA9-30F2-4B3D-BBD6-75B6DB86814E}"/>
              </a:ext>
            </a:extLst>
          </p:cNvPr>
          <p:cNvSpPr/>
          <p:nvPr/>
        </p:nvSpPr>
        <p:spPr>
          <a:xfrm>
            <a:off x="164935" y="6307914"/>
            <a:ext cx="960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What were the Positives and Negatives of the Industrial Revolution? - Group sort (wordwall.net)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DB9D-D2C3-4A18-816C-2E3DCDC0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1309687"/>
            <a:ext cx="87249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0754"/>
            <a:ext cx="11683055" cy="685800"/>
          </a:xfrm>
        </p:spPr>
        <p:txBody>
          <a:bodyPr/>
          <a:lstStyle/>
          <a:p>
            <a:r>
              <a:rPr lang="en-US" dirty="0"/>
              <a:t>Wordsearch: Josiah Wedgwood’s Achievements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2C504-DB38-4C56-9BF2-6714315B4368}"/>
              </a:ext>
            </a:extLst>
          </p:cNvPr>
          <p:cNvSpPr/>
          <p:nvPr/>
        </p:nvSpPr>
        <p:spPr>
          <a:xfrm>
            <a:off x="182880" y="6307914"/>
            <a:ext cx="584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Wedgwood's achievements. - Wordsearch (wordwall.net)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390E2-F686-44BB-9215-04E1A896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090612"/>
            <a:ext cx="42672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Missing Words: Bottle Kilns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F25E2-C5AB-44C4-9E38-E7E4CA0B26ED}"/>
              </a:ext>
            </a:extLst>
          </p:cNvPr>
          <p:cNvSpPr/>
          <p:nvPr/>
        </p:nvSpPr>
        <p:spPr>
          <a:xfrm>
            <a:off x="216563" y="6307914"/>
            <a:ext cx="440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s: Bottle Kiln - Missing word (wordwall.net)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E7B69-FA76-4429-9896-5D2FCE02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328737"/>
            <a:ext cx="83343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Cops and Robbers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6F6B9-D6C7-4D0C-873C-3BF67D50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42031"/>
              </p:ext>
            </p:extLst>
          </p:nvPr>
        </p:nvGraphicFramePr>
        <p:xfrm>
          <a:off x="2032000" y="2481335"/>
          <a:ext cx="8128000" cy="311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765967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9178072"/>
                    </a:ext>
                  </a:extLst>
                </a:gridCol>
              </a:tblGrid>
              <a:tr h="304249">
                <a:tc>
                  <a:txBody>
                    <a:bodyPr/>
                    <a:lstStyle/>
                    <a:p>
                      <a:r>
                        <a:rPr lang="en-GB" dirty="0"/>
                        <a:t>Own recalled knowledge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Stolen knowledge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98175"/>
                  </a:ext>
                </a:extLst>
              </a:tr>
              <a:tr h="2752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053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B6040A-4159-41F2-B270-DF83F0C6C7B6}"/>
              </a:ext>
            </a:extLst>
          </p:cNvPr>
          <p:cNvSpPr txBox="1"/>
          <p:nvPr/>
        </p:nvSpPr>
        <p:spPr>
          <a:xfrm>
            <a:off x="2032000" y="866554"/>
            <a:ext cx="812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was Josiah Wedgwood and what did he do?</a:t>
            </a:r>
          </a:p>
          <a:p>
            <a:r>
              <a:rPr lang="en-GB" dirty="0"/>
              <a:t>Who was Josiah Spode and what did he create?</a:t>
            </a:r>
          </a:p>
          <a:p>
            <a:r>
              <a:rPr lang="en-GB" dirty="0"/>
              <a:t>What were the positives and negatives of the Industrial Revolution/ Pottery Industry?</a:t>
            </a:r>
          </a:p>
          <a:p>
            <a:r>
              <a:rPr lang="en-GB" dirty="0"/>
              <a:t>What was it like to live during the Potteries?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EAC10F-EEAE-437A-A0E7-4606392FA8ED}"/>
              </a:ext>
            </a:extLst>
          </p:cNvPr>
          <p:cNvSpPr/>
          <p:nvPr/>
        </p:nvSpPr>
        <p:spPr>
          <a:xfrm>
            <a:off x="8362122" y="4399722"/>
            <a:ext cx="3617843" cy="1961321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need to write as much knowledge as you can about the question in the first column.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Then you will be given 30 seconds to steal someone else's ideas and place them in the column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301056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True or False: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6F6B9-D6C7-4D0C-873C-3BF67D50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78378"/>
              </p:ext>
            </p:extLst>
          </p:nvPr>
        </p:nvGraphicFramePr>
        <p:xfrm>
          <a:off x="521252" y="866555"/>
          <a:ext cx="11379200" cy="531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148">
                  <a:extLst>
                    <a:ext uri="{9D8B030D-6E8A-4147-A177-3AD203B41FA5}">
                      <a16:colId xmlns:a16="http://schemas.microsoft.com/office/drawing/2014/main" val="1576596725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329178072"/>
                    </a:ext>
                  </a:extLst>
                </a:gridCol>
              </a:tblGrid>
              <a:tr h="315885">
                <a:tc>
                  <a:txBody>
                    <a:bodyPr/>
                    <a:lstStyle/>
                    <a:p>
                      <a:r>
                        <a:rPr lang="en-GB" dirty="0"/>
                        <a:t>Statement: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or False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98175"/>
                  </a:ext>
                </a:extLst>
              </a:tr>
              <a:tr h="552799">
                <a:tc>
                  <a:txBody>
                    <a:bodyPr/>
                    <a:lstStyle/>
                    <a:p>
                      <a:r>
                        <a:rPr lang="en-GB" sz="2000" dirty="0"/>
                        <a:t>The Pottery Industry in Stoke-On-Trent started in the early 1600s.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05353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Thomas </a:t>
                      </a:r>
                      <a:r>
                        <a:rPr lang="en-US" sz="2000" dirty="0" err="1"/>
                        <a:t>Whieldon</a:t>
                      </a:r>
                      <a:r>
                        <a:rPr lang="en-US" sz="2000" dirty="0"/>
                        <a:t> was the leading potter of early potteries.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98643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J</a:t>
                      </a:r>
                      <a:r>
                        <a:rPr lang="en-GB" sz="2000" dirty="0" err="1"/>
                        <a:t>osiah</a:t>
                      </a:r>
                      <a:r>
                        <a:rPr lang="en-GB" sz="2000" dirty="0"/>
                        <a:t> Wedgwood lost his leg due to an attack of bird flu.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48959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The Pyrometer was invented by Josiah Spode.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45576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The cheapest houses were mainly back-to-back terraces, which rarely had clean, running water access.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73262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Thomas Minton created the Willow Pattern.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20037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Fine Bone Chine was created by Josiah Wedgwood.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37678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US" sz="2000" dirty="0"/>
                        <a:t>The pottery factory at Etruria closed in 1950.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1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9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634</TotalTime>
  <Words>456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Kristen ITC</vt:lpstr>
      <vt:lpstr>Quire Sans</vt:lpstr>
      <vt:lpstr>Office Theme</vt:lpstr>
      <vt:lpstr>St Peter’s Primary School  </vt:lpstr>
      <vt:lpstr>The Potteries Retrieval Contents: </vt:lpstr>
      <vt:lpstr>Significant Individuals Anagrams: </vt:lpstr>
      <vt:lpstr>Quiz Show </vt:lpstr>
      <vt:lpstr>What were the Positives and Negatives of the Industrial Revolution? </vt:lpstr>
      <vt:lpstr>Wordsearch: Josiah Wedgwood’s Achievements </vt:lpstr>
      <vt:lpstr>Missing Words: Bottle Kilns </vt:lpstr>
      <vt:lpstr>Cops and Robbers  </vt:lpstr>
      <vt:lpstr>True or False: </vt:lpstr>
      <vt:lpstr>Picture Links: 1 </vt:lpstr>
      <vt:lpstr>Picture Links: 2 </vt:lpstr>
      <vt:lpstr>Word Sorts </vt:lpstr>
      <vt:lpstr>Noughts and Crosses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Elementary School</dc:title>
  <dc:creator>Bethany Buckley</dc:creator>
  <cp:lastModifiedBy>Bethany Buckley</cp:lastModifiedBy>
  <cp:revision>63</cp:revision>
  <dcterms:created xsi:type="dcterms:W3CDTF">2020-10-31T14:40:54Z</dcterms:created>
  <dcterms:modified xsi:type="dcterms:W3CDTF">2022-03-01T08:26:27Z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